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0" r:id="rId7"/>
    <p:sldId id="303" r:id="rId8"/>
    <p:sldId id="304" r:id="rId9"/>
    <p:sldId id="305" r:id="rId10"/>
    <p:sldId id="306" r:id="rId11"/>
    <p:sldId id="307" r:id="rId12"/>
    <p:sldId id="308" r:id="rId13"/>
    <p:sldId id="310"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116" y="409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229646"/>
            <a:ext cx="3214307" cy="3104186"/>
          </a:xfrm>
        </p:spPr>
        <p:txBody>
          <a:bodyPr anchor="b">
            <a:normAutofit/>
          </a:bodyPr>
          <a:lstStyle/>
          <a:p>
            <a:r>
              <a:rPr lang="en-US" sz="3600" dirty="0">
                <a:solidFill>
                  <a:schemeClr val="tx1"/>
                </a:solidFill>
              </a:rPr>
              <a:t>Business Insight 360: Transforming Data into Actionable Insights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3416" y="4664263"/>
            <a:ext cx="3205640" cy="774186"/>
          </a:xfrm>
        </p:spPr>
        <p:txBody>
          <a:bodyPr anchor="t">
            <a:normAutofit/>
          </a:bodyPr>
          <a:lstStyle/>
          <a:p>
            <a:pPr>
              <a:lnSpc>
                <a:spcPct val="100000"/>
              </a:lnSpc>
            </a:pPr>
            <a:r>
              <a:rPr lang="en-US" sz="1200" dirty="0" err="1">
                <a:latin typeface="Bahnschrift SemiBold" panose="020B0502040204020203" pitchFamily="34" charset="0"/>
              </a:rPr>
              <a:t>Atliq</a:t>
            </a:r>
            <a:r>
              <a:rPr lang="en-US" sz="1200" dirty="0">
                <a:latin typeface="Bahnschrift SemiBold" panose="020B0502040204020203" pitchFamily="34" charset="0"/>
              </a:rPr>
              <a:t> Hardware's Journey to Data-Driven Decision Making</a:t>
            </a:r>
            <a:endParaRPr lang="en-US" sz="1600" dirty="0">
              <a:latin typeface="Bahnschrift SemiBold" panose="020B0502040204020203" pitchFamily="34" charset="0"/>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BF9-10FE-4902-9372-F73DEE3F1716}"/>
              </a:ext>
            </a:extLst>
          </p:cNvPr>
          <p:cNvSpPr>
            <a:spLocks noGrp="1"/>
          </p:cNvSpPr>
          <p:nvPr>
            <p:ph type="title"/>
          </p:nvPr>
        </p:nvSpPr>
        <p:spPr/>
        <p:txBody>
          <a:bodyPr>
            <a:normAutofit/>
          </a:bodyPr>
          <a:lstStyle/>
          <a:p>
            <a:r>
              <a:rPr lang="en-IN" sz="2000" dirty="0"/>
              <a:t>Marketing View Mock-up Dashboard:</a:t>
            </a:r>
          </a:p>
        </p:txBody>
      </p:sp>
      <p:pic>
        <p:nvPicPr>
          <p:cNvPr id="5" name="Content Placeholder 4">
            <a:extLst>
              <a:ext uri="{FF2B5EF4-FFF2-40B4-BE49-F238E27FC236}">
                <a16:creationId xmlns:a16="http://schemas.microsoft.com/office/drawing/2014/main" id="{6EF08B97-6CD5-4E81-A15A-5AD3EEF8C018}"/>
              </a:ext>
            </a:extLst>
          </p:cNvPr>
          <p:cNvPicPr>
            <a:picLocks noGrp="1" noChangeAspect="1"/>
          </p:cNvPicPr>
          <p:nvPr>
            <p:ph idx="1"/>
          </p:nvPr>
        </p:nvPicPr>
        <p:blipFill>
          <a:blip r:embed="rId2"/>
          <a:stretch>
            <a:fillRect/>
          </a:stretch>
        </p:blipFill>
        <p:spPr>
          <a:xfrm>
            <a:off x="1670807" y="1988190"/>
            <a:ext cx="8850385" cy="4253218"/>
          </a:xfrm>
        </p:spPr>
      </p:pic>
    </p:spTree>
    <p:extLst>
      <p:ext uri="{BB962C8B-B14F-4D97-AF65-F5344CB8AC3E}">
        <p14:creationId xmlns:p14="http://schemas.microsoft.com/office/powerpoint/2010/main" val="275002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27E2-233F-4F92-9C79-79FD3A6D1821}"/>
              </a:ext>
            </a:extLst>
          </p:cNvPr>
          <p:cNvSpPr>
            <a:spLocks noGrp="1"/>
          </p:cNvSpPr>
          <p:nvPr>
            <p:ph type="title"/>
          </p:nvPr>
        </p:nvSpPr>
        <p:spPr/>
        <p:txBody>
          <a:bodyPr>
            <a:normAutofit/>
          </a:bodyPr>
          <a:lstStyle/>
          <a:p>
            <a:r>
              <a:rPr lang="en-IN" sz="2000" dirty="0"/>
              <a:t>Supply Chain View Mock-up Dashboard:</a:t>
            </a:r>
          </a:p>
        </p:txBody>
      </p:sp>
      <p:pic>
        <p:nvPicPr>
          <p:cNvPr id="7" name="Content Placeholder 6">
            <a:extLst>
              <a:ext uri="{FF2B5EF4-FFF2-40B4-BE49-F238E27FC236}">
                <a16:creationId xmlns:a16="http://schemas.microsoft.com/office/drawing/2014/main" id="{E9A622A0-4EC6-47C6-8F3A-277461C9DF10}"/>
              </a:ext>
            </a:extLst>
          </p:cNvPr>
          <p:cNvPicPr>
            <a:picLocks noGrp="1" noChangeAspect="1"/>
          </p:cNvPicPr>
          <p:nvPr>
            <p:ph idx="1"/>
          </p:nvPr>
        </p:nvPicPr>
        <p:blipFill>
          <a:blip r:embed="rId2"/>
          <a:stretch>
            <a:fillRect/>
          </a:stretch>
        </p:blipFill>
        <p:spPr>
          <a:xfrm>
            <a:off x="1795245" y="1979802"/>
            <a:ext cx="8041546" cy="3959604"/>
          </a:xfrm>
        </p:spPr>
      </p:pic>
    </p:spTree>
    <p:extLst>
      <p:ext uri="{BB962C8B-B14F-4D97-AF65-F5344CB8AC3E}">
        <p14:creationId xmlns:p14="http://schemas.microsoft.com/office/powerpoint/2010/main" val="1191532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E82B-777A-4731-ABC6-108E0FB44F26}"/>
              </a:ext>
            </a:extLst>
          </p:cNvPr>
          <p:cNvSpPr>
            <a:spLocks noGrp="1"/>
          </p:cNvSpPr>
          <p:nvPr>
            <p:ph type="title"/>
          </p:nvPr>
        </p:nvSpPr>
        <p:spPr/>
        <p:txBody>
          <a:bodyPr>
            <a:normAutofit/>
          </a:bodyPr>
          <a:lstStyle/>
          <a:p>
            <a:r>
              <a:rPr lang="en-IN" sz="2800" dirty="0"/>
              <a:t>Problem Statement:</a:t>
            </a:r>
          </a:p>
        </p:txBody>
      </p:sp>
      <p:sp>
        <p:nvSpPr>
          <p:cNvPr id="3" name="Content Placeholder 2">
            <a:extLst>
              <a:ext uri="{FF2B5EF4-FFF2-40B4-BE49-F238E27FC236}">
                <a16:creationId xmlns:a16="http://schemas.microsoft.com/office/drawing/2014/main" id="{6B617B62-817A-48F4-BC1C-B592FAA080BB}"/>
              </a:ext>
            </a:extLst>
          </p:cNvPr>
          <p:cNvSpPr>
            <a:spLocks noGrp="1"/>
          </p:cNvSpPr>
          <p:nvPr>
            <p:ph idx="1"/>
          </p:nvPr>
        </p:nvSpPr>
        <p:spPr>
          <a:xfrm>
            <a:off x="1097280" y="2239861"/>
            <a:ext cx="10058400" cy="3503397"/>
          </a:xfrm>
        </p:spPr>
        <p:txBody>
          <a:bodyPr/>
          <a:lstStyle/>
          <a:p>
            <a:r>
              <a:rPr lang="en-US" dirty="0" err="1"/>
              <a:t>AtliQ</a:t>
            </a:r>
            <a:r>
              <a:rPr lang="en-US" dirty="0"/>
              <a:t> Hardware, a rapidly growing company in the electronic goods market, specializes in products such as printers, mice, PCs, and keyboards. They serve prominent customers like Croma, Flipkart, and Amazon across various locations. Despite their growth, </a:t>
            </a:r>
            <a:r>
              <a:rPr lang="en-US" dirty="0" err="1"/>
              <a:t>AtliQ</a:t>
            </a:r>
            <a:r>
              <a:rPr lang="en-US" dirty="0"/>
              <a:t> faced significant losses during their expansion into Latin America due to decisions made based on surveys and intuition.</a:t>
            </a:r>
          </a:p>
          <a:p>
            <a:r>
              <a:rPr lang="en-US" dirty="0"/>
              <a:t>To overcome this challenge and compete effectively with major players like Dell, </a:t>
            </a:r>
            <a:r>
              <a:rPr lang="en-US" dirty="0" err="1"/>
              <a:t>AtliQ</a:t>
            </a:r>
            <a:r>
              <a:rPr lang="en-US" dirty="0"/>
              <a:t> has decided to hire a data analytics team to drive data-driven decision-making. The existing reliance on Excel for data analysis is inadequate for their growing needs, prompting the need for a more robust solution</a:t>
            </a:r>
          </a:p>
        </p:txBody>
      </p:sp>
    </p:spTree>
    <p:extLst>
      <p:ext uri="{BB962C8B-B14F-4D97-AF65-F5344CB8AC3E}">
        <p14:creationId xmlns:p14="http://schemas.microsoft.com/office/powerpoint/2010/main" val="209721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44658"/>
            <a:ext cx="10058400" cy="1450757"/>
          </a:xfrm>
        </p:spPr>
        <p:txBody>
          <a:bodyPr vert="horz" lIns="91440" tIns="45720" rIns="91440" bIns="45720" rtlCol="0">
            <a:normAutofit/>
          </a:bodyPr>
          <a:lstStyle/>
          <a:p>
            <a:r>
              <a:rPr lang="en-US" sz="2400" dirty="0"/>
              <a:t>Key Challenges: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387126326"/>
              </p:ext>
            </p:extLst>
          </p:nvPr>
        </p:nvGraphicFramePr>
        <p:xfrm>
          <a:off x="1199626" y="2007154"/>
          <a:ext cx="9956053" cy="2663905"/>
        </p:xfrm>
        <a:graphic>
          <a:graphicData uri="http://schemas.openxmlformats.org/drawingml/2006/table">
            <a:tbl>
              <a:tblPr firstRow="1" bandRow="1">
                <a:noFill/>
                <a:tableStyleId>{3B4B98B0-60AC-42C2-AFA5-B58CD77FA1E5}</a:tableStyleId>
              </a:tblPr>
              <a:tblGrid>
                <a:gridCol w="3221372">
                  <a:extLst>
                    <a:ext uri="{9D8B030D-6E8A-4147-A177-3AD203B41FA5}">
                      <a16:colId xmlns:a16="http://schemas.microsoft.com/office/drawing/2014/main" val="2981917977"/>
                    </a:ext>
                  </a:extLst>
                </a:gridCol>
                <a:gridCol w="3420359">
                  <a:extLst>
                    <a:ext uri="{9D8B030D-6E8A-4147-A177-3AD203B41FA5}">
                      <a16:colId xmlns:a16="http://schemas.microsoft.com/office/drawing/2014/main" val="945233394"/>
                    </a:ext>
                  </a:extLst>
                </a:gridCol>
                <a:gridCol w="3314322">
                  <a:extLst>
                    <a:ext uri="{9D8B030D-6E8A-4147-A177-3AD203B41FA5}">
                      <a16:colId xmlns:a16="http://schemas.microsoft.com/office/drawing/2014/main" val="2572263168"/>
                    </a:ext>
                  </a:extLst>
                </a:gridCol>
              </a:tblGrid>
              <a:tr h="706349">
                <a:tc>
                  <a:txBody>
                    <a:bodyPr/>
                    <a:lstStyle/>
                    <a:p>
                      <a:r>
                        <a:rPr lang="en-US" sz="1600" b="0" cap="all" spc="150" dirty="0">
                          <a:solidFill>
                            <a:schemeClr val="lt1"/>
                          </a:solidFill>
                        </a:rPr>
                        <a:t>Expansion Losses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Competitor Pressure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Current Limitations</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Financial losses in the Latin American market.</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Competitors like Dell have advanced data analytics teams.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Reliance on Excel for data analysis.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r>
                        <a:rPr lang="en-US" sz="1400" cap="none" spc="0" dirty="0">
                          <a:solidFill>
                            <a:schemeClr val="tx1"/>
                          </a:solidFill>
                        </a:rPr>
                        <a:t>Decisions based on surveys and intuition.</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Need to analyze customer demographics and market trends.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Inability to handle large datasets and complex analytics.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43990"/>
            <a:ext cx="10058400" cy="1450757"/>
          </a:xfrm>
        </p:spPr>
        <p:txBody>
          <a:bodyPr vert="horz" lIns="91440" tIns="45720" rIns="91440" bIns="45720" rtlCol="0">
            <a:normAutofit/>
          </a:bodyPr>
          <a:lstStyle/>
          <a:p>
            <a:r>
              <a:rPr lang="en-US" sz="2400" cap="none" spc="0" dirty="0">
                <a:solidFill>
                  <a:schemeClr val="tx1"/>
                </a:solidFill>
              </a:rPr>
              <a:t>Project Goals:</a:t>
            </a:r>
            <a:endParaRPr lang="en-US" sz="2400" dirty="0"/>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899045416"/>
              </p:ext>
            </p:extLst>
          </p:nvPr>
        </p:nvGraphicFramePr>
        <p:xfrm>
          <a:off x="1199626" y="2007154"/>
          <a:ext cx="9956054" cy="3137502"/>
        </p:xfrm>
        <a:graphic>
          <a:graphicData uri="http://schemas.openxmlformats.org/drawingml/2006/table">
            <a:tbl>
              <a:tblPr firstRow="1" bandRow="1">
                <a:noFill/>
                <a:tableStyleId>{3B4B98B0-60AC-42C2-AFA5-B58CD77FA1E5}</a:tableStyleId>
              </a:tblPr>
              <a:tblGrid>
                <a:gridCol w="2214693">
                  <a:extLst>
                    <a:ext uri="{9D8B030D-6E8A-4147-A177-3AD203B41FA5}">
                      <a16:colId xmlns:a16="http://schemas.microsoft.com/office/drawing/2014/main" val="2981917977"/>
                    </a:ext>
                  </a:extLst>
                </a:gridCol>
                <a:gridCol w="2810312">
                  <a:extLst>
                    <a:ext uri="{9D8B030D-6E8A-4147-A177-3AD203B41FA5}">
                      <a16:colId xmlns:a16="http://schemas.microsoft.com/office/drawing/2014/main" val="945233394"/>
                    </a:ext>
                  </a:extLst>
                </a:gridCol>
                <a:gridCol w="2608976">
                  <a:extLst>
                    <a:ext uri="{9D8B030D-6E8A-4147-A177-3AD203B41FA5}">
                      <a16:colId xmlns:a16="http://schemas.microsoft.com/office/drawing/2014/main" val="2572263168"/>
                    </a:ext>
                  </a:extLst>
                </a:gridCol>
                <a:gridCol w="2322073">
                  <a:extLst>
                    <a:ext uri="{9D8B030D-6E8A-4147-A177-3AD203B41FA5}">
                      <a16:colId xmlns:a16="http://schemas.microsoft.com/office/drawing/2014/main" val="1192454869"/>
                    </a:ext>
                  </a:extLst>
                </a:gridCol>
              </a:tblGrid>
              <a:tr h="706349">
                <a:tc>
                  <a:txBody>
                    <a:bodyPr/>
                    <a:lstStyle/>
                    <a:p>
                      <a:r>
                        <a:rPr lang="en-US" sz="1600" b="0" cap="all" spc="150" dirty="0">
                          <a:solidFill>
                            <a:schemeClr val="lt1"/>
                          </a:solidFill>
                        </a:rPr>
                        <a:t>Implement Power BI</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Data-Driven Decision Making</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Competitive Advantage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Quantitative Benefit</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Transition from Excel to Power BI for advanced analytics.</a:t>
                      </a:r>
                    </a:p>
                    <a:p>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Enable informed strategic decisions based on data.</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Equip </a:t>
                      </a:r>
                      <a:r>
                        <a:rPr lang="en-US" sz="1400" cap="none" spc="0" dirty="0" err="1">
                          <a:solidFill>
                            <a:schemeClr val="tx1"/>
                          </a:solidFill>
                        </a:rPr>
                        <a:t>AtliQ</a:t>
                      </a:r>
                      <a:r>
                        <a:rPr lang="en-US" sz="1400" cap="none" spc="0" dirty="0">
                          <a:solidFill>
                            <a:schemeClr val="tx1"/>
                          </a:solidFill>
                        </a:rPr>
                        <a:t> to compete with industry leaders.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Deliver a 10% incremental profit.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r>
                        <a:rPr lang="en-US" sz="1400" cap="none" spc="0" dirty="0">
                          <a:solidFill>
                            <a:schemeClr val="tx1"/>
                          </a:solidFill>
                        </a:rPr>
                        <a:t>Create comprehensive dashboards and reports.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Improve decision accuracy and reliability.</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Provide insights into customer demographics and sales trends.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3511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143990"/>
            <a:ext cx="10058400" cy="1450757"/>
          </a:xfrm>
        </p:spPr>
        <p:txBody>
          <a:bodyPr vert="horz" lIns="91440" tIns="45720" rIns="91440" bIns="45720" rtlCol="0">
            <a:normAutofit/>
          </a:bodyPr>
          <a:lstStyle/>
          <a:p>
            <a:r>
              <a:rPr lang="en-US" sz="2400" cap="none" spc="0" dirty="0">
                <a:solidFill>
                  <a:schemeClr val="tx1"/>
                </a:solidFill>
              </a:rPr>
              <a:t>Expected Outcomes:</a:t>
            </a:r>
            <a:endParaRPr lang="en-US" sz="2400" dirty="0"/>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437345548"/>
              </p:ext>
            </p:extLst>
          </p:nvPr>
        </p:nvGraphicFramePr>
        <p:xfrm>
          <a:off x="1199626" y="2007154"/>
          <a:ext cx="9956054" cy="2924142"/>
        </p:xfrm>
        <a:graphic>
          <a:graphicData uri="http://schemas.openxmlformats.org/drawingml/2006/table">
            <a:tbl>
              <a:tblPr firstRow="1" bandRow="1">
                <a:noFill/>
                <a:tableStyleId>{3B4B98B0-60AC-42C2-AFA5-B58CD77FA1E5}</a:tableStyleId>
              </a:tblPr>
              <a:tblGrid>
                <a:gridCol w="2377763">
                  <a:extLst>
                    <a:ext uri="{9D8B030D-6E8A-4147-A177-3AD203B41FA5}">
                      <a16:colId xmlns:a16="http://schemas.microsoft.com/office/drawing/2014/main" val="2981917977"/>
                    </a:ext>
                  </a:extLst>
                </a:gridCol>
                <a:gridCol w="2759243">
                  <a:extLst>
                    <a:ext uri="{9D8B030D-6E8A-4147-A177-3AD203B41FA5}">
                      <a16:colId xmlns:a16="http://schemas.microsoft.com/office/drawing/2014/main" val="945233394"/>
                    </a:ext>
                  </a:extLst>
                </a:gridCol>
                <a:gridCol w="2496975">
                  <a:extLst>
                    <a:ext uri="{9D8B030D-6E8A-4147-A177-3AD203B41FA5}">
                      <a16:colId xmlns:a16="http://schemas.microsoft.com/office/drawing/2014/main" val="2572263168"/>
                    </a:ext>
                  </a:extLst>
                </a:gridCol>
                <a:gridCol w="2322073">
                  <a:extLst>
                    <a:ext uri="{9D8B030D-6E8A-4147-A177-3AD203B41FA5}">
                      <a16:colId xmlns:a16="http://schemas.microsoft.com/office/drawing/2014/main" val="1192454869"/>
                    </a:ext>
                  </a:extLst>
                </a:gridCol>
              </a:tblGrid>
              <a:tr h="706349">
                <a:tc>
                  <a:txBody>
                    <a:bodyPr/>
                    <a:lstStyle/>
                    <a:p>
                      <a:r>
                        <a:rPr lang="en-US" sz="1600" b="0" cap="all" spc="150" dirty="0">
                          <a:solidFill>
                            <a:schemeClr val="lt1"/>
                          </a:solidFill>
                        </a:rPr>
                        <a:t>Strategic Growth</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Enhanced Business Insights</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Competitive Edge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600" b="0" cap="all" spc="150" dirty="0">
                          <a:solidFill>
                            <a:schemeClr val="lt1"/>
                          </a:solidFill>
                        </a:rPr>
                        <a:t>Improved Transparency</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r>
                        <a:rPr lang="en-US" sz="1400" cap="none" spc="0" dirty="0">
                          <a:solidFill>
                            <a:schemeClr val="tx1"/>
                          </a:solidFill>
                        </a:rPr>
                        <a:t>Improved understanding of market trends and customer behavior.</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Data-driven strategies to support expansion and mitigate risks.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cap="none" spc="0" dirty="0">
                          <a:solidFill>
                            <a:schemeClr val="tx1"/>
                          </a:solidFill>
                        </a:rPr>
                        <a:t>Strengthened market position against competitors.</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Enable data-driven decision-making across markets and functions.</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r>
                        <a:rPr lang="en-US" sz="1400" cap="none" spc="0" dirty="0">
                          <a:solidFill>
                            <a:schemeClr val="tx1"/>
                          </a:solidFill>
                        </a:rPr>
                        <a:t>Identification of profitable opportunities and potential risks.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Increased efficiency in decision-making processes.</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Advanced analytical capabilities to drive business growth.</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320771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53D4-B9E6-4607-B00E-E1630A3CB37F}"/>
              </a:ext>
            </a:extLst>
          </p:cNvPr>
          <p:cNvSpPr>
            <a:spLocks noGrp="1"/>
          </p:cNvSpPr>
          <p:nvPr>
            <p:ph type="title"/>
          </p:nvPr>
        </p:nvSpPr>
        <p:spPr/>
        <p:txBody>
          <a:bodyPr>
            <a:normAutofit/>
          </a:bodyPr>
          <a:lstStyle/>
          <a:p>
            <a:r>
              <a:rPr lang="en-IN" sz="2400" dirty="0"/>
              <a:t>Dataset Details:</a:t>
            </a:r>
          </a:p>
        </p:txBody>
      </p:sp>
      <p:sp>
        <p:nvSpPr>
          <p:cNvPr id="3" name="Content Placeholder 2">
            <a:extLst>
              <a:ext uri="{FF2B5EF4-FFF2-40B4-BE49-F238E27FC236}">
                <a16:creationId xmlns:a16="http://schemas.microsoft.com/office/drawing/2014/main" id="{5F5C5204-3849-48F3-B961-B47C3319E47F}"/>
              </a:ext>
            </a:extLst>
          </p:cNvPr>
          <p:cNvSpPr>
            <a:spLocks noGrp="1"/>
          </p:cNvSpPr>
          <p:nvPr>
            <p:ph idx="1"/>
          </p:nvPr>
        </p:nvSpPr>
        <p:spPr>
          <a:xfrm>
            <a:off x="1199626" y="1921079"/>
            <a:ext cx="9956054" cy="3948013"/>
          </a:xfrm>
        </p:spPr>
        <p:txBody>
          <a:bodyPr>
            <a:normAutofit fontScale="92500" lnSpcReduction="10000"/>
          </a:bodyPr>
          <a:lstStyle/>
          <a:p>
            <a:pPr marL="0" indent="0">
              <a:buNone/>
            </a:pPr>
            <a:r>
              <a:rPr lang="en-US" b="1" dirty="0"/>
              <a:t>Excel file: </a:t>
            </a:r>
            <a:r>
              <a:rPr lang="en-US" dirty="0"/>
              <a:t>Outlining the report features.</a:t>
            </a:r>
            <a:br>
              <a:rPr lang="en-US" dirty="0"/>
            </a:br>
            <a:endParaRPr lang="en-US" dirty="0"/>
          </a:p>
          <a:p>
            <a:endParaRPr lang="en-US" dirty="0"/>
          </a:p>
          <a:p>
            <a:endParaRPr lang="en-US" dirty="0"/>
          </a:p>
          <a:p>
            <a:pPr marL="0" indent="0">
              <a:buNone/>
            </a:pPr>
            <a:endParaRPr lang="en-US" dirty="0"/>
          </a:p>
          <a:p>
            <a:pPr marL="0" indent="0">
              <a:buNone/>
            </a:pPr>
            <a:r>
              <a:rPr lang="en-US" b="1" dirty="0"/>
              <a:t>PDF Files: </a:t>
            </a:r>
            <a:r>
              <a:rPr lang="en-US" dirty="0"/>
              <a:t>Mockup/Rough Sketch of Dashboard.</a:t>
            </a:r>
            <a:br>
              <a:rPr lang="en-US" dirty="0"/>
            </a:br>
            <a:r>
              <a:rPr lang="en-US" b="1" dirty="0"/>
              <a:t>SQL dump files: </a:t>
            </a:r>
            <a:r>
              <a:rPr lang="en-US" dirty="0"/>
              <a:t>Provides the </a:t>
            </a:r>
            <a:br>
              <a:rPr lang="en-US" dirty="0"/>
            </a:br>
            <a:br>
              <a:rPr lang="en-US" dirty="0"/>
            </a:br>
            <a:r>
              <a:rPr lang="en-US" dirty="0"/>
              <a:t>	</a:t>
            </a:r>
            <a:r>
              <a:rPr lang="en-US" b="1" dirty="0"/>
              <a:t>gdb041: </a:t>
            </a:r>
            <a:r>
              <a:rPr lang="en-US" dirty="0"/>
              <a:t>Contains tables for customers, markets, products, forecasts, and sales.</a:t>
            </a:r>
            <a:br>
              <a:rPr lang="en-US" dirty="0"/>
            </a:br>
            <a:r>
              <a:rPr lang="en-US" dirty="0"/>
              <a:t>	</a:t>
            </a:r>
            <a:r>
              <a:rPr lang="en-US" b="1" dirty="0"/>
              <a:t>gdb056: </a:t>
            </a:r>
            <a:r>
              <a:rPr lang="en-US" dirty="0"/>
              <a:t>Contains tables for freight cost, gross price, manufacturing cost, and invoice 			deductions.</a:t>
            </a:r>
          </a:p>
        </p:txBody>
      </p:sp>
      <p:pic>
        <p:nvPicPr>
          <p:cNvPr id="5" name="Picture 4">
            <a:extLst>
              <a:ext uri="{FF2B5EF4-FFF2-40B4-BE49-F238E27FC236}">
                <a16:creationId xmlns:a16="http://schemas.microsoft.com/office/drawing/2014/main" id="{B3775AE9-04E7-4D41-A788-B651ED42E136}"/>
              </a:ext>
            </a:extLst>
          </p:cNvPr>
          <p:cNvPicPr>
            <a:picLocks noChangeAspect="1"/>
          </p:cNvPicPr>
          <p:nvPr/>
        </p:nvPicPr>
        <p:blipFill>
          <a:blip r:embed="rId2"/>
          <a:stretch>
            <a:fillRect/>
          </a:stretch>
        </p:blipFill>
        <p:spPr>
          <a:xfrm>
            <a:off x="1199626" y="2319596"/>
            <a:ext cx="9956054" cy="1501270"/>
          </a:xfrm>
          <a:prstGeom prst="rect">
            <a:avLst/>
          </a:prstGeom>
        </p:spPr>
      </p:pic>
    </p:spTree>
    <p:extLst>
      <p:ext uri="{BB962C8B-B14F-4D97-AF65-F5344CB8AC3E}">
        <p14:creationId xmlns:p14="http://schemas.microsoft.com/office/powerpoint/2010/main" val="384903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DD11-D1FD-4E2E-9A14-09311B5F855F}"/>
              </a:ext>
            </a:extLst>
          </p:cNvPr>
          <p:cNvSpPr>
            <a:spLocks noGrp="1"/>
          </p:cNvSpPr>
          <p:nvPr>
            <p:ph type="title"/>
          </p:nvPr>
        </p:nvSpPr>
        <p:spPr>
          <a:xfrm>
            <a:off x="1066800" y="339134"/>
            <a:ext cx="10058400" cy="1430943"/>
          </a:xfrm>
        </p:spPr>
        <p:txBody>
          <a:bodyPr>
            <a:normAutofit/>
          </a:bodyPr>
          <a:lstStyle/>
          <a:p>
            <a:r>
              <a:rPr lang="en-IN" sz="2000" dirty="0"/>
              <a:t>Finance View Mock-up Dashboard:</a:t>
            </a:r>
          </a:p>
        </p:txBody>
      </p:sp>
      <p:pic>
        <p:nvPicPr>
          <p:cNvPr id="5" name="Content Placeholder 4">
            <a:extLst>
              <a:ext uri="{FF2B5EF4-FFF2-40B4-BE49-F238E27FC236}">
                <a16:creationId xmlns:a16="http://schemas.microsoft.com/office/drawing/2014/main" id="{5E5EFA7D-E585-4B7D-921E-9E2E65D36487}"/>
              </a:ext>
            </a:extLst>
          </p:cNvPr>
          <p:cNvPicPr>
            <a:picLocks noGrp="1" noChangeAspect="1"/>
          </p:cNvPicPr>
          <p:nvPr>
            <p:ph idx="1"/>
          </p:nvPr>
        </p:nvPicPr>
        <p:blipFill>
          <a:blip r:embed="rId2"/>
          <a:stretch>
            <a:fillRect/>
          </a:stretch>
        </p:blipFill>
        <p:spPr>
          <a:xfrm>
            <a:off x="1746308" y="1937857"/>
            <a:ext cx="8748320" cy="4118994"/>
          </a:xfrm>
        </p:spPr>
      </p:pic>
    </p:spTree>
    <p:extLst>
      <p:ext uri="{BB962C8B-B14F-4D97-AF65-F5344CB8AC3E}">
        <p14:creationId xmlns:p14="http://schemas.microsoft.com/office/powerpoint/2010/main" val="161073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892C-12EC-4664-8A14-778F1A1A5909}"/>
              </a:ext>
            </a:extLst>
          </p:cNvPr>
          <p:cNvSpPr>
            <a:spLocks noGrp="1"/>
          </p:cNvSpPr>
          <p:nvPr>
            <p:ph type="title"/>
          </p:nvPr>
        </p:nvSpPr>
        <p:spPr/>
        <p:txBody>
          <a:bodyPr>
            <a:normAutofit/>
          </a:bodyPr>
          <a:lstStyle/>
          <a:p>
            <a:r>
              <a:rPr lang="en-IN" sz="2000" dirty="0"/>
              <a:t>Sales View Mock-up Dashboard:</a:t>
            </a:r>
          </a:p>
        </p:txBody>
      </p:sp>
      <p:pic>
        <p:nvPicPr>
          <p:cNvPr id="5" name="Content Placeholder 4">
            <a:extLst>
              <a:ext uri="{FF2B5EF4-FFF2-40B4-BE49-F238E27FC236}">
                <a16:creationId xmlns:a16="http://schemas.microsoft.com/office/drawing/2014/main" id="{92E88A8D-27D9-47AE-9246-A0C8CC251AC9}"/>
              </a:ext>
            </a:extLst>
          </p:cNvPr>
          <p:cNvPicPr>
            <a:picLocks noGrp="1" noChangeAspect="1"/>
          </p:cNvPicPr>
          <p:nvPr>
            <p:ph idx="1"/>
          </p:nvPr>
        </p:nvPicPr>
        <p:blipFill>
          <a:blip r:embed="rId2"/>
          <a:stretch>
            <a:fillRect/>
          </a:stretch>
        </p:blipFill>
        <p:spPr>
          <a:xfrm>
            <a:off x="1661020" y="1954634"/>
            <a:ext cx="8909108" cy="4194495"/>
          </a:xfrm>
        </p:spPr>
      </p:pic>
    </p:spTree>
    <p:extLst>
      <p:ext uri="{BB962C8B-B14F-4D97-AF65-F5344CB8AC3E}">
        <p14:creationId xmlns:p14="http://schemas.microsoft.com/office/powerpoint/2010/main" val="268583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2BF9-10FE-4902-9372-F73DEE3F1716}"/>
              </a:ext>
            </a:extLst>
          </p:cNvPr>
          <p:cNvSpPr>
            <a:spLocks noGrp="1"/>
          </p:cNvSpPr>
          <p:nvPr>
            <p:ph type="title"/>
          </p:nvPr>
        </p:nvSpPr>
        <p:spPr/>
        <p:txBody>
          <a:bodyPr>
            <a:normAutofit/>
          </a:bodyPr>
          <a:lstStyle/>
          <a:p>
            <a:r>
              <a:rPr lang="en-IN" sz="2000" dirty="0"/>
              <a:t>Marketing View Mock-up Dashboard:</a:t>
            </a:r>
          </a:p>
        </p:txBody>
      </p:sp>
      <p:pic>
        <p:nvPicPr>
          <p:cNvPr id="5" name="Content Placeholder 4">
            <a:extLst>
              <a:ext uri="{FF2B5EF4-FFF2-40B4-BE49-F238E27FC236}">
                <a16:creationId xmlns:a16="http://schemas.microsoft.com/office/drawing/2014/main" id="{6EF08B97-6CD5-4E81-A15A-5AD3EEF8C018}"/>
              </a:ext>
            </a:extLst>
          </p:cNvPr>
          <p:cNvPicPr>
            <a:picLocks noGrp="1" noChangeAspect="1"/>
          </p:cNvPicPr>
          <p:nvPr>
            <p:ph idx="1"/>
          </p:nvPr>
        </p:nvPicPr>
        <p:blipFill>
          <a:blip r:embed="rId2"/>
          <a:stretch>
            <a:fillRect/>
          </a:stretch>
        </p:blipFill>
        <p:spPr>
          <a:xfrm>
            <a:off x="1670807" y="1988190"/>
            <a:ext cx="8850385" cy="4253218"/>
          </a:xfrm>
        </p:spPr>
      </p:pic>
    </p:spTree>
    <p:extLst>
      <p:ext uri="{BB962C8B-B14F-4D97-AF65-F5344CB8AC3E}">
        <p14:creationId xmlns:p14="http://schemas.microsoft.com/office/powerpoint/2010/main" val="121290459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{F59D350D-6DE4-45E1-9010-E51850376B87}tf22712842_win32</Template>
  <TotalTime>2161</TotalTime>
  <Words>423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Bahnschrift SemiBold</vt:lpstr>
      <vt:lpstr>Bookman Old Style</vt:lpstr>
      <vt:lpstr>Calibri</vt:lpstr>
      <vt:lpstr>Franklin Gothic Book</vt:lpstr>
      <vt:lpstr>Custom</vt:lpstr>
      <vt:lpstr>Business Insight 360: Transforming Data into Actionable Insights</vt:lpstr>
      <vt:lpstr>Problem Statement:</vt:lpstr>
      <vt:lpstr>Key Challenges:</vt:lpstr>
      <vt:lpstr>Project Goals:</vt:lpstr>
      <vt:lpstr>Expected Outcomes:</vt:lpstr>
      <vt:lpstr>Dataset Details:</vt:lpstr>
      <vt:lpstr>Finance View Mock-up Dashboard:</vt:lpstr>
      <vt:lpstr>Sales View Mock-up Dashboard:</vt:lpstr>
      <vt:lpstr>Marketing View Mock-up Dashboard:</vt:lpstr>
      <vt:lpstr>Marketing View Mock-up Dashboard:</vt:lpstr>
      <vt:lpstr>Supply Chain View Mock-up Dashboard: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Insight 360: Transforming Data into Actionable Insights</dc:title>
  <dc:creator>AIADS Aditya Rajvaidya</dc:creator>
  <cp:lastModifiedBy>AIADS Aditya Rajvaidya</cp:lastModifiedBy>
  <cp:revision>14</cp:revision>
  <dcterms:created xsi:type="dcterms:W3CDTF">2024-07-16T11:23:19Z</dcterms:created>
  <dcterms:modified xsi:type="dcterms:W3CDTF">2024-08-01T14:59:36Z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