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60" r:id="rId4"/>
    <p:sldId id="261" r:id="rId5"/>
    <p:sldId id="262" r:id="rId6"/>
    <p:sldId id="259"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60" y="72"/>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1.2499966899780477E-2"/>
          <c:w val="1"/>
          <c:h val="0.95625000000000004"/>
        </c:manualLayout>
      </c:layout>
      <c:pie3DChart>
        <c:varyColors val="1"/>
        <c:ser>
          <c:idx val="0"/>
          <c:order val="0"/>
          <c:tx>
            <c:strRef>
              <c:f>Sheet1!$B$1</c:f>
              <c:strCache>
                <c:ptCount val="1"/>
                <c:pt idx="0">
                  <c:v>Sales</c:v>
                </c:pt>
              </c:strCache>
            </c:strRef>
          </c:tx>
          <c:dPt>
            <c:idx val="0"/>
            <c:bubble3D val="0"/>
            <c:spPr>
              <a:solidFill>
                <a:schemeClr val="accent3">
                  <a:tint val="58000"/>
                </a:schemeClr>
              </a:solidFill>
              <a:ln>
                <a:noFill/>
              </a:ln>
              <a:effectLst>
                <a:outerShdw blurRad="254000" sx="102000" sy="102000" algn="ctr" rotWithShape="0">
                  <a:prstClr val="black">
                    <a:alpha val="20000"/>
                  </a:prstClr>
                </a:outerShdw>
              </a:effectLst>
              <a:sp3d/>
            </c:spPr>
          </c:dPt>
          <c:dPt>
            <c:idx val="1"/>
            <c:bubble3D val="0"/>
            <c:explosion val="13"/>
            <c:spPr>
              <a:solidFill>
                <a:schemeClr val="accent3">
                  <a:tint val="8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2-764E-412B-BE88-0645FAEC5C39}"/>
              </c:ext>
            </c:extLst>
          </c:dPt>
          <c:dPt>
            <c:idx val="2"/>
            <c:bubble3D val="0"/>
            <c:explosion val="8"/>
            <c:spPr>
              <a:solidFill>
                <a:schemeClr val="accent3">
                  <a:shade val="8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764E-412B-BE88-0645FAEC5C39}"/>
              </c:ext>
            </c:extLst>
          </c:dPt>
          <c:dPt>
            <c:idx val="3"/>
            <c:bubble3D val="0"/>
            <c:explosion val="17"/>
            <c:spPr>
              <a:solidFill>
                <a:schemeClr val="accent3">
                  <a:shade val="58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764E-412B-BE88-0645FAEC5C39}"/>
              </c:ext>
            </c:extLst>
          </c:dPt>
          <c:dLbls>
            <c:numFmt formatCode="0%" sourceLinked="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64E-412B-BE88-0645FAEC5C39}"/>
            </c:ext>
          </c:extLst>
        </c:ser>
        <c:dLbls>
          <c:dLblPos val="ctr"/>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3992143118987361E-2"/>
          <c:y val="7.1354437491721073E-2"/>
          <c:w val="0.94600785688101263"/>
          <c:h val="0.91645568787557941"/>
        </c:manualLayout>
      </c:layout>
      <c:bar3DChart>
        <c:barDir val="col"/>
        <c:grouping val="stacked"/>
        <c:varyColors val="0"/>
        <c:ser>
          <c:idx val="0"/>
          <c:order val="0"/>
          <c:tx>
            <c:strRef>
              <c:f>Sheet1!$B$1</c:f>
              <c:strCache>
                <c:ptCount val="1"/>
                <c:pt idx="0">
                  <c:v>Series 1</c:v>
                </c:pt>
              </c:strCache>
            </c:strRef>
          </c:tx>
          <c:spPr>
            <a:solidFill>
              <a:schemeClr val="accent4">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93-4EAD-BC92-10C951AE5F17}"/>
            </c:ext>
          </c:extLst>
        </c:ser>
        <c:ser>
          <c:idx val="1"/>
          <c:order val="1"/>
          <c:tx>
            <c:strRef>
              <c:f>Sheet1!$C$1</c:f>
              <c:strCache>
                <c:ptCount val="1"/>
                <c:pt idx="0">
                  <c:v>Series 2</c:v>
                </c:pt>
              </c:strCache>
            </c:strRef>
          </c:tx>
          <c:spPr>
            <a:solidFill>
              <a:schemeClr val="accent4"/>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393-4EAD-BC92-10C951AE5F17}"/>
            </c:ext>
          </c:extLst>
        </c:ser>
        <c:ser>
          <c:idx val="2"/>
          <c:order val="2"/>
          <c:tx>
            <c:strRef>
              <c:f>Sheet1!$D$1</c:f>
              <c:strCache>
                <c:ptCount val="1"/>
                <c:pt idx="0">
                  <c:v>Series 3</c:v>
                </c:pt>
              </c:strCache>
            </c:strRef>
          </c:tx>
          <c:spPr>
            <a:solidFill>
              <a:schemeClr val="accent4">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393-4EAD-BC92-10C951AE5F17}"/>
            </c:ext>
          </c:extLst>
        </c:ser>
        <c:dLbls>
          <c:showLegendKey val="0"/>
          <c:showVal val="0"/>
          <c:showCatName val="0"/>
          <c:showSerName val="0"/>
          <c:showPercent val="0"/>
          <c:showBubbleSize val="0"/>
        </c:dLbls>
        <c:gapWidth val="79"/>
        <c:shape val="box"/>
        <c:axId val="258903264"/>
        <c:axId val="258905184"/>
        <c:axId val="0"/>
      </c:bar3DChart>
      <c:catAx>
        <c:axId val="258903264"/>
        <c:scaling>
          <c:orientation val="minMax"/>
        </c:scaling>
        <c:delete val="1"/>
        <c:axPos val="b"/>
        <c:numFmt formatCode="General" sourceLinked="1"/>
        <c:majorTickMark val="none"/>
        <c:minorTickMark val="none"/>
        <c:tickLblPos val="nextTo"/>
        <c:crossAx val="258905184"/>
        <c:crosses val="autoZero"/>
        <c:auto val="1"/>
        <c:lblAlgn val="ctr"/>
        <c:lblOffset val="100"/>
        <c:noMultiLvlLbl val="0"/>
      </c:catAx>
      <c:valAx>
        <c:axId val="258905184"/>
        <c:scaling>
          <c:orientation val="minMax"/>
        </c:scaling>
        <c:delete val="1"/>
        <c:axPos val="l"/>
        <c:numFmt formatCode="General" sourceLinked="1"/>
        <c:majorTickMark val="none"/>
        <c:minorTickMark val="none"/>
        <c:tickLblPos val="nextTo"/>
        <c:crossAx val="2589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73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30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51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8100" y="374200"/>
            <a:ext cx="8228700" cy="209288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haroni" panose="02010803020104030203" pitchFamily="2" charset="-79"/>
                <a:cs typeface="Aharoni" panose="02010803020104030203" pitchFamily="2" charset="-79"/>
                <a:sym typeface="Arial"/>
              </a:rPr>
              <a:t>Data</a:t>
            </a:r>
            <a:r>
              <a:rPr lang="en-US" sz="3200" dirty="0">
                <a:solidFill>
                  <a:srgbClr val="0070C0"/>
                </a:solidFill>
                <a:latin typeface="Aharoni" panose="02010803020104030203" pitchFamily="2" charset="-79"/>
                <a:cs typeface="Aharoni" panose="02010803020104030203" pitchFamily="2" charset="-79"/>
              </a:rPr>
              <a:t>-</a:t>
            </a:r>
            <a:r>
              <a:rPr lang="en-US" sz="3200" b="0" i="0" u="none" strike="noStrike" cap="none" dirty="0">
                <a:solidFill>
                  <a:srgbClr val="0070C0"/>
                </a:solidFill>
                <a:latin typeface="Aharoni" panose="02010803020104030203" pitchFamily="2" charset="-79"/>
                <a:cs typeface="Aharoni" panose="02010803020104030203" pitchFamily="2" charset="-79"/>
                <a:sym typeface="Arial"/>
              </a:rPr>
              <a:t>Driven Storytelling Presentation:</a:t>
            </a:r>
          </a:p>
          <a:p>
            <a:pPr marL="0" marR="0" lvl="0" indent="0" rtl="0">
              <a:lnSpc>
                <a:spcPct val="100000"/>
              </a:lnSpc>
              <a:spcBef>
                <a:spcPts val="0"/>
              </a:spcBef>
              <a:spcAft>
                <a:spcPts val="0"/>
              </a:spcAft>
              <a:buClr>
                <a:srgbClr val="0070C0"/>
              </a:buClr>
              <a:buSzPts val="3200"/>
              <a:buFont typeface="Arial"/>
              <a:buNone/>
            </a:pPr>
            <a:r>
              <a:rPr lang="en-US" sz="3200" b="1" i="0" u="none" strike="noStrike" cap="none" dirty="0">
                <a:solidFill>
                  <a:srgbClr val="0070C0"/>
                </a:solidFill>
                <a:latin typeface="Times New Roman" panose="02020603050405020304" pitchFamily="18" charset="0"/>
                <a:cs typeface="Times New Roman" panose="02020603050405020304" pitchFamily="18" charset="0"/>
                <a:sym typeface="Arial"/>
              </a:rPr>
              <a:t> </a:t>
            </a:r>
            <a:endParaRPr lang="en-US" sz="36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lang="en-US" sz="36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lang="en-US" sz="3600" dirty="0">
              <a:solidFill>
                <a:schemeClr val="dk1"/>
              </a:solidFill>
            </a:endParaRPr>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EAB92197-CCC5-7C12-5301-6D52EBF84BBF}"/>
              </a:ext>
            </a:extLst>
          </p:cNvPr>
          <p:cNvSpPr txBox="1"/>
          <p:nvPr/>
        </p:nvSpPr>
        <p:spPr>
          <a:xfrm>
            <a:off x="1327577" y="1167043"/>
            <a:ext cx="7288107" cy="2031325"/>
          </a:xfrm>
          <a:prstGeom prst="rect">
            <a:avLst/>
          </a:prstGeom>
          <a:noFill/>
        </p:spPr>
        <p:txBody>
          <a:bodyPr wrap="square" rtlCol="0">
            <a:spAutoFit/>
          </a:bodyPr>
          <a:lstStyle/>
          <a:p>
            <a:pPr algn="ctr"/>
            <a:r>
              <a:rPr lang="en-US" sz="5400" b="1" spc="50" dirty="0">
                <a:ln w="9525" cmpd="sng">
                  <a:solidFill>
                    <a:schemeClr val="bg1"/>
                  </a:solidFill>
                  <a:prstDash val="solid"/>
                </a:ln>
                <a:solidFill>
                  <a:schemeClr val="tx1"/>
                </a:solidFill>
                <a:effectLst>
                  <a:glow rad="38100">
                    <a:schemeClr val="accent1">
                      <a:alpha val="40000"/>
                    </a:schemeClr>
                  </a:glow>
                </a:effectLst>
                <a:latin typeface="Times New Roman" panose="02020603050405020304" pitchFamily="18" charset="0"/>
                <a:cs typeface="Times New Roman" panose="02020603050405020304" pitchFamily="18" charset="0"/>
              </a:rPr>
              <a:t> Account Sales</a:t>
            </a:r>
          </a:p>
          <a:p>
            <a:pPr algn="ctr"/>
            <a:r>
              <a:rPr lang="en-US" sz="5400" b="1" spc="50" dirty="0">
                <a:ln w="9525" cmpd="sng">
                  <a:solidFill>
                    <a:schemeClr val="bg1"/>
                  </a:solidFill>
                  <a:prstDash val="solid"/>
                </a:ln>
                <a:solidFill>
                  <a:schemeClr val="tx1"/>
                </a:solidFill>
                <a:effectLst>
                  <a:glow rad="38100">
                    <a:schemeClr val="accent1">
                      <a:alpha val="40000"/>
                    </a:schemeClr>
                  </a:glow>
                </a:effectLst>
                <a:latin typeface="Times New Roman" panose="02020603050405020304" pitchFamily="18" charset="0"/>
                <a:cs typeface="Times New Roman" panose="02020603050405020304" pitchFamily="18" charset="0"/>
              </a:rPr>
              <a:t> Data Analysis</a:t>
            </a:r>
          </a:p>
          <a:p>
            <a:endParaRPr lang="en-IN" sz="1600" b="1" spc="50" dirty="0">
              <a:ln w="9525" cmpd="sng">
                <a:solidFill>
                  <a:schemeClr val="bg1"/>
                </a:solidFill>
                <a:prstDash val="solid"/>
              </a:ln>
              <a:solidFill>
                <a:schemeClr val="tx1"/>
              </a:solidFill>
              <a:effectLst>
                <a:glow rad="38100">
                  <a:schemeClr val="accent1">
                    <a:alpha val="40000"/>
                  </a:schemeClr>
                </a:glow>
              </a:effectLst>
            </a:endParaRPr>
          </a:p>
        </p:txBody>
      </p:sp>
      <p:graphicFrame>
        <p:nvGraphicFramePr>
          <p:cNvPr id="12" name="Chart 11">
            <a:extLst>
              <a:ext uri="{FF2B5EF4-FFF2-40B4-BE49-F238E27FC236}">
                <a16:creationId xmlns:a16="http://schemas.microsoft.com/office/drawing/2014/main" id="{F12FD2D7-0245-4D9E-E0C6-116CC9F67199}"/>
              </a:ext>
            </a:extLst>
          </p:cNvPr>
          <p:cNvGraphicFramePr/>
          <p:nvPr>
            <p:extLst>
              <p:ext uri="{D42A27DB-BD31-4B8C-83A1-F6EECF244321}">
                <p14:modId xmlns:p14="http://schemas.microsoft.com/office/powerpoint/2010/main" val="1845732050"/>
              </p:ext>
            </p:extLst>
          </p:nvPr>
        </p:nvGraphicFramePr>
        <p:xfrm>
          <a:off x="-314961" y="1456005"/>
          <a:ext cx="3474720" cy="226584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8B7CBBAC-A73E-D2E7-56BF-F121567D36F1}"/>
              </a:ext>
            </a:extLst>
          </p:cNvPr>
          <p:cNvGraphicFramePr/>
          <p:nvPr>
            <p:extLst>
              <p:ext uri="{D42A27DB-BD31-4B8C-83A1-F6EECF244321}">
                <p14:modId xmlns:p14="http://schemas.microsoft.com/office/powerpoint/2010/main" val="2895168179"/>
              </p:ext>
            </p:extLst>
          </p:nvPr>
        </p:nvGraphicFramePr>
        <p:xfrm>
          <a:off x="3705012" y="2656590"/>
          <a:ext cx="5174827" cy="3344333"/>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4291409" y="1323371"/>
            <a:ext cx="4629150" cy="48736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US" sz="2800" dirty="0">
                <a:latin typeface="Cambria" panose="02040503050406030204" pitchFamily="18" charset="0"/>
                <a:ea typeface="Cambria" panose="02040503050406030204" pitchFamily="18" charset="0"/>
              </a:rPr>
              <a:t>Social Media a best platform to promote and advertise to increase the sales.</a:t>
            </a:r>
          </a:p>
          <a:p>
            <a:pPr marL="228600" lvl="0" indent="-228600" algn="l" rtl="0">
              <a:lnSpc>
                <a:spcPct val="90000"/>
              </a:lnSpc>
              <a:spcBef>
                <a:spcPts val="0"/>
              </a:spcBef>
              <a:spcAft>
                <a:spcPts val="0"/>
              </a:spcAft>
              <a:buClr>
                <a:schemeClr val="dk1"/>
              </a:buClr>
              <a:buSzPts val="3200"/>
              <a:buChar char="•"/>
            </a:pPr>
            <a:endParaRPr lang="en-US" sz="2800" dirty="0">
              <a:latin typeface="Cambria" panose="02040503050406030204" pitchFamily="18" charset="0"/>
              <a:ea typeface="Cambria" panose="02040503050406030204" pitchFamily="18" charset="0"/>
            </a:endParaRPr>
          </a:p>
          <a:p>
            <a:pPr marL="228600" lvl="0" indent="-228600" algn="l" rtl="0">
              <a:lnSpc>
                <a:spcPct val="90000"/>
              </a:lnSpc>
              <a:spcBef>
                <a:spcPts val="0"/>
              </a:spcBef>
              <a:spcAft>
                <a:spcPts val="0"/>
              </a:spcAft>
              <a:buClr>
                <a:schemeClr val="dk1"/>
              </a:buClr>
              <a:buSzPts val="3200"/>
              <a:buChar char="•"/>
            </a:pPr>
            <a:endParaRPr lang="en-US" sz="2800" dirty="0">
              <a:latin typeface="Cambria" panose="02040503050406030204" pitchFamily="18" charset="0"/>
              <a:ea typeface="Cambria" panose="02040503050406030204" pitchFamily="18" charset="0"/>
            </a:endParaRPr>
          </a:p>
          <a:p>
            <a:pPr marL="228600" lvl="0" indent="-228600" algn="l" rtl="0">
              <a:lnSpc>
                <a:spcPct val="90000"/>
              </a:lnSpc>
              <a:spcBef>
                <a:spcPts val="0"/>
              </a:spcBef>
              <a:spcAft>
                <a:spcPts val="0"/>
              </a:spcAft>
              <a:buClr>
                <a:schemeClr val="dk1"/>
              </a:buClr>
              <a:buSzPts val="3200"/>
              <a:buChar char="•"/>
            </a:pPr>
            <a:r>
              <a:rPr lang="en-US" sz="2800" dirty="0">
                <a:latin typeface="Cambria" panose="02040503050406030204" pitchFamily="18" charset="0"/>
                <a:ea typeface="Cambria" panose="02040503050406030204" pitchFamily="18" charset="0"/>
              </a:rPr>
              <a:t>Customers prefer online shopping as the schedules are getting busy and the advancement of technologies</a:t>
            </a:r>
          </a:p>
          <a:p>
            <a:pPr marL="228600" lvl="0" indent="-228600" algn="l" rtl="0">
              <a:lnSpc>
                <a:spcPct val="90000"/>
              </a:lnSpc>
              <a:spcBef>
                <a:spcPts val="0"/>
              </a:spcBef>
              <a:spcAft>
                <a:spcPts val="0"/>
              </a:spcAft>
              <a:buClr>
                <a:schemeClr val="dk1"/>
              </a:buClr>
              <a:buSzPts val="3200"/>
              <a:buChar char="•"/>
            </a:pPr>
            <a:endParaRPr lang="en-US" sz="2800" dirty="0">
              <a:latin typeface="Cambria" panose="02040503050406030204" pitchFamily="18" charset="0"/>
              <a:ea typeface="Cambria" panose="02040503050406030204" pitchFamily="18" charset="0"/>
            </a:endParaRPr>
          </a:p>
          <a:p>
            <a:pPr marL="228600" lvl="0" indent="-228600" algn="l" rtl="0">
              <a:lnSpc>
                <a:spcPct val="90000"/>
              </a:lnSpc>
              <a:spcBef>
                <a:spcPts val="0"/>
              </a:spcBef>
              <a:spcAft>
                <a:spcPts val="0"/>
              </a:spcAft>
              <a:buClr>
                <a:schemeClr val="dk1"/>
              </a:buClr>
              <a:buSzPts val="3200"/>
              <a:buChar char="•"/>
            </a:pPr>
            <a:endParaRPr lang="en-US" sz="2800" dirty="0">
              <a:latin typeface="Cambria" panose="02040503050406030204" pitchFamily="18" charset="0"/>
              <a:ea typeface="Cambria" panose="02040503050406030204" pitchFamily="18" charset="0"/>
            </a:endParaRPr>
          </a:p>
          <a:p>
            <a:pPr marL="228600" lvl="0" indent="-228600" algn="l" rtl="0">
              <a:lnSpc>
                <a:spcPct val="90000"/>
              </a:lnSpc>
              <a:spcBef>
                <a:spcPts val="0"/>
              </a:spcBef>
              <a:spcAft>
                <a:spcPts val="0"/>
              </a:spcAft>
              <a:buClr>
                <a:schemeClr val="dk1"/>
              </a:buClr>
              <a:buSzPts val="3200"/>
              <a:buChar char="•"/>
            </a:pPr>
            <a:endParaRPr lang="en-US" sz="2800" dirty="0">
              <a:latin typeface="Cambria" panose="02040503050406030204" pitchFamily="18" charset="0"/>
              <a:ea typeface="Cambria" panose="02040503050406030204" pitchFamily="18" charset="0"/>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5" name="Picture 4">
            <a:extLst>
              <a:ext uri="{FF2B5EF4-FFF2-40B4-BE49-F238E27FC236}">
                <a16:creationId xmlns:a16="http://schemas.microsoft.com/office/drawing/2014/main" id="{C58D576C-AE5A-6FE0-9564-CAF8606252E3}"/>
              </a:ext>
            </a:extLst>
          </p:cNvPr>
          <p:cNvPicPr>
            <a:picLocks noChangeAspect="1"/>
          </p:cNvPicPr>
          <p:nvPr/>
        </p:nvPicPr>
        <p:blipFill>
          <a:blip r:embed="rId5"/>
          <a:stretch>
            <a:fillRect/>
          </a:stretch>
        </p:blipFill>
        <p:spPr>
          <a:xfrm>
            <a:off x="223441" y="1284832"/>
            <a:ext cx="3737406" cy="2255163"/>
          </a:xfrm>
          <a:prstGeom prst="rect">
            <a:avLst/>
          </a:prstGeom>
        </p:spPr>
      </p:pic>
      <p:pic>
        <p:nvPicPr>
          <p:cNvPr id="7" name="Picture 6">
            <a:extLst>
              <a:ext uri="{FF2B5EF4-FFF2-40B4-BE49-F238E27FC236}">
                <a16:creationId xmlns:a16="http://schemas.microsoft.com/office/drawing/2014/main" id="{7745227D-9113-9A73-6250-85A75F267179}"/>
              </a:ext>
            </a:extLst>
          </p:cNvPr>
          <p:cNvPicPr>
            <a:picLocks noChangeAspect="1"/>
          </p:cNvPicPr>
          <p:nvPr/>
        </p:nvPicPr>
        <p:blipFill>
          <a:blip r:embed="rId6"/>
          <a:stretch>
            <a:fillRect/>
          </a:stretch>
        </p:blipFill>
        <p:spPr>
          <a:xfrm>
            <a:off x="223441" y="3773540"/>
            <a:ext cx="3737406" cy="21976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Key point, observation or data here…</a:t>
            </a:r>
            <a:endParaRPr/>
          </a:p>
        </p:txBody>
      </p:sp>
      <p:sp>
        <p:nvSpPr>
          <p:cNvPr id="113" name="Google Shape;113;p3"/>
          <p:cNvSpPr txBox="1"/>
          <p:nvPr/>
        </p:nvSpPr>
        <p:spPr>
          <a:xfrm>
            <a:off x="4789665" y="1070221"/>
            <a:ext cx="3897135" cy="2677616"/>
          </a:xfrm>
          <a:prstGeom prst="rect">
            <a:avLst/>
          </a:prstGeom>
          <a:noFill/>
          <a:ln>
            <a:noFill/>
          </a:ln>
        </p:spPr>
        <p:txBody>
          <a:bodyPr spcFirstLastPara="1" wrap="square" lIns="91425" tIns="45700" rIns="91425" bIns="45700" anchor="t" anchorCtr="0">
            <a:spAutoFit/>
          </a:bodyPr>
          <a:lstStyle/>
          <a:p>
            <a:pPr marL="180000" marR="0" lvl="0" indent="-108000" algn="l" rtl="0">
              <a:spcBef>
                <a:spcPts val="0"/>
              </a:spcBef>
              <a:spcAft>
                <a:spcPts val="0"/>
              </a:spcAft>
              <a:buFont typeface="Arial" panose="020B0604020202020204" pitchFamily="34" charset="0"/>
              <a:buChar char="•"/>
            </a:pPr>
            <a:r>
              <a:rPr lang="en-US" dirty="0"/>
              <a:t>Advancement in the technology and the busy life of people in this current scenario leading to shopping and trading of all goods, items in online mode rather than offline mode as it reduces the wastage of time, money and energy in the enormous traffic in the cities specially metro cities. </a:t>
            </a:r>
          </a:p>
          <a:p>
            <a:pPr marL="180000" marR="0" lvl="0" indent="-108000" algn="l" rtl="0">
              <a:spcBef>
                <a:spcPts val="0"/>
              </a:spcBef>
              <a:spcAft>
                <a:spcPts val="0"/>
              </a:spcAft>
              <a:buFont typeface="Arial" panose="020B0604020202020204" pitchFamily="34" charset="0"/>
              <a:buChar char="•"/>
            </a:pPr>
            <a:r>
              <a:rPr lang="en-US" dirty="0"/>
              <a:t>Hence the graph on the left side speaks the same story that there is significant growth in every account type but the growth of online sector is very rapid as compared to other three. </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a:extLst>
              <a:ext uri="{FF2B5EF4-FFF2-40B4-BE49-F238E27FC236}">
                <a16:creationId xmlns:a16="http://schemas.microsoft.com/office/drawing/2014/main" id="{8ACCE36E-E76B-CB33-3850-E06E5B7B519E}"/>
              </a:ext>
            </a:extLst>
          </p:cNvPr>
          <p:cNvPicPr>
            <a:picLocks noChangeAspect="1"/>
          </p:cNvPicPr>
          <p:nvPr/>
        </p:nvPicPr>
        <p:blipFill>
          <a:blip r:embed="rId5"/>
          <a:stretch>
            <a:fillRect/>
          </a:stretch>
        </p:blipFill>
        <p:spPr>
          <a:xfrm>
            <a:off x="391596" y="1158374"/>
            <a:ext cx="4099910" cy="2410809"/>
          </a:xfrm>
          <a:prstGeom prst="rect">
            <a:avLst/>
          </a:prstGeom>
        </p:spPr>
      </p:pic>
      <p:pic>
        <p:nvPicPr>
          <p:cNvPr id="5" name="Picture 4">
            <a:extLst>
              <a:ext uri="{FF2B5EF4-FFF2-40B4-BE49-F238E27FC236}">
                <a16:creationId xmlns:a16="http://schemas.microsoft.com/office/drawing/2014/main" id="{F978E7ED-B1EF-F22C-A2BD-6A277ECFCFB7}"/>
              </a:ext>
            </a:extLst>
          </p:cNvPr>
          <p:cNvPicPr>
            <a:picLocks noChangeAspect="1"/>
          </p:cNvPicPr>
          <p:nvPr/>
        </p:nvPicPr>
        <p:blipFill>
          <a:blip r:embed="rId6"/>
          <a:stretch>
            <a:fillRect/>
          </a:stretch>
        </p:blipFill>
        <p:spPr>
          <a:xfrm>
            <a:off x="503386" y="3860262"/>
            <a:ext cx="3785347" cy="2284090"/>
          </a:xfrm>
          <a:prstGeom prst="rect">
            <a:avLst/>
          </a:prstGeom>
        </p:spPr>
      </p:pic>
      <p:sp>
        <p:nvSpPr>
          <p:cNvPr id="6" name="Google Shape;113;p3">
            <a:extLst>
              <a:ext uri="{FF2B5EF4-FFF2-40B4-BE49-F238E27FC236}">
                <a16:creationId xmlns:a16="http://schemas.microsoft.com/office/drawing/2014/main" id="{ECEB42C8-8F3A-2CFC-AE89-6413F7387AB2}"/>
              </a:ext>
            </a:extLst>
          </p:cNvPr>
          <p:cNvSpPr txBox="1"/>
          <p:nvPr/>
        </p:nvSpPr>
        <p:spPr>
          <a:xfrm>
            <a:off x="4855269" y="3859526"/>
            <a:ext cx="3897135" cy="2554505"/>
          </a:xfrm>
          <a:prstGeom prst="rect">
            <a:avLst/>
          </a:prstGeom>
          <a:noFill/>
          <a:ln>
            <a:noFill/>
          </a:ln>
        </p:spPr>
        <p:txBody>
          <a:bodyPr spcFirstLastPara="1" wrap="square" lIns="91425" tIns="45700" rIns="91425" bIns="45700" anchor="t" anchorCtr="0">
            <a:spAutoFit/>
          </a:bodyPr>
          <a:lstStyle/>
          <a:p>
            <a:pPr marL="180000" marR="0" lvl="0" indent="-108000" algn="l" rtl="0">
              <a:spcBef>
                <a:spcPts val="0"/>
              </a:spcBef>
              <a:spcAft>
                <a:spcPts val="0"/>
              </a:spcAft>
              <a:buFont typeface="Arial" panose="020B0604020202020204" pitchFamily="34" charset="0"/>
              <a:buChar char="•"/>
            </a:pPr>
            <a:r>
              <a:rPr lang="en-US" sz="1500" b="0" i="0" dirty="0">
                <a:solidFill>
                  <a:schemeClr val="tx1"/>
                </a:solidFill>
                <a:effectLst/>
                <a:latin typeface="Google Sans"/>
              </a:rPr>
              <a:t>Engagements between businesses and customers increase the brand's sales and brand loyalty. One report revealed that 52% of social media marketers believe social media positively influences their company's revenue and sales.</a:t>
            </a:r>
          </a:p>
          <a:p>
            <a:pPr marL="180000" marR="0" lvl="0" indent="-108000" algn="l" rtl="0">
              <a:spcBef>
                <a:spcPts val="0"/>
              </a:spcBef>
              <a:spcAft>
                <a:spcPts val="0"/>
              </a:spcAft>
              <a:buFont typeface="Arial" panose="020B0604020202020204" pitchFamily="34" charset="0"/>
              <a:buChar char="•"/>
            </a:pPr>
            <a:r>
              <a:rPr lang="en-US" dirty="0"/>
              <a:t>Hence the graph on the left side speaks the same story that there is significant growth 2021 when there is social media promotion and in recent year the </a:t>
            </a:r>
            <a:r>
              <a:rPr lang="en-US" dirty="0" err="1"/>
              <a:t>gowth</a:t>
            </a:r>
            <a:r>
              <a:rPr lang="en-US" dirty="0"/>
              <a:t> of social media is very significant.</a:t>
            </a:r>
            <a:endParaRPr dirty="0"/>
          </a:p>
        </p:txBody>
      </p:sp>
      <p:cxnSp>
        <p:nvCxnSpPr>
          <p:cNvPr id="4" name="Straight Connector 3">
            <a:extLst>
              <a:ext uri="{FF2B5EF4-FFF2-40B4-BE49-F238E27FC236}">
                <a16:creationId xmlns:a16="http://schemas.microsoft.com/office/drawing/2014/main" id="{898FE649-F79B-2EC5-65EA-D53F940DAB87}"/>
              </a:ext>
            </a:extLst>
          </p:cNvPr>
          <p:cNvCxnSpPr>
            <a:cxnSpLocks/>
          </p:cNvCxnSpPr>
          <p:nvPr/>
        </p:nvCxnSpPr>
        <p:spPr>
          <a:xfrm flipV="1">
            <a:off x="5046137" y="3747837"/>
            <a:ext cx="3867573" cy="135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800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Key point, observation or data here…</a:t>
            </a:r>
            <a:endParaRPr/>
          </a:p>
        </p:txBody>
      </p:sp>
      <p:sp>
        <p:nvSpPr>
          <p:cNvPr id="113" name="Google Shape;113;p3"/>
          <p:cNvSpPr txBox="1"/>
          <p:nvPr/>
        </p:nvSpPr>
        <p:spPr>
          <a:xfrm>
            <a:off x="4789665" y="1267114"/>
            <a:ext cx="3897135" cy="4185721"/>
          </a:xfrm>
          <a:prstGeom prst="rect">
            <a:avLst/>
          </a:prstGeom>
          <a:noFill/>
          <a:ln>
            <a:noFill/>
          </a:ln>
        </p:spPr>
        <p:txBody>
          <a:bodyPr spcFirstLastPara="1" wrap="square" lIns="91425" tIns="45700" rIns="91425" bIns="45700" anchor="t" anchorCtr="0">
            <a:spAutoFit/>
          </a:bodyPr>
          <a:lstStyle/>
          <a:p>
            <a:pPr marL="180000" marR="0" lvl="0" indent="-108000" algn="l" rtl="0">
              <a:spcBef>
                <a:spcPts val="0"/>
              </a:spcBef>
              <a:spcAft>
                <a:spcPts val="0"/>
              </a:spcAft>
              <a:buFont typeface="Arial" panose="020B0604020202020204" pitchFamily="34" charset="0"/>
              <a:buChar char="•"/>
            </a:pPr>
            <a:r>
              <a:rPr lang="en-US" dirty="0">
                <a:solidFill>
                  <a:schemeClr val="tx1"/>
                </a:solidFill>
                <a:latin typeface="Proxima Nova"/>
              </a:rPr>
              <a:t>R</a:t>
            </a:r>
            <a:r>
              <a:rPr lang="en-US" i="0" dirty="0">
                <a:solidFill>
                  <a:schemeClr val="tx1"/>
                </a:solidFill>
                <a:effectLst/>
                <a:latin typeface="Proxima Nova"/>
              </a:rPr>
              <a:t>etaining customers is about more than just transactions - it is about relationships. Research shows that customers view their relationships with brands similarly to their relationships with friends. Customers like brands that are reliable, authentic and aware of what matters to them. Focus on buyer relationships with your existing customers to boost their brand loyalty. </a:t>
            </a:r>
            <a:r>
              <a:rPr lang="en-US" b="0" i="0" dirty="0">
                <a:solidFill>
                  <a:schemeClr val="tx1"/>
                </a:solidFill>
                <a:effectLst/>
                <a:latin typeface="Proxima Nova"/>
              </a:rPr>
              <a:t>These shoppers will continue to choose your brand even when presented with other options. With this loyal base, your brand will be more likely to weather explosive markets</a:t>
            </a:r>
            <a:r>
              <a:rPr lang="en-US" b="0" i="0" dirty="0">
                <a:solidFill>
                  <a:srgbClr val="17494D"/>
                </a:solidFill>
                <a:effectLst/>
                <a:latin typeface="Proxima Nova"/>
              </a:rPr>
              <a:t>.</a:t>
            </a:r>
          </a:p>
          <a:p>
            <a:pPr marL="72000" marR="0" lvl="0" algn="l" rtl="0">
              <a:spcBef>
                <a:spcPts val="0"/>
              </a:spcBef>
              <a:spcAft>
                <a:spcPts val="0"/>
              </a:spcAft>
            </a:pPr>
            <a:endParaRPr lang="en-US" i="0" dirty="0">
              <a:solidFill>
                <a:schemeClr val="tx1"/>
              </a:solidFill>
              <a:effectLst/>
              <a:latin typeface="Proxima Nova"/>
            </a:endParaRPr>
          </a:p>
          <a:p>
            <a:pPr marL="180000" marR="0" lvl="0" indent="-108000" algn="l" rtl="0">
              <a:spcBef>
                <a:spcPts val="0"/>
              </a:spcBef>
              <a:spcAft>
                <a:spcPts val="0"/>
              </a:spcAft>
              <a:buFont typeface="Arial" panose="020B0604020202020204" pitchFamily="34" charset="0"/>
              <a:buChar char="•"/>
            </a:pPr>
            <a:r>
              <a:rPr lang="en-US" dirty="0"/>
              <a:t>Hence the graph on the left side </a:t>
            </a:r>
            <a:r>
              <a:rPr lang="en-US" dirty="0" err="1"/>
              <a:t>depeicts</a:t>
            </a:r>
            <a:r>
              <a:rPr lang="en-US" dirty="0"/>
              <a:t> the top 5 customers from each account type so the company must focus on these customers and maintain a healthy relationship with them</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8" name="Picture 7">
            <a:extLst>
              <a:ext uri="{FF2B5EF4-FFF2-40B4-BE49-F238E27FC236}">
                <a16:creationId xmlns:a16="http://schemas.microsoft.com/office/drawing/2014/main" id="{40C4D310-2A04-6F9B-C1D9-CBC91B03EF49}"/>
              </a:ext>
            </a:extLst>
          </p:cNvPr>
          <p:cNvPicPr>
            <a:picLocks noChangeAspect="1"/>
          </p:cNvPicPr>
          <p:nvPr/>
        </p:nvPicPr>
        <p:blipFill>
          <a:blip r:embed="rId5"/>
          <a:stretch>
            <a:fillRect/>
          </a:stretch>
        </p:blipFill>
        <p:spPr>
          <a:xfrm>
            <a:off x="230290" y="1267114"/>
            <a:ext cx="4322995" cy="4604139"/>
          </a:xfrm>
          <a:prstGeom prst="rect">
            <a:avLst/>
          </a:prstGeom>
        </p:spPr>
      </p:pic>
    </p:spTree>
    <p:extLst>
      <p:ext uri="{BB962C8B-B14F-4D97-AF65-F5344CB8AC3E}">
        <p14:creationId xmlns:p14="http://schemas.microsoft.com/office/powerpoint/2010/main" val="187209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Key point, observation or data here…</a:t>
            </a:r>
            <a:endParaRPr/>
          </a:p>
        </p:txBody>
      </p:sp>
      <p:sp>
        <p:nvSpPr>
          <p:cNvPr id="113" name="Google Shape;113;p3"/>
          <p:cNvSpPr txBox="1"/>
          <p:nvPr/>
        </p:nvSpPr>
        <p:spPr>
          <a:xfrm>
            <a:off x="4789665" y="1267114"/>
            <a:ext cx="3897135" cy="4616608"/>
          </a:xfrm>
          <a:prstGeom prst="rect">
            <a:avLst/>
          </a:prstGeom>
          <a:noFill/>
          <a:ln>
            <a:noFill/>
          </a:ln>
        </p:spPr>
        <p:txBody>
          <a:bodyPr spcFirstLastPara="1" wrap="square" lIns="91425" tIns="45700" rIns="91425" bIns="45700" anchor="t" anchorCtr="0">
            <a:spAutoFit/>
          </a:bodyPr>
          <a:lstStyle/>
          <a:p>
            <a:pPr marL="180000" marR="0" lvl="0" indent="-108000" algn="l" rtl="0">
              <a:spcBef>
                <a:spcPts val="0"/>
              </a:spcBef>
              <a:spcAft>
                <a:spcPts val="0"/>
              </a:spcAft>
              <a:buFont typeface="Arial" panose="020B0604020202020204" pitchFamily="34" charset="0"/>
              <a:buChar char="•"/>
            </a:pPr>
            <a:r>
              <a:rPr lang="en-US" b="0" i="0" dirty="0">
                <a:solidFill>
                  <a:schemeClr val="tx1"/>
                </a:solidFill>
                <a:effectLst/>
                <a:latin typeface="+mj-lt"/>
              </a:rPr>
              <a:t>CAGR (Compound Annual Growth Rate) measures your investments' average annual growth over a given period. It shows you the average rate of return on your investments over a year. CAGR is a helpful tool for investors because it precisely measures investment growth (or decline) over time. When calculating CAGR, profits are assumed to be reinvested at the end of each year of the time horizon. Therefore, CAGR is a representative number, not an accurate return. In most cases, an investment cannot grow at the same rate year after year. Despite this, the CAGR calculator is widely used to compare alternative investments..</a:t>
            </a:r>
          </a:p>
          <a:p>
            <a:pPr marL="72000" marR="0" lvl="0" algn="l" rtl="0">
              <a:spcBef>
                <a:spcPts val="0"/>
              </a:spcBef>
              <a:spcAft>
                <a:spcPts val="0"/>
              </a:spcAft>
            </a:pPr>
            <a:endParaRPr lang="en-US" i="0" dirty="0">
              <a:solidFill>
                <a:schemeClr val="tx1"/>
              </a:solidFill>
              <a:effectLst/>
              <a:latin typeface="Proxima Nova"/>
            </a:endParaRPr>
          </a:p>
          <a:p>
            <a:pPr marL="180000" marR="0" lvl="0" indent="-108000" algn="l" rtl="0">
              <a:spcBef>
                <a:spcPts val="0"/>
              </a:spcBef>
              <a:spcAft>
                <a:spcPts val="0"/>
              </a:spcAft>
              <a:buFont typeface="Arial" panose="020B0604020202020204" pitchFamily="34" charset="0"/>
              <a:buChar char="•"/>
            </a:pPr>
            <a:r>
              <a:rPr lang="en-US" dirty="0"/>
              <a:t>The pie chart on the left hand side shows that 5 Year CAGR value of all account  type is almost same but investors most likely to invest on Medium business as it takes the </a:t>
            </a:r>
            <a:r>
              <a:rPr lang="en-US" dirty="0" err="1"/>
              <a:t>highet</a:t>
            </a:r>
            <a:r>
              <a:rPr lang="en-US" dirty="0"/>
              <a:t> share </a:t>
            </a:r>
            <a:r>
              <a:rPr lang="en-US" dirty="0" err="1"/>
              <a:t>amogst</a:t>
            </a:r>
            <a:r>
              <a:rPr lang="en-US" dirty="0"/>
              <a:t> all.</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a:extLst>
              <a:ext uri="{FF2B5EF4-FFF2-40B4-BE49-F238E27FC236}">
                <a16:creationId xmlns:a16="http://schemas.microsoft.com/office/drawing/2014/main" id="{532B1870-F175-6FE6-7147-56AFD27C3FB2}"/>
              </a:ext>
            </a:extLst>
          </p:cNvPr>
          <p:cNvPicPr>
            <a:picLocks noChangeAspect="1"/>
          </p:cNvPicPr>
          <p:nvPr/>
        </p:nvPicPr>
        <p:blipFill>
          <a:blip r:embed="rId5"/>
          <a:stretch>
            <a:fillRect/>
          </a:stretch>
        </p:blipFill>
        <p:spPr>
          <a:xfrm>
            <a:off x="186786" y="1267114"/>
            <a:ext cx="4602879" cy="2712955"/>
          </a:xfrm>
          <a:prstGeom prst="rect">
            <a:avLst/>
          </a:prstGeom>
        </p:spPr>
      </p:pic>
    </p:spTree>
    <p:extLst>
      <p:ext uri="{BB962C8B-B14F-4D97-AF65-F5344CB8AC3E}">
        <p14:creationId xmlns:p14="http://schemas.microsoft.com/office/powerpoint/2010/main" val="337530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1" name="Google Shape;121;p4"/>
          <p:cNvSpPr txBox="1"/>
          <p:nvPr/>
        </p:nvSpPr>
        <p:spPr>
          <a:xfrm>
            <a:off x="539552" y="1556792"/>
            <a:ext cx="7439036" cy="375483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600"/>
            </a:pPr>
            <a:r>
              <a:rPr lang="en-US" sz="1600" dirty="0">
                <a:solidFill>
                  <a:schemeClr val="dk1"/>
                </a:solidFill>
                <a:latin typeface="Calibri"/>
                <a:cs typeface="Calibri"/>
                <a:sym typeface="Calibri"/>
              </a:rPr>
              <a:t>From the deep analysis of the data provided by the client the following insights will definitely increase the sales of the company:-</a:t>
            </a:r>
          </a:p>
          <a:p>
            <a:pPr marL="285750" marR="0" lvl="0" indent="-285750" algn="l" rtl="0">
              <a:spcBef>
                <a:spcPts val="0"/>
              </a:spcBef>
              <a:spcAft>
                <a:spcPts val="0"/>
              </a:spcAft>
              <a:buClr>
                <a:schemeClr val="dk1"/>
              </a:buClr>
              <a:buSzPts val="1600"/>
              <a:buFont typeface="Arial" panose="020B0604020202020204" pitchFamily="34" charset="0"/>
              <a:buChar char="•"/>
            </a:pPr>
            <a:endParaRPr lang="en-US" sz="1600" dirty="0">
              <a:solidFill>
                <a:schemeClr val="dk1"/>
              </a:solidFill>
              <a:latin typeface="Calibri"/>
              <a:cs typeface="Calibri"/>
              <a:sym typeface="Calibri"/>
            </a:endParaRPr>
          </a:p>
          <a:p>
            <a:pPr marL="285750" marR="0" lvl="0" indent="-285750" algn="l" rtl="0">
              <a:spcBef>
                <a:spcPts val="0"/>
              </a:spcBef>
              <a:spcAft>
                <a:spcPts val="0"/>
              </a:spcAft>
              <a:buClr>
                <a:schemeClr val="dk1"/>
              </a:buClr>
              <a:buSzPts val="1600"/>
              <a:buFont typeface="Arial" panose="020B0604020202020204" pitchFamily="34" charset="0"/>
              <a:buChar char="•"/>
            </a:pPr>
            <a:r>
              <a:rPr lang="en-US" sz="1600" dirty="0">
                <a:solidFill>
                  <a:schemeClr val="dk1"/>
                </a:solidFill>
                <a:latin typeface="Calibri"/>
                <a:cs typeface="Calibri"/>
                <a:sym typeface="Calibri"/>
              </a:rPr>
              <a:t>In upcoming years Online Shopping will be more preferred by the customers so the company must give special focus to grow online sector.</a:t>
            </a:r>
          </a:p>
          <a:p>
            <a:pPr marL="285750" marR="0" lvl="0" indent="-285750" algn="l" rtl="0">
              <a:spcBef>
                <a:spcPts val="0"/>
              </a:spcBef>
              <a:spcAft>
                <a:spcPts val="0"/>
              </a:spcAft>
              <a:buClr>
                <a:schemeClr val="dk1"/>
              </a:buClr>
              <a:buSzPts val="1600"/>
              <a:buFont typeface="Arial" panose="020B0604020202020204" pitchFamily="34" charset="0"/>
              <a:buChar char="•"/>
            </a:pPr>
            <a:r>
              <a:rPr lang="en-US" sz="1600" dirty="0">
                <a:solidFill>
                  <a:schemeClr val="dk1"/>
                </a:solidFill>
                <a:latin typeface="Calibri"/>
                <a:cs typeface="Calibri"/>
                <a:sym typeface="Calibri"/>
              </a:rPr>
              <a:t>Social Media promotion has a very high impact on sales as the growth of Social media is very high and rapid so advertisement through social media should be more prioritize .</a:t>
            </a:r>
          </a:p>
          <a:p>
            <a:pPr marL="285750" marR="0" lvl="0" indent="-285750" algn="l" rtl="0">
              <a:spcBef>
                <a:spcPts val="0"/>
              </a:spcBef>
              <a:spcAft>
                <a:spcPts val="0"/>
              </a:spcAft>
              <a:buClr>
                <a:schemeClr val="dk1"/>
              </a:buClr>
              <a:buSzPts val="1600"/>
              <a:buFont typeface="Arial" panose="020B0604020202020204" pitchFamily="34" charset="0"/>
              <a:buChar char="•"/>
            </a:pPr>
            <a:r>
              <a:rPr lang="en-US" sz="1600" dirty="0">
                <a:solidFill>
                  <a:schemeClr val="dk1"/>
                </a:solidFill>
                <a:latin typeface="Calibri"/>
                <a:cs typeface="Calibri"/>
                <a:sym typeface="Calibri"/>
              </a:rPr>
              <a:t>Company should give special attention to the top customers and should maintain healthy relationship with them as in business relationship with customers is very important.</a:t>
            </a:r>
          </a:p>
          <a:p>
            <a:pPr marL="285750" marR="0" lvl="0" indent="-285750" algn="l" rtl="0">
              <a:spcBef>
                <a:spcPts val="0"/>
              </a:spcBef>
              <a:spcAft>
                <a:spcPts val="0"/>
              </a:spcAft>
              <a:buClr>
                <a:schemeClr val="dk1"/>
              </a:buClr>
              <a:buSzPts val="1600"/>
              <a:buFont typeface="Arial" panose="020B0604020202020204" pitchFamily="34" charset="0"/>
              <a:buChar char="•"/>
            </a:pPr>
            <a:endParaRPr lang="en-US" sz="1600" dirty="0">
              <a:solidFill>
                <a:schemeClr val="dk1"/>
              </a:solidFill>
              <a:latin typeface="Calibri"/>
              <a:cs typeface="Calibri"/>
              <a:sym typeface="Calibri"/>
            </a:endParaRPr>
          </a:p>
          <a:p>
            <a:pPr marL="285750" marR="0" lvl="0" indent="-285750" algn="l" rtl="0">
              <a:spcBef>
                <a:spcPts val="0"/>
              </a:spcBef>
              <a:spcAft>
                <a:spcPts val="0"/>
              </a:spcAft>
              <a:buClr>
                <a:schemeClr val="dk1"/>
              </a:buClr>
              <a:buSzPts val="1600"/>
              <a:buFont typeface="Arial"/>
              <a:buChar char="•"/>
            </a:pP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On-screen Show (4:3)</PresentationFormat>
  <Paragraphs>31</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Arial</vt:lpstr>
      <vt:lpstr>Calibri</vt:lpstr>
      <vt:lpstr>Cambria</vt:lpstr>
      <vt:lpstr>Google Sans</vt:lpstr>
      <vt:lpstr>Proxima Nova</vt:lpstr>
      <vt:lpstr>Times New Roman</vt:lpstr>
      <vt:lpstr>Office Theme</vt:lpstr>
      <vt:lpstr>PowerPoint Presentation</vt:lpstr>
      <vt:lpstr>PowerPoint Presentation</vt:lpstr>
      <vt:lpstr>Key point, observation or data here…</vt:lpstr>
      <vt:lpstr>Key point, observation or data here…</vt:lpstr>
      <vt:lpstr>Key point, observation or data here…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aditya2911raj@gmail.com</cp:lastModifiedBy>
  <cp:revision>1</cp:revision>
  <dcterms:created xsi:type="dcterms:W3CDTF">2020-03-26T22:50:15Z</dcterms:created>
  <dcterms:modified xsi:type="dcterms:W3CDTF">2023-07-30T08:33:16Z</dcterms:modified>
</cp:coreProperties>
</file>