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69" r:id="rId2"/>
    <p:sldId id="320" r:id="rId3"/>
    <p:sldId id="315" r:id="rId4"/>
    <p:sldId id="440" r:id="rId5"/>
    <p:sldId id="426" r:id="rId6"/>
    <p:sldId id="336" r:id="rId7"/>
    <p:sldId id="434" r:id="rId8"/>
    <p:sldId id="441" r:id="rId9"/>
    <p:sldId id="433" r:id="rId10"/>
    <p:sldId id="424" r:id="rId11"/>
    <p:sldId id="439" r:id="rId12"/>
    <p:sldId id="427" r:id="rId13"/>
    <p:sldId id="425" r:id="rId14"/>
    <p:sldId id="428" r:id="rId15"/>
    <p:sldId id="429" r:id="rId16"/>
    <p:sldId id="432" r:id="rId17"/>
    <p:sldId id="431" r:id="rId18"/>
    <p:sldId id="430" r:id="rId19"/>
    <p:sldId id="438" r:id="rId20"/>
    <p:sldId id="372" r:id="rId21"/>
    <p:sldId id="437" r:id="rId22"/>
    <p:sldId id="436" r:id="rId2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89880" autoAdjust="0"/>
  </p:normalViewPr>
  <p:slideViewPr>
    <p:cSldViewPr>
      <p:cViewPr>
        <p:scale>
          <a:sx n="121" d="100"/>
          <a:sy n="121" d="100"/>
        </p:scale>
        <p:origin x="408" y="696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20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09.07.17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2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>
              <a:effectLst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data point is scored based on its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outlierness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an increasing scale of figure.</a:t>
            </a:r>
          </a:p>
          <a:p>
            <a:pPr lvl="2"/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data to noise to anomalies. </a:t>
            </a:r>
          </a:p>
          <a:p>
            <a:pPr lvl="2"/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there only seems a semantic boundary between these points. </a:t>
            </a:r>
          </a:p>
          <a:p>
            <a:pPr lvl="2"/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Interests of the analysts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distinguish weak outliers from strong ones</a:t>
            </a:r>
          </a:p>
          <a:p>
            <a:pPr lvl="2"/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way is to get feedback from previously known outlier points called supervised classification of outlier points.</a:t>
            </a:r>
          </a:p>
          <a:p>
            <a:pPr lvl="2"/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we need labels for both normal and abnormal data</a:t>
            </a:r>
          </a:p>
          <a:p>
            <a:pPr lvl="2"/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eaLnBrk="1" hangingPunct="1"/>
            <a:r>
              <a:rPr lang="en-US" altLang="x-none" sz="4400" dirty="0" smtClean="0"/>
              <a:t>Outliers are different from the noise data </a:t>
            </a:r>
          </a:p>
          <a:p>
            <a:pPr lvl="3" eaLnBrk="1" hangingPunct="1"/>
            <a:r>
              <a:rPr lang="en-US" altLang="x-none" sz="4400" dirty="0" smtClean="0"/>
              <a:t>Noise is random error or variance in a measured variable</a:t>
            </a:r>
          </a:p>
          <a:p>
            <a:pPr lvl="3" eaLnBrk="1" hangingPunct="1"/>
            <a:r>
              <a:rPr lang="en-US" altLang="x-none" sz="4400" dirty="0" smtClean="0"/>
              <a:t>Noise should be removed before outlier detection</a:t>
            </a:r>
          </a:p>
          <a:p>
            <a:pPr lvl="3" eaLnBrk="1" hangingPunct="1"/>
            <a:endParaRPr lang="en-US" altLang="x-none" sz="4400" dirty="0" smtClean="0"/>
          </a:p>
          <a:p>
            <a:pPr lvl="2" eaLnBrk="1" hangingPunct="1"/>
            <a:r>
              <a:rPr lang="en-US" altLang="x-none" sz="4400" dirty="0" smtClean="0"/>
              <a:t>Outliers are interesting:  It violates the mechanism that generates the normal data</a:t>
            </a:r>
          </a:p>
          <a:p>
            <a:pPr lvl="2" eaLnBrk="1" hangingPunct="1"/>
            <a:endParaRPr lang="en-US" altLang="x-none" sz="2000" dirty="0" smtClean="0"/>
          </a:p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155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>
              <a:effectLst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data point is scored based on its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outlierness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an increasing scale of figure.</a:t>
            </a:r>
          </a:p>
          <a:p>
            <a:pPr lvl="2"/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data to noise to anomalies. </a:t>
            </a:r>
          </a:p>
          <a:p>
            <a:pPr lvl="2"/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there only seems a semantic boundary between these points. </a:t>
            </a:r>
          </a:p>
          <a:p>
            <a:pPr lvl="2"/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Interests of the analysts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distinguish weak outliers from strong ones</a:t>
            </a:r>
          </a:p>
          <a:p>
            <a:pPr lvl="2"/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way is to get feedback from previously known outlier points called supervised classification of outlier points.</a:t>
            </a:r>
          </a:p>
          <a:p>
            <a:pPr lvl="2"/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we need labels for both normal and abnormal data</a:t>
            </a:r>
          </a:p>
          <a:p>
            <a:pPr lvl="2"/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eaLnBrk="1" hangingPunct="1"/>
            <a:r>
              <a:rPr lang="en-US" altLang="x-none" sz="4400" dirty="0" smtClean="0"/>
              <a:t>Outliers are different from the noise data </a:t>
            </a:r>
          </a:p>
          <a:p>
            <a:pPr lvl="3" eaLnBrk="1" hangingPunct="1"/>
            <a:r>
              <a:rPr lang="en-US" altLang="x-none" sz="4400" dirty="0" smtClean="0"/>
              <a:t>Noise is random error or variance in a measured variable</a:t>
            </a:r>
          </a:p>
          <a:p>
            <a:pPr lvl="3" eaLnBrk="1" hangingPunct="1"/>
            <a:r>
              <a:rPr lang="en-US" altLang="x-none" sz="4400" dirty="0" smtClean="0"/>
              <a:t>Noise should be removed before outlier detection</a:t>
            </a:r>
          </a:p>
          <a:p>
            <a:pPr lvl="3" eaLnBrk="1" hangingPunct="1"/>
            <a:endParaRPr lang="en-US" altLang="x-none" sz="4400" dirty="0" smtClean="0"/>
          </a:p>
          <a:p>
            <a:pPr lvl="2" eaLnBrk="1" hangingPunct="1"/>
            <a:r>
              <a:rPr lang="en-US" altLang="x-none" sz="4400" dirty="0" smtClean="0"/>
              <a:t>Outliers are interesting:  It violates the mechanism that generates the normal data</a:t>
            </a:r>
          </a:p>
          <a:p>
            <a:pPr lvl="2" eaLnBrk="1" hangingPunct="1"/>
            <a:endParaRPr lang="en-US" altLang="x-none" sz="2000" dirty="0" smtClean="0"/>
          </a:p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35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>
              <a:effectLst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data point is scored based on its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outlierness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an increasing scale of figure.</a:t>
            </a:r>
          </a:p>
          <a:p>
            <a:pPr lvl="2"/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data to noise to anomalies. </a:t>
            </a:r>
          </a:p>
          <a:p>
            <a:pPr lvl="2"/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there only seems a semantic boundary between these points. </a:t>
            </a:r>
          </a:p>
          <a:p>
            <a:pPr lvl="2"/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Interests of the analysts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distinguish weak outliers from strong ones</a:t>
            </a:r>
          </a:p>
          <a:p>
            <a:pPr lvl="2"/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way is to get feedback from previously known outlier points called supervised classification of outlier points.</a:t>
            </a:r>
          </a:p>
          <a:p>
            <a:pPr lvl="2"/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we need labels for both normal and abnormal data</a:t>
            </a:r>
          </a:p>
          <a:p>
            <a:pPr lvl="2"/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eaLnBrk="1" hangingPunct="1"/>
            <a:r>
              <a:rPr lang="en-US" altLang="x-none" sz="4400" dirty="0" smtClean="0"/>
              <a:t>Outliers are different from the noise data </a:t>
            </a:r>
          </a:p>
          <a:p>
            <a:pPr lvl="3" eaLnBrk="1" hangingPunct="1"/>
            <a:r>
              <a:rPr lang="en-US" altLang="x-none" sz="4400" dirty="0" smtClean="0"/>
              <a:t>Noise is random error or variance in a measured variable</a:t>
            </a:r>
          </a:p>
          <a:p>
            <a:pPr lvl="3" eaLnBrk="1" hangingPunct="1"/>
            <a:r>
              <a:rPr lang="en-US" altLang="x-none" sz="4400" dirty="0" smtClean="0"/>
              <a:t>Noise should be removed before outlier detection</a:t>
            </a:r>
          </a:p>
          <a:p>
            <a:pPr lvl="3" eaLnBrk="1" hangingPunct="1"/>
            <a:endParaRPr lang="en-US" altLang="x-none" sz="4400" dirty="0" smtClean="0"/>
          </a:p>
          <a:p>
            <a:pPr lvl="2" eaLnBrk="1" hangingPunct="1"/>
            <a:r>
              <a:rPr lang="en-US" altLang="x-none" sz="4400" dirty="0" smtClean="0"/>
              <a:t>Outliers are interesting:  It violates the mechanism that generates the normal data</a:t>
            </a:r>
          </a:p>
          <a:p>
            <a:pPr lvl="2" eaLnBrk="1" hangingPunct="1"/>
            <a:endParaRPr lang="en-US" altLang="x-none" sz="2000" dirty="0" smtClean="0"/>
          </a:p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75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Classify a given set of people into male and female depending on the their genetic data. </a:t>
            </a:r>
          </a:p>
          <a:p>
            <a:r>
              <a:rPr lang="en-US" dirty="0" smtClean="0"/>
              <a:t>So the classification problem groups data into clumps of internally related data groups.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4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r>
              <a:rPr lang="en-US" baseline="0" dirty="0" smtClean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36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6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r>
              <a:rPr lang="en-US" baseline="0" dirty="0" smtClean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8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0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3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93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de-DE" smtClean="0"/>
              <a:t>Aditya raj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Aditya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 </a:t>
            </a:r>
            <a:r>
              <a:rPr lang="de-DE" altLang="de-DE" sz="1000" dirty="0" smtClean="0">
                <a:solidFill>
                  <a:srgbClr val="808080"/>
                </a:solidFill>
                <a:latin typeface="Arial Unicode MS" pitchFamily="34" charset="-128"/>
              </a:rPr>
              <a:t>Raj</a:t>
            </a:r>
            <a:endParaRPr lang="de-DE" altLang="de-DE" sz="1000" dirty="0" smtClean="0">
              <a:solidFill>
                <a:srgbClr val="808080"/>
              </a:solidFill>
              <a:latin typeface="Arial Unicode MS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391025" algn="l"/>
                <a:tab pos="7896225" algn="l"/>
              </a:tabLst>
              <a:defRPr/>
            </a:pPr>
            <a:r>
              <a:rPr lang="de-DE" altLang="de-DE" sz="1000" dirty="0" smtClean="0">
                <a:solidFill>
                  <a:srgbClr val="808080"/>
                </a:solidFill>
                <a:latin typeface="Arial Unicode MS" pitchFamily="34" charset="-128"/>
              </a:rPr>
              <a:t>Institut für </a:t>
            </a:r>
            <a:r>
              <a:rPr lang="de-DE" altLang="de-DE" sz="1000" dirty="0" smtClean="0">
                <a:solidFill>
                  <a:srgbClr val="808080"/>
                </a:solidFill>
                <a:latin typeface="Arial Unicode MS" pitchFamily="34" charset="-128"/>
              </a:rPr>
              <a:t>Informatik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41032" y="4917817"/>
            <a:ext cx="39592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sz="1000" dirty="0" smtClean="0">
                <a:solidFill>
                  <a:srgbClr val="808080"/>
                </a:solidFill>
                <a:latin typeface="Arial" charset="0"/>
              </a:rPr>
              <a:t>Statistische Methoden des maschinellen Lernens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0" dirty="0" smtClean="0"/>
              <a:t>Weather Prediction</a:t>
            </a:r>
            <a:endParaRPr lang="en-GB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Rain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on:</a:t>
            </a:r>
          </a:p>
          <a:p>
            <a:r>
              <a:rPr lang="de-DE" dirty="0"/>
              <a:t>	</a:t>
            </a:r>
            <a:r>
              <a:rPr lang="de-DE" dirty="0" err="1" smtClean="0"/>
              <a:t>Principal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Analysis </a:t>
            </a:r>
            <a:r>
              <a:rPr lang="de-DE" dirty="0" err="1" smtClean="0"/>
              <a:t>and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10948 Observations</a:t>
            </a:r>
          </a:p>
          <a:p>
            <a:pPr algn="just"/>
            <a:r>
              <a:rPr lang="en-US" dirty="0" smtClean="0"/>
              <a:t>About:</a:t>
            </a:r>
          </a:p>
          <a:p>
            <a:pPr lvl="1" algn="just"/>
            <a:r>
              <a:rPr lang="en-US" dirty="0" err="1" smtClean="0"/>
              <a:t>Cateogrical:Location</a:t>
            </a:r>
            <a:r>
              <a:rPr lang="en-US" dirty="0" smtClean="0"/>
              <a:t>, </a:t>
            </a:r>
            <a:r>
              <a:rPr lang="en-US" dirty="0" err="1" smtClean="0"/>
              <a:t>RainToday</a:t>
            </a:r>
            <a:r>
              <a:rPr lang="en-US" dirty="0" smtClean="0"/>
              <a:t>, </a:t>
            </a:r>
            <a:r>
              <a:rPr lang="en-US" dirty="0" err="1" smtClean="0"/>
              <a:t>RainTomorrow</a:t>
            </a:r>
            <a:endParaRPr lang="en-US" dirty="0" smtClean="0"/>
          </a:p>
          <a:p>
            <a:pPr lvl="1" algn="just"/>
            <a:r>
              <a:rPr lang="en-US" dirty="0" err="1" smtClean="0"/>
              <a:t>Numerical:temp</a:t>
            </a:r>
            <a:r>
              <a:rPr lang="en-US" dirty="0" smtClean="0"/>
              <a:t>, rainfall, evaporation, pressure, humidity, </a:t>
            </a:r>
            <a:r>
              <a:rPr lang="en-US" dirty="0" err="1"/>
              <a:t>w</a:t>
            </a:r>
            <a:r>
              <a:rPr lang="en-US" dirty="0" err="1" smtClean="0"/>
              <a:t>indSpeed</a:t>
            </a:r>
            <a:r>
              <a:rPr lang="en-US" dirty="0" smtClean="0"/>
              <a:t>, cloud, longitude, latitude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structure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1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06" y="1136722"/>
            <a:ext cx="6211905" cy="3853452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2600" y="1347614"/>
            <a:ext cx="1845106" cy="3394472"/>
          </a:xfrm>
        </p:spPr>
        <p:txBody>
          <a:bodyPr/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or</a:t>
            </a:r>
            <a:r>
              <a:rPr lang="en-US" sz="2400" dirty="0" smtClean="0"/>
              <a:t> &gt; 0.5</a:t>
            </a:r>
            <a:endParaRPr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structure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51546"/>
              </p:ext>
            </p:extLst>
          </p:nvPr>
        </p:nvGraphicFramePr>
        <p:xfrm>
          <a:off x="5479565" y="3651870"/>
          <a:ext cx="3120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004"/>
                <a:gridCol w="15600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Dividing observations into </a:t>
            </a:r>
          </a:p>
          <a:p>
            <a:pPr lvl="1"/>
            <a:r>
              <a:rPr lang="en-US" dirty="0" smtClean="0"/>
              <a:t>75% training data and </a:t>
            </a:r>
          </a:p>
          <a:p>
            <a:pPr lvl="1"/>
            <a:r>
              <a:rPr lang="en-US" dirty="0" smtClean="0"/>
              <a:t>25% test data</a:t>
            </a:r>
          </a:p>
          <a:p>
            <a:r>
              <a:rPr lang="en-US" dirty="0" smtClean="0"/>
              <a:t>Principal Component Analysis on the train data</a:t>
            </a:r>
          </a:p>
          <a:p>
            <a:r>
              <a:rPr lang="en-US" dirty="0" err="1" smtClean="0"/>
              <a:t>Rpart</a:t>
            </a:r>
            <a:r>
              <a:rPr lang="en-US" dirty="0" smtClean="0"/>
              <a:t> Model using PC for test data</a:t>
            </a:r>
          </a:p>
          <a:p>
            <a:r>
              <a:rPr lang="en-US" dirty="0" smtClean="0"/>
              <a:t>Evaluation of test data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3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to patterns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772506" y="1837101"/>
            <a:ext cx="10777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PCA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26597" y="1834360"/>
            <a:ext cx="10844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Decision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32732" y="1859195"/>
            <a:ext cx="10511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Validate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3850267" y="2160267"/>
            <a:ext cx="677661" cy="220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96358" y="2183620"/>
            <a:ext cx="719101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666560" y="3089923"/>
                <a:ext cx="129286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Train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Data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75%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60" y="3089923"/>
                <a:ext cx="129286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765" t="-9091" b="-66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312989" y="2477164"/>
            <a:ext cx="1" cy="6127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4096869" y="3086630"/>
                <a:ext cx="119521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Test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5%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69" y="3086630"/>
                <a:ext cx="119521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000" t="-2727" b="-12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8424" y="1419622"/>
            <a:ext cx="2465344" cy="3334255"/>
            <a:chOff x="18424" y="1419622"/>
            <a:chExt cx="2465344" cy="3334255"/>
          </a:xfrm>
        </p:grpSpPr>
        <p:sp>
          <p:nvSpPr>
            <p:cNvPr id="5" name="TextBox 4"/>
            <p:cNvSpPr txBox="1"/>
            <p:nvPr/>
          </p:nvSpPr>
          <p:spPr>
            <a:xfrm>
              <a:off x="482600" y="1851670"/>
              <a:ext cx="149711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Climate</a:t>
              </a:r>
            </a:p>
            <a:p>
              <a:r>
                <a:rPr lang="en-US" dirty="0"/>
                <a:t>I</a:t>
              </a:r>
              <a:r>
                <a:rPr lang="en-US" dirty="0" smtClean="0"/>
                <a:t>nformation</a:t>
              </a:r>
              <a:endParaRPr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0585" y="3127022"/>
              <a:ext cx="1497112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Temperature</a:t>
              </a:r>
            </a:p>
            <a:p>
              <a:r>
                <a:rPr lang="en-US" dirty="0" smtClean="0"/>
                <a:t>Pressure</a:t>
              </a:r>
            </a:p>
            <a:p>
              <a:r>
                <a:rPr lang="en-US" dirty="0" smtClean="0"/>
                <a:t>Wind</a:t>
              </a:r>
            </a:p>
            <a:p>
              <a:r>
                <a:rPr lang="en-US" dirty="0" smtClean="0"/>
                <a:t>Location</a:t>
              </a:r>
              <a:r>
                <a:rPr lang="mr-IN" dirty="0" smtClean="0"/>
                <a:t>…</a:t>
              </a:r>
              <a:endParaRPr lang="en-US" dirty="0" smtClean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1203192" y="2480691"/>
              <a:ext cx="8384" cy="64737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424" y="1419622"/>
              <a:ext cx="2465344" cy="3334255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41" name="Elbow Connector 40"/>
          <p:cNvCxnSpPr>
            <a:stCxn id="36" idx="5"/>
            <a:endCxn id="21" idx="2"/>
          </p:cNvCxnSpPr>
          <p:nvPr/>
        </p:nvCxnSpPr>
        <p:spPr>
          <a:xfrm rot="5400000" flipH="1" flipV="1">
            <a:off x="2453191" y="3405789"/>
            <a:ext cx="529333" cy="1190263"/>
          </a:xfrm>
          <a:prstGeom prst="bentConnector3">
            <a:avLst>
              <a:gd name="adj1" fmla="val -135433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6" idx="5"/>
            <a:endCxn id="29" idx="2"/>
          </p:cNvCxnSpPr>
          <p:nvPr/>
        </p:nvCxnSpPr>
        <p:spPr>
          <a:xfrm rot="5400000" flipH="1" flipV="1">
            <a:off x="3142288" y="2713400"/>
            <a:ext cx="532626" cy="2571748"/>
          </a:xfrm>
          <a:prstGeom prst="bentConnector3">
            <a:avLst>
              <a:gd name="adj1" fmla="val -134595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0"/>
          </p:cNvCxnSpPr>
          <p:nvPr/>
        </p:nvCxnSpPr>
        <p:spPr>
          <a:xfrm rot="16200000" flipV="1">
            <a:off x="3964606" y="2356761"/>
            <a:ext cx="904269" cy="55547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1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"</a:t>
            </a:r>
            <a:r>
              <a:rPr lang="mr-IN" dirty="0" err="1" smtClean="0"/>
              <a:t>sdev</a:t>
            </a:r>
            <a:r>
              <a:rPr lang="mr-IN" dirty="0" smtClean="0"/>
              <a:t>”</a:t>
            </a:r>
            <a:r>
              <a:rPr lang="en-US" dirty="0" smtClean="0"/>
              <a:t>: Standard deviation on principal components</a:t>
            </a:r>
          </a:p>
          <a:p>
            <a:r>
              <a:rPr lang="mr-IN" dirty="0" smtClean="0"/>
              <a:t>"</a:t>
            </a:r>
            <a:r>
              <a:rPr lang="mr-IN" dirty="0" err="1" smtClean="0"/>
              <a:t>rotation</a:t>
            </a:r>
            <a:r>
              <a:rPr lang="mr-IN" dirty="0" smtClean="0"/>
              <a:t>”</a:t>
            </a:r>
            <a:r>
              <a:rPr lang="en-US" dirty="0" smtClean="0"/>
              <a:t>: Rotation axes</a:t>
            </a:r>
          </a:p>
          <a:p>
            <a:r>
              <a:rPr lang="mr-IN" dirty="0" smtClean="0"/>
              <a:t>"</a:t>
            </a:r>
            <a:r>
              <a:rPr lang="mr-IN" dirty="0" err="1"/>
              <a:t>center</a:t>
            </a:r>
            <a:r>
              <a:rPr lang="mr-IN" dirty="0"/>
              <a:t>" </a:t>
            </a:r>
            <a:r>
              <a:rPr lang="en-US" dirty="0" smtClean="0"/>
              <a:t>: Center at (0,0)</a:t>
            </a:r>
          </a:p>
          <a:p>
            <a:r>
              <a:rPr lang="mr-IN" dirty="0" smtClean="0"/>
              <a:t>"</a:t>
            </a:r>
            <a:r>
              <a:rPr lang="mr-IN" dirty="0" err="1"/>
              <a:t>scale</a:t>
            </a:r>
            <a:r>
              <a:rPr lang="mr-IN" dirty="0"/>
              <a:t>" </a:t>
            </a:r>
            <a:r>
              <a:rPr lang="en-US" dirty="0" smtClean="0"/>
              <a:t>: </a:t>
            </a:r>
            <a:r>
              <a:rPr lang="en-US" dirty="0" err="1" smtClean="0"/>
              <a:t>Normalise</a:t>
            </a:r>
            <a:r>
              <a:rPr lang="en-US" dirty="0" smtClean="0"/>
              <a:t> data </a:t>
            </a:r>
          </a:p>
          <a:p>
            <a:r>
              <a:rPr lang="mr-IN" dirty="0" smtClean="0"/>
              <a:t>"</a:t>
            </a:r>
            <a:r>
              <a:rPr lang="mr-IN" dirty="0" err="1" smtClean="0"/>
              <a:t>x</a:t>
            </a:r>
            <a:r>
              <a:rPr lang="mr-IN" dirty="0" smtClean="0"/>
              <a:t>”</a:t>
            </a:r>
            <a:r>
              <a:rPr lang="en-US" dirty="0" smtClean="0"/>
              <a:t>: Transformed training points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7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762184"/>
            <a:ext cx="5581106" cy="4185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9427" y="1283494"/>
                <a:ext cx="3084462" cy="3394472"/>
              </a:xfrm>
            </p:spPr>
            <p:txBody>
              <a:bodyPr/>
              <a:lstStyle/>
              <a:p>
                <a:r>
                  <a:rPr lang="en-US" dirty="0" smtClean="0"/>
                  <a:t>Standard deviation on principal components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𝑝𝑐𝑎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$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𝑠𝑑𝑒𝑣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𝑝𝑐𝑎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$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𝑠𝑑𝑒𝑣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9427" y="1283494"/>
                <a:ext cx="3084462" cy="3394472"/>
              </a:xfrm>
              <a:blipFill rotWithShape="0">
                <a:blip r:embed="rId4"/>
                <a:stretch>
                  <a:fillRect l="-4348" t="-2338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Analysis: </a:t>
            </a:r>
            <a:r>
              <a:rPr lang="en-US" dirty="0" err="1" smtClean="0"/>
              <a:t>sdev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55381" y="2594755"/>
            <a:ext cx="3264885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Proportion of Variance</a:t>
            </a:r>
            <a:endParaRPr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4508689"/>
            <a:ext cx="4968552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Principle Components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8643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9427" y="1283494"/>
                <a:ext cx="3084462" cy="3394472"/>
              </a:xfrm>
            </p:spPr>
            <p:txBody>
              <a:bodyPr/>
              <a:lstStyle/>
              <a:p>
                <a:r>
                  <a:rPr lang="en-US" dirty="0" smtClean="0"/>
                  <a:t>Standard deviation on principal components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𝑝𝑙𝑜𝑡</m:t>
                    </m:r>
                    <m:r>
                      <a:rPr lang="en-US" sz="1600" i="1">
                        <a:latin typeface="Cambria Math" charset="0"/>
                      </a:rPr>
                      <m:t>(</m:t>
                    </m:r>
                    <m:r>
                      <a:rPr lang="en-US" sz="1600" i="1">
                        <a:latin typeface="Cambria Math" charset="0"/>
                      </a:rPr>
                      <m:t>𝑐𝑢𝑚𝑠𝑢𝑚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𝑣𝑎𝑟𝑖𝑎𝑛𝑐𝑒</m:t>
                        </m:r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r>
                  <a:rPr lang="en-US" dirty="0" smtClean="0"/>
                  <a:t>First 14 </a:t>
                </a:r>
                <a:r>
                  <a:rPr lang="en-US" dirty="0"/>
                  <a:t>PC</a:t>
                </a:r>
              </a:p>
              <a:p>
                <a:pPr lvl="1"/>
                <a:r>
                  <a:rPr lang="en-US" dirty="0"/>
                  <a:t>Capture 98.99% information</a:t>
                </a:r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9427" y="1283494"/>
                <a:ext cx="3084462" cy="3394472"/>
              </a:xfrm>
              <a:blipFill rotWithShape="0">
                <a:blip r:embed="rId3"/>
                <a:stretch>
                  <a:fillRect l="-4348" t="-2338" r="-593" b="-4856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Analysis: </a:t>
            </a:r>
            <a:r>
              <a:rPr lang="en-US" dirty="0" err="1" smtClean="0"/>
              <a:t>sdev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52128"/>
            <a:ext cx="5013175" cy="3759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876538" y="2881314"/>
            <a:ext cx="3407809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Cumulative Proportion </a:t>
            </a:r>
            <a:r>
              <a:rPr lang="en-US" sz="1600" dirty="0" smtClean="0"/>
              <a:t>of Variance</a:t>
            </a:r>
            <a:endParaRPr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02442" y="4508689"/>
            <a:ext cx="4479558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Principle Components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38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4168576"/>
              </a:xfrm>
            </p:spPr>
            <p:txBody>
              <a:bodyPr/>
              <a:lstStyle/>
              <a:p>
                <a:r>
                  <a:rPr lang="en-US" sz="2000" dirty="0"/>
                  <a:t>R</a:t>
                </a:r>
                <a:r>
                  <a:rPr lang="en-US" sz="2000" dirty="0" smtClean="0"/>
                  <a:t>un a decision tree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Transform </a:t>
                </a:r>
                <a:r>
                  <a:rPr lang="en-US" sz="2000" dirty="0"/>
                  <a:t>test </a:t>
                </a:r>
                <a:r>
                  <a:rPr lang="en-US" sz="2000" dirty="0" smtClean="0"/>
                  <a:t>data into </a:t>
                </a:r>
                <a:r>
                  <a:rPr lang="en-US" sz="2000" dirty="0"/>
                  <a:t>PCA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𝑝𝑟𝑒𝑑𝑖𝑐𝑡</m:t>
                    </m:r>
                  </m:oMath>
                </a14:m>
                <a:r>
                  <a:rPr lang="en-US" sz="2000" dirty="0" smtClean="0"/>
                  <a:t> function</a:t>
                </a:r>
              </a:p>
              <a:p>
                <a:pPr lvl="1"/>
                <a:endParaRPr lang="en-US" sz="2000" dirty="0" smtClean="0"/>
              </a:p>
              <a:p>
                <a:r>
                  <a:rPr lang="en-US" sz="2000" dirty="0"/>
                  <a:t>S</a:t>
                </a:r>
                <a:r>
                  <a:rPr lang="en-US" sz="2000" dirty="0" smtClean="0"/>
                  <a:t>elect </a:t>
                </a:r>
                <a:r>
                  <a:rPr lang="en-US" sz="2000" dirty="0"/>
                  <a:t>the first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14</m:t>
                    </m:r>
                  </m:oMath>
                </a14:m>
                <a:r>
                  <a:rPr lang="en-US" sz="2000" dirty="0" smtClean="0"/>
                  <a:t> PC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Make </a:t>
                </a:r>
                <a:r>
                  <a:rPr lang="en-US" sz="2000" dirty="0"/>
                  <a:t>prediction on test </a:t>
                </a:r>
                <a:r>
                  <a:rPr lang="en-US" sz="2000" dirty="0" smtClean="0"/>
                  <a:t>data</a:t>
                </a:r>
              </a:p>
              <a:p>
                <a:pPr lvl="1"/>
                <a:r>
                  <a:rPr lang="en-US" sz="1800" dirty="0"/>
                  <a:t>Using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𝑝𝑟𝑒𝑑𝑖𝑐𝑡</m:t>
                    </m:r>
                  </m:oMath>
                </a14:m>
                <a:r>
                  <a:rPr lang="en-US" sz="1800" dirty="0"/>
                  <a:t> function</a:t>
                </a:r>
              </a:p>
              <a:p>
                <a:pPr lvl="1"/>
                <a:endParaRPr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4168576"/>
              </a:xfrm>
              <a:blipFill rotWithShape="0">
                <a:blip r:embed="rId2"/>
                <a:stretch>
                  <a:fillRect l="-847" t="-1025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Rpart</a:t>
            </a:r>
            <a:r>
              <a:rPr lang="en-US" dirty="0" smtClean="0"/>
              <a:t> Prediction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6" t="3515" r="24286" b="1826"/>
          <a:stretch/>
        </p:blipFill>
        <p:spPr>
          <a:xfrm>
            <a:off x="3779912" y="7469"/>
            <a:ext cx="5394738" cy="5002487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iplot</a:t>
            </a:r>
            <a:r>
              <a:rPr lang="en-US" dirty="0" smtClean="0"/>
              <a:t>(</a:t>
            </a:r>
            <a:r>
              <a:rPr lang="en-US" dirty="0" err="1" smtClean="0"/>
              <a:t>pca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PC1 vs PC2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Principal Components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241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189"/>
            <a:ext cx="5652120" cy="4920825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ggbiplot</a:t>
            </a:r>
            <a:r>
              <a:rPr lang="en-US" dirty="0" smtClean="0"/>
              <a:t>(</a:t>
            </a:r>
            <a:r>
              <a:rPr lang="en-US" dirty="0" err="1" smtClean="0"/>
              <a:t>pca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PC1 vs PC2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Principal Components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32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statement</a:t>
            </a:r>
            <a:endParaRPr lang="de-DE" dirty="0" smtClean="0"/>
          </a:p>
          <a:p>
            <a:r>
              <a:rPr lang="de-DE" dirty="0" smtClean="0"/>
              <a:t>Background</a:t>
            </a:r>
            <a:endParaRPr lang="de-DE" dirty="0" smtClean="0"/>
          </a:p>
          <a:p>
            <a:r>
              <a:rPr lang="de-DE" dirty="0"/>
              <a:t>Input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r>
              <a:rPr lang="de-DE" dirty="0" smtClean="0"/>
              <a:t>Evaluation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9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00" y="1131590"/>
            <a:ext cx="5400600" cy="385238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Evaluation results: Decision Tree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04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en-US" sz="3200" dirty="0" smtClean="0"/>
              <a:t>Evaluation results: Decision Tree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t="4580" r="4660" b="5049"/>
          <a:stretch/>
        </p:blipFill>
        <p:spPr>
          <a:xfrm>
            <a:off x="1547664" y="1145012"/>
            <a:ext cx="5616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Accuracy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1878+372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1878+155+332+372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</a:rPr>
                      <m:t>=82% </m:t>
                    </m:r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512" t="-1799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Evaluation results: Test Data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5072"/>
              </p:ext>
            </p:extLst>
          </p:nvPr>
        </p:nvGraphicFramePr>
        <p:xfrm>
          <a:off x="4139953" y="2211710"/>
          <a:ext cx="4376040" cy="1872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680"/>
                <a:gridCol w="1458680"/>
                <a:gridCol w="1458680"/>
              </a:tblGrid>
              <a:tr h="618343"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dirty="0"/>
                    </a:p>
                  </a:txBody>
                  <a:tcPr/>
                </a:tc>
              </a:tr>
              <a:tr h="626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155</a:t>
                      </a:r>
                      <a:endParaRPr dirty="0"/>
                    </a:p>
                  </a:txBody>
                  <a:tcPr/>
                </a:tc>
              </a:tr>
              <a:tr h="626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372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6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statement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2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tomorrow?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2838244"/>
            <a:ext cx="113866" cy="1138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4" y="2534087"/>
            <a:ext cx="1219200" cy="1219200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1527966" y="1666407"/>
            <a:ext cx="1723574" cy="1329385"/>
          </a:xfrm>
          <a:prstGeom prst="cloud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Hey! It’s me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5180108" y="1714729"/>
            <a:ext cx="1723574" cy="1329385"/>
          </a:xfrm>
          <a:prstGeom prst="cloud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Hi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03" y="2444162"/>
            <a:ext cx="1309125" cy="1309125"/>
          </a:xfrm>
          <a:prstGeom prst="rect">
            <a:avLst/>
          </a:prstGeom>
        </p:spPr>
      </p:pic>
      <p:sp>
        <p:nvSpPr>
          <p:cNvPr id="21" name="Cloud 20"/>
          <p:cNvSpPr/>
          <p:nvPr/>
        </p:nvSpPr>
        <p:spPr>
          <a:xfrm>
            <a:off x="1534448" y="1669448"/>
            <a:ext cx="1723574" cy="132938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Need weather advice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" name="Cloud 21"/>
          <p:cNvSpPr/>
          <p:nvPr/>
        </p:nvSpPr>
        <p:spPr>
          <a:xfrm>
            <a:off x="5186590" y="1714729"/>
            <a:ext cx="1723574" cy="132938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Sure! How is it since 10 years?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1547282" y="1662226"/>
            <a:ext cx="1723574" cy="132938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1010101010101010101010010010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92626" y="3537241"/>
            <a:ext cx="3088208" cy="1203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Cloud 27"/>
          <p:cNvSpPr/>
          <p:nvPr/>
        </p:nvSpPr>
        <p:spPr>
          <a:xfrm>
            <a:off x="5193072" y="1705620"/>
            <a:ext cx="1723574" cy="132938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54" y="1754549"/>
            <a:ext cx="3082928" cy="1159181"/>
          </a:xfrm>
        </p:spPr>
      </p:pic>
    </p:spTree>
    <p:extLst>
      <p:ext uri="{BB962C8B-B14F-4D97-AF65-F5344CB8AC3E}">
        <p14:creationId xmlns:p14="http://schemas.microsoft.com/office/powerpoint/2010/main" val="8476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2" grpId="0" animBg="1"/>
      <p:bldP spid="23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2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3562402" y="486365"/>
            <a:ext cx="1362725" cy="85953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Linear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Logistic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OLSR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841843" y="645287"/>
            <a:ext cx="1418687" cy="8703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PCA</a:t>
            </a:r>
            <a:endParaRPr lang="en-US" sz="1100" b="1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QDA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LDA</a:t>
            </a:r>
          </a:p>
          <a:p>
            <a:pPr marL="285750" indent="-285750">
              <a:buFont typeface="Arial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658675" y="2524181"/>
            <a:ext cx="2558940" cy="87033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Naive </a:t>
            </a:r>
            <a:r>
              <a:rPr lang="en-US" sz="1100" dirty="0" err="1">
                <a:solidFill>
                  <a:schemeClr val="tx1"/>
                </a:solidFill>
              </a:rPr>
              <a:t>bayes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Gausian</a:t>
            </a:r>
            <a:r>
              <a:rPr lang="en-US" sz="1100" dirty="0">
                <a:solidFill>
                  <a:schemeClr val="tx1"/>
                </a:solidFill>
              </a:rPr>
              <a:t> naive </a:t>
            </a:r>
            <a:r>
              <a:rPr lang="en-US" sz="1100" dirty="0" err="1">
                <a:solidFill>
                  <a:schemeClr val="tx1"/>
                </a:solidFill>
              </a:rPr>
              <a:t>bayes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Bayesian network</a:t>
            </a:r>
          </a:p>
        </p:txBody>
      </p:sp>
      <p:sp>
        <p:nvSpPr>
          <p:cNvPr id="55" name="Oval 54"/>
          <p:cNvSpPr/>
          <p:nvPr/>
        </p:nvSpPr>
        <p:spPr>
          <a:xfrm>
            <a:off x="13631" y="2083306"/>
            <a:ext cx="2201163" cy="17520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Gradient based machines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Boosting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GBRT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Bagging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dirty="0"/>
          </a:p>
        </p:txBody>
      </p:sp>
      <p:grpSp>
        <p:nvGrpSpPr>
          <p:cNvPr id="45" name="Group 44"/>
          <p:cNvGrpSpPr/>
          <p:nvPr/>
        </p:nvGrpSpPr>
        <p:grpSpPr>
          <a:xfrm>
            <a:off x="1412001" y="1272260"/>
            <a:ext cx="6315287" cy="3039810"/>
            <a:chOff x="1412001" y="1272260"/>
            <a:chExt cx="6315287" cy="3039810"/>
          </a:xfrm>
        </p:grpSpPr>
        <p:sp>
          <p:nvSpPr>
            <p:cNvPr id="51" name="TextBox 50"/>
            <p:cNvSpPr txBox="1"/>
            <p:nvPr/>
          </p:nvSpPr>
          <p:spPr>
            <a:xfrm>
              <a:off x="5992622" y="2706273"/>
              <a:ext cx="1734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Bayesian</a:t>
              </a:r>
              <a:endParaRPr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412001" y="1272260"/>
              <a:ext cx="5845147" cy="3039810"/>
              <a:chOff x="2189711" y="1257840"/>
              <a:chExt cx="5845147" cy="303981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139952" y="2427734"/>
                <a:ext cx="1656184" cy="9361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Machine Learning</a:t>
                </a:r>
                <a:endParaRPr dirty="0"/>
              </a:p>
            </p:txBody>
          </p:sp>
          <p:cxnSp>
            <p:nvCxnSpPr>
              <p:cNvPr id="16" name="Straight Connector 15"/>
              <p:cNvCxnSpPr>
                <a:endCxn id="11" idx="2"/>
              </p:cNvCxnSpPr>
              <p:nvPr/>
            </p:nvCxnSpPr>
            <p:spPr>
              <a:xfrm>
                <a:off x="3333486" y="2895786"/>
                <a:ext cx="80646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1" idx="6"/>
              </p:cNvCxnSpPr>
              <p:nvPr/>
            </p:nvCxnSpPr>
            <p:spPr>
              <a:xfrm>
                <a:off x="5796136" y="2895786"/>
                <a:ext cx="100811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1" idx="0"/>
              </p:cNvCxnSpPr>
              <p:nvPr/>
            </p:nvCxnSpPr>
            <p:spPr>
              <a:xfrm flipV="1">
                <a:off x="4968044" y="1563638"/>
                <a:ext cx="0" cy="86409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4999131" y="3363840"/>
                <a:ext cx="7964" cy="40316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11" idx="3"/>
              </p:cNvCxnSpPr>
              <p:nvPr/>
            </p:nvCxnSpPr>
            <p:spPr>
              <a:xfrm flipV="1">
                <a:off x="3563888" y="3226749"/>
                <a:ext cx="818607" cy="7491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7"/>
              </p:cNvCxnSpPr>
              <p:nvPr/>
            </p:nvCxnSpPr>
            <p:spPr>
              <a:xfrm flipV="1">
                <a:off x="5553593" y="1815667"/>
                <a:ext cx="818607" cy="7491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1" idx="5"/>
              </p:cNvCxnSpPr>
              <p:nvPr/>
            </p:nvCxnSpPr>
            <p:spPr>
              <a:xfrm>
                <a:off x="5553593" y="3226749"/>
                <a:ext cx="818607" cy="6840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endCxn id="11" idx="1"/>
              </p:cNvCxnSpPr>
              <p:nvPr/>
            </p:nvCxnSpPr>
            <p:spPr>
              <a:xfrm>
                <a:off x="3563888" y="1808738"/>
                <a:ext cx="818607" cy="75608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913658" y="1283361"/>
                <a:ext cx="1300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Deep learning</a:t>
                </a:r>
                <a:endParaRPr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89711" y="2703052"/>
                <a:ext cx="1300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Ensemble</a:t>
                </a:r>
                <a:endParaRPr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8567" y="3651319"/>
                <a:ext cx="1300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Neural</a:t>
                </a:r>
              </a:p>
              <a:p>
                <a:r>
                  <a:rPr lang="en-US" dirty="0" smtClean="0"/>
                  <a:t>networks</a:t>
                </a:r>
                <a:endParaRPr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00192" y="1422555"/>
                <a:ext cx="1734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Dimensionality reduction</a:t>
                </a:r>
                <a:endParaRPr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995969" y="3774229"/>
                <a:ext cx="2024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Decision tree</a:t>
                </a:r>
                <a:endParaRPr sz="24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29331" y="3774229"/>
                <a:ext cx="1734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Clustering</a:t>
                </a:r>
                <a:endParaRPr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432300" y="1257840"/>
                <a:ext cx="1734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egression</a:t>
                </a:r>
                <a:endParaRPr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89358" y="2560810"/>
                <a:ext cx="10642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Machine learning</a:t>
                </a:r>
              </a:p>
              <a:p>
                <a:endParaRPr dirty="0"/>
              </a:p>
            </p:txBody>
          </p:sp>
        </p:grpSp>
      </p:grpSp>
      <p:sp>
        <p:nvSpPr>
          <p:cNvPr id="65" name="Oval 64"/>
          <p:cNvSpPr/>
          <p:nvPr/>
        </p:nvSpPr>
        <p:spPr>
          <a:xfrm>
            <a:off x="2943222" y="4119272"/>
            <a:ext cx="2624185" cy="7698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K-Means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K-Medians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EM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Hierarchial</a:t>
            </a:r>
            <a:r>
              <a:rPr lang="en-US" sz="1100" dirty="0" smtClean="0">
                <a:solidFill>
                  <a:schemeClr val="tx1"/>
                </a:solidFill>
              </a:rPr>
              <a:t> clustering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Principal Component Analysis: Algebraic View</a:t>
            </a:r>
            <a:endParaRPr sz="2800" dirty="0"/>
          </a:p>
        </p:txBody>
      </p:sp>
      <p:sp>
        <p:nvSpPr>
          <p:cNvPr id="153" name="Arc 152"/>
          <p:cNvSpPr/>
          <p:nvPr/>
        </p:nvSpPr>
        <p:spPr>
          <a:xfrm>
            <a:off x="2577699" y="4227934"/>
            <a:ext cx="1058197" cy="1512168"/>
          </a:xfrm>
          <a:prstGeom prst="arc">
            <a:avLst>
              <a:gd name="adj1" fmla="val 17439364"/>
              <a:gd name="adj2" fmla="val 20488842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6293101" y="4600115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Feature 1</a:t>
            </a:r>
            <a:endParaRPr sz="20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48842" y="4803998"/>
            <a:ext cx="3644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640183" y="1923416"/>
            <a:ext cx="8660" cy="2880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71960" y="323089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Oval 18"/>
          <p:cNvSpPr/>
          <p:nvPr/>
        </p:nvSpPr>
        <p:spPr>
          <a:xfrm>
            <a:off x="3184128" y="309574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Oval 19"/>
          <p:cNvSpPr/>
          <p:nvPr/>
        </p:nvSpPr>
        <p:spPr>
          <a:xfrm>
            <a:off x="3573786" y="317304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Oval 20"/>
          <p:cNvSpPr/>
          <p:nvPr/>
        </p:nvSpPr>
        <p:spPr>
          <a:xfrm>
            <a:off x="3111920" y="366750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Oval 21"/>
          <p:cNvSpPr/>
          <p:nvPr/>
        </p:nvSpPr>
        <p:spPr>
          <a:xfrm>
            <a:off x="3184128" y="3363707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Oval 22"/>
          <p:cNvSpPr/>
          <p:nvPr/>
        </p:nvSpPr>
        <p:spPr>
          <a:xfrm>
            <a:off x="3389552" y="329713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Oval 23"/>
          <p:cNvSpPr/>
          <p:nvPr/>
        </p:nvSpPr>
        <p:spPr>
          <a:xfrm>
            <a:off x="3987550" y="2851921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Oval 24"/>
          <p:cNvSpPr/>
          <p:nvPr/>
        </p:nvSpPr>
        <p:spPr>
          <a:xfrm>
            <a:off x="3434468" y="303193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Oval 25"/>
          <p:cNvSpPr/>
          <p:nvPr/>
        </p:nvSpPr>
        <p:spPr>
          <a:xfrm>
            <a:off x="3746637" y="289677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Oval 26"/>
          <p:cNvSpPr/>
          <p:nvPr/>
        </p:nvSpPr>
        <p:spPr>
          <a:xfrm>
            <a:off x="4136295" y="297407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Oval 27"/>
          <p:cNvSpPr/>
          <p:nvPr/>
        </p:nvSpPr>
        <p:spPr>
          <a:xfrm>
            <a:off x="3674429" y="3468541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Oval 28"/>
          <p:cNvSpPr/>
          <p:nvPr/>
        </p:nvSpPr>
        <p:spPr>
          <a:xfrm>
            <a:off x="3746637" y="316474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Oval 29"/>
          <p:cNvSpPr/>
          <p:nvPr/>
        </p:nvSpPr>
        <p:spPr>
          <a:xfrm>
            <a:off x="3952060" y="309816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Oval 30"/>
          <p:cNvSpPr/>
          <p:nvPr/>
        </p:nvSpPr>
        <p:spPr>
          <a:xfrm>
            <a:off x="4550058" y="265295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Oval 31"/>
          <p:cNvSpPr/>
          <p:nvPr/>
        </p:nvSpPr>
        <p:spPr>
          <a:xfrm>
            <a:off x="2944168" y="3363707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Oval 32"/>
          <p:cNvSpPr/>
          <p:nvPr/>
        </p:nvSpPr>
        <p:spPr>
          <a:xfrm>
            <a:off x="3256336" y="322855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Oval 33"/>
          <p:cNvSpPr/>
          <p:nvPr/>
        </p:nvSpPr>
        <p:spPr>
          <a:xfrm>
            <a:off x="3645994" y="330585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3184128" y="380031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Oval 35"/>
          <p:cNvSpPr/>
          <p:nvPr/>
        </p:nvSpPr>
        <p:spPr>
          <a:xfrm>
            <a:off x="3256336" y="3496517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3461759" y="342993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Oval 37"/>
          <p:cNvSpPr/>
          <p:nvPr/>
        </p:nvSpPr>
        <p:spPr>
          <a:xfrm>
            <a:off x="4059757" y="298473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Oval 38"/>
          <p:cNvSpPr/>
          <p:nvPr/>
        </p:nvSpPr>
        <p:spPr>
          <a:xfrm>
            <a:off x="3098763" y="281699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Oval 39"/>
          <p:cNvSpPr/>
          <p:nvPr/>
        </p:nvSpPr>
        <p:spPr>
          <a:xfrm>
            <a:off x="3410931" y="268184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Oval 40"/>
          <p:cNvSpPr/>
          <p:nvPr/>
        </p:nvSpPr>
        <p:spPr>
          <a:xfrm>
            <a:off x="3800589" y="275913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Oval 41"/>
          <p:cNvSpPr/>
          <p:nvPr/>
        </p:nvSpPr>
        <p:spPr>
          <a:xfrm>
            <a:off x="3338724" y="325360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Oval 42"/>
          <p:cNvSpPr/>
          <p:nvPr/>
        </p:nvSpPr>
        <p:spPr>
          <a:xfrm>
            <a:off x="3410931" y="294980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Oval 43"/>
          <p:cNvSpPr/>
          <p:nvPr/>
        </p:nvSpPr>
        <p:spPr>
          <a:xfrm>
            <a:off x="3616355" y="288322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Oval 44"/>
          <p:cNvSpPr/>
          <p:nvPr/>
        </p:nvSpPr>
        <p:spPr>
          <a:xfrm>
            <a:off x="4214353" y="2438017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Oval 45"/>
          <p:cNvSpPr/>
          <p:nvPr/>
        </p:nvSpPr>
        <p:spPr>
          <a:xfrm>
            <a:off x="3661272" y="261802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Oval 46"/>
          <p:cNvSpPr/>
          <p:nvPr/>
        </p:nvSpPr>
        <p:spPr>
          <a:xfrm>
            <a:off x="3973440" y="248287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Oval 47"/>
          <p:cNvSpPr/>
          <p:nvPr/>
        </p:nvSpPr>
        <p:spPr>
          <a:xfrm>
            <a:off x="4363098" y="256017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Oval 48"/>
          <p:cNvSpPr/>
          <p:nvPr/>
        </p:nvSpPr>
        <p:spPr>
          <a:xfrm>
            <a:off x="3901233" y="3054637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Oval 49"/>
          <p:cNvSpPr/>
          <p:nvPr/>
        </p:nvSpPr>
        <p:spPr>
          <a:xfrm>
            <a:off x="3973440" y="275083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Oval 50"/>
          <p:cNvSpPr/>
          <p:nvPr/>
        </p:nvSpPr>
        <p:spPr>
          <a:xfrm>
            <a:off x="4178864" y="268426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Oval 51"/>
          <p:cNvSpPr/>
          <p:nvPr/>
        </p:nvSpPr>
        <p:spPr>
          <a:xfrm>
            <a:off x="3170971" y="294980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Oval 52"/>
          <p:cNvSpPr/>
          <p:nvPr/>
        </p:nvSpPr>
        <p:spPr>
          <a:xfrm>
            <a:off x="3483139" y="281465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Oval 53"/>
          <p:cNvSpPr/>
          <p:nvPr/>
        </p:nvSpPr>
        <p:spPr>
          <a:xfrm>
            <a:off x="3872797" y="289194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Oval 54"/>
          <p:cNvSpPr/>
          <p:nvPr/>
        </p:nvSpPr>
        <p:spPr>
          <a:xfrm>
            <a:off x="3410931" y="338641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6" name="Oval 55"/>
          <p:cNvSpPr/>
          <p:nvPr/>
        </p:nvSpPr>
        <p:spPr>
          <a:xfrm>
            <a:off x="3483139" y="308261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Oval 56"/>
          <p:cNvSpPr/>
          <p:nvPr/>
        </p:nvSpPr>
        <p:spPr>
          <a:xfrm>
            <a:off x="3688563" y="301603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Oval 57"/>
          <p:cNvSpPr/>
          <p:nvPr/>
        </p:nvSpPr>
        <p:spPr>
          <a:xfrm>
            <a:off x="4286561" y="257082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9" name="Oval 58"/>
          <p:cNvSpPr/>
          <p:nvPr/>
        </p:nvSpPr>
        <p:spPr>
          <a:xfrm>
            <a:off x="3570432" y="268667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Oval 59"/>
          <p:cNvSpPr/>
          <p:nvPr/>
        </p:nvSpPr>
        <p:spPr>
          <a:xfrm>
            <a:off x="3882600" y="255151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Oval 60"/>
          <p:cNvSpPr/>
          <p:nvPr/>
        </p:nvSpPr>
        <p:spPr>
          <a:xfrm>
            <a:off x="4272259" y="262881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Oval 61"/>
          <p:cNvSpPr/>
          <p:nvPr/>
        </p:nvSpPr>
        <p:spPr>
          <a:xfrm>
            <a:off x="3810393" y="312327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Oval 62"/>
          <p:cNvSpPr/>
          <p:nvPr/>
        </p:nvSpPr>
        <p:spPr>
          <a:xfrm>
            <a:off x="3882600" y="281948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4" name="Oval 63"/>
          <p:cNvSpPr/>
          <p:nvPr/>
        </p:nvSpPr>
        <p:spPr>
          <a:xfrm>
            <a:off x="4088024" y="275290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5" name="Oval 64"/>
          <p:cNvSpPr/>
          <p:nvPr/>
        </p:nvSpPr>
        <p:spPr>
          <a:xfrm>
            <a:off x="4686022" y="230769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Oval 65"/>
          <p:cNvSpPr/>
          <p:nvPr/>
        </p:nvSpPr>
        <p:spPr>
          <a:xfrm>
            <a:off x="4132941" y="248770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Oval 66"/>
          <p:cNvSpPr/>
          <p:nvPr/>
        </p:nvSpPr>
        <p:spPr>
          <a:xfrm>
            <a:off x="4445109" y="2352551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8" name="Oval 67"/>
          <p:cNvSpPr/>
          <p:nvPr/>
        </p:nvSpPr>
        <p:spPr>
          <a:xfrm>
            <a:off x="4834768" y="242984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9" name="Oval 68"/>
          <p:cNvSpPr/>
          <p:nvPr/>
        </p:nvSpPr>
        <p:spPr>
          <a:xfrm>
            <a:off x="4372902" y="292431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Oval 69"/>
          <p:cNvSpPr/>
          <p:nvPr/>
        </p:nvSpPr>
        <p:spPr>
          <a:xfrm>
            <a:off x="4445109" y="262051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Oval 70"/>
          <p:cNvSpPr/>
          <p:nvPr/>
        </p:nvSpPr>
        <p:spPr>
          <a:xfrm>
            <a:off x="4650533" y="2553937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2" name="Oval 71"/>
          <p:cNvSpPr/>
          <p:nvPr/>
        </p:nvSpPr>
        <p:spPr>
          <a:xfrm>
            <a:off x="3642641" y="281948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Oval 72"/>
          <p:cNvSpPr/>
          <p:nvPr/>
        </p:nvSpPr>
        <p:spPr>
          <a:xfrm>
            <a:off x="3954809" y="268432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4" name="Oval 73"/>
          <p:cNvSpPr/>
          <p:nvPr/>
        </p:nvSpPr>
        <p:spPr>
          <a:xfrm>
            <a:off x="4344466" y="276162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5" name="Oval 74"/>
          <p:cNvSpPr/>
          <p:nvPr/>
        </p:nvSpPr>
        <p:spPr>
          <a:xfrm>
            <a:off x="3882600" y="325608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6" name="Oval 75"/>
          <p:cNvSpPr/>
          <p:nvPr/>
        </p:nvSpPr>
        <p:spPr>
          <a:xfrm>
            <a:off x="3954809" y="295228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7" name="Oval 76"/>
          <p:cNvSpPr/>
          <p:nvPr/>
        </p:nvSpPr>
        <p:spPr>
          <a:xfrm>
            <a:off x="4160232" y="288571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8" name="Oval 77"/>
          <p:cNvSpPr/>
          <p:nvPr/>
        </p:nvSpPr>
        <p:spPr>
          <a:xfrm>
            <a:off x="4758230" y="244050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9" name="Oval 78"/>
          <p:cNvSpPr/>
          <p:nvPr/>
        </p:nvSpPr>
        <p:spPr>
          <a:xfrm>
            <a:off x="3888388" y="271779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0" name="Oval 79"/>
          <p:cNvSpPr/>
          <p:nvPr/>
        </p:nvSpPr>
        <p:spPr>
          <a:xfrm>
            <a:off x="4200556" y="258264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1" name="Oval 80"/>
          <p:cNvSpPr/>
          <p:nvPr/>
        </p:nvSpPr>
        <p:spPr>
          <a:xfrm>
            <a:off x="4590214" y="265993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2" name="Oval 81"/>
          <p:cNvSpPr/>
          <p:nvPr/>
        </p:nvSpPr>
        <p:spPr>
          <a:xfrm>
            <a:off x="4128349" y="3154401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3" name="Oval 82"/>
          <p:cNvSpPr/>
          <p:nvPr/>
        </p:nvSpPr>
        <p:spPr>
          <a:xfrm>
            <a:off x="4200556" y="285060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4" name="Oval 83"/>
          <p:cNvSpPr/>
          <p:nvPr/>
        </p:nvSpPr>
        <p:spPr>
          <a:xfrm>
            <a:off x="4405980" y="278402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5" name="Oval 84"/>
          <p:cNvSpPr/>
          <p:nvPr/>
        </p:nvSpPr>
        <p:spPr>
          <a:xfrm>
            <a:off x="5003978" y="233881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6" name="Oval 85"/>
          <p:cNvSpPr/>
          <p:nvPr/>
        </p:nvSpPr>
        <p:spPr>
          <a:xfrm>
            <a:off x="4450896" y="2518827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7" name="Oval 86"/>
          <p:cNvSpPr/>
          <p:nvPr/>
        </p:nvSpPr>
        <p:spPr>
          <a:xfrm>
            <a:off x="4763065" y="238367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8" name="Oval 87"/>
          <p:cNvSpPr/>
          <p:nvPr/>
        </p:nvSpPr>
        <p:spPr>
          <a:xfrm>
            <a:off x="5152722" y="246097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9" name="Oval 88"/>
          <p:cNvSpPr/>
          <p:nvPr/>
        </p:nvSpPr>
        <p:spPr>
          <a:xfrm>
            <a:off x="4690857" y="295543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0" name="Oval 89"/>
          <p:cNvSpPr/>
          <p:nvPr/>
        </p:nvSpPr>
        <p:spPr>
          <a:xfrm>
            <a:off x="4763065" y="265163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1" name="Oval 90"/>
          <p:cNvSpPr/>
          <p:nvPr/>
        </p:nvSpPr>
        <p:spPr>
          <a:xfrm>
            <a:off x="4968488" y="258505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2" name="Oval 91"/>
          <p:cNvSpPr/>
          <p:nvPr/>
        </p:nvSpPr>
        <p:spPr>
          <a:xfrm>
            <a:off x="5566486" y="213985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3" name="Oval 92"/>
          <p:cNvSpPr/>
          <p:nvPr/>
        </p:nvSpPr>
        <p:spPr>
          <a:xfrm>
            <a:off x="3960595" y="285060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4" name="Oval 93"/>
          <p:cNvSpPr/>
          <p:nvPr/>
        </p:nvSpPr>
        <p:spPr>
          <a:xfrm>
            <a:off x="4272764" y="271544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5" name="Oval 94"/>
          <p:cNvSpPr/>
          <p:nvPr/>
        </p:nvSpPr>
        <p:spPr>
          <a:xfrm>
            <a:off x="4662422" y="2792747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6" name="Oval 95"/>
          <p:cNvSpPr/>
          <p:nvPr/>
        </p:nvSpPr>
        <p:spPr>
          <a:xfrm>
            <a:off x="4200556" y="328721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7" name="Oval 96"/>
          <p:cNvSpPr/>
          <p:nvPr/>
        </p:nvSpPr>
        <p:spPr>
          <a:xfrm>
            <a:off x="4272764" y="2983413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8" name="Oval 97"/>
          <p:cNvSpPr/>
          <p:nvPr/>
        </p:nvSpPr>
        <p:spPr>
          <a:xfrm>
            <a:off x="4478187" y="291683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9" name="Oval 98"/>
          <p:cNvSpPr/>
          <p:nvPr/>
        </p:nvSpPr>
        <p:spPr>
          <a:xfrm>
            <a:off x="5076185" y="247162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0" name="Oval 99"/>
          <p:cNvSpPr/>
          <p:nvPr/>
        </p:nvSpPr>
        <p:spPr>
          <a:xfrm>
            <a:off x="4115191" y="230388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1" name="Oval 100"/>
          <p:cNvSpPr/>
          <p:nvPr/>
        </p:nvSpPr>
        <p:spPr>
          <a:xfrm>
            <a:off x="4427359" y="216873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2" name="Oval 101"/>
          <p:cNvSpPr/>
          <p:nvPr/>
        </p:nvSpPr>
        <p:spPr>
          <a:xfrm>
            <a:off x="4817017" y="224603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3" name="Oval 102"/>
          <p:cNvSpPr/>
          <p:nvPr/>
        </p:nvSpPr>
        <p:spPr>
          <a:xfrm>
            <a:off x="4355151" y="274049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" name="Oval 103"/>
          <p:cNvSpPr/>
          <p:nvPr/>
        </p:nvSpPr>
        <p:spPr>
          <a:xfrm>
            <a:off x="4427359" y="243670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5" name="Oval 104"/>
          <p:cNvSpPr/>
          <p:nvPr/>
        </p:nvSpPr>
        <p:spPr>
          <a:xfrm>
            <a:off x="4632782" y="237012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6" name="Oval 105"/>
          <p:cNvSpPr/>
          <p:nvPr/>
        </p:nvSpPr>
        <p:spPr>
          <a:xfrm>
            <a:off x="5230780" y="192491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7" name="Oval 106"/>
          <p:cNvSpPr/>
          <p:nvPr/>
        </p:nvSpPr>
        <p:spPr>
          <a:xfrm>
            <a:off x="4677700" y="210492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8" name="Oval 107"/>
          <p:cNvSpPr/>
          <p:nvPr/>
        </p:nvSpPr>
        <p:spPr>
          <a:xfrm>
            <a:off x="4989867" y="196977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9" name="Oval 108"/>
          <p:cNvSpPr/>
          <p:nvPr/>
        </p:nvSpPr>
        <p:spPr>
          <a:xfrm>
            <a:off x="5379526" y="204706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0" name="Oval 109"/>
          <p:cNvSpPr/>
          <p:nvPr/>
        </p:nvSpPr>
        <p:spPr>
          <a:xfrm>
            <a:off x="4917660" y="254153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1" name="Oval 110"/>
          <p:cNvSpPr/>
          <p:nvPr/>
        </p:nvSpPr>
        <p:spPr>
          <a:xfrm>
            <a:off x="4989867" y="223773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2" name="Oval 111"/>
          <p:cNvSpPr/>
          <p:nvPr/>
        </p:nvSpPr>
        <p:spPr>
          <a:xfrm>
            <a:off x="5195291" y="217115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3" name="Oval 112"/>
          <p:cNvSpPr/>
          <p:nvPr/>
        </p:nvSpPr>
        <p:spPr>
          <a:xfrm>
            <a:off x="4187399" y="243670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4" name="Oval 113"/>
          <p:cNvSpPr/>
          <p:nvPr/>
        </p:nvSpPr>
        <p:spPr>
          <a:xfrm>
            <a:off x="4499567" y="230154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5" name="Oval 114"/>
          <p:cNvSpPr/>
          <p:nvPr/>
        </p:nvSpPr>
        <p:spPr>
          <a:xfrm>
            <a:off x="4889225" y="237884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6" name="Oval 115"/>
          <p:cNvSpPr/>
          <p:nvPr/>
        </p:nvSpPr>
        <p:spPr>
          <a:xfrm>
            <a:off x="4427359" y="287330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7" name="Oval 116"/>
          <p:cNvSpPr/>
          <p:nvPr/>
        </p:nvSpPr>
        <p:spPr>
          <a:xfrm>
            <a:off x="4499567" y="256950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8" name="Oval 117"/>
          <p:cNvSpPr/>
          <p:nvPr/>
        </p:nvSpPr>
        <p:spPr>
          <a:xfrm>
            <a:off x="4704990" y="2502931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9" name="Oval 118"/>
          <p:cNvSpPr/>
          <p:nvPr/>
        </p:nvSpPr>
        <p:spPr>
          <a:xfrm>
            <a:off x="5302988" y="205772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0" name="Oval 119"/>
          <p:cNvSpPr/>
          <p:nvPr/>
        </p:nvSpPr>
        <p:spPr>
          <a:xfrm>
            <a:off x="4586860" y="217356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1" name="Oval 120"/>
          <p:cNvSpPr/>
          <p:nvPr/>
        </p:nvSpPr>
        <p:spPr>
          <a:xfrm>
            <a:off x="4899029" y="203841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2" name="Oval 121"/>
          <p:cNvSpPr/>
          <p:nvPr/>
        </p:nvSpPr>
        <p:spPr>
          <a:xfrm>
            <a:off x="5288686" y="2115711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3" name="Oval 122"/>
          <p:cNvSpPr/>
          <p:nvPr/>
        </p:nvSpPr>
        <p:spPr>
          <a:xfrm>
            <a:off x="4826821" y="261017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4" name="Oval 123"/>
          <p:cNvSpPr/>
          <p:nvPr/>
        </p:nvSpPr>
        <p:spPr>
          <a:xfrm>
            <a:off x="4899029" y="230637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5" name="Oval 124"/>
          <p:cNvSpPr/>
          <p:nvPr/>
        </p:nvSpPr>
        <p:spPr>
          <a:xfrm>
            <a:off x="5104452" y="223979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6" name="Oval 125"/>
          <p:cNvSpPr/>
          <p:nvPr/>
        </p:nvSpPr>
        <p:spPr>
          <a:xfrm>
            <a:off x="5702450" y="179458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7" name="Oval 126"/>
          <p:cNvSpPr/>
          <p:nvPr/>
        </p:nvSpPr>
        <p:spPr>
          <a:xfrm>
            <a:off x="5149369" y="197460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8" name="Oval 127"/>
          <p:cNvSpPr/>
          <p:nvPr/>
        </p:nvSpPr>
        <p:spPr>
          <a:xfrm>
            <a:off x="5461537" y="1839446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9" name="Oval 128"/>
          <p:cNvSpPr/>
          <p:nvPr/>
        </p:nvSpPr>
        <p:spPr>
          <a:xfrm>
            <a:off x="5851195" y="191674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0" name="Oval 129"/>
          <p:cNvSpPr/>
          <p:nvPr/>
        </p:nvSpPr>
        <p:spPr>
          <a:xfrm>
            <a:off x="5389330" y="2411209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1" name="Oval 130"/>
          <p:cNvSpPr/>
          <p:nvPr/>
        </p:nvSpPr>
        <p:spPr>
          <a:xfrm>
            <a:off x="5461537" y="210741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2" name="Oval 131"/>
          <p:cNvSpPr/>
          <p:nvPr/>
        </p:nvSpPr>
        <p:spPr>
          <a:xfrm>
            <a:off x="5666961" y="204083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3" name="Oval 132"/>
          <p:cNvSpPr/>
          <p:nvPr/>
        </p:nvSpPr>
        <p:spPr>
          <a:xfrm>
            <a:off x="4659068" y="230637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4" name="Oval 133"/>
          <p:cNvSpPr/>
          <p:nvPr/>
        </p:nvSpPr>
        <p:spPr>
          <a:xfrm>
            <a:off x="4971236" y="2171222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5" name="Oval 134"/>
          <p:cNvSpPr/>
          <p:nvPr/>
        </p:nvSpPr>
        <p:spPr>
          <a:xfrm>
            <a:off x="5360895" y="2248520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6" name="Oval 135"/>
          <p:cNvSpPr/>
          <p:nvPr/>
        </p:nvSpPr>
        <p:spPr>
          <a:xfrm>
            <a:off x="4899029" y="2742984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7" name="Oval 136"/>
          <p:cNvSpPr/>
          <p:nvPr/>
        </p:nvSpPr>
        <p:spPr>
          <a:xfrm>
            <a:off x="4971236" y="2439185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8" name="Oval 137"/>
          <p:cNvSpPr/>
          <p:nvPr/>
        </p:nvSpPr>
        <p:spPr>
          <a:xfrm>
            <a:off x="5176660" y="2372607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9" name="Oval 138"/>
          <p:cNvSpPr/>
          <p:nvPr/>
        </p:nvSpPr>
        <p:spPr>
          <a:xfrm>
            <a:off x="5774658" y="1927398"/>
            <a:ext cx="144415" cy="132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0" name="TextBox 139"/>
          <p:cNvSpPr txBox="1"/>
          <p:nvPr/>
        </p:nvSpPr>
        <p:spPr>
          <a:xfrm>
            <a:off x="2078638" y="1555492"/>
            <a:ext cx="1274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Feature 2</a:t>
            </a:r>
            <a:endParaRPr sz="2000" dirty="0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2935710" y="1718885"/>
            <a:ext cx="3127712" cy="2136147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933597" y="2433383"/>
            <a:ext cx="703663" cy="754063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 rot="19442705">
            <a:off x="949059" y="1758359"/>
            <a:ext cx="4417710" cy="3590287"/>
            <a:chOff x="1814993" y="2043570"/>
            <a:chExt cx="4625587" cy="4123536"/>
          </a:xfrm>
        </p:grpSpPr>
        <p:cxnSp>
          <p:nvCxnSpPr>
            <p:cNvPr id="148" name="Straight Arrow Connector 147"/>
            <p:cNvCxnSpPr/>
            <p:nvPr/>
          </p:nvCxnSpPr>
          <p:spPr>
            <a:xfrm rot="2157295" flipV="1">
              <a:off x="3280322" y="3822929"/>
              <a:ext cx="3160258" cy="23441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rot="2157295" flipH="1" flipV="1">
              <a:off x="1814993" y="2043570"/>
              <a:ext cx="1962027" cy="24744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 rot="19351083">
            <a:off x="5980519" y="1383558"/>
            <a:ext cx="67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PC1</a:t>
            </a:r>
            <a:endParaRPr sz="2000" dirty="0"/>
          </a:p>
        </p:txBody>
      </p:sp>
      <p:sp>
        <p:nvSpPr>
          <p:cNvPr id="152" name="TextBox 151"/>
          <p:cNvSpPr txBox="1"/>
          <p:nvPr/>
        </p:nvSpPr>
        <p:spPr>
          <a:xfrm rot="19351083">
            <a:off x="3532564" y="2106242"/>
            <a:ext cx="679712" cy="32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PC2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3498199" y="4316480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199" y="4316480"/>
                <a:ext cx="50405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/>
          <p:cNvSpPr/>
          <p:nvPr/>
        </p:nvSpPr>
        <p:spPr>
          <a:xfrm>
            <a:off x="4496579" y="2082729"/>
            <a:ext cx="144415" cy="1328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60" name="Straight Connector 159"/>
          <p:cNvCxnSpPr>
            <a:endCxn id="158" idx="2"/>
          </p:cNvCxnSpPr>
          <p:nvPr/>
        </p:nvCxnSpPr>
        <p:spPr>
          <a:xfrm flipV="1">
            <a:off x="2640183" y="2149134"/>
            <a:ext cx="1856396" cy="26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8" idx="4"/>
          </p:cNvCxnSpPr>
          <p:nvPr/>
        </p:nvCxnSpPr>
        <p:spPr>
          <a:xfrm>
            <a:off x="4568787" y="2215538"/>
            <a:ext cx="11120" cy="25846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3779471" y="1701542"/>
                <a:ext cx="1274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charset="0"/>
                        </a:rPr>
                        <m:t>𝑀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71" y="1701542"/>
                <a:ext cx="127440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Connector 170"/>
          <p:cNvCxnSpPr/>
          <p:nvPr/>
        </p:nvCxnSpPr>
        <p:spPr>
          <a:xfrm flipV="1">
            <a:off x="1274574" y="2155636"/>
            <a:ext cx="1358397" cy="10597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2644880" y="2164088"/>
            <a:ext cx="1346646" cy="17222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3922603" y="3948724"/>
            <a:ext cx="657304" cy="8560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3" grpId="0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51" grpId="1"/>
      <p:bldP spid="152" grpId="1"/>
      <p:bldP spid="155" grpId="0"/>
      <p:bldP spid="158" grpId="0" animBg="1"/>
      <p:bldP spid="1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ecursive </a:t>
            </a:r>
            <a:r>
              <a:rPr lang="en-US" dirty="0"/>
              <a:t>partitioning of the training set </a:t>
            </a:r>
            <a:endParaRPr lang="en-US" dirty="0" smtClean="0"/>
          </a:p>
          <a:p>
            <a:pPr lvl="1"/>
            <a:r>
              <a:rPr lang="en-US" dirty="0"/>
              <a:t>to obtain </a:t>
            </a:r>
            <a:r>
              <a:rPr lang="en-US" dirty="0"/>
              <a:t>pure </a:t>
            </a:r>
            <a:r>
              <a:rPr lang="en-US" dirty="0" smtClean="0"/>
              <a:t>subsets</a:t>
            </a:r>
          </a:p>
          <a:p>
            <a:r>
              <a:rPr lang="en-US" dirty="0" smtClean="0"/>
              <a:t>Subset selected by going through </a:t>
            </a:r>
            <a:r>
              <a:rPr lang="en-US" dirty="0"/>
              <a:t>all possible splits for each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Selection based on chosen </a:t>
            </a:r>
            <a:r>
              <a:rPr lang="en-US" dirty="0"/>
              <a:t>splitting </a:t>
            </a:r>
            <a:r>
              <a:rPr lang="en-US" dirty="0" smtClean="0"/>
              <a:t>criterion.</a:t>
            </a:r>
          </a:p>
          <a:p>
            <a:pPr lvl="1"/>
            <a:r>
              <a:rPr lang="en-US" dirty="0" smtClean="0"/>
              <a:t>E.g. Gini index: leads </a:t>
            </a:r>
            <a:r>
              <a:rPr lang="en-US" dirty="0"/>
              <a:t>to a 0 impurity when all records belong to the same class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CART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3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Input Analysis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4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9054</TotalTime>
  <Words>535</Words>
  <Application>Microsoft Macintosh PowerPoint</Application>
  <PresentationFormat>On-screen Show (16:9)</PresentationFormat>
  <Paragraphs>211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Calibri</vt:lpstr>
      <vt:lpstr>Cambria Math</vt:lpstr>
      <vt:lpstr>Symbol</vt:lpstr>
      <vt:lpstr>Wingdings</vt:lpstr>
      <vt:lpstr>Arial</vt:lpstr>
      <vt:lpstr>en_tuc_vorlage_test</vt:lpstr>
      <vt:lpstr>Weather Prediction</vt:lpstr>
      <vt:lpstr>Overview</vt:lpstr>
      <vt:lpstr>Problem statement</vt:lpstr>
      <vt:lpstr>What’s tomorrow?</vt:lpstr>
      <vt:lpstr>Background</vt:lpstr>
      <vt:lpstr>Tools</vt:lpstr>
      <vt:lpstr>Principal Component Analysis: Algebraic View</vt:lpstr>
      <vt:lpstr>Decision Trees and CART</vt:lpstr>
      <vt:lpstr>Input Analysis</vt:lpstr>
      <vt:lpstr>Input structure</vt:lpstr>
      <vt:lpstr>Input structure</vt:lpstr>
      <vt:lpstr>Process Model</vt:lpstr>
      <vt:lpstr>Numbers to patterns</vt:lpstr>
      <vt:lpstr>Principal Component Analysis</vt:lpstr>
      <vt:lpstr>Principal Component Analysis: sdev</vt:lpstr>
      <vt:lpstr>Principal Component Analysis: sdev</vt:lpstr>
      <vt:lpstr>Rpart Prediction</vt:lpstr>
      <vt:lpstr>Principal Components</vt:lpstr>
      <vt:lpstr>Principal Components</vt:lpstr>
      <vt:lpstr>Evaluation results: Decision Tree</vt:lpstr>
      <vt:lpstr>Evaluation results: Decision Tree</vt:lpstr>
      <vt:lpstr>Evaluation results: Test Data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Waspan</dc:creator>
  <cp:lastModifiedBy>Aditya Raj</cp:lastModifiedBy>
  <cp:revision>231</cp:revision>
  <cp:lastPrinted>2017-07-11T00:32:47Z</cp:lastPrinted>
  <dcterms:created xsi:type="dcterms:W3CDTF">2017-01-24T22:13:19Z</dcterms:created>
  <dcterms:modified xsi:type="dcterms:W3CDTF">2017-07-11T11:37:42Z</dcterms:modified>
</cp:coreProperties>
</file>