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269" r:id="rId2"/>
    <p:sldId id="320" r:id="rId3"/>
    <p:sldId id="315" r:id="rId4"/>
    <p:sldId id="336" r:id="rId5"/>
    <p:sldId id="353" r:id="rId6"/>
    <p:sldId id="354" r:id="rId7"/>
    <p:sldId id="355" r:id="rId8"/>
    <p:sldId id="356" r:id="rId9"/>
    <p:sldId id="349" r:id="rId10"/>
    <p:sldId id="351" r:id="rId11"/>
    <p:sldId id="316" r:id="rId12"/>
    <p:sldId id="371" r:id="rId13"/>
    <p:sldId id="337" r:id="rId14"/>
    <p:sldId id="285" r:id="rId15"/>
    <p:sldId id="322" r:id="rId16"/>
    <p:sldId id="330" r:id="rId17"/>
    <p:sldId id="324" r:id="rId18"/>
    <p:sldId id="333" r:id="rId19"/>
    <p:sldId id="335" r:id="rId20"/>
    <p:sldId id="326" r:id="rId21"/>
    <p:sldId id="369" r:id="rId22"/>
    <p:sldId id="328" r:id="rId23"/>
    <p:sldId id="327" r:id="rId24"/>
    <p:sldId id="366" r:id="rId25"/>
    <p:sldId id="368" r:id="rId26"/>
    <p:sldId id="367" r:id="rId27"/>
    <p:sldId id="360" r:id="rId28"/>
    <p:sldId id="361" r:id="rId29"/>
    <p:sldId id="362" r:id="rId30"/>
    <p:sldId id="370" r:id="rId31"/>
    <p:sldId id="364" r:id="rId32"/>
    <p:sldId id="365" r:id="rId33"/>
    <p:sldId id="352" r:id="rId34"/>
    <p:sldId id="317" r:id="rId35"/>
    <p:sldId id="338" r:id="rId36"/>
    <p:sldId id="339" r:id="rId37"/>
    <p:sldId id="347" r:id="rId38"/>
    <p:sldId id="341" r:id="rId39"/>
    <p:sldId id="342" r:id="rId40"/>
    <p:sldId id="346" r:id="rId41"/>
    <p:sldId id="318" r:id="rId42"/>
    <p:sldId id="344" r:id="rId43"/>
    <p:sldId id="345" r:id="rId44"/>
    <p:sldId id="343" r:id="rId45"/>
    <p:sldId id="348" r:id="rId46"/>
    <p:sldId id="313" r:id="rId47"/>
    <p:sldId id="262" r:id="rId4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89837" autoAdjust="0"/>
  </p:normalViewPr>
  <p:slideViewPr>
    <p:cSldViewPr>
      <p:cViewPr varScale="1">
        <p:scale>
          <a:sx n="153" d="100"/>
          <a:sy n="153" d="100"/>
        </p:scale>
        <p:origin x="200" y="152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07.02.17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53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large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intensive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8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8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7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1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18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3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8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softmax</a:t>
            </a:r>
            <a:r>
              <a:rPr lang="de-DE" baseline="0" dirty="0" smtClean="0"/>
              <a:t> o/p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endParaRPr lang="de-DE" baseline="0" dirty="0" smtClean="0"/>
          </a:p>
          <a:p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3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76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46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97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08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2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5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07.02.17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Status update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4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4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 animBg="1"/>
      <p:bldP spid="8" grpId="0" animBg="1"/>
      <p:bldP spid="9" grpId="0" animBg="1"/>
      <p:bldP spid="10" grpId="0" animBg="1"/>
      <p:bldP spid="52" grpId="0"/>
      <p:bldP spid="76" grpId="0" animBg="1"/>
      <p:bldP spid="77" grpId="0" animBg="1"/>
      <p:bldP spid="78" grpId="0" animBg="1"/>
      <p:bldP spid="79" grpId="0" animBg="1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58" y="134761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9542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cropping</a:t>
            </a:r>
            <a:endParaRPr lang="de-DE" dirty="0"/>
          </a:p>
          <a:p>
            <a:r>
              <a:rPr lang="de-DE" dirty="0" err="1"/>
              <a:t>Distortions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flipping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61252"/>
              </p:ext>
            </p:extLst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54471"/>
              </p:ext>
            </p:extLst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73845"/>
              </p:ext>
            </p:extLst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04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77382"/>
              </p:ext>
            </p:extLst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972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2001"/>
              </p:ext>
            </p:extLst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1111"/>
              </p:ext>
            </p:extLst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02574" cy="2800424"/>
              </a:xfrm>
            </p:spPr>
            <p:txBody>
              <a:bodyPr/>
              <a:lstStyle/>
              <a:p>
                <a:r>
                  <a:rPr lang="de-DE" sz="2000" dirty="0" err="1"/>
                  <a:t>Rectified</a:t>
                </a:r>
                <a:r>
                  <a:rPr lang="de-DE" sz="2000" dirty="0"/>
                  <a:t> linear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𝐸𝑙𝑒𝑚𝑒𝑛𝑡</m:t>
                    </m:r>
                    <m:r>
                      <a:rPr lang="en-US" sz="2000" i="1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𝑊𝑖𝑠𝑒</m:t>
                    </m:r>
                    <m:r>
                      <a:rPr lang="en-US" sz="2000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max</m:t>
                    </m:r>
                    <m:r>
                      <a:rPr lang="en-US" sz="2000" i="1">
                        <a:latin typeface="Cambria Math" charset="0"/>
                      </a:rPr>
                      <m:t>⁡(0, 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de-DE" sz="2000" dirty="0" smtClean="0"/>
                  <a:t>Pros: </a:t>
                </a:r>
              </a:p>
              <a:p>
                <a:pPr lvl="2"/>
                <a:r>
                  <a:rPr lang="de-DE" sz="2000" dirty="0" smtClean="0"/>
                  <a:t>Speeds </a:t>
                </a:r>
                <a:r>
                  <a:rPr lang="de-DE" sz="2000" dirty="0" err="1"/>
                  <a:t>up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training</a:t>
                </a:r>
                <a:endParaRPr lang="de-DE" sz="2000" dirty="0"/>
              </a:p>
              <a:p>
                <a:pPr lvl="2"/>
                <a:r>
                  <a:rPr lang="de-DE" sz="2000" dirty="0" err="1" smtClean="0"/>
                  <a:t>gradient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computation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simple</a:t>
                </a:r>
              </a:p>
              <a:p>
                <a:pPr lvl="1"/>
                <a:r>
                  <a:rPr lang="de-DE" sz="2000" dirty="0" err="1" smtClean="0"/>
                  <a:t>Cons</a:t>
                </a:r>
                <a:r>
                  <a:rPr lang="de-DE" sz="2000" dirty="0" smtClean="0"/>
                  <a:t>: </a:t>
                </a:r>
                <a:r>
                  <a:rPr lang="de-DE" sz="2000" dirty="0" err="1" smtClean="0"/>
                  <a:t>vanishing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gradient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problem</a:t>
                </a:r>
                <a:endParaRPr lang="de-DE" sz="2000" dirty="0" smtClean="0"/>
              </a:p>
              <a:p>
                <a:pPr lvl="2"/>
                <a:r>
                  <a:rPr lang="de-DE" sz="1800" dirty="0" smtClean="0"/>
                  <a:t>Front </a:t>
                </a:r>
                <a:r>
                  <a:rPr lang="de-DE" sz="1800" dirty="0" err="1" smtClean="0"/>
                  <a:t>layers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train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slowly</a:t>
                </a:r>
                <a:r>
                  <a:rPr lang="de-DE" sz="1800" dirty="0" smtClean="0"/>
                  <a:t> </a:t>
                </a: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02574" cy="2800424"/>
              </a:xfrm>
              <a:blipFill rotWithShape="0">
                <a:blip r:embed="rId3"/>
                <a:stretch>
                  <a:fillRect l="-849" t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</a:t>
            </a:r>
            <a:r>
              <a:rPr lang="de-DE" dirty="0" err="1"/>
              <a:t>layer</a:t>
            </a:r>
            <a:r>
              <a:rPr lang="de-DE" dirty="0"/>
              <a:t> – Max </a:t>
            </a:r>
            <a:r>
              <a:rPr lang="de-DE" dirty="0" err="1"/>
              <a:t>pooling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898"/>
              </p:ext>
            </p:extLst>
          </p:nvPr>
        </p:nvGraphicFramePr>
        <p:xfrm>
          <a:off x="934086" y="192364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3225"/>
              </p:ext>
            </p:extLst>
          </p:nvPr>
        </p:nvGraphicFramePr>
        <p:xfrm>
          <a:off x="5627426" y="238704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34086" y="192364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87690" y="192364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34086" y="330542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87690" y="331384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 (NN)</a:t>
            </a:r>
          </a:p>
          <a:p>
            <a:r>
              <a:rPr lang="de-DE" dirty="0" err="1"/>
              <a:t>Convolution</a:t>
            </a:r>
            <a:r>
              <a:rPr lang="de-DE" dirty="0"/>
              <a:t> NN (CNN)</a:t>
            </a:r>
          </a:p>
          <a:p>
            <a:r>
              <a:rPr lang="de-DE" dirty="0"/>
              <a:t>Hyperparameters</a:t>
            </a:r>
          </a:p>
          <a:p>
            <a:r>
              <a:rPr lang="de-DE" dirty="0"/>
              <a:t>Problem</a:t>
            </a:r>
          </a:p>
          <a:p>
            <a:r>
              <a:rPr lang="de-DE" dirty="0"/>
              <a:t>Evaluation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4D-array</a:t>
            </a:r>
          </a:p>
          <a:p>
            <a:endParaRPr lang="de-DE" dirty="0"/>
          </a:p>
          <a:p>
            <a:r>
              <a:rPr lang="de-DE" dirty="0"/>
              <a:t>3D-array </a:t>
            </a:r>
            <a:r>
              <a:rPr lang="de-DE" dirty="0" err="1"/>
              <a:t>of</a:t>
            </a:r>
            <a:r>
              <a:rPr lang="de-DE" dirty="0"/>
              <a:t> 1D-vector</a:t>
            </a:r>
          </a:p>
          <a:p>
            <a:endParaRPr lang="de-DE" dirty="0"/>
          </a:p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1273"/>
              </p:ext>
            </p:extLst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16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732534" cy="2800424"/>
          </a:xfrm>
        </p:spPr>
        <p:txBody>
          <a:bodyPr/>
          <a:lstStyle/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65728"/>
              </p:ext>
            </p:extLst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dirty="0"/>
                          <m:t>, </m:t>
                        </m:r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blipFill>
                <a:blip r:embed="rId3"/>
                <a:stretch>
                  <a:fillRect l="-3133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74604"/>
          </a:xfrm>
        </p:spPr>
        <p:txBody>
          <a:bodyPr/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49102"/>
              </p:ext>
            </p:extLst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3214"/>
              </p:ext>
            </p:extLst>
          </p:nvPr>
        </p:nvGraphicFramePr>
        <p:xfrm>
          <a:off x="2653904" y="2060305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5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GB" dirty="0"/>
                  <a:t>Soft continuous version of Max Function</a:t>
                </a:r>
              </a:p>
              <a:p>
                <a:r>
                  <a:rPr lang="en-GB" dirty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𝑂𝑢𝑡𝑝𝑢𝑡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𝑁𝑁</m:t>
                        </m:r>
                        <m:r>
                          <a:rPr lang="en-US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1694" t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"/>
              <p:cNvSpPr txBox="1"/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14"/>
          <p:cNvSpPr/>
          <p:nvPr/>
        </p:nvSpPr>
        <p:spPr>
          <a:xfrm>
            <a:off x="2212013" y="29770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>
            <a:endCxn id="26" idx="2"/>
          </p:cNvCxnSpPr>
          <p:nvPr/>
        </p:nvCxnSpPr>
        <p:spPr>
          <a:xfrm>
            <a:off x="1287668" y="3185389"/>
            <a:ext cx="9243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6"/>
          </p:cNvCxnSpPr>
          <p:nvPr/>
        </p:nvCxnSpPr>
        <p:spPr>
          <a:xfrm flipV="1">
            <a:off x="2628724" y="3185389"/>
            <a:ext cx="6067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9"/>
              <p:cNvSpPr txBox="1"/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0"/>
              <p:cNvSpPr txBox="1"/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Nice Simple derivative</a:t>
                </a:r>
              </a:p>
              <a:p>
                <a:r>
                  <a:rPr lang="en-GB" sz="2400" dirty="0"/>
                  <a:t>Even though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sz="2400" dirty="0"/>
                  <a:t>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GB" sz="2400" dirty="0"/>
                  <a:t>Derivative </a:t>
                </a:r>
              </a:p>
              <a:p>
                <a:pPr lvl="2"/>
                <a:r>
                  <a:rPr lang="en-GB" sz="2000" dirty="0"/>
                  <a:t>for an individual neuron </a:t>
                </a:r>
                <a:endParaRPr lang="en-GB" sz="2000" dirty="0" smtClean="0"/>
              </a:p>
              <a:p>
                <a:pPr lvl="2"/>
                <a:r>
                  <a:rPr lang="en-GB" sz="2000" dirty="0"/>
                  <a:t>of an </a:t>
                </a:r>
                <a:r>
                  <a:rPr lang="en-GB" sz="2000" dirty="0" smtClean="0"/>
                  <a:t>O/P </a:t>
                </a:r>
                <a:r>
                  <a:rPr lang="en-GB" sz="2000" dirty="0"/>
                  <a:t>in respect to </a:t>
                </a:r>
                <a:r>
                  <a:rPr lang="en-GB" sz="2000" dirty="0" smtClean="0"/>
                  <a:t>I/P </a:t>
                </a:r>
                <a:r>
                  <a:rPr lang="en-GB" sz="2000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 smtClean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 rotWithShape="0">
                <a:blip r:embed="rId3"/>
                <a:stretch>
                  <a:fillRect l="-1232" b="-16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14"/>
          <p:cNvSpPr/>
          <p:nvPr/>
        </p:nvSpPr>
        <p:spPr>
          <a:xfrm>
            <a:off x="7028665" y="225695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7"/>
          <p:cNvCxnSpPr/>
          <p:nvPr/>
        </p:nvCxnSpPr>
        <p:spPr>
          <a:xfrm>
            <a:off x="6104320" y="2465309"/>
            <a:ext cx="9243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0"/>
          <p:cNvCxnSpPr/>
          <p:nvPr/>
        </p:nvCxnSpPr>
        <p:spPr>
          <a:xfrm flipV="1">
            <a:off x="7445376" y="2465309"/>
            <a:ext cx="6067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9"/>
              <p:cNvSpPr txBox="1"/>
              <p:nvPr/>
            </p:nvSpPr>
            <p:spPr>
              <a:xfrm>
                <a:off x="5954424" y="235572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24" y="2355726"/>
                <a:ext cx="1224136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0"/>
              <p:cNvSpPr txBox="1"/>
              <p:nvPr/>
            </p:nvSpPr>
            <p:spPr>
              <a:xfrm>
                <a:off x="7464599" y="2355726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99" y="2355726"/>
                <a:ext cx="60682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US" sz="2000" dirty="0" smtClean="0"/>
                  <a:t>Cross entropy cost </a:t>
                </a:r>
                <a:r>
                  <a:rPr lang="en-US" sz="2000" dirty="0" smtClean="0"/>
                  <a:t>function</a:t>
                </a:r>
                <a:endParaRPr lang="en-US" sz="200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𝐶</m:t>
                    </m:r>
                    <m:r>
                      <a:rPr lang="en-US" sz="20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0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lvl="2"/>
                <a:r>
                  <a:rPr lang="en-GB" sz="1800" dirty="0" smtClean="0"/>
                  <a:t>Negative </a:t>
                </a:r>
                <a:r>
                  <a:rPr lang="en-GB" sz="1800" dirty="0"/>
                  <a:t>log probability of correct answer</a:t>
                </a:r>
              </a:p>
              <a:p>
                <a:pPr lvl="1"/>
                <a:r>
                  <a:rPr lang="en-GB" sz="2000" dirty="0"/>
                  <a:t>Maximise the log probability of getting answer </a:t>
                </a:r>
                <a:r>
                  <a:rPr lang="en-GB" sz="2000" dirty="0" smtClean="0"/>
                  <a:t>right</a:t>
                </a:r>
              </a:p>
              <a:p>
                <a:pPr lvl="1"/>
                <a:r>
                  <a:rPr lang="en-GB" sz="2000" dirty="0" smtClean="0"/>
                  <a:t>Very big gradient when O/P is 1 and target is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r>
                          <a:rPr lang="en-US" sz="18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 −</m:t>
                        </m:r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GB" sz="1600" dirty="0"/>
                  <a:t>Slope is -1 when target values and actual value is opposite</a:t>
                </a:r>
              </a:p>
              <a:p>
                <a:pPr lvl="1"/>
                <a:endParaRPr lang="en-GB" sz="2000" dirty="0" smtClean="0"/>
              </a:p>
              <a:p>
                <a:pPr lvl="1"/>
                <a:endParaRPr lang="en-GB" dirty="0" smtClean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 rotWithShape="0">
                <a:blip r:embed="rId3"/>
                <a:stretch>
                  <a:fillRect l="-847" t="-3922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r>
              <a:rPr lang="en-US" dirty="0"/>
              <a:t>High learning rate</a:t>
            </a:r>
          </a:p>
          <a:p>
            <a:pPr lvl="1"/>
            <a:r>
              <a:rPr lang="en-US" dirty="0"/>
              <a:t>Convergence or global minimum finding is problem</a:t>
            </a:r>
          </a:p>
          <a:p>
            <a:r>
              <a:rPr lang="en-US" dirty="0"/>
              <a:t>Low learning rate</a:t>
            </a:r>
          </a:p>
          <a:p>
            <a:pPr lvl="1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5787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 smtClean="0"/>
              <a:t>Function </a:t>
            </a:r>
            <a:r>
              <a:rPr lang="en-US" sz="2000" dirty="0"/>
              <a:t>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460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en-GB" dirty="0"/>
              <a:t>Overfitting or Underfitting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2949" y="1993964"/>
            <a:ext cx="1224136" cy="144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692328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94997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701090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017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655448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70961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258993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24917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49278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799163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231321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76505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7934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425693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57317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51517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73143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68493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428953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301682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04351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310444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084371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4264802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580315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68347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534271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658632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08517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840675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685859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4227288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035047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66671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560871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82497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577847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038307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320360" y="224589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923029" y="206690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7329122" y="2190014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103049" y="240603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283480" y="176930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6598993" y="247658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887025" y="2823195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7552949" y="256074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677310" y="217370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427195" y="291440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7859353" y="271518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704537" y="185832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7245966" y="266484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7053725" y="316655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285349" y="2698385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579549" y="298683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201175" y="311267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6596525" y="335866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056985" y="3560253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: Form 74"/>
          <p:cNvSpPr/>
          <p:nvPr/>
        </p:nvSpPr>
        <p:spPr>
          <a:xfrm>
            <a:off x="3539348" y="1668496"/>
            <a:ext cx="1545267" cy="1502735"/>
          </a:xfrm>
          <a:custGeom>
            <a:avLst/>
            <a:gdLst>
              <a:gd name="connsiteX0" fmla="*/ 439480 w 1545267"/>
              <a:gd name="connsiteY0" fmla="*/ 0 h 1502735"/>
              <a:gd name="connsiteX1" fmla="*/ 382773 w 1545267"/>
              <a:gd name="connsiteY1" fmla="*/ 106326 h 1502735"/>
              <a:gd name="connsiteX2" fmla="*/ 340242 w 1545267"/>
              <a:gd name="connsiteY2" fmla="*/ 163033 h 1502735"/>
              <a:gd name="connsiteX3" fmla="*/ 326066 w 1545267"/>
              <a:gd name="connsiteY3" fmla="*/ 184298 h 1502735"/>
              <a:gd name="connsiteX4" fmla="*/ 290624 w 1545267"/>
              <a:gd name="connsiteY4" fmla="*/ 241005 h 1502735"/>
              <a:gd name="connsiteX5" fmla="*/ 269359 w 1545267"/>
              <a:gd name="connsiteY5" fmla="*/ 290624 h 1502735"/>
              <a:gd name="connsiteX6" fmla="*/ 248094 w 1545267"/>
              <a:gd name="connsiteY6" fmla="*/ 318977 h 1502735"/>
              <a:gd name="connsiteX7" fmla="*/ 241005 w 1545267"/>
              <a:gd name="connsiteY7" fmla="*/ 340242 h 1502735"/>
              <a:gd name="connsiteX8" fmla="*/ 212652 w 1545267"/>
              <a:gd name="connsiteY8" fmla="*/ 389861 h 1502735"/>
              <a:gd name="connsiteX9" fmla="*/ 191387 w 1545267"/>
              <a:gd name="connsiteY9" fmla="*/ 411126 h 1502735"/>
              <a:gd name="connsiteX10" fmla="*/ 170121 w 1545267"/>
              <a:gd name="connsiteY10" fmla="*/ 453656 h 1502735"/>
              <a:gd name="connsiteX11" fmla="*/ 148856 w 1545267"/>
              <a:gd name="connsiteY11" fmla="*/ 482010 h 1502735"/>
              <a:gd name="connsiteX12" fmla="*/ 120503 w 1545267"/>
              <a:gd name="connsiteY12" fmla="*/ 524540 h 1502735"/>
              <a:gd name="connsiteX13" fmla="*/ 113414 w 1545267"/>
              <a:gd name="connsiteY13" fmla="*/ 545805 h 1502735"/>
              <a:gd name="connsiteX14" fmla="*/ 85061 w 1545267"/>
              <a:gd name="connsiteY14" fmla="*/ 588335 h 1502735"/>
              <a:gd name="connsiteX15" fmla="*/ 77973 w 1545267"/>
              <a:gd name="connsiteY15" fmla="*/ 609600 h 1502735"/>
              <a:gd name="connsiteX16" fmla="*/ 70884 w 1545267"/>
              <a:gd name="connsiteY16" fmla="*/ 637954 h 1502735"/>
              <a:gd name="connsiteX17" fmla="*/ 42531 w 1545267"/>
              <a:gd name="connsiteY17" fmla="*/ 680484 h 1502735"/>
              <a:gd name="connsiteX18" fmla="*/ 21266 w 1545267"/>
              <a:gd name="connsiteY18" fmla="*/ 744279 h 1502735"/>
              <a:gd name="connsiteX19" fmla="*/ 14177 w 1545267"/>
              <a:gd name="connsiteY19" fmla="*/ 765544 h 1502735"/>
              <a:gd name="connsiteX20" fmla="*/ 0 w 1545267"/>
              <a:gd name="connsiteY20" fmla="*/ 822251 h 1502735"/>
              <a:gd name="connsiteX21" fmla="*/ 7089 w 1545267"/>
              <a:gd name="connsiteY21" fmla="*/ 942754 h 1502735"/>
              <a:gd name="connsiteX22" fmla="*/ 14177 w 1545267"/>
              <a:gd name="connsiteY22" fmla="*/ 971107 h 1502735"/>
              <a:gd name="connsiteX23" fmla="*/ 28354 w 1545267"/>
              <a:gd name="connsiteY23" fmla="*/ 992372 h 1502735"/>
              <a:gd name="connsiteX24" fmla="*/ 42531 w 1545267"/>
              <a:gd name="connsiteY24" fmla="*/ 1041991 h 1502735"/>
              <a:gd name="connsiteX25" fmla="*/ 49619 w 1545267"/>
              <a:gd name="connsiteY25" fmla="*/ 1070344 h 1502735"/>
              <a:gd name="connsiteX26" fmla="*/ 77973 w 1545267"/>
              <a:gd name="connsiteY26" fmla="*/ 1112875 h 1502735"/>
              <a:gd name="connsiteX27" fmla="*/ 85061 w 1545267"/>
              <a:gd name="connsiteY27" fmla="*/ 1141228 h 1502735"/>
              <a:gd name="connsiteX28" fmla="*/ 99238 w 1545267"/>
              <a:gd name="connsiteY28" fmla="*/ 1162493 h 1502735"/>
              <a:gd name="connsiteX29" fmla="*/ 148856 w 1545267"/>
              <a:gd name="connsiteY29" fmla="*/ 1212112 h 1502735"/>
              <a:gd name="connsiteX30" fmla="*/ 198475 w 1545267"/>
              <a:gd name="connsiteY30" fmla="*/ 1247554 h 1502735"/>
              <a:gd name="connsiteX31" fmla="*/ 248094 w 1545267"/>
              <a:gd name="connsiteY31" fmla="*/ 1297172 h 1502735"/>
              <a:gd name="connsiteX32" fmla="*/ 276447 w 1545267"/>
              <a:gd name="connsiteY32" fmla="*/ 1311349 h 1502735"/>
              <a:gd name="connsiteX33" fmla="*/ 297712 w 1545267"/>
              <a:gd name="connsiteY33" fmla="*/ 1325526 h 1502735"/>
              <a:gd name="connsiteX34" fmla="*/ 318977 w 1545267"/>
              <a:gd name="connsiteY34" fmla="*/ 1332614 h 1502735"/>
              <a:gd name="connsiteX35" fmla="*/ 375684 w 1545267"/>
              <a:gd name="connsiteY35" fmla="*/ 1346791 h 1502735"/>
              <a:gd name="connsiteX36" fmla="*/ 396949 w 1545267"/>
              <a:gd name="connsiteY36" fmla="*/ 1353879 h 1502735"/>
              <a:gd name="connsiteX37" fmla="*/ 439480 w 1545267"/>
              <a:gd name="connsiteY37" fmla="*/ 1360968 h 1502735"/>
              <a:gd name="connsiteX38" fmla="*/ 510363 w 1545267"/>
              <a:gd name="connsiteY38" fmla="*/ 1382233 h 1502735"/>
              <a:gd name="connsiteX39" fmla="*/ 630866 w 1545267"/>
              <a:gd name="connsiteY39" fmla="*/ 1403498 h 1502735"/>
              <a:gd name="connsiteX40" fmla="*/ 666307 w 1545267"/>
              <a:gd name="connsiteY40" fmla="*/ 1410586 h 1502735"/>
              <a:gd name="connsiteX41" fmla="*/ 730103 w 1545267"/>
              <a:gd name="connsiteY41" fmla="*/ 1417675 h 1502735"/>
              <a:gd name="connsiteX42" fmla="*/ 808075 w 1545267"/>
              <a:gd name="connsiteY42" fmla="*/ 1431851 h 1502735"/>
              <a:gd name="connsiteX43" fmla="*/ 857694 w 1545267"/>
              <a:gd name="connsiteY43" fmla="*/ 1438940 h 1502735"/>
              <a:gd name="connsiteX44" fmla="*/ 893135 w 1545267"/>
              <a:gd name="connsiteY44" fmla="*/ 1446028 h 1502735"/>
              <a:gd name="connsiteX45" fmla="*/ 1013638 w 1545267"/>
              <a:gd name="connsiteY45" fmla="*/ 1453117 h 1502735"/>
              <a:gd name="connsiteX46" fmla="*/ 1070345 w 1545267"/>
              <a:gd name="connsiteY46" fmla="*/ 1460205 h 1502735"/>
              <a:gd name="connsiteX47" fmla="*/ 1261731 w 1545267"/>
              <a:gd name="connsiteY47" fmla="*/ 1474382 h 1502735"/>
              <a:gd name="connsiteX48" fmla="*/ 1332614 w 1545267"/>
              <a:gd name="connsiteY48" fmla="*/ 1481470 h 1502735"/>
              <a:gd name="connsiteX49" fmla="*/ 1375145 w 1545267"/>
              <a:gd name="connsiteY49" fmla="*/ 1488558 h 1502735"/>
              <a:gd name="connsiteX50" fmla="*/ 1545266 w 1545267"/>
              <a:gd name="connsiteY50" fmla="*/ 1502735 h 15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45267" h="1502735">
                <a:moveTo>
                  <a:pt x="439480" y="0"/>
                </a:moveTo>
                <a:cubicBezTo>
                  <a:pt x="420193" y="57859"/>
                  <a:pt x="428509" y="45346"/>
                  <a:pt x="382773" y="106326"/>
                </a:cubicBezTo>
                <a:cubicBezTo>
                  <a:pt x="368596" y="125228"/>
                  <a:pt x="353348" y="143373"/>
                  <a:pt x="340242" y="163033"/>
                </a:cubicBezTo>
                <a:cubicBezTo>
                  <a:pt x="335517" y="170121"/>
                  <a:pt x="329526" y="176513"/>
                  <a:pt x="326066" y="184298"/>
                </a:cubicBezTo>
                <a:cubicBezTo>
                  <a:pt x="301204" y="240237"/>
                  <a:pt x="328878" y="215502"/>
                  <a:pt x="290624" y="241005"/>
                </a:cubicBezTo>
                <a:cubicBezTo>
                  <a:pt x="283734" y="261673"/>
                  <a:pt x="281869" y="270608"/>
                  <a:pt x="269359" y="290624"/>
                </a:cubicBezTo>
                <a:cubicBezTo>
                  <a:pt x="263098" y="300642"/>
                  <a:pt x="255182" y="309526"/>
                  <a:pt x="248094" y="318977"/>
                </a:cubicBezTo>
                <a:cubicBezTo>
                  <a:pt x="245731" y="326065"/>
                  <a:pt x="243948" y="333374"/>
                  <a:pt x="241005" y="340242"/>
                </a:cubicBezTo>
                <a:cubicBezTo>
                  <a:pt x="234888" y="354514"/>
                  <a:pt x="223120" y="377300"/>
                  <a:pt x="212652" y="389861"/>
                </a:cubicBezTo>
                <a:cubicBezTo>
                  <a:pt x="206235" y="397562"/>
                  <a:pt x="197805" y="403425"/>
                  <a:pt x="191387" y="411126"/>
                </a:cubicBezTo>
                <a:cubicBezTo>
                  <a:pt x="157712" y="451536"/>
                  <a:pt x="193370" y="412971"/>
                  <a:pt x="170121" y="453656"/>
                </a:cubicBezTo>
                <a:cubicBezTo>
                  <a:pt x="164260" y="463913"/>
                  <a:pt x="155631" y="472331"/>
                  <a:pt x="148856" y="482010"/>
                </a:cubicBezTo>
                <a:cubicBezTo>
                  <a:pt x="139085" y="495968"/>
                  <a:pt x="125891" y="508376"/>
                  <a:pt x="120503" y="524540"/>
                </a:cubicBezTo>
                <a:cubicBezTo>
                  <a:pt x="118140" y="531628"/>
                  <a:pt x="117043" y="539273"/>
                  <a:pt x="113414" y="545805"/>
                </a:cubicBezTo>
                <a:cubicBezTo>
                  <a:pt x="105139" y="560699"/>
                  <a:pt x="85061" y="588335"/>
                  <a:pt x="85061" y="588335"/>
                </a:cubicBezTo>
                <a:cubicBezTo>
                  <a:pt x="82698" y="595423"/>
                  <a:pt x="80026" y="602416"/>
                  <a:pt x="77973" y="609600"/>
                </a:cubicBezTo>
                <a:cubicBezTo>
                  <a:pt x="75297" y="618967"/>
                  <a:pt x="75241" y="629240"/>
                  <a:pt x="70884" y="637954"/>
                </a:cubicBezTo>
                <a:cubicBezTo>
                  <a:pt x="63264" y="653193"/>
                  <a:pt x="47919" y="664320"/>
                  <a:pt x="42531" y="680484"/>
                </a:cubicBezTo>
                <a:lnTo>
                  <a:pt x="21266" y="744279"/>
                </a:lnTo>
                <a:cubicBezTo>
                  <a:pt x="18903" y="751367"/>
                  <a:pt x="15989" y="758295"/>
                  <a:pt x="14177" y="765544"/>
                </a:cubicBezTo>
                <a:lnTo>
                  <a:pt x="0" y="822251"/>
                </a:lnTo>
                <a:cubicBezTo>
                  <a:pt x="2363" y="862419"/>
                  <a:pt x="3274" y="902698"/>
                  <a:pt x="7089" y="942754"/>
                </a:cubicBezTo>
                <a:cubicBezTo>
                  <a:pt x="8013" y="952452"/>
                  <a:pt x="10339" y="962153"/>
                  <a:pt x="14177" y="971107"/>
                </a:cubicBezTo>
                <a:cubicBezTo>
                  <a:pt x="17533" y="978937"/>
                  <a:pt x="23628" y="985284"/>
                  <a:pt x="28354" y="992372"/>
                </a:cubicBezTo>
                <a:cubicBezTo>
                  <a:pt x="50509" y="1080997"/>
                  <a:pt x="22195" y="970818"/>
                  <a:pt x="42531" y="1041991"/>
                </a:cubicBezTo>
                <a:cubicBezTo>
                  <a:pt x="45207" y="1051358"/>
                  <a:pt x="45262" y="1061631"/>
                  <a:pt x="49619" y="1070344"/>
                </a:cubicBezTo>
                <a:cubicBezTo>
                  <a:pt x="57239" y="1085584"/>
                  <a:pt x="77973" y="1112875"/>
                  <a:pt x="77973" y="1112875"/>
                </a:cubicBezTo>
                <a:cubicBezTo>
                  <a:pt x="80336" y="1122326"/>
                  <a:pt x="81223" y="1132274"/>
                  <a:pt x="85061" y="1141228"/>
                </a:cubicBezTo>
                <a:cubicBezTo>
                  <a:pt x="88417" y="1149058"/>
                  <a:pt x="93539" y="1156161"/>
                  <a:pt x="99238" y="1162493"/>
                </a:cubicBezTo>
                <a:cubicBezTo>
                  <a:pt x="114885" y="1179879"/>
                  <a:pt x="129394" y="1199137"/>
                  <a:pt x="148856" y="1212112"/>
                </a:cubicBezTo>
                <a:cubicBezTo>
                  <a:pt x="163306" y="1221745"/>
                  <a:pt x="186389" y="1236567"/>
                  <a:pt x="198475" y="1247554"/>
                </a:cubicBezTo>
                <a:cubicBezTo>
                  <a:pt x="215783" y="1263288"/>
                  <a:pt x="227173" y="1286711"/>
                  <a:pt x="248094" y="1297172"/>
                </a:cubicBezTo>
                <a:cubicBezTo>
                  <a:pt x="257545" y="1301898"/>
                  <a:pt x="267273" y="1306106"/>
                  <a:pt x="276447" y="1311349"/>
                </a:cubicBezTo>
                <a:cubicBezTo>
                  <a:pt x="283844" y="1315576"/>
                  <a:pt x="290092" y="1321716"/>
                  <a:pt x="297712" y="1325526"/>
                </a:cubicBezTo>
                <a:cubicBezTo>
                  <a:pt x="304395" y="1328867"/>
                  <a:pt x="311769" y="1330648"/>
                  <a:pt x="318977" y="1332614"/>
                </a:cubicBezTo>
                <a:cubicBezTo>
                  <a:pt x="337775" y="1337741"/>
                  <a:pt x="357200" y="1340630"/>
                  <a:pt x="375684" y="1346791"/>
                </a:cubicBezTo>
                <a:cubicBezTo>
                  <a:pt x="382772" y="1349154"/>
                  <a:pt x="389655" y="1352258"/>
                  <a:pt x="396949" y="1353879"/>
                </a:cubicBezTo>
                <a:cubicBezTo>
                  <a:pt x="410979" y="1356997"/>
                  <a:pt x="425537" y="1357482"/>
                  <a:pt x="439480" y="1360968"/>
                </a:cubicBezTo>
                <a:cubicBezTo>
                  <a:pt x="546293" y="1387671"/>
                  <a:pt x="431630" y="1365361"/>
                  <a:pt x="510363" y="1382233"/>
                </a:cubicBezTo>
                <a:cubicBezTo>
                  <a:pt x="624412" y="1406673"/>
                  <a:pt x="538823" y="1388158"/>
                  <a:pt x="630866" y="1403498"/>
                </a:cubicBezTo>
                <a:cubicBezTo>
                  <a:pt x="642750" y="1405479"/>
                  <a:pt x="654380" y="1408882"/>
                  <a:pt x="666307" y="1410586"/>
                </a:cubicBezTo>
                <a:cubicBezTo>
                  <a:pt x="687488" y="1413612"/>
                  <a:pt x="708894" y="1414847"/>
                  <a:pt x="730103" y="1417675"/>
                </a:cubicBezTo>
                <a:cubicBezTo>
                  <a:pt x="789187" y="1425553"/>
                  <a:pt x="754625" y="1422943"/>
                  <a:pt x="808075" y="1431851"/>
                </a:cubicBezTo>
                <a:cubicBezTo>
                  <a:pt x="824555" y="1434598"/>
                  <a:pt x="841214" y="1436193"/>
                  <a:pt x="857694" y="1438940"/>
                </a:cubicBezTo>
                <a:cubicBezTo>
                  <a:pt x="869578" y="1440921"/>
                  <a:pt x="881137" y="1444937"/>
                  <a:pt x="893135" y="1446028"/>
                </a:cubicBezTo>
                <a:cubicBezTo>
                  <a:pt x="933207" y="1449671"/>
                  <a:pt x="973470" y="1450754"/>
                  <a:pt x="1013638" y="1453117"/>
                </a:cubicBezTo>
                <a:cubicBezTo>
                  <a:pt x="1032540" y="1455480"/>
                  <a:pt x="1051365" y="1458578"/>
                  <a:pt x="1070345" y="1460205"/>
                </a:cubicBezTo>
                <a:cubicBezTo>
                  <a:pt x="1134081" y="1465668"/>
                  <a:pt x="1198078" y="1468017"/>
                  <a:pt x="1261731" y="1474382"/>
                </a:cubicBezTo>
                <a:cubicBezTo>
                  <a:pt x="1285359" y="1476745"/>
                  <a:pt x="1309052" y="1478525"/>
                  <a:pt x="1332614" y="1481470"/>
                </a:cubicBezTo>
                <a:cubicBezTo>
                  <a:pt x="1346876" y="1483253"/>
                  <a:pt x="1360804" y="1487602"/>
                  <a:pt x="1375145" y="1488558"/>
                </a:cubicBezTo>
                <a:cubicBezTo>
                  <a:pt x="1547627" y="1500057"/>
                  <a:pt x="1545266" y="1438711"/>
                  <a:pt x="1545266" y="150273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: Form 76"/>
          <p:cNvSpPr/>
          <p:nvPr/>
        </p:nvSpPr>
        <p:spPr>
          <a:xfrm>
            <a:off x="6533235" y="1698101"/>
            <a:ext cx="1098698" cy="1672864"/>
          </a:xfrm>
          <a:custGeom>
            <a:avLst/>
            <a:gdLst>
              <a:gd name="connsiteX0" fmla="*/ 439479 w 1098698"/>
              <a:gd name="connsiteY0" fmla="*/ 0 h 1672864"/>
              <a:gd name="connsiteX1" fmla="*/ 460744 w 1098698"/>
              <a:gd name="connsiteY1" fmla="*/ 63795 h 1672864"/>
              <a:gd name="connsiteX2" fmla="*/ 474921 w 1098698"/>
              <a:gd name="connsiteY2" fmla="*/ 120502 h 1672864"/>
              <a:gd name="connsiteX3" fmla="*/ 467833 w 1098698"/>
              <a:gd name="connsiteY3" fmla="*/ 241004 h 1672864"/>
              <a:gd name="connsiteX4" fmla="*/ 439479 w 1098698"/>
              <a:gd name="connsiteY4" fmla="*/ 304800 h 1672864"/>
              <a:gd name="connsiteX5" fmla="*/ 418214 w 1098698"/>
              <a:gd name="connsiteY5" fmla="*/ 354418 h 1672864"/>
              <a:gd name="connsiteX6" fmla="*/ 404037 w 1098698"/>
              <a:gd name="connsiteY6" fmla="*/ 375683 h 1672864"/>
              <a:gd name="connsiteX7" fmla="*/ 375684 w 1098698"/>
              <a:gd name="connsiteY7" fmla="*/ 418213 h 1672864"/>
              <a:gd name="connsiteX8" fmla="*/ 361507 w 1098698"/>
              <a:gd name="connsiteY8" fmla="*/ 460744 h 1672864"/>
              <a:gd name="connsiteX9" fmla="*/ 347330 w 1098698"/>
              <a:gd name="connsiteY9" fmla="*/ 482009 h 1672864"/>
              <a:gd name="connsiteX10" fmla="*/ 311888 w 1098698"/>
              <a:gd name="connsiteY10" fmla="*/ 538716 h 1672864"/>
              <a:gd name="connsiteX11" fmla="*/ 297712 w 1098698"/>
              <a:gd name="connsiteY11" fmla="*/ 559981 h 1672864"/>
              <a:gd name="connsiteX12" fmla="*/ 276447 w 1098698"/>
              <a:gd name="connsiteY12" fmla="*/ 602511 h 1672864"/>
              <a:gd name="connsiteX13" fmla="*/ 255181 w 1098698"/>
              <a:gd name="connsiteY13" fmla="*/ 609600 h 1672864"/>
              <a:gd name="connsiteX14" fmla="*/ 233916 w 1098698"/>
              <a:gd name="connsiteY14" fmla="*/ 645041 h 1672864"/>
              <a:gd name="connsiteX15" fmla="*/ 212651 w 1098698"/>
              <a:gd name="connsiteY15" fmla="*/ 666307 h 1672864"/>
              <a:gd name="connsiteX16" fmla="*/ 198474 w 1098698"/>
              <a:gd name="connsiteY16" fmla="*/ 687572 h 1672864"/>
              <a:gd name="connsiteX17" fmla="*/ 177209 w 1098698"/>
              <a:gd name="connsiteY17" fmla="*/ 708837 h 1672864"/>
              <a:gd name="connsiteX18" fmla="*/ 163033 w 1098698"/>
              <a:gd name="connsiteY18" fmla="*/ 730102 h 1672864"/>
              <a:gd name="connsiteX19" fmla="*/ 120502 w 1098698"/>
              <a:gd name="connsiteY19" fmla="*/ 765544 h 1672864"/>
              <a:gd name="connsiteX20" fmla="*/ 77972 w 1098698"/>
              <a:gd name="connsiteY20" fmla="*/ 815162 h 1672864"/>
              <a:gd name="connsiteX21" fmla="*/ 35442 w 1098698"/>
              <a:gd name="connsiteY21" fmla="*/ 857693 h 1672864"/>
              <a:gd name="connsiteX22" fmla="*/ 7088 w 1098698"/>
              <a:gd name="connsiteY22" fmla="*/ 921488 h 1672864"/>
              <a:gd name="connsiteX23" fmla="*/ 0 w 1098698"/>
              <a:gd name="connsiteY23" fmla="*/ 942753 h 1672864"/>
              <a:gd name="connsiteX24" fmla="*/ 14177 w 1098698"/>
              <a:gd name="connsiteY24" fmla="*/ 1063255 h 1672864"/>
              <a:gd name="connsiteX25" fmla="*/ 35442 w 1098698"/>
              <a:gd name="connsiteY25" fmla="*/ 1105786 h 1672864"/>
              <a:gd name="connsiteX26" fmla="*/ 56707 w 1098698"/>
              <a:gd name="connsiteY26" fmla="*/ 1119962 h 1672864"/>
              <a:gd name="connsiteX27" fmla="*/ 77972 w 1098698"/>
              <a:gd name="connsiteY27" fmla="*/ 1162493 h 1672864"/>
              <a:gd name="connsiteX28" fmla="*/ 85061 w 1098698"/>
              <a:gd name="connsiteY28" fmla="*/ 1183758 h 1672864"/>
              <a:gd name="connsiteX29" fmla="*/ 106326 w 1098698"/>
              <a:gd name="connsiteY29" fmla="*/ 1197934 h 1672864"/>
              <a:gd name="connsiteX30" fmla="*/ 148856 w 1098698"/>
              <a:gd name="connsiteY30" fmla="*/ 1233376 h 1672864"/>
              <a:gd name="connsiteX31" fmla="*/ 170121 w 1098698"/>
              <a:gd name="connsiteY31" fmla="*/ 1254641 h 1672864"/>
              <a:gd name="connsiteX32" fmla="*/ 219740 w 1098698"/>
              <a:gd name="connsiteY32" fmla="*/ 1275907 h 1672864"/>
              <a:gd name="connsiteX33" fmla="*/ 241005 w 1098698"/>
              <a:gd name="connsiteY33" fmla="*/ 1290083 h 1672864"/>
              <a:gd name="connsiteX34" fmla="*/ 262270 w 1098698"/>
              <a:gd name="connsiteY34" fmla="*/ 1297172 h 1672864"/>
              <a:gd name="connsiteX35" fmla="*/ 304800 w 1098698"/>
              <a:gd name="connsiteY35" fmla="*/ 1325525 h 1672864"/>
              <a:gd name="connsiteX36" fmla="*/ 347330 w 1098698"/>
              <a:gd name="connsiteY36" fmla="*/ 1339702 h 1672864"/>
              <a:gd name="connsiteX37" fmla="*/ 404037 w 1098698"/>
              <a:gd name="connsiteY37" fmla="*/ 1368055 h 1672864"/>
              <a:gd name="connsiteX38" fmla="*/ 446568 w 1098698"/>
              <a:gd name="connsiteY38" fmla="*/ 1382232 h 1672864"/>
              <a:gd name="connsiteX39" fmla="*/ 467833 w 1098698"/>
              <a:gd name="connsiteY39" fmla="*/ 1389320 h 1672864"/>
              <a:gd name="connsiteX40" fmla="*/ 602512 w 1098698"/>
              <a:gd name="connsiteY40" fmla="*/ 1382232 h 1672864"/>
              <a:gd name="connsiteX41" fmla="*/ 652130 w 1098698"/>
              <a:gd name="connsiteY41" fmla="*/ 1360967 h 1672864"/>
              <a:gd name="connsiteX42" fmla="*/ 673395 w 1098698"/>
              <a:gd name="connsiteY42" fmla="*/ 1353879 h 1672864"/>
              <a:gd name="connsiteX43" fmla="*/ 694661 w 1098698"/>
              <a:gd name="connsiteY43" fmla="*/ 1332613 h 1672864"/>
              <a:gd name="connsiteX44" fmla="*/ 701749 w 1098698"/>
              <a:gd name="connsiteY44" fmla="*/ 1311348 h 1672864"/>
              <a:gd name="connsiteX45" fmla="*/ 708837 w 1098698"/>
              <a:gd name="connsiteY45" fmla="*/ 1049079 h 1672864"/>
              <a:gd name="connsiteX46" fmla="*/ 730102 w 1098698"/>
              <a:gd name="connsiteY46" fmla="*/ 978195 h 1672864"/>
              <a:gd name="connsiteX47" fmla="*/ 737191 w 1098698"/>
              <a:gd name="connsiteY47" fmla="*/ 956930 h 1672864"/>
              <a:gd name="connsiteX48" fmla="*/ 779721 w 1098698"/>
              <a:gd name="connsiteY48" fmla="*/ 928576 h 1672864"/>
              <a:gd name="connsiteX49" fmla="*/ 836428 w 1098698"/>
              <a:gd name="connsiteY49" fmla="*/ 907311 h 1672864"/>
              <a:gd name="connsiteX50" fmla="*/ 964019 w 1098698"/>
              <a:gd name="connsiteY50" fmla="*/ 914400 h 1672864"/>
              <a:gd name="connsiteX51" fmla="*/ 985284 w 1098698"/>
              <a:gd name="connsiteY51" fmla="*/ 921488 h 1672864"/>
              <a:gd name="connsiteX52" fmla="*/ 999461 w 1098698"/>
              <a:gd name="connsiteY52" fmla="*/ 942753 h 1672864"/>
              <a:gd name="connsiteX53" fmla="*/ 1006549 w 1098698"/>
              <a:gd name="connsiteY53" fmla="*/ 971107 h 1672864"/>
              <a:gd name="connsiteX54" fmla="*/ 1013637 w 1098698"/>
              <a:gd name="connsiteY54" fmla="*/ 992372 h 1672864"/>
              <a:gd name="connsiteX55" fmla="*/ 1006549 w 1098698"/>
              <a:gd name="connsiteY55" fmla="*/ 1020725 h 1672864"/>
              <a:gd name="connsiteX56" fmla="*/ 971107 w 1098698"/>
              <a:gd name="connsiteY56" fmla="*/ 1084520 h 1672864"/>
              <a:gd name="connsiteX57" fmla="*/ 942754 w 1098698"/>
              <a:gd name="connsiteY57" fmla="*/ 1119962 h 1672864"/>
              <a:gd name="connsiteX58" fmla="*/ 914400 w 1098698"/>
              <a:gd name="connsiteY58" fmla="*/ 1162493 h 1672864"/>
              <a:gd name="connsiteX59" fmla="*/ 893135 w 1098698"/>
              <a:gd name="connsiteY59" fmla="*/ 1205023 h 1672864"/>
              <a:gd name="connsiteX60" fmla="*/ 871870 w 1098698"/>
              <a:gd name="connsiteY60" fmla="*/ 1226288 h 1672864"/>
              <a:gd name="connsiteX61" fmla="*/ 857693 w 1098698"/>
              <a:gd name="connsiteY61" fmla="*/ 1254641 h 1672864"/>
              <a:gd name="connsiteX62" fmla="*/ 836428 w 1098698"/>
              <a:gd name="connsiteY62" fmla="*/ 1353879 h 1672864"/>
              <a:gd name="connsiteX63" fmla="*/ 850605 w 1098698"/>
              <a:gd name="connsiteY63" fmla="*/ 1474381 h 1672864"/>
              <a:gd name="connsiteX64" fmla="*/ 864781 w 1098698"/>
              <a:gd name="connsiteY64" fmla="*/ 1495646 h 1672864"/>
              <a:gd name="connsiteX65" fmla="*/ 871870 w 1098698"/>
              <a:gd name="connsiteY65" fmla="*/ 1516911 h 1672864"/>
              <a:gd name="connsiteX66" fmla="*/ 893135 w 1098698"/>
              <a:gd name="connsiteY66" fmla="*/ 1538176 h 1672864"/>
              <a:gd name="connsiteX67" fmla="*/ 921488 w 1098698"/>
              <a:gd name="connsiteY67" fmla="*/ 1587795 h 1672864"/>
              <a:gd name="connsiteX68" fmla="*/ 949842 w 1098698"/>
              <a:gd name="connsiteY68" fmla="*/ 1601972 h 1672864"/>
              <a:gd name="connsiteX69" fmla="*/ 999461 w 1098698"/>
              <a:gd name="connsiteY69" fmla="*/ 1630325 h 1672864"/>
              <a:gd name="connsiteX70" fmla="*/ 1020726 w 1098698"/>
              <a:gd name="connsiteY70" fmla="*/ 1644502 h 1672864"/>
              <a:gd name="connsiteX71" fmla="*/ 1041991 w 1098698"/>
              <a:gd name="connsiteY71" fmla="*/ 1651590 h 1672864"/>
              <a:gd name="connsiteX72" fmla="*/ 1063256 w 1098698"/>
              <a:gd name="connsiteY72" fmla="*/ 1665767 h 1672864"/>
              <a:gd name="connsiteX73" fmla="*/ 1098698 w 1098698"/>
              <a:gd name="connsiteY73" fmla="*/ 1672855 h 16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98698" h="1672864">
                <a:moveTo>
                  <a:pt x="439479" y="0"/>
                </a:moveTo>
                <a:cubicBezTo>
                  <a:pt x="459796" y="101573"/>
                  <a:pt x="431396" y="-24250"/>
                  <a:pt x="460744" y="63795"/>
                </a:cubicBezTo>
                <a:cubicBezTo>
                  <a:pt x="466905" y="82279"/>
                  <a:pt x="474921" y="120502"/>
                  <a:pt x="474921" y="120502"/>
                </a:cubicBezTo>
                <a:cubicBezTo>
                  <a:pt x="472558" y="160669"/>
                  <a:pt x="473037" y="201105"/>
                  <a:pt x="467833" y="241004"/>
                </a:cubicBezTo>
                <a:cubicBezTo>
                  <a:pt x="462604" y="281092"/>
                  <a:pt x="455308" y="277100"/>
                  <a:pt x="439479" y="304800"/>
                </a:cubicBezTo>
                <a:cubicBezTo>
                  <a:pt x="380473" y="408060"/>
                  <a:pt x="457980" y="274887"/>
                  <a:pt x="418214" y="354418"/>
                </a:cubicBezTo>
                <a:cubicBezTo>
                  <a:pt x="414404" y="362038"/>
                  <a:pt x="408763" y="368595"/>
                  <a:pt x="404037" y="375683"/>
                </a:cubicBezTo>
                <a:cubicBezTo>
                  <a:pt x="380588" y="446032"/>
                  <a:pt x="419930" y="338571"/>
                  <a:pt x="375684" y="418213"/>
                </a:cubicBezTo>
                <a:cubicBezTo>
                  <a:pt x="368427" y="431276"/>
                  <a:pt x="369797" y="448310"/>
                  <a:pt x="361507" y="460744"/>
                </a:cubicBezTo>
                <a:lnTo>
                  <a:pt x="347330" y="482009"/>
                </a:lnTo>
                <a:cubicBezTo>
                  <a:pt x="335489" y="529373"/>
                  <a:pt x="349204" y="495180"/>
                  <a:pt x="311888" y="538716"/>
                </a:cubicBezTo>
                <a:cubicBezTo>
                  <a:pt x="306344" y="545184"/>
                  <a:pt x="301522" y="552361"/>
                  <a:pt x="297712" y="559981"/>
                </a:cubicBezTo>
                <a:cubicBezTo>
                  <a:pt x="289153" y="577100"/>
                  <a:pt x="293372" y="588971"/>
                  <a:pt x="276447" y="602511"/>
                </a:cubicBezTo>
                <a:cubicBezTo>
                  <a:pt x="270612" y="607179"/>
                  <a:pt x="262270" y="607237"/>
                  <a:pt x="255181" y="609600"/>
                </a:cubicBezTo>
                <a:cubicBezTo>
                  <a:pt x="248093" y="621414"/>
                  <a:pt x="242182" y="634019"/>
                  <a:pt x="233916" y="645041"/>
                </a:cubicBezTo>
                <a:cubicBezTo>
                  <a:pt x="227901" y="653061"/>
                  <a:pt x="219069" y="658606"/>
                  <a:pt x="212651" y="666307"/>
                </a:cubicBezTo>
                <a:cubicBezTo>
                  <a:pt x="207197" y="672852"/>
                  <a:pt x="203928" y="681027"/>
                  <a:pt x="198474" y="687572"/>
                </a:cubicBezTo>
                <a:cubicBezTo>
                  <a:pt x="192056" y="695273"/>
                  <a:pt x="183626" y="701136"/>
                  <a:pt x="177209" y="708837"/>
                </a:cubicBezTo>
                <a:cubicBezTo>
                  <a:pt x="171755" y="715382"/>
                  <a:pt x="168487" y="723557"/>
                  <a:pt x="163033" y="730102"/>
                </a:cubicBezTo>
                <a:cubicBezTo>
                  <a:pt x="145978" y="750569"/>
                  <a:pt x="141411" y="751605"/>
                  <a:pt x="120502" y="765544"/>
                </a:cubicBezTo>
                <a:cubicBezTo>
                  <a:pt x="58307" y="848470"/>
                  <a:pt x="137218" y="746041"/>
                  <a:pt x="77972" y="815162"/>
                </a:cubicBezTo>
                <a:cubicBezTo>
                  <a:pt x="42803" y="856194"/>
                  <a:pt x="72877" y="832735"/>
                  <a:pt x="35442" y="857693"/>
                </a:cubicBezTo>
                <a:cubicBezTo>
                  <a:pt x="12976" y="891391"/>
                  <a:pt x="23958" y="870877"/>
                  <a:pt x="7088" y="921488"/>
                </a:cubicBezTo>
                <a:lnTo>
                  <a:pt x="0" y="942753"/>
                </a:lnTo>
                <a:cubicBezTo>
                  <a:pt x="5413" y="1013130"/>
                  <a:pt x="381" y="1014971"/>
                  <a:pt x="14177" y="1063255"/>
                </a:cubicBezTo>
                <a:cubicBezTo>
                  <a:pt x="18789" y="1079398"/>
                  <a:pt x="23015" y="1093359"/>
                  <a:pt x="35442" y="1105786"/>
                </a:cubicBezTo>
                <a:cubicBezTo>
                  <a:pt x="41466" y="1111810"/>
                  <a:pt x="49619" y="1115237"/>
                  <a:pt x="56707" y="1119962"/>
                </a:cubicBezTo>
                <a:cubicBezTo>
                  <a:pt x="74520" y="1173404"/>
                  <a:pt x="50493" y="1107536"/>
                  <a:pt x="77972" y="1162493"/>
                </a:cubicBezTo>
                <a:cubicBezTo>
                  <a:pt x="81314" y="1169176"/>
                  <a:pt x="80393" y="1177924"/>
                  <a:pt x="85061" y="1183758"/>
                </a:cubicBezTo>
                <a:cubicBezTo>
                  <a:pt x="90383" y="1190410"/>
                  <a:pt x="99238" y="1193209"/>
                  <a:pt x="106326" y="1197934"/>
                </a:cubicBezTo>
                <a:cubicBezTo>
                  <a:pt x="157746" y="1266495"/>
                  <a:pt x="100147" y="1200904"/>
                  <a:pt x="148856" y="1233376"/>
                </a:cubicBezTo>
                <a:cubicBezTo>
                  <a:pt x="157197" y="1238937"/>
                  <a:pt x="162420" y="1248223"/>
                  <a:pt x="170121" y="1254641"/>
                </a:cubicBezTo>
                <a:cubicBezTo>
                  <a:pt x="191101" y="1272124"/>
                  <a:pt x="192717" y="1269151"/>
                  <a:pt x="219740" y="1275907"/>
                </a:cubicBezTo>
                <a:cubicBezTo>
                  <a:pt x="226828" y="1280632"/>
                  <a:pt x="233385" y="1286273"/>
                  <a:pt x="241005" y="1290083"/>
                </a:cubicBezTo>
                <a:cubicBezTo>
                  <a:pt x="247688" y="1293425"/>
                  <a:pt x="255738" y="1293543"/>
                  <a:pt x="262270" y="1297172"/>
                </a:cubicBezTo>
                <a:cubicBezTo>
                  <a:pt x="277164" y="1305447"/>
                  <a:pt x="288636" y="1320137"/>
                  <a:pt x="304800" y="1325525"/>
                </a:cubicBezTo>
                <a:lnTo>
                  <a:pt x="347330" y="1339702"/>
                </a:lnTo>
                <a:cubicBezTo>
                  <a:pt x="388843" y="1370836"/>
                  <a:pt x="359798" y="1354783"/>
                  <a:pt x="404037" y="1368055"/>
                </a:cubicBezTo>
                <a:cubicBezTo>
                  <a:pt x="418351" y="1372349"/>
                  <a:pt x="432391" y="1377506"/>
                  <a:pt x="446568" y="1382232"/>
                </a:cubicBezTo>
                <a:lnTo>
                  <a:pt x="467833" y="1389320"/>
                </a:lnTo>
                <a:cubicBezTo>
                  <a:pt x="512726" y="1386957"/>
                  <a:pt x="557741" y="1386302"/>
                  <a:pt x="602512" y="1382232"/>
                </a:cubicBezTo>
                <a:cubicBezTo>
                  <a:pt x="616580" y="1380953"/>
                  <a:pt x="641448" y="1365545"/>
                  <a:pt x="652130" y="1360967"/>
                </a:cubicBezTo>
                <a:cubicBezTo>
                  <a:pt x="658998" y="1358024"/>
                  <a:pt x="666307" y="1356242"/>
                  <a:pt x="673395" y="1353879"/>
                </a:cubicBezTo>
                <a:cubicBezTo>
                  <a:pt x="680484" y="1346790"/>
                  <a:pt x="689100" y="1340954"/>
                  <a:pt x="694661" y="1332613"/>
                </a:cubicBezTo>
                <a:cubicBezTo>
                  <a:pt x="698806" y="1326396"/>
                  <a:pt x="701376" y="1318810"/>
                  <a:pt x="701749" y="1311348"/>
                </a:cubicBezTo>
                <a:cubicBezTo>
                  <a:pt x="706116" y="1224002"/>
                  <a:pt x="704576" y="1136430"/>
                  <a:pt x="708837" y="1049079"/>
                </a:cubicBezTo>
                <a:cubicBezTo>
                  <a:pt x="709449" y="1036534"/>
                  <a:pt x="728340" y="983481"/>
                  <a:pt x="730102" y="978195"/>
                </a:cubicBezTo>
                <a:cubicBezTo>
                  <a:pt x="732465" y="971107"/>
                  <a:pt x="730974" y="961075"/>
                  <a:pt x="737191" y="956930"/>
                </a:cubicBezTo>
                <a:lnTo>
                  <a:pt x="779721" y="928576"/>
                </a:lnTo>
                <a:cubicBezTo>
                  <a:pt x="811009" y="907718"/>
                  <a:pt x="792635" y="916070"/>
                  <a:pt x="836428" y="907311"/>
                </a:cubicBezTo>
                <a:cubicBezTo>
                  <a:pt x="878958" y="909674"/>
                  <a:pt x="921615" y="910361"/>
                  <a:pt x="964019" y="914400"/>
                </a:cubicBezTo>
                <a:cubicBezTo>
                  <a:pt x="971457" y="915108"/>
                  <a:pt x="979450" y="916821"/>
                  <a:pt x="985284" y="921488"/>
                </a:cubicBezTo>
                <a:cubicBezTo>
                  <a:pt x="991936" y="926810"/>
                  <a:pt x="994735" y="935665"/>
                  <a:pt x="999461" y="942753"/>
                </a:cubicBezTo>
                <a:cubicBezTo>
                  <a:pt x="1001824" y="952204"/>
                  <a:pt x="1003873" y="961740"/>
                  <a:pt x="1006549" y="971107"/>
                </a:cubicBezTo>
                <a:cubicBezTo>
                  <a:pt x="1008602" y="978291"/>
                  <a:pt x="1013637" y="984900"/>
                  <a:pt x="1013637" y="992372"/>
                </a:cubicBezTo>
                <a:cubicBezTo>
                  <a:pt x="1013637" y="1002114"/>
                  <a:pt x="1009348" y="1011394"/>
                  <a:pt x="1006549" y="1020725"/>
                </a:cubicBezTo>
                <a:cubicBezTo>
                  <a:pt x="991681" y="1070286"/>
                  <a:pt x="1001276" y="1054351"/>
                  <a:pt x="971107" y="1084520"/>
                </a:cubicBezTo>
                <a:cubicBezTo>
                  <a:pt x="947937" y="1154038"/>
                  <a:pt x="985501" y="1055843"/>
                  <a:pt x="942754" y="1119962"/>
                </a:cubicBezTo>
                <a:cubicBezTo>
                  <a:pt x="906134" y="1174891"/>
                  <a:pt x="967788" y="1126900"/>
                  <a:pt x="914400" y="1162493"/>
                </a:cubicBezTo>
                <a:cubicBezTo>
                  <a:pt x="907296" y="1183807"/>
                  <a:pt x="908404" y="1186701"/>
                  <a:pt x="893135" y="1205023"/>
                </a:cubicBezTo>
                <a:cubicBezTo>
                  <a:pt x="886717" y="1212724"/>
                  <a:pt x="877697" y="1218131"/>
                  <a:pt x="871870" y="1226288"/>
                </a:cubicBezTo>
                <a:cubicBezTo>
                  <a:pt x="865728" y="1234886"/>
                  <a:pt x="862419" y="1245190"/>
                  <a:pt x="857693" y="1254641"/>
                </a:cubicBezTo>
                <a:cubicBezTo>
                  <a:pt x="840030" y="1325291"/>
                  <a:pt x="846719" y="1292129"/>
                  <a:pt x="836428" y="1353879"/>
                </a:cubicBezTo>
                <a:cubicBezTo>
                  <a:pt x="837070" y="1362229"/>
                  <a:pt x="838318" y="1445712"/>
                  <a:pt x="850605" y="1474381"/>
                </a:cubicBezTo>
                <a:cubicBezTo>
                  <a:pt x="853961" y="1482211"/>
                  <a:pt x="860971" y="1488026"/>
                  <a:pt x="864781" y="1495646"/>
                </a:cubicBezTo>
                <a:cubicBezTo>
                  <a:pt x="868123" y="1502329"/>
                  <a:pt x="867725" y="1510694"/>
                  <a:pt x="871870" y="1516911"/>
                </a:cubicBezTo>
                <a:cubicBezTo>
                  <a:pt x="877431" y="1525252"/>
                  <a:pt x="887308" y="1530019"/>
                  <a:pt x="893135" y="1538176"/>
                </a:cubicBezTo>
                <a:cubicBezTo>
                  <a:pt x="900924" y="1549080"/>
                  <a:pt x="909673" y="1577949"/>
                  <a:pt x="921488" y="1587795"/>
                </a:cubicBezTo>
                <a:cubicBezTo>
                  <a:pt x="929606" y="1594560"/>
                  <a:pt x="940391" y="1597246"/>
                  <a:pt x="949842" y="1601972"/>
                </a:cubicBezTo>
                <a:cubicBezTo>
                  <a:pt x="975520" y="1640488"/>
                  <a:pt x="948852" y="1611347"/>
                  <a:pt x="999461" y="1630325"/>
                </a:cubicBezTo>
                <a:cubicBezTo>
                  <a:pt x="1007438" y="1633316"/>
                  <a:pt x="1013106" y="1640692"/>
                  <a:pt x="1020726" y="1644502"/>
                </a:cubicBezTo>
                <a:cubicBezTo>
                  <a:pt x="1027409" y="1647843"/>
                  <a:pt x="1034903" y="1649227"/>
                  <a:pt x="1041991" y="1651590"/>
                </a:cubicBezTo>
                <a:cubicBezTo>
                  <a:pt x="1049079" y="1656316"/>
                  <a:pt x="1055426" y="1662411"/>
                  <a:pt x="1063256" y="1665767"/>
                </a:cubicBezTo>
                <a:cubicBezTo>
                  <a:pt x="1081132" y="1673428"/>
                  <a:pt x="1084965" y="1672855"/>
                  <a:pt x="1098698" y="16728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Adding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to penalise </a:t>
                </a:r>
              </a:p>
              <a:p>
                <a:pPr lvl="1"/>
                <a:r>
                  <a:rPr lang="en-GB" dirty="0"/>
                  <a:t>Keeps weight small</a:t>
                </a:r>
              </a:p>
              <a:p>
                <a:pPr lvl="1"/>
                <a:r>
                  <a:rPr lang="en-GB" dirty="0"/>
                  <a:t>Big error derivatives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454" t="-2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757535"/>
                <a:ext cx="3886200" cy="43859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+</m:t>
                    </m:r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000" dirty="0"/>
                  <a:t>0; </a:t>
                </a:r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=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So, at minimum of cost function if</a:t>
                </a:r>
                <a:r>
                  <a:rPr lang="mr-I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800" dirty="0"/>
                  <a:t> is big, the weights are </a:t>
                </a:r>
                <a:r>
                  <a:rPr lang="en-GB" sz="1800" dirty="0" smtClean="0"/>
                  <a:t>big</a:t>
                </a:r>
              </a:p>
              <a:p>
                <a:pPr lvl="1"/>
                <a:r>
                  <a:rPr lang="en-GB" sz="1800" dirty="0" smtClean="0"/>
                  <a:t>So, </a:t>
                </a:r>
                <a14:m>
                  <m:oMath xmlns:m="http://schemas.openxmlformats.org/officeDocument/2006/math">
                    <m:r>
                      <a:rPr lang="mr-I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GB" sz="1800" dirty="0" smtClean="0"/>
                  <a:t> should be quite large</a:t>
                </a:r>
              </a:p>
              <a:p>
                <a:pPr lvl="2"/>
                <a:r>
                  <a:rPr lang="en-GB" sz="1400" dirty="0" smtClean="0"/>
                  <a:t>Different algorithms to optimise </a:t>
                </a:r>
                <a14:m>
                  <m:oMath xmlns:m="http://schemas.openxmlformats.org/officeDocument/2006/math">
                    <m:r>
                      <a:rPr lang="mr-IN" sz="1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GB" sz="1400" dirty="0" smtClean="0"/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757535"/>
                <a:ext cx="3886200" cy="4385965"/>
              </a:xfrm>
              <a:blipFill rotWithShape="0">
                <a:blip r:embed="rId4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53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400" dirty="0"/>
              <a:t>Preventing network from the weights it does not need</a:t>
            </a:r>
          </a:p>
          <a:p>
            <a:pPr lvl="1"/>
            <a:r>
              <a:rPr lang="en-GB" sz="2200" dirty="0"/>
              <a:t>Don’t have a lot of weights not doing anything</a:t>
            </a:r>
            <a:endParaRPr lang="en-GB" sz="2400" dirty="0"/>
          </a:p>
          <a:p>
            <a:pPr lvl="1"/>
            <a:r>
              <a:rPr lang="en-GB" sz="2400" dirty="0"/>
              <a:t>So output changes more slowly as input changes.</a:t>
            </a:r>
          </a:p>
          <a:p>
            <a:r>
              <a:rPr lang="en-GB" sz="24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 - Advantages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7" idx="1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14"/>
          <p:cNvSpPr/>
          <p:nvPr/>
        </p:nvSpPr>
        <p:spPr>
          <a:xfrm>
            <a:off x="6691882" y="286697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4"/>
          <p:cNvSpPr/>
          <p:nvPr/>
        </p:nvSpPr>
        <p:spPr>
          <a:xfrm>
            <a:off x="6258809" y="380461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14"/>
          <p:cNvSpPr/>
          <p:nvPr/>
        </p:nvSpPr>
        <p:spPr>
          <a:xfrm>
            <a:off x="7232448" y="381067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3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49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of cats and dogs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*.</a:t>
            </a:r>
            <a:r>
              <a:rPr lang="de-DE" dirty="0" err="1"/>
              <a:t>jpg</a:t>
            </a:r>
            <a:endParaRPr lang="de-DE" dirty="0"/>
          </a:p>
          <a:p>
            <a:r>
              <a:rPr lang="en-US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7256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25,000 images</a:t>
            </a:r>
          </a:p>
          <a:p>
            <a:pPr lvl="1"/>
            <a:r>
              <a:rPr lang="en-US" dirty="0"/>
              <a:t>12,500 of dogs</a:t>
            </a:r>
          </a:p>
          <a:p>
            <a:pPr lvl="1"/>
            <a:r>
              <a:rPr lang="en-US" dirty="0"/>
              <a:t>12,500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20,000 </a:t>
            </a:r>
            <a:r>
              <a:rPr lang="de-DE" dirty="0" err="1"/>
              <a:t>images</a:t>
            </a:r>
            <a:r>
              <a:rPr lang="de-DE" dirty="0"/>
              <a:t> (80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5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4,000 </a:t>
            </a:r>
            <a:r>
              <a:rPr lang="de-DE" dirty="0" err="1"/>
              <a:t>each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5,000 </a:t>
            </a:r>
            <a:r>
              <a:rPr lang="de-DE" dirty="0" err="1"/>
              <a:t>images</a:t>
            </a:r>
            <a:r>
              <a:rPr lang="de-DE" dirty="0"/>
              <a:t> (20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6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 = 3,072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2262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1; 22; 11; 123; …</a:t>
            </a:r>
          </a:p>
          <a:p>
            <a:pPr lvl="1"/>
            <a:r>
              <a:rPr lang="de-DE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  <p:sp>
        <p:nvSpPr>
          <p:cNvPr id="65" name="TextBox 95"/>
          <p:cNvSpPr txBox="1"/>
          <p:nvPr/>
        </p:nvSpPr>
        <p:spPr>
          <a:xfrm>
            <a:off x="2882997" y="2668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6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Understood</a:t>
            </a:r>
            <a:r>
              <a:rPr lang="de-DE" dirty="0"/>
              <a:t> a CNN</a:t>
            </a:r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/>
              <a:t>Total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Precision just </a:t>
            </a:r>
            <a:r>
              <a:rPr lang="de-DE" dirty="0" err="1"/>
              <a:t>above</a:t>
            </a:r>
            <a:r>
              <a:rPr lang="de-DE" dirty="0"/>
              <a:t> 0.1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9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http://cs231n.github.io/convolutional-networks/</a:t>
            </a:r>
          </a:p>
          <a:p>
            <a:r>
              <a:rPr lang="de-DE" sz="1800" dirty="0"/>
              <a:t>https://www.tensorflow.org/tutorials/deep_cnn/</a:t>
            </a:r>
          </a:p>
          <a:p>
            <a:r>
              <a:rPr lang="de-DE" sz="1800" dirty="0"/>
              <a:t>Maas, Andrew L., Awni Y. </a:t>
            </a:r>
            <a:r>
              <a:rPr lang="de-DE" sz="1800" dirty="0" err="1"/>
              <a:t>Hannun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Andrew Y. </a:t>
            </a:r>
            <a:r>
              <a:rPr lang="de-DE" sz="1800" dirty="0" err="1"/>
              <a:t>Ng</a:t>
            </a:r>
            <a:r>
              <a:rPr lang="de-DE" sz="1800" dirty="0"/>
              <a:t>. "</a:t>
            </a:r>
            <a:r>
              <a:rPr lang="de-DE" sz="1800" dirty="0" err="1"/>
              <a:t>Rectifier</a:t>
            </a:r>
            <a:r>
              <a:rPr lang="de-DE" sz="1800" dirty="0"/>
              <a:t> </a:t>
            </a:r>
            <a:r>
              <a:rPr lang="de-DE" sz="1800" dirty="0" err="1"/>
              <a:t>nonlinearities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acoustic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/>
              <a:t>." </a:t>
            </a:r>
            <a:r>
              <a:rPr lang="de-DE" sz="1800" i="1" dirty="0" err="1"/>
              <a:t>Proc</a:t>
            </a:r>
            <a:r>
              <a:rPr lang="de-DE" sz="1800" i="1" dirty="0"/>
              <a:t>. ICML</a:t>
            </a:r>
            <a:r>
              <a:rPr lang="de-DE" sz="1800" dirty="0"/>
              <a:t>. Vol. 30. </a:t>
            </a:r>
            <a:r>
              <a:rPr lang="de-DE" sz="1800" dirty="0" err="1"/>
              <a:t>No</a:t>
            </a:r>
            <a:r>
              <a:rPr lang="de-DE" sz="18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 Model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8"/>
            <a:ext cx="5556460" cy="3170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21427" y="2571750"/>
            <a:ext cx="1584176" cy="1584176"/>
          </a:xfrm>
          <a:prstGeom prst="ellipse">
            <a:avLst/>
          </a:prstGeom>
          <a:ln>
            <a:solidFill>
              <a:srgbClr val="418E4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𝑎𝑐𝑡𝑢𝑎𝑙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𝑝𝑟𝑒𝑑𝑖𝑐𝑡𝑒𝑑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blipFill rotWithShape="0">
                <a:blip r:embed="rId3"/>
                <a:stretch>
                  <a:fillRect t="-29268" b="-5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12866" y="304611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0" y="1243454"/>
            <a:ext cx="4521448" cy="3900046"/>
          </a:xfrm>
        </p:spPr>
        <p:txBody>
          <a:bodyPr/>
          <a:lstStyle/>
          <a:p>
            <a:r>
              <a:rPr lang="en-GB" sz="1800" dirty="0" smtClean="0"/>
              <a:t>Actual output, </a:t>
            </a:r>
            <a:r>
              <a:rPr lang="en-GB" sz="1800" dirty="0"/>
              <a:t>weights</a:t>
            </a:r>
          </a:p>
          <a:p>
            <a:endParaRPr lang="en-GB" sz="1800" dirty="0"/>
          </a:p>
          <a:p>
            <a:r>
              <a:rPr lang="en-GB" sz="1800" dirty="0"/>
              <a:t>Compute Sigmoid (activation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</a:t>
            </a:r>
            <a:r>
              <a:rPr lang="en-GB" sz="1800" dirty="0" smtClean="0"/>
              <a:t>weights (backpropagation)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 = rand()</a:t>
                </a: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  <a:blipFill>
                <a:blip r:embed="rId3"/>
                <a:stretch>
                  <a:fillRect t="-10000" r="-202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𝑆𝑖𝑔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. </m:t>
                        </m:r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Err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 = Err*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  <a:blipFill>
                <a:blip r:embed="rId6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076056" y="4003639"/>
                <a:ext cx="2103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W = W+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003639"/>
                <a:ext cx="21037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pPr lvl="1"/>
            <a:r>
              <a:rPr lang="en-US" dirty="0"/>
              <a:t>Sigmoid, tanh</a:t>
            </a:r>
          </a:p>
          <a:p>
            <a:pPr lvl="1"/>
            <a:endParaRPr lang="en-US" dirty="0"/>
          </a:p>
          <a:p>
            <a:r>
              <a:rPr lang="en-US" dirty="0"/>
              <a:t>Continuous but not everywhere differentiable function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5526"/>
            <a:ext cx="2232248" cy="187183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lvl="1"/>
            <a:r>
              <a:rPr lang="en-GB" dirty="0"/>
              <a:t>Not telling in which direction should we move in.</a:t>
            </a:r>
          </a:p>
          <a:p>
            <a:pPr lvl="1"/>
            <a:r>
              <a:rPr lang="en-GB" dirty="0"/>
              <a:t>Non-differentiability at certain points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 - Sigmoid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90578"/>
            <a:ext cx="403244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268</TotalTime>
  <Words>1976</Words>
  <Application>Microsoft Macintosh PowerPoint</Application>
  <PresentationFormat>On-screen Show (16:9)</PresentationFormat>
  <Paragraphs>673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 Unicode MS</vt:lpstr>
      <vt:lpstr>Calibri</vt:lpstr>
      <vt:lpstr>Cambria Math</vt:lpstr>
      <vt:lpstr>Symbol</vt:lpstr>
      <vt:lpstr>Wingdings</vt:lpstr>
      <vt:lpstr>Arial</vt:lpstr>
      <vt:lpstr>en_tuc_vorlage_test</vt:lpstr>
      <vt:lpstr>A Convolutional Neural Network for Image Classification of Cats and Dogs</vt:lpstr>
      <vt:lpstr>Structure</vt:lpstr>
      <vt:lpstr>Neural Nets</vt:lpstr>
      <vt:lpstr>Introduction – Neural Nets</vt:lpstr>
      <vt:lpstr>Neuron Model </vt:lpstr>
      <vt:lpstr>Mathematical view</vt:lpstr>
      <vt:lpstr>Activation Functions </vt:lpstr>
      <vt:lpstr>Activation functions - Sigmoid</vt:lpstr>
      <vt:lpstr>Motivation for CNN</vt:lpstr>
      <vt:lpstr>Motivation for CNN</vt:lpstr>
      <vt:lpstr>Convolutional NN</vt:lpstr>
      <vt:lpstr>PowerPoint Presentation</vt:lpstr>
      <vt:lpstr>TensorFlow</vt:lpstr>
      <vt:lpstr>Structure of the CNN we used</vt:lpstr>
      <vt:lpstr>Input layer</vt:lpstr>
      <vt:lpstr>Convolutional layer - Filter</vt:lpstr>
      <vt:lpstr>Convolutional layer - Parameters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</vt:lpstr>
      <vt:lpstr>Learning Rate</vt:lpstr>
      <vt:lpstr>Learning Rate decay</vt:lpstr>
      <vt:lpstr>Overfitting or Underfitting</vt:lpstr>
      <vt:lpstr>Weight Penalty</vt:lpstr>
      <vt:lpstr>Weight Penalty - Advantages </vt:lpstr>
      <vt:lpstr>Structure of the CNN we used</vt:lpstr>
      <vt:lpstr>Problem</vt:lpstr>
      <vt:lpstr>The data</vt:lpstr>
      <vt:lpstr>Data</vt:lpstr>
      <vt:lpstr>Train and test data</vt:lpstr>
      <vt:lpstr>Process images</vt:lpstr>
      <vt:lpstr>Process images</vt:lpstr>
      <vt:lpstr>Random distorsion</vt:lpstr>
      <vt:lpstr>Evaluation</vt:lpstr>
      <vt:lpstr>Learning rate</vt:lpstr>
      <vt:lpstr>Cross-entropy</vt:lpstr>
      <vt:lpstr>Total loss</vt:lpstr>
      <vt:lpstr>Summarize</vt:lpstr>
      <vt:lpstr>Questions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Aditya Raj</cp:lastModifiedBy>
  <cp:revision>127</cp:revision>
  <cp:lastPrinted>2017-02-07T12:04:25Z</cp:lastPrinted>
  <dcterms:created xsi:type="dcterms:W3CDTF">2017-01-24T22:13:19Z</dcterms:created>
  <dcterms:modified xsi:type="dcterms:W3CDTF">2017-02-07T13:58:28Z</dcterms:modified>
</cp:coreProperties>
</file>