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2"/>
  </p:notesMasterIdLst>
  <p:handoutMasterIdLst>
    <p:handoutMasterId r:id="rId33"/>
  </p:handoutMasterIdLst>
  <p:sldIdLst>
    <p:sldId id="269" r:id="rId2"/>
    <p:sldId id="270" r:id="rId3"/>
    <p:sldId id="257" r:id="rId4"/>
    <p:sldId id="272" r:id="rId5"/>
    <p:sldId id="271" r:id="rId6"/>
    <p:sldId id="263" r:id="rId7"/>
    <p:sldId id="264" r:id="rId8"/>
    <p:sldId id="278" r:id="rId9"/>
    <p:sldId id="259" r:id="rId10"/>
    <p:sldId id="284" r:id="rId11"/>
    <p:sldId id="275" r:id="rId12"/>
    <p:sldId id="276" r:id="rId13"/>
    <p:sldId id="277" r:id="rId14"/>
    <p:sldId id="266" r:id="rId15"/>
    <p:sldId id="279" r:id="rId16"/>
    <p:sldId id="280" r:id="rId17"/>
    <p:sldId id="286" r:id="rId18"/>
    <p:sldId id="281" r:id="rId19"/>
    <p:sldId id="287" r:id="rId20"/>
    <p:sldId id="282" r:id="rId21"/>
    <p:sldId id="285" r:id="rId22"/>
    <p:sldId id="294" r:id="rId23"/>
    <p:sldId id="289" r:id="rId24"/>
    <p:sldId id="290" r:id="rId25"/>
    <p:sldId id="288" r:id="rId26"/>
    <p:sldId id="291" r:id="rId27"/>
    <p:sldId id="292" r:id="rId28"/>
    <p:sldId id="293" r:id="rId29"/>
    <p:sldId id="283" r:id="rId30"/>
    <p:sldId id="262" r:id="rId31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2980" userDrawn="1">
          <p15:clr>
            <a:srgbClr val="A4A3A4"/>
          </p15:clr>
        </p15:guide>
        <p15:guide id="4" pos="30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8E4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83" autoAdjust="0"/>
    <p:restoredTop sz="94541" autoAdjust="0"/>
  </p:normalViewPr>
  <p:slideViewPr>
    <p:cSldViewPr>
      <p:cViewPr>
        <p:scale>
          <a:sx n="114" d="100"/>
          <a:sy n="114" d="100"/>
        </p:scale>
        <p:origin x="144" y="952"/>
      </p:cViewPr>
      <p:guideLst>
        <p:guide orient="horz" pos="1620"/>
        <p:guide pos="2880"/>
        <p:guide pos="2980"/>
        <p:guide pos="30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-351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76672" y="179512"/>
            <a:ext cx="4752528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301208" y="179512"/>
            <a:ext cx="108012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442F-BE82-4B5A-943A-0DA94ED29E59}" type="datetimeFigureOut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t>04.02.17</a:t>
            </a:fld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76672" y="8532440"/>
            <a:ext cx="504056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61248" y="8532440"/>
            <a:ext cx="72008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125BC-28D1-403A-9ED0-9FCD04001FB1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8402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124744" y="154360"/>
            <a:ext cx="4608512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805264" y="154360"/>
            <a:ext cx="883568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1EACB-8D12-49F2-9088-5A635C50DDBD}" type="datetimeFigureOut">
              <a:rPr lang="de-DE" smtClean="0"/>
              <a:t>04.02.17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68716" y="901824"/>
            <a:ext cx="5500644" cy="3094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196752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196752" y="8532440"/>
            <a:ext cx="4536504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877272" y="8532440"/>
            <a:ext cx="81156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2E3E51-A3F3-4FD4-9C75-1C612CCCCA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0505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9672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Based on pretty basic ideas</a:t>
            </a:r>
          </a:p>
          <a:p>
            <a:r>
              <a:rPr lang="en-GB" dirty="0"/>
              <a:t>Image is a 2-D array of images</a:t>
            </a:r>
          </a:p>
          <a:p>
            <a:r>
              <a:rPr lang="en-GB" dirty="0"/>
              <a:t>Looking at it CNN decides if Pictures is X or 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4627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312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Computer</a:t>
            </a:r>
            <a:r>
              <a:rPr lang="en-GB" baseline="0" dirty="0"/>
              <a:t>s See </a:t>
            </a:r>
          </a:p>
          <a:p>
            <a:r>
              <a:rPr lang="en-GB" baseline="0" dirty="0"/>
              <a:t>When using If and else, we can not say that if it is X or O</a:t>
            </a:r>
          </a:p>
          <a:p>
            <a:r>
              <a:rPr lang="en-GB" baseline="0" dirty="0"/>
              <a:t>If the pixels do not match for a given X and rotated X then it can either do or not do.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8049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Numbers </a:t>
            </a:r>
            <a:r>
              <a:rPr lang="de-DE" dirty="0" err="1"/>
              <a:t>are</a:t>
            </a:r>
            <a:r>
              <a:rPr lang="de-DE" dirty="0"/>
              <a:t> irrelevant</a:t>
            </a:r>
          </a:p>
          <a:p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filter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applied</a:t>
            </a:r>
            <a:r>
              <a:rPr lang="de-DE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3546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Higher Probabilities</a:t>
            </a:r>
            <a:r>
              <a:rPr lang="en-GB" baseline="0" dirty="0"/>
              <a:t> appear in the feature shown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078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55157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 Y lies between 0 to 1</a:t>
            </a:r>
            <a:r>
              <a:rPr lang="mr-IN" dirty="0" smtClean="0"/>
              <a:t>…</a:t>
            </a:r>
            <a:r>
              <a:rPr lang="en-US" dirty="0" smtClean="0"/>
              <a:t>..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062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Graphics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added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9320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ctrTitle"/>
          </p:nvPr>
        </p:nvSpPr>
        <p:spPr>
          <a:xfrm>
            <a:off x="506934" y="771550"/>
            <a:ext cx="7737475" cy="1152128"/>
          </a:xfrm>
        </p:spPr>
        <p:txBody>
          <a:bodyPr/>
          <a:lstStyle>
            <a:lvl1pPr>
              <a:defRPr sz="3500">
                <a:solidFill>
                  <a:srgbClr val="008C4F"/>
                </a:solidFill>
              </a:defRPr>
            </a:lvl1pPr>
          </a:lstStyle>
          <a:p>
            <a:pPr lvl="0"/>
            <a:r>
              <a:rPr lang="de-DE" altLang="de-DE" noProof="0"/>
              <a:t>Titelmasterformat durch Klicken bearbeiten</a:t>
            </a:r>
            <a:endParaRPr lang="de-DE" altLang="de-DE" noProof="0" dirty="0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506934" y="2031522"/>
            <a:ext cx="7737475" cy="1782366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de-DE" altLang="de-DE" noProof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798588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Vertikaler Textplatzhalter 2"/>
          <p:cNvSpPr>
            <a:spLocks noGrp="1"/>
          </p:cNvSpPr>
          <p:nvPr>
            <p:ph type="body" orient="vert" idx="1"/>
          </p:nvPr>
        </p:nvSpPr>
        <p:spPr>
          <a:xfrm rot="10800000">
            <a:off x="479426" y="1337518"/>
            <a:ext cx="7923213" cy="3394472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698583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ertikaler Titel 1"/>
          <p:cNvSpPr>
            <a:spLocks noGrp="1"/>
          </p:cNvSpPr>
          <p:nvPr>
            <p:ph type="title" orient="vert"/>
          </p:nvPr>
        </p:nvSpPr>
        <p:spPr>
          <a:xfrm rot="10800000">
            <a:off x="467545" y="843558"/>
            <a:ext cx="1979613" cy="3833813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Vertikaler Textplatzhalter 2"/>
          <p:cNvSpPr>
            <a:spLocks noGrp="1"/>
          </p:cNvSpPr>
          <p:nvPr>
            <p:ph type="body" orient="vert" idx="1"/>
          </p:nvPr>
        </p:nvSpPr>
        <p:spPr>
          <a:xfrm rot="10800000">
            <a:off x="2555776" y="843558"/>
            <a:ext cx="5791200" cy="3833813"/>
          </a:xfrm>
        </p:spPr>
        <p:txBody>
          <a:bodyPr vert="eaVert"/>
          <a:lstStyle>
            <a:lvl5pPr>
              <a:defRPr sz="18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6230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94184" y="4566159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11D8C60-1F2D-4436-BF53-22882F494404}" type="datetimeFigureOut">
              <a:rPr lang="de-DE" smtClean="0"/>
              <a:pPr/>
              <a:t>04.02.17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4566159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4566159"/>
            <a:ext cx="1835224" cy="27384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3B23FF1-3F66-4904-91CE-1AE4A5050627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479426" y="1283494"/>
            <a:ext cx="7923213" cy="3232472"/>
          </a:xfrm>
        </p:spPr>
        <p:txBody>
          <a:bodyPr/>
          <a:lstStyle>
            <a:lvl1pPr marL="268288" indent="-268288">
              <a:defRPr/>
            </a:lvl1pPr>
            <a:lvl2pPr marL="536575" indent="-282575">
              <a:spcBef>
                <a:spcPts val="600"/>
              </a:spcBef>
              <a:defRPr/>
            </a:lvl2pPr>
            <a:lvl3pPr marL="804863" indent="-268288">
              <a:spcBef>
                <a:spcPts val="600"/>
              </a:spcBef>
              <a:defRPr/>
            </a:lvl3pPr>
            <a:lvl4pPr marL="1074738" indent="-269875">
              <a:spcBef>
                <a:spcPts val="600"/>
              </a:spcBef>
              <a:defRPr/>
            </a:lvl4pPr>
            <a:lvl5pPr marL="1343025" indent="-269875">
              <a:spcBef>
                <a:spcPts val="600"/>
              </a:spcBef>
              <a:defRPr sz="16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259692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2008" y="3134370"/>
            <a:ext cx="7772400" cy="123758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72008" y="1851670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728335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/>
          <p:cNvSpPr>
            <a:spLocks noGrp="1"/>
          </p:cNvSpPr>
          <p:nvPr>
            <p:ph sz="half" idx="1"/>
          </p:nvPr>
        </p:nvSpPr>
        <p:spPr>
          <a:xfrm>
            <a:off x="479426" y="1283494"/>
            <a:ext cx="3884613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2"/>
          </p:nvPr>
        </p:nvSpPr>
        <p:spPr>
          <a:xfrm>
            <a:off x="4516438" y="1283494"/>
            <a:ext cx="38862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89656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2826" y="1275606"/>
            <a:ext cx="3873494" cy="75608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4700" y="2139702"/>
            <a:ext cx="3851275" cy="2592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499994" y="1275606"/>
            <a:ext cx="3888431" cy="75608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499994" y="2139702"/>
            <a:ext cx="3888431" cy="2592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259506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49322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1123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699542"/>
            <a:ext cx="3008313" cy="64807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699542"/>
            <a:ext cx="4813374" cy="410445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419622"/>
            <a:ext cx="3008313" cy="3384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590663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757296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245936"/>
            <a:ext cx="5486400" cy="5400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Bildplatzhalter 2"/>
          <p:cNvSpPr>
            <a:spLocks noGrp="1"/>
          </p:cNvSpPr>
          <p:nvPr>
            <p:ph type="pic" idx="1"/>
          </p:nvPr>
        </p:nvSpPr>
        <p:spPr>
          <a:xfrm>
            <a:off x="1792288" y="699541"/>
            <a:ext cx="5486400" cy="300298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9058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5"/>
          <p:cNvSpPr>
            <a:spLocks noChangeArrowheads="1"/>
          </p:cNvSpPr>
          <p:nvPr/>
        </p:nvSpPr>
        <p:spPr bwMode="auto">
          <a:xfrm>
            <a:off x="8583614" y="0"/>
            <a:ext cx="561975" cy="51435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pic>
        <p:nvPicPr>
          <p:cNvPr id="7" name="Picture 59" descr="Logo_TUC_de_RGB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3059231" cy="56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34"/>
          <p:cNvSpPr txBox="1">
            <a:spLocks noChangeArrowheads="1"/>
          </p:cNvSpPr>
          <p:nvPr/>
        </p:nvSpPr>
        <p:spPr bwMode="auto">
          <a:xfrm>
            <a:off x="467544" y="4763928"/>
            <a:ext cx="38877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000" dirty="0" err="1">
                <a:solidFill>
                  <a:srgbClr val="808080"/>
                </a:solidFill>
                <a:latin typeface="Arial Unicode MS" pitchFamily="34" charset="-128"/>
              </a:rPr>
              <a:t>Aditya</a:t>
            </a:r>
            <a:r>
              <a:rPr lang="de-DE" altLang="de-DE" sz="1000" dirty="0">
                <a:solidFill>
                  <a:srgbClr val="808080"/>
                </a:solidFill>
                <a:latin typeface="Arial Unicode MS" pitchFamily="34" charset="-128"/>
              </a:rPr>
              <a:t> Raj,</a:t>
            </a:r>
            <a:r>
              <a:rPr lang="de-DE" altLang="de-DE" sz="1000" baseline="0" dirty="0">
                <a:solidFill>
                  <a:srgbClr val="808080"/>
                </a:solidFill>
                <a:latin typeface="Arial Unicode MS" pitchFamily="34" charset="-128"/>
              </a:rPr>
              <a:t> </a:t>
            </a:r>
            <a:r>
              <a:rPr lang="de-DE" altLang="de-DE" sz="1000" dirty="0">
                <a:solidFill>
                  <a:srgbClr val="808080"/>
                </a:solidFill>
                <a:latin typeface="Arial Unicode MS" pitchFamily="34" charset="-128"/>
              </a:rPr>
              <a:t>Sören </a:t>
            </a:r>
            <a:r>
              <a:rPr lang="de-DE" altLang="de-DE" sz="1000" dirty="0" err="1">
                <a:solidFill>
                  <a:srgbClr val="808080"/>
                </a:solidFill>
                <a:latin typeface="Arial Unicode MS" pitchFamily="34" charset="-128"/>
              </a:rPr>
              <a:t>Schleibaum</a:t>
            </a:r>
            <a:endParaRPr lang="de-DE" altLang="de-DE" sz="1000" dirty="0">
              <a:solidFill>
                <a:srgbClr val="808080"/>
              </a:solidFill>
              <a:latin typeface="Arial Unicode MS" pitchFamily="34" charset="-128"/>
            </a:endParaRPr>
          </a:p>
          <a:p>
            <a:r>
              <a:rPr lang="de-DE" altLang="de-DE" sz="1000" dirty="0">
                <a:solidFill>
                  <a:srgbClr val="808080"/>
                </a:solidFill>
                <a:latin typeface="Arial Unicode MS" pitchFamily="34" charset="-128"/>
              </a:rPr>
              <a:t>Institut für Informatik</a:t>
            </a:r>
          </a:p>
        </p:txBody>
      </p:sp>
      <p:sp>
        <p:nvSpPr>
          <p:cNvPr id="10" name="Text Box 44"/>
          <p:cNvSpPr txBox="1">
            <a:spLocks noChangeArrowheads="1"/>
          </p:cNvSpPr>
          <p:nvPr/>
        </p:nvSpPr>
        <p:spPr bwMode="auto">
          <a:xfrm>
            <a:off x="4438651" y="4803998"/>
            <a:ext cx="39592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de-DE" altLang="de-DE" dirty="0">
                <a:solidFill>
                  <a:srgbClr val="808080"/>
                </a:solidFill>
                <a:latin typeface="Arial" charset="0"/>
              </a:rPr>
              <a:t>	</a:t>
            </a:r>
            <a:r>
              <a:rPr lang="de-DE" altLang="de-DE" sz="1000" dirty="0" err="1">
                <a:solidFill>
                  <a:srgbClr val="808080"/>
                </a:solidFill>
              </a:rPr>
              <a:t>Convolutional</a:t>
            </a:r>
            <a:r>
              <a:rPr lang="de-DE" altLang="de-DE" sz="1000" baseline="0" dirty="0">
                <a:solidFill>
                  <a:srgbClr val="808080"/>
                </a:solidFill>
              </a:rPr>
              <a:t> </a:t>
            </a:r>
            <a:r>
              <a:rPr lang="de-DE" altLang="de-DE" sz="1000" baseline="0" dirty="0" err="1">
                <a:solidFill>
                  <a:srgbClr val="808080"/>
                </a:solidFill>
              </a:rPr>
              <a:t>Neural</a:t>
            </a:r>
            <a:r>
              <a:rPr lang="de-DE" altLang="de-DE" sz="1000" baseline="0" dirty="0">
                <a:solidFill>
                  <a:srgbClr val="808080"/>
                </a:solidFill>
              </a:rPr>
              <a:t> Network </a:t>
            </a:r>
          </a:p>
        </p:txBody>
      </p:sp>
      <p:sp>
        <p:nvSpPr>
          <p:cNvPr id="13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bearbeiten</a:t>
            </a:r>
          </a:p>
        </p:txBody>
      </p:sp>
      <p:sp>
        <p:nvSpPr>
          <p:cNvPr id="15" name="Rectangle 5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9426" y="1283494"/>
            <a:ext cx="7923213" cy="3394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endParaRPr lang="de-DE" altLang="de-DE" dirty="0"/>
          </a:p>
        </p:txBody>
      </p:sp>
      <p:sp>
        <p:nvSpPr>
          <p:cNvPr id="12" name="Text Box 44"/>
          <p:cNvSpPr txBox="1">
            <a:spLocks noChangeArrowheads="1"/>
          </p:cNvSpPr>
          <p:nvPr userDrawn="1"/>
        </p:nvSpPr>
        <p:spPr bwMode="auto">
          <a:xfrm>
            <a:off x="8640960" y="4917817"/>
            <a:ext cx="46754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fld id="{0DD27E2C-7E76-43A1-95B7-12A54070BC93}" type="slidenum">
              <a:rPr lang="de-DE" altLang="de-DE" sz="1000" smtClean="0">
                <a:solidFill>
                  <a:srgbClr val="808080"/>
                </a:solidFill>
              </a:rPr>
              <a:pPr algn="ctr">
                <a:spcBef>
                  <a:spcPct val="50000"/>
                </a:spcBef>
              </a:pPr>
              <a:t>‹#›</a:t>
            </a:fld>
            <a:endParaRPr lang="de-DE" altLang="de-DE" sz="1000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568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b="1" kern="1200">
          <a:solidFill>
            <a:schemeClr val="tx1"/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1pPr>
    </p:titleStyle>
    <p:bodyStyle>
      <a:lvl1pPr marL="268288" indent="-268288" algn="l" defTabSz="914400" rtl="0" eaLnBrk="1" latinLnBrk="0" hangingPunct="1">
        <a:spcBef>
          <a:spcPct val="20000"/>
        </a:spcBef>
        <a:buClr>
          <a:srgbClr val="008C4F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1pPr>
      <a:lvl2pPr marL="536575" indent="-282575" algn="l" defTabSz="914400" rtl="0" eaLnBrk="1" latinLnBrk="0" hangingPunct="1">
        <a:spcBef>
          <a:spcPct val="20000"/>
        </a:spcBef>
        <a:buClrTx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804863" indent="-268288" algn="l" defTabSz="914400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tabLst/>
        <a:defRPr sz="2400" kern="1200">
          <a:solidFill>
            <a:schemeClr val="tx1"/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3pPr>
      <a:lvl4pPr marL="1071563" indent="-228600" algn="l" defTabSz="914400" rtl="0" eaLnBrk="1" latinLnBrk="0" hangingPunct="1">
        <a:spcBef>
          <a:spcPct val="20000"/>
        </a:spcBef>
        <a:buClrTx/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4pPr>
      <a:lvl5pPr marL="1165225" indent="-265113" algn="l" defTabSz="914400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Convolutional</a:t>
            </a:r>
            <a:r>
              <a:rPr lang="de-DE" dirty="0"/>
              <a:t> NN </a:t>
            </a:r>
            <a:r>
              <a:rPr lang="de-DE" dirty="0" err="1"/>
              <a:t>for</a:t>
            </a:r>
            <a:r>
              <a:rPr lang="de-DE" dirty="0"/>
              <a:t> Image </a:t>
            </a:r>
            <a:r>
              <a:rPr lang="en-GB" dirty="0"/>
              <a:t>Classification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Dogs Vs </a:t>
            </a:r>
            <a:r>
              <a:rPr lang="de-DE" dirty="0" err="1"/>
              <a:t>Cats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r>
              <a:rPr lang="de-DE" dirty="0"/>
              <a:t> Problem</a:t>
            </a:r>
          </a:p>
        </p:txBody>
      </p:sp>
    </p:spTree>
    <p:extLst>
      <p:ext uri="{BB962C8B-B14F-4D97-AF65-F5344CB8AC3E}">
        <p14:creationId xmlns:p14="http://schemas.microsoft.com/office/powerpoint/2010/main" val="3022647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232168"/>
              </p:ext>
            </p:extLst>
          </p:nvPr>
        </p:nvGraphicFramePr>
        <p:xfrm>
          <a:off x="611560" y="1491630"/>
          <a:ext cx="2520280" cy="2520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xmlns="" val="234064065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xmlns="" val="3446830125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xmlns="" val="3679236382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xmlns="" val="2148225625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xmlns="" val="176135403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xmlns="" val="1004052197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xmlns="" val="94896908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96641548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8241966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23444077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64693838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3637278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1601954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21895028"/>
                  </a:ext>
                </a:extLst>
              </a:tr>
            </a:tbl>
          </a:graphicData>
        </a:graphic>
      </p:graphicFrame>
      <p:graphicFrame>
        <p:nvGraphicFramePr>
          <p:cNvPr id="17" name="Tabel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538937"/>
              </p:ext>
            </p:extLst>
          </p:nvPr>
        </p:nvGraphicFramePr>
        <p:xfrm>
          <a:off x="4067944" y="1491630"/>
          <a:ext cx="1080120" cy="1080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xmlns="" val="261297910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xmlns="" val="79360699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xmlns="" val="38875422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677661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965807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14617110"/>
                  </a:ext>
                </a:extLst>
              </a:tr>
            </a:tbl>
          </a:graphicData>
        </a:graphic>
      </p:graphicFrame>
      <p:graphicFrame>
        <p:nvGraphicFramePr>
          <p:cNvPr id="20" name="Tabel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079984"/>
              </p:ext>
            </p:extLst>
          </p:nvPr>
        </p:nvGraphicFramePr>
        <p:xfrm>
          <a:off x="6228184" y="1483131"/>
          <a:ext cx="360040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xmlns="" val="26129791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67766103"/>
                  </a:ext>
                </a:extLst>
              </a:tr>
            </a:tbl>
          </a:graphicData>
        </a:graphic>
      </p:graphicFrame>
      <p:cxnSp>
        <p:nvCxnSpPr>
          <p:cNvPr id="22" name="Gerader Verbinder 21"/>
          <p:cNvCxnSpPr/>
          <p:nvPr/>
        </p:nvCxnSpPr>
        <p:spPr>
          <a:xfrm flipV="1">
            <a:off x="2051720" y="1491630"/>
            <a:ext cx="2016224" cy="14401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cxnSpLocks/>
          </p:cNvCxnSpPr>
          <p:nvPr/>
        </p:nvCxnSpPr>
        <p:spPr>
          <a:xfrm flipV="1">
            <a:off x="3131840" y="1491630"/>
            <a:ext cx="2012032" cy="14401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>
            <a:cxnSpLocks/>
          </p:cNvCxnSpPr>
          <p:nvPr/>
        </p:nvCxnSpPr>
        <p:spPr>
          <a:xfrm flipV="1">
            <a:off x="2047528" y="2571750"/>
            <a:ext cx="2012032" cy="14401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>
            <a:cxnSpLocks/>
          </p:cNvCxnSpPr>
          <p:nvPr/>
        </p:nvCxnSpPr>
        <p:spPr>
          <a:xfrm flipV="1">
            <a:off x="3136032" y="2571750"/>
            <a:ext cx="2003648" cy="14401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/>
          <p:cNvSpPr txBox="1"/>
          <p:nvPr/>
        </p:nvSpPr>
        <p:spPr>
          <a:xfrm>
            <a:off x="611561" y="1113799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Input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4067944" y="1113799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Filter</a:t>
            </a:r>
          </a:p>
        </p:txBody>
      </p:sp>
      <p:sp>
        <p:nvSpPr>
          <p:cNvPr id="36" name="Textfeld 35"/>
          <p:cNvSpPr txBox="1"/>
          <p:nvPr/>
        </p:nvSpPr>
        <p:spPr>
          <a:xfrm>
            <a:off x="5796136" y="1113799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Output</a:t>
            </a:r>
          </a:p>
        </p:txBody>
      </p:sp>
      <p:sp>
        <p:nvSpPr>
          <p:cNvPr id="38" name="Textfeld 37"/>
          <p:cNvSpPr txBox="1"/>
          <p:nvPr/>
        </p:nvSpPr>
        <p:spPr>
          <a:xfrm>
            <a:off x="5805324" y="2811581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1*0 + 2*0 + 0*0 + </a:t>
            </a:r>
          </a:p>
          <a:p>
            <a:r>
              <a:rPr lang="de-DE" i="1" dirty="0"/>
              <a:t>0*0 + 0*2 + 0*1 +</a:t>
            </a:r>
          </a:p>
          <a:p>
            <a:r>
              <a:rPr lang="de-DE" i="1" dirty="0"/>
              <a:t>0*0 + 0*2 + 0*2 +</a:t>
            </a:r>
          </a:p>
          <a:p>
            <a:r>
              <a:rPr lang="de-DE" i="1" dirty="0"/>
              <a:t>1 = </a:t>
            </a:r>
            <a:r>
              <a:rPr lang="de-DE" b="1" i="1" dirty="0"/>
              <a:t>1</a:t>
            </a:r>
          </a:p>
        </p:txBody>
      </p:sp>
      <p:sp>
        <p:nvSpPr>
          <p:cNvPr id="40" name="Textfeld 39"/>
          <p:cNvSpPr txBox="1"/>
          <p:nvPr/>
        </p:nvSpPr>
        <p:spPr>
          <a:xfrm>
            <a:off x="4027748" y="364257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Bias</a:t>
            </a:r>
          </a:p>
        </p:txBody>
      </p:sp>
      <p:graphicFrame>
        <p:nvGraphicFramePr>
          <p:cNvPr id="41" name="Tabel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103846"/>
              </p:ext>
            </p:extLst>
          </p:nvPr>
        </p:nvGraphicFramePr>
        <p:xfrm>
          <a:off x="4427984" y="4004449"/>
          <a:ext cx="360040" cy="36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xmlns="" val="26129791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67766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7849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82600" y="699542"/>
            <a:ext cx="5745584" cy="522059"/>
          </a:xfrm>
        </p:spPr>
        <p:txBody>
          <a:bodyPr/>
          <a:lstStyle/>
          <a:p>
            <a:r>
              <a:rPr lang="en-US"/>
              <a:t>Result= </a:t>
            </a:r>
            <a:r>
              <a:rPr lang="en-US" dirty="0"/>
              <a:t>Stack of Filtered images</a:t>
            </a:r>
            <a:endParaRPr lang="de-DE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674187"/>
              </p:ext>
            </p:extLst>
          </p:nvPr>
        </p:nvGraphicFramePr>
        <p:xfrm>
          <a:off x="4499991" y="3941078"/>
          <a:ext cx="1107123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90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90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904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5675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675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6759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448645"/>
              </p:ext>
            </p:extLst>
          </p:nvPr>
        </p:nvGraphicFramePr>
        <p:xfrm>
          <a:off x="4499991" y="1347614"/>
          <a:ext cx="1107123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90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90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904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5675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6759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675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46141"/>
              </p:ext>
            </p:extLst>
          </p:nvPr>
        </p:nvGraphicFramePr>
        <p:xfrm>
          <a:off x="4499991" y="2644346"/>
          <a:ext cx="1107123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90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90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904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5675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6759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675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07380"/>
              </p:ext>
            </p:extLst>
          </p:nvPr>
        </p:nvGraphicFramePr>
        <p:xfrm>
          <a:off x="683568" y="1544112"/>
          <a:ext cx="2952328" cy="292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90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90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904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6904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6904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6904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6904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69041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4211960" y="1221601"/>
            <a:ext cx="1800200" cy="39218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ight Arrow 14"/>
          <p:cNvSpPr/>
          <p:nvPr/>
        </p:nvSpPr>
        <p:spPr>
          <a:xfrm>
            <a:off x="3635896" y="2931790"/>
            <a:ext cx="576064" cy="288032"/>
          </a:xfrm>
          <a:prstGeom prst="rightArrow">
            <a:avLst/>
          </a:prstGeom>
          <a:solidFill>
            <a:srgbClr val="418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ight Arrow 15"/>
          <p:cNvSpPr/>
          <p:nvPr/>
        </p:nvSpPr>
        <p:spPr>
          <a:xfrm>
            <a:off x="6012160" y="2931790"/>
            <a:ext cx="576064" cy="288032"/>
          </a:xfrm>
          <a:prstGeom prst="rightArrow">
            <a:avLst/>
          </a:prstGeom>
          <a:solidFill>
            <a:srgbClr val="418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6588224" y="699542"/>
            <a:ext cx="1695863" cy="424847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1403648" y="447019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Input Image</a:t>
            </a:r>
          </a:p>
        </p:txBody>
      </p:sp>
      <p:sp>
        <p:nvSpPr>
          <p:cNvPr id="19" name="TextBox 18"/>
          <p:cNvSpPr txBox="1"/>
          <p:nvPr/>
        </p:nvSpPr>
        <p:spPr>
          <a:xfrm rot="16200000">
            <a:off x="5170964" y="2899843"/>
            <a:ext cx="127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Features</a:t>
            </a:r>
          </a:p>
        </p:txBody>
      </p:sp>
      <p:sp>
        <p:nvSpPr>
          <p:cNvPr id="20" name="TextBox 19"/>
          <p:cNvSpPr txBox="1"/>
          <p:nvPr/>
        </p:nvSpPr>
        <p:spPr>
          <a:xfrm rot="16200000">
            <a:off x="6948317" y="2584727"/>
            <a:ext cx="2376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Stack of Images</a:t>
            </a:r>
            <a:endParaRPr lang="en-GB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586393"/>
              </p:ext>
            </p:extLst>
          </p:nvPr>
        </p:nvGraphicFramePr>
        <p:xfrm>
          <a:off x="6740416" y="886615"/>
          <a:ext cx="1249680" cy="11979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99651">
                <a:tc>
                  <a:txBody>
                    <a:bodyPr/>
                    <a:lstStyle/>
                    <a:p>
                      <a:endParaRPr lang="en-GB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651">
                <a:tc>
                  <a:txBody>
                    <a:bodyPr/>
                    <a:lstStyle/>
                    <a:p>
                      <a:endParaRPr lang="en-GB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651">
                <a:tc>
                  <a:txBody>
                    <a:bodyPr/>
                    <a:lstStyle/>
                    <a:p>
                      <a:endParaRPr lang="en-GB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9651">
                <a:tc>
                  <a:txBody>
                    <a:bodyPr/>
                    <a:lstStyle/>
                    <a:p>
                      <a:endParaRPr lang="en-GB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9651">
                <a:tc>
                  <a:txBody>
                    <a:bodyPr/>
                    <a:lstStyle/>
                    <a:p>
                      <a:endParaRPr lang="en-GB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9651">
                <a:tc>
                  <a:txBody>
                    <a:bodyPr/>
                    <a:lstStyle/>
                    <a:p>
                      <a:endParaRPr lang="en-GB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30943"/>
              </p:ext>
            </p:extLst>
          </p:nvPr>
        </p:nvGraphicFramePr>
        <p:xfrm>
          <a:off x="6740416" y="2248611"/>
          <a:ext cx="1249680" cy="11979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99651">
                <a:tc>
                  <a:txBody>
                    <a:bodyPr/>
                    <a:lstStyle/>
                    <a:p>
                      <a:endParaRPr lang="en-GB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651">
                <a:tc>
                  <a:txBody>
                    <a:bodyPr/>
                    <a:lstStyle/>
                    <a:p>
                      <a:endParaRPr lang="en-GB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651">
                <a:tc>
                  <a:txBody>
                    <a:bodyPr/>
                    <a:lstStyle/>
                    <a:p>
                      <a:endParaRPr lang="en-GB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9651">
                <a:tc>
                  <a:txBody>
                    <a:bodyPr/>
                    <a:lstStyle/>
                    <a:p>
                      <a:endParaRPr lang="en-GB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9651">
                <a:tc>
                  <a:txBody>
                    <a:bodyPr/>
                    <a:lstStyle/>
                    <a:p>
                      <a:endParaRPr lang="en-GB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9651">
                <a:tc>
                  <a:txBody>
                    <a:bodyPr/>
                    <a:lstStyle/>
                    <a:p>
                      <a:endParaRPr lang="en-GB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150580"/>
              </p:ext>
            </p:extLst>
          </p:nvPr>
        </p:nvGraphicFramePr>
        <p:xfrm>
          <a:off x="6737558" y="3606092"/>
          <a:ext cx="1249680" cy="11979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99651">
                <a:tc>
                  <a:txBody>
                    <a:bodyPr/>
                    <a:lstStyle/>
                    <a:p>
                      <a:endParaRPr lang="en-GB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651">
                <a:tc>
                  <a:txBody>
                    <a:bodyPr/>
                    <a:lstStyle/>
                    <a:p>
                      <a:endParaRPr lang="en-GB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651">
                <a:tc>
                  <a:txBody>
                    <a:bodyPr/>
                    <a:lstStyle/>
                    <a:p>
                      <a:endParaRPr lang="en-GB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9651">
                <a:tc>
                  <a:txBody>
                    <a:bodyPr/>
                    <a:lstStyle/>
                    <a:p>
                      <a:endParaRPr lang="en-GB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9651">
                <a:tc>
                  <a:txBody>
                    <a:bodyPr/>
                    <a:lstStyle/>
                    <a:p>
                      <a:endParaRPr lang="en-GB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9651">
                <a:tc>
                  <a:txBody>
                    <a:bodyPr/>
                    <a:lstStyle/>
                    <a:p>
                      <a:endParaRPr lang="en-GB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36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  <p:bldP spid="16" grpId="0" animBg="1"/>
      <p:bldP spid="17" grpId="0" animBg="1"/>
      <p:bldP spid="19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CNN </a:t>
            </a:r>
            <a:r>
              <a:rPr lang="mr-IN" dirty="0"/>
              <a:t>–</a:t>
            </a:r>
            <a:r>
              <a:rPr lang="de-DE" dirty="0"/>
              <a:t> POOL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217329"/>
              </p:ext>
            </p:extLst>
          </p:nvPr>
        </p:nvGraphicFramePr>
        <p:xfrm>
          <a:off x="666396" y="1491630"/>
          <a:ext cx="3257536" cy="27493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71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71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719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0719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0719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0719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0719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0719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92763">
                <a:tc>
                  <a:txBody>
                    <a:bodyPr/>
                    <a:lstStyle/>
                    <a:p>
                      <a:r>
                        <a:rPr lang="en-GB" sz="1200" dirty="0"/>
                        <a:t>.55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.77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r>
                        <a:rPr lang="en-GB" sz="1000" dirty="0"/>
                        <a:t>.33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.99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22" name="Rectangle 21"/>
          <p:cNvSpPr/>
          <p:nvPr/>
        </p:nvSpPr>
        <p:spPr>
          <a:xfrm>
            <a:off x="5892486" y="1923678"/>
            <a:ext cx="1274554" cy="14401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749526"/>
              </p:ext>
            </p:extLst>
          </p:nvPr>
        </p:nvGraphicFramePr>
        <p:xfrm>
          <a:off x="5089603" y="1491631"/>
          <a:ext cx="2880320" cy="2749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687335">
                <a:tc>
                  <a:txBody>
                    <a:bodyPr/>
                    <a:lstStyle/>
                    <a:p>
                      <a:r>
                        <a:rPr lang="en-GB" sz="2800" dirty="0"/>
                        <a:t>.99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18E4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87335">
                <a:tc>
                  <a:txBody>
                    <a:bodyPr/>
                    <a:lstStyle/>
                    <a:p>
                      <a:endParaRPr lang="en-GB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.77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87335">
                <a:tc>
                  <a:txBody>
                    <a:bodyPr/>
                    <a:lstStyle/>
                    <a:p>
                      <a:endParaRPr lang="en-GB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.55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87335">
                <a:tc>
                  <a:txBody>
                    <a:bodyPr/>
                    <a:lstStyle/>
                    <a:p>
                      <a:endParaRPr lang="en-GB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.77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4" name="Right Arrow 3"/>
          <p:cNvSpPr/>
          <p:nvPr/>
        </p:nvSpPr>
        <p:spPr>
          <a:xfrm>
            <a:off x="3951316" y="2686280"/>
            <a:ext cx="1138287" cy="360040"/>
          </a:xfrm>
          <a:prstGeom prst="rightArrow">
            <a:avLst/>
          </a:prstGeom>
          <a:solidFill>
            <a:srgbClr val="418E4F"/>
          </a:solidFill>
          <a:ln>
            <a:solidFill>
              <a:srgbClr val="418E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865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CNN </a:t>
            </a:r>
            <a:r>
              <a:rPr lang="mr-IN" dirty="0"/>
              <a:t>–</a:t>
            </a:r>
            <a:r>
              <a:rPr lang="de-DE" dirty="0"/>
              <a:t> RELU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892486" y="1923678"/>
            <a:ext cx="1274554" cy="14401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11560" y="1357196"/>
                <a:ext cx="381642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𝐸𝑙𝑒𝑚𝑒𝑛𝑡</m:t>
                      </m:r>
                      <m:r>
                        <a:rPr lang="en-US" sz="2800" b="0" i="1" smtClean="0">
                          <a:latin typeface="Cambria Math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𝑊𝑖𝑠𝑒</m:t>
                      </m:r>
                      <m:r>
                        <a:rPr lang="en-US" sz="2800" b="0" i="1" smtClean="0">
                          <a:latin typeface="Cambria Math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charset="0"/>
                        </a:rPr>
                        <m:t>max</m:t>
                      </m:r>
                      <m:r>
                        <a:rPr lang="en-US" sz="2800" b="0" i="1" smtClean="0">
                          <a:latin typeface="Cambria Math" charset="0"/>
                        </a:rPr>
                        <m:t>⁡(0, 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357196"/>
                <a:ext cx="3816424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98567"/>
              </p:ext>
            </p:extLst>
          </p:nvPr>
        </p:nvGraphicFramePr>
        <p:xfrm>
          <a:off x="1441108" y="2139702"/>
          <a:ext cx="2266048" cy="21829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32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32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32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8325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8325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8325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8325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83256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11854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" dirty="0"/>
                        <a:t>.77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1854">
                <a:tc>
                  <a:txBody>
                    <a:bodyPr/>
                    <a:lstStyle/>
                    <a:p>
                      <a:r>
                        <a:rPr lang="en-GB" sz="100" dirty="0"/>
                        <a:t>.33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" dirty="0"/>
                        <a:t>.99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1854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1854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1854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1854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1854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63544" y="2274426"/>
            <a:ext cx="7200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/>
              <a:t>-0.99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175716"/>
              </p:ext>
            </p:extLst>
          </p:nvPr>
        </p:nvGraphicFramePr>
        <p:xfrm>
          <a:off x="4879886" y="2171824"/>
          <a:ext cx="2266048" cy="21829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32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32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32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8325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8325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8325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8325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83256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11854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" dirty="0"/>
                        <a:t>.77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1854">
                <a:tc>
                  <a:txBody>
                    <a:bodyPr/>
                    <a:lstStyle/>
                    <a:p>
                      <a:r>
                        <a:rPr lang="en-GB" sz="100" dirty="0"/>
                        <a:t>.33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" dirty="0"/>
                        <a:t>.99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1854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1854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1854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1854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1854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879886" y="2306548"/>
            <a:ext cx="53687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/>
              <a:t>  0</a:t>
            </a:r>
            <a:endParaRPr lang="en-GB" dirty="0"/>
          </a:p>
        </p:txBody>
      </p:sp>
      <p:sp>
        <p:nvSpPr>
          <p:cNvPr id="13" name="Right Arrow 12"/>
          <p:cNvSpPr/>
          <p:nvPr/>
        </p:nvSpPr>
        <p:spPr>
          <a:xfrm>
            <a:off x="3726895" y="3051171"/>
            <a:ext cx="1138287" cy="360040"/>
          </a:xfrm>
          <a:prstGeom prst="rightArrow">
            <a:avLst/>
          </a:prstGeom>
          <a:solidFill>
            <a:srgbClr val="418E4F"/>
          </a:solidFill>
          <a:ln>
            <a:solidFill>
              <a:srgbClr val="418E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89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Wird von Google genutzt und entwickelt</a:t>
            </a:r>
          </a:p>
          <a:p>
            <a:r>
              <a:rPr lang="de-DE" sz="2000" dirty="0"/>
              <a:t>Anleitungen: </a:t>
            </a:r>
          </a:p>
          <a:p>
            <a:pPr lvl="1"/>
            <a:r>
              <a:rPr lang="de-DE" sz="2000" dirty="0"/>
              <a:t>Handschrift erkennen, Bilderkennung, </a:t>
            </a:r>
            <a:r>
              <a:rPr lang="de-DE" sz="2000" dirty="0" err="1"/>
              <a:t>Deep</a:t>
            </a:r>
            <a:r>
              <a:rPr lang="de-DE" sz="2000" dirty="0"/>
              <a:t> </a:t>
            </a:r>
            <a:r>
              <a:rPr lang="de-DE" sz="2000" dirty="0" err="1"/>
              <a:t>Neural</a:t>
            </a:r>
            <a:r>
              <a:rPr lang="de-DE" sz="2000" dirty="0"/>
              <a:t> Network </a:t>
            </a:r>
            <a:r>
              <a:rPr lang="de-DE" sz="2000" dirty="0" err="1"/>
              <a:t>Classifier</a:t>
            </a:r>
            <a:r>
              <a:rPr lang="de-DE" sz="2000" dirty="0"/>
              <a:t>, Word2Vec</a:t>
            </a:r>
          </a:p>
          <a:p>
            <a:r>
              <a:rPr lang="de-DE" sz="2000" dirty="0"/>
              <a:t>Input</a:t>
            </a:r>
          </a:p>
          <a:p>
            <a:pPr lvl="1"/>
            <a:r>
              <a:rPr lang="de-DE" sz="2000" dirty="0"/>
              <a:t>Audio, Bilder, Text</a:t>
            </a:r>
          </a:p>
          <a:p>
            <a:r>
              <a:rPr lang="de-DE" sz="2000" dirty="0"/>
              <a:t>Techniken</a:t>
            </a:r>
          </a:p>
          <a:p>
            <a:pPr lvl="1"/>
            <a:r>
              <a:rPr lang="de-DE" sz="2000" dirty="0"/>
              <a:t>Lineare Modelle, Regression, Neuronale Netze</a:t>
            </a:r>
          </a:p>
          <a:p>
            <a:endParaRPr lang="de-DE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TensorFlow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638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Images </a:t>
            </a:r>
            <a:r>
              <a:rPr lang="mr-IN" dirty="0"/>
              <a:t>…</a:t>
            </a:r>
            <a:endParaRPr lang="de-DE" dirty="0"/>
          </a:p>
          <a:p>
            <a:r>
              <a:rPr lang="de-DE" dirty="0"/>
              <a:t>.</a:t>
            </a:r>
            <a:r>
              <a:rPr lang="de-DE" dirty="0" err="1"/>
              <a:t>jpg</a:t>
            </a:r>
            <a:r>
              <a:rPr lang="de-DE" dirty="0"/>
              <a:t> ...</a:t>
            </a:r>
          </a:p>
          <a:p>
            <a:r>
              <a:rPr lang="de-DE" dirty="0" err="1"/>
              <a:t>Cats</a:t>
            </a:r>
            <a:r>
              <a:rPr lang="de-DE" dirty="0"/>
              <a:t> </a:t>
            </a:r>
          </a:p>
          <a:p>
            <a:r>
              <a:rPr lang="de-DE" dirty="0"/>
              <a:t>Dogs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</p:spTree>
    <p:extLst>
      <p:ext uri="{BB962C8B-B14F-4D97-AF65-F5344CB8AC3E}">
        <p14:creationId xmlns:p14="http://schemas.microsoft.com/office/powerpoint/2010/main" val="1179372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25 000 images</a:t>
            </a:r>
          </a:p>
          <a:p>
            <a:pPr lvl="1"/>
            <a:r>
              <a:rPr lang="en-US" dirty="0"/>
              <a:t>12 500 of dogs</a:t>
            </a:r>
          </a:p>
          <a:p>
            <a:pPr lvl="1"/>
            <a:r>
              <a:rPr lang="en-US" dirty="0"/>
              <a:t>12 500 of cats</a:t>
            </a:r>
          </a:p>
          <a:p>
            <a:r>
              <a:rPr lang="en-US" dirty="0"/>
              <a:t>Avg. file size</a:t>
            </a:r>
          </a:p>
          <a:p>
            <a:pPr lvl="1"/>
            <a:r>
              <a:rPr lang="en-US" dirty="0"/>
              <a:t>22.34 kB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data</a:t>
            </a:r>
          </a:p>
        </p:txBody>
      </p:sp>
      <p:pic>
        <p:nvPicPr>
          <p:cNvPr id="4" name="Inhaltsplatzhalt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51920" y="1283816"/>
            <a:ext cx="4309533" cy="323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562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Ratio</a:t>
            </a:r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919" y="1284288"/>
            <a:ext cx="4848224" cy="3232150"/>
          </a:xfrm>
        </p:spPr>
      </p:pic>
    </p:spTree>
    <p:extLst>
      <p:ext uri="{BB962C8B-B14F-4D97-AF65-F5344CB8AC3E}">
        <p14:creationId xmlns:p14="http://schemas.microsoft.com/office/powerpoint/2010/main" val="3065830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12 500 images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data</a:t>
            </a:r>
          </a:p>
        </p:txBody>
      </p:sp>
    </p:spTree>
    <p:extLst>
      <p:ext uri="{BB962C8B-B14F-4D97-AF65-F5344CB8AC3E}">
        <p14:creationId xmlns:p14="http://schemas.microsoft.com/office/powerpoint/2010/main" val="16660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Resize </a:t>
            </a:r>
            <a:r>
              <a:rPr lang="de-DE" dirty="0" err="1"/>
              <a:t>to</a:t>
            </a:r>
            <a:r>
              <a:rPr lang="de-DE" dirty="0"/>
              <a:t> 32 * 32 * 3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Process</a:t>
            </a:r>
            <a:r>
              <a:rPr lang="de-DE" dirty="0"/>
              <a:t> </a:t>
            </a:r>
            <a:r>
              <a:rPr lang="de-DE" dirty="0" err="1"/>
              <a:t>images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8915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79426" y="1283494"/>
            <a:ext cx="7923213" cy="3860006"/>
          </a:xfrm>
        </p:spPr>
        <p:txBody>
          <a:bodyPr/>
          <a:lstStyle/>
          <a:p>
            <a:r>
              <a:rPr lang="en-US" sz="1600" dirty="0"/>
              <a:t>Problem Statement</a:t>
            </a:r>
          </a:p>
          <a:p>
            <a:r>
              <a:rPr lang="en-US" sz="1600" dirty="0"/>
              <a:t>Introduction to Deep Learning</a:t>
            </a:r>
          </a:p>
          <a:p>
            <a:pPr lvl="1"/>
            <a:r>
              <a:rPr lang="en-US" sz="1600" dirty="0"/>
              <a:t>Layers In Deep Learning</a:t>
            </a:r>
          </a:p>
          <a:p>
            <a:r>
              <a:rPr lang="en-US" sz="1600" dirty="0"/>
              <a:t>TensorFlow (TF)</a:t>
            </a:r>
          </a:p>
          <a:p>
            <a:pPr lvl="1"/>
            <a:r>
              <a:rPr lang="en-US" sz="1600" dirty="0"/>
              <a:t>Data-Structure for TensorFlow</a:t>
            </a:r>
          </a:p>
          <a:p>
            <a:r>
              <a:rPr lang="en-US" sz="1600" dirty="0"/>
              <a:t>Implementation in TF</a:t>
            </a:r>
          </a:p>
          <a:p>
            <a:pPr lvl="1"/>
            <a:r>
              <a:rPr lang="en-US" sz="1600" dirty="0" smtClean="0"/>
              <a:t>Inputs</a:t>
            </a:r>
          </a:p>
          <a:p>
            <a:pPr lvl="1"/>
            <a:r>
              <a:rPr lang="en-US" sz="1600" dirty="0" smtClean="0"/>
              <a:t>Prediction</a:t>
            </a:r>
          </a:p>
          <a:p>
            <a:pPr lvl="1"/>
            <a:r>
              <a:rPr lang="en-US" sz="1600" dirty="0" smtClean="0"/>
              <a:t>Training</a:t>
            </a:r>
          </a:p>
          <a:p>
            <a:pPr lvl="1"/>
            <a:r>
              <a:rPr lang="en-US" sz="1600" dirty="0" smtClean="0"/>
              <a:t>Evaluation</a:t>
            </a:r>
            <a:endParaRPr lang="en-US" sz="1600" dirty="0"/>
          </a:p>
          <a:p>
            <a:r>
              <a:rPr lang="en-US" sz="1800" dirty="0" smtClean="0"/>
              <a:t>Results</a:t>
            </a:r>
            <a:endParaRPr lang="en-US" sz="1800" dirty="0"/>
          </a:p>
          <a:p>
            <a:r>
              <a:rPr lang="en-US" sz="1800" dirty="0"/>
              <a:t>Future Works</a:t>
            </a:r>
          </a:p>
          <a:p>
            <a:endParaRPr lang="de-DE" sz="16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Today‘s Talk</a:t>
            </a:r>
          </a:p>
        </p:txBody>
      </p:sp>
    </p:spTree>
    <p:extLst>
      <p:ext uri="{BB962C8B-B14F-4D97-AF65-F5344CB8AC3E}">
        <p14:creationId xmlns:p14="http://schemas.microsoft.com/office/powerpoint/2010/main" val="17489845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150 images viewed</a:t>
            </a:r>
          </a:p>
          <a:p>
            <a:pPr lvl="1"/>
            <a:r>
              <a:rPr lang="en-US" dirty="0"/>
              <a:t>1 duplicate</a:t>
            </a:r>
          </a:p>
          <a:p>
            <a:pPr lvl="1"/>
            <a:r>
              <a:rPr lang="en-US" dirty="0"/>
              <a:t>1 wrong content</a:t>
            </a:r>
          </a:p>
          <a:p>
            <a:r>
              <a:rPr lang="en-US" dirty="0"/>
              <a:t>Training lasts long</a:t>
            </a:r>
          </a:p>
          <a:p>
            <a:r>
              <a:rPr lang="en-US" dirty="0"/>
              <a:t>Reduced image size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Limitations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2317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CNN </a:t>
            </a:r>
            <a:r>
              <a:rPr lang="de-DE" dirty="0" err="1"/>
              <a:t>used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067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Cifar10.Inference()</a:t>
            </a:r>
          </a:p>
          <a:p>
            <a:pPr lvl="1"/>
            <a:r>
              <a:rPr lang="en-GB" sz="2000" dirty="0" smtClean="0"/>
              <a:t>Conv1: convolution </a:t>
            </a:r>
            <a:r>
              <a:rPr lang="en-GB" sz="2000" dirty="0"/>
              <a:t>and rectified </a:t>
            </a:r>
            <a:r>
              <a:rPr lang="en-GB" sz="2000" dirty="0" smtClean="0"/>
              <a:t>linear activation.</a:t>
            </a:r>
          </a:p>
          <a:p>
            <a:pPr lvl="1"/>
            <a:r>
              <a:rPr lang="en-GB" sz="2000" dirty="0" smtClean="0"/>
              <a:t>Pool1: max </a:t>
            </a:r>
            <a:r>
              <a:rPr lang="en-GB" sz="2000" dirty="0"/>
              <a:t>pooling</a:t>
            </a:r>
            <a:r>
              <a:rPr lang="en-GB" sz="2000" dirty="0" smtClean="0"/>
              <a:t>.</a:t>
            </a:r>
          </a:p>
          <a:p>
            <a:pPr lvl="1"/>
            <a:r>
              <a:rPr lang="en-GB" sz="2000" dirty="0" smtClean="0"/>
              <a:t>Norm1: local </a:t>
            </a:r>
            <a:r>
              <a:rPr lang="en-GB" sz="2000" dirty="0"/>
              <a:t>response normalization</a:t>
            </a:r>
            <a:r>
              <a:rPr lang="en-GB" sz="2000" dirty="0" smtClean="0"/>
              <a:t>.</a:t>
            </a:r>
          </a:p>
          <a:p>
            <a:pPr lvl="1"/>
            <a:r>
              <a:rPr lang="en-GB" sz="2000" dirty="0" smtClean="0"/>
              <a:t>Local3: fully </a:t>
            </a:r>
            <a:r>
              <a:rPr lang="en-GB" sz="2000" dirty="0"/>
              <a:t>connected layer with rectified linear activation</a:t>
            </a:r>
            <a:r>
              <a:rPr lang="en-GB" sz="2000" dirty="0" smtClean="0"/>
              <a:t>.</a:t>
            </a:r>
          </a:p>
          <a:p>
            <a:pPr lvl="1"/>
            <a:r>
              <a:rPr lang="en-GB" sz="2000" dirty="0" smtClean="0"/>
              <a:t>Local4: fully </a:t>
            </a:r>
            <a:r>
              <a:rPr lang="en-GB" sz="2000" dirty="0"/>
              <a:t>connected layer with rectified </a:t>
            </a:r>
            <a:r>
              <a:rPr lang="en-GB" sz="2000" dirty="0" smtClean="0"/>
              <a:t>linear activation.</a:t>
            </a:r>
          </a:p>
          <a:p>
            <a:pPr lvl="1"/>
            <a:r>
              <a:rPr lang="en-GB" sz="2000" dirty="0" err="1" smtClean="0"/>
              <a:t>Softmax_linear</a:t>
            </a:r>
            <a:r>
              <a:rPr lang="en-GB" sz="2000" dirty="0" smtClean="0"/>
              <a:t>: </a:t>
            </a:r>
            <a:r>
              <a:rPr lang="en-GB" sz="2000" dirty="0"/>
              <a:t>L</a:t>
            </a:r>
            <a:r>
              <a:rPr lang="en-GB" sz="2000" dirty="0" smtClean="0"/>
              <a:t>inear </a:t>
            </a:r>
            <a:r>
              <a:rPr lang="en-GB" sz="2000" dirty="0"/>
              <a:t>transformation to produce logits.</a:t>
            </a:r>
            <a:endParaRPr lang="en-GB" sz="2000" dirty="0" smtClean="0"/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TF Implementation: Prediction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81258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Squared Error Measure</a:t>
            </a:r>
          </a:p>
          <a:p>
            <a:endParaRPr lang="en-GB" dirty="0" smtClean="0"/>
          </a:p>
          <a:p>
            <a:r>
              <a:rPr lang="en-GB" dirty="0" err="1" smtClean="0"/>
              <a:t>Softmax</a:t>
            </a:r>
            <a:r>
              <a:rPr lang="en-GB" dirty="0" smtClean="0"/>
              <a:t> Cross-entropy Function</a:t>
            </a:r>
          </a:p>
          <a:p>
            <a:pPr lvl="2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Cost Functions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344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𝐸𝑟𝑟𝑜𝑟</m:t>
                    </m:r>
                    <m:r>
                      <a:rPr lang="en-US" i="1"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mr-IN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mr-IN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𝑎𝑐𝑡𝑢𝑎𝑙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𝑝𝑟𝑒𝑑𝑖𝑐𝑡𝑒𝑑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endParaRPr lang="en-GB" dirty="0" smtClean="0"/>
              </a:p>
              <a:p>
                <a:r>
                  <a:rPr lang="en-GB" dirty="0" smtClean="0"/>
                  <a:t>Drawbacks</a:t>
                </a:r>
              </a:p>
              <a:p>
                <a:pPr lvl="1"/>
                <a:r>
                  <a:rPr lang="en-GB" dirty="0" smtClean="0"/>
                  <a:t>No gradient to get from 0.000</a:t>
                </a:r>
                <a:r>
                  <a:rPr lang="mr-IN" dirty="0" smtClean="0"/>
                  <a:t>…</a:t>
                </a:r>
                <a:r>
                  <a:rPr lang="en-US" dirty="0" smtClean="0"/>
                  <a:t>1 to 1.</a:t>
                </a:r>
              </a:p>
              <a:p>
                <a:pPr lvl="2"/>
                <a:r>
                  <a:rPr lang="en-US" dirty="0" smtClean="0"/>
                  <a:t>To do so it will take quite longer.</a:t>
                </a:r>
              </a:p>
              <a:p>
                <a:pPr lvl="1"/>
                <a:r>
                  <a:rPr lang="en-US" dirty="0" smtClean="0"/>
                  <a:t>Deprives NN of </a:t>
                </a:r>
                <a:r>
                  <a:rPr lang="en-US" dirty="0"/>
                  <a:t>p</a:t>
                </a:r>
                <a:r>
                  <a:rPr lang="en-US" dirty="0" smtClean="0"/>
                  <a:t>robability information.</a:t>
                </a:r>
              </a:p>
              <a:p>
                <a:pPr lvl="1"/>
                <a:endParaRPr lang="en-GB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Squared Error Measure Function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437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79426" y="1283494"/>
                <a:ext cx="7923213" cy="1046423"/>
              </a:xfrm>
            </p:spPr>
            <p:txBody>
              <a:bodyPr/>
              <a:lstStyle/>
              <a:p>
                <a:r>
                  <a:rPr lang="en-GB" dirty="0" smtClean="0"/>
                  <a:t>Soft continuous version of Max Function</a:t>
                </a:r>
              </a:p>
              <a:p>
                <a:r>
                  <a:rPr lang="en-GB" dirty="0" smtClean="0"/>
                  <a:t>Forces</a:t>
                </a:r>
                <a14:m>
                  <m:oMath xmlns:m="http://schemas.openxmlformats.org/officeDocument/2006/math">
                    <m:r>
                      <a:rPr lang="en-US">
                        <a:latin typeface="Cambria Math" charset="0"/>
                      </a:rPr>
                      <m:t>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GB" i="1" smtClean="0">
                            <a:latin typeface="Cambria Math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𝑂𝑢𝑡𝑝𝑢𝑡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𝑁𝑁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) </m:t>
                        </m:r>
                      </m:e>
                    </m:nary>
                    <m:r>
                      <a:rPr lang="en-US" b="0" i="1" smtClean="0">
                        <a:latin typeface="Cambria Math" charset="0"/>
                      </a:rPr>
                      <m:t>=1</m:t>
                    </m:r>
                  </m:oMath>
                </a14:m>
                <a:r>
                  <a:rPr lang="en-GB" dirty="0" smtClean="0"/>
                  <a:t>.</a:t>
                </a:r>
              </a:p>
              <a:p>
                <a:endParaRPr lang="en-GB" dirty="0" smtClean="0"/>
              </a:p>
              <a:p>
                <a:endParaRPr lang="en-GB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426" y="1283494"/>
                <a:ext cx="7923213" cy="1046423"/>
              </a:xfrm>
              <a:blipFill rotWithShape="0">
                <a:blip r:embed="rId3"/>
                <a:stretch>
                  <a:fillRect l="-1694" t="-7602" b="-157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Softmax</a:t>
            </a:r>
            <a:r>
              <a:rPr lang="en-GB" dirty="0" smtClean="0"/>
              <a:t> Output Function</a:t>
            </a:r>
            <a:endParaRPr lang="en-GB" dirty="0"/>
          </a:p>
        </p:txBody>
      </p:sp>
      <p:sp>
        <p:nvSpPr>
          <p:cNvPr id="4" name="Oval 3"/>
          <p:cNvSpPr/>
          <p:nvPr/>
        </p:nvSpPr>
        <p:spPr>
          <a:xfrm>
            <a:off x="853510" y="3111810"/>
            <a:ext cx="648072" cy="648072"/>
          </a:xfrm>
          <a:prstGeom prst="ellipse">
            <a:avLst/>
          </a:prstGeom>
          <a:solidFill>
            <a:srgbClr val="418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1927689" y="3111810"/>
            <a:ext cx="648072" cy="648072"/>
          </a:xfrm>
          <a:prstGeom prst="ellipse">
            <a:avLst/>
          </a:prstGeom>
          <a:solidFill>
            <a:srgbClr val="418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2987824" y="3111810"/>
            <a:ext cx="648072" cy="648072"/>
          </a:xfrm>
          <a:prstGeom prst="ellipse">
            <a:avLst/>
          </a:prstGeom>
          <a:solidFill>
            <a:srgbClr val="418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177546" y="3759882"/>
            <a:ext cx="0" cy="860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251725" y="3759882"/>
            <a:ext cx="0" cy="860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314269" y="3759882"/>
            <a:ext cx="0" cy="860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177546" y="2391810"/>
            <a:ext cx="0" cy="72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264586" y="2391810"/>
            <a:ext cx="0" cy="72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311860" y="2391810"/>
            <a:ext cx="0" cy="72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1934821" y="3886807"/>
                <a:ext cx="122413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charset="0"/>
                            </a:rPr>
                            <m:t>𝑍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sz="4000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821" y="3886807"/>
                <a:ext cx="1224136" cy="70788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2334365" y="2456842"/>
                <a:ext cx="60682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charset="0"/>
                            </a:rPr>
                            <m:t>𝑌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sz="4000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365" y="2456842"/>
                <a:ext cx="606823" cy="70788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3759926" y="2465817"/>
                <a:ext cx="4203903" cy="1577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charset="0"/>
                            </a:rPr>
                            <m:t>𝑌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sz="4000" b="0" i="1" smtClean="0">
                          <a:latin typeface="Cambria Math" charset="0"/>
                        </a:rPr>
                        <m:t>= </m:t>
                      </m:r>
                      <m:f>
                        <m:fPr>
                          <m:ctrlPr>
                            <a:rPr lang="mr-IN" sz="4000" b="0" i="1" smtClean="0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mr-IN" sz="4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en-US" sz="4000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4000" b="0" i="1" smtClean="0">
                                      <a:latin typeface="Cambria Math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 </m:t>
                                  </m:r>
                                </m:sup>
                              </m:sSubSup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is-IS" sz="4000" b="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4000" b="0" i="1" smtClean="0">
                                  <a:latin typeface="Cambria Math" charset="0"/>
                                </a:rPr>
                                <m:t>𝑗</m:t>
                              </m:r>
                              <m:r>
                                <a:rPr lang="en-US" sz="4000" b="0" i="1" smtClean="0">
                                  <a:latin typeface="Cambria Math" charset="0"/>
                                </a:rPr>
                                <m:t> ∈</m:t>
                              </m:r>
                              <m:r>
                                <a:rPr lang="en-US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𝑔𝑟𝑜𝑢𝑝</m:t>
                              </m:r>
                            </m:sub>
                            <m:sup>
                              <m:r>
                                <a:rPr lang="en-US" sz="4000" b="0" i="1" smtClean="0">
                                  <a:latin typeface="Cambria Math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is-IS" sz="40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b="0" i="1" smtClean="0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40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b="0" i="1" smtClean="0">
                                          <a:latin typeface="Cambria Math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sz="4000" b="0" i="1" smtClean="0">
                                          <a:latin typeface="Cambria Math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GB" sz="4000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9926" y="2465817"/>
                <a:ext cx="4203903" cy="157709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316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79426" y="1283494"/>
                <a:ext cx="7923213" cy="337648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mr-IN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mr-IN" i="1" smtClean="0">
                            <a:latin typeface="Cambria Math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mr-IN" i="1" smtClean="0">
                            <a:latin typeface="Cambria Math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(1 −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GB" dirty="0" smtClean="0"/>
              </a:p>
              <a:p>
                <a:r>
                  <a:rPr lang="en-GB" dirty="0" smtClean="0"/>
                  <a:t>Nice Simple derivative</a:t>
                </a:r>
              </a:p>
              <a:p>
                <a:r>
                  <a:rPr lang="en-GB" dirty="0" smtClean="0"/>
                  <a:t>Even though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  </m:t>
                        </m:r>
                      </m:sub>
                    </m:sSub>
                  </m:oMath>
                </a14:m>
                <a:r>
                  <a:rPr lang="en-GB" dirty="0" smtClean="0"/>
                  <a:t>depends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 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en-GB" dirty="0" smtClean="0"/>
                  <a:t>Derivative </a:t>
                </a:r>
              </a:p>
              <a:p>
                <a:pPr lvl="2"/>
                <a:r>
                  <a:rPr lang="en-GB" dirty="0" smtClean="0"/>
                  <a:t>for an individual neuron </a:t>
                </a:r>
              </a:p>
              <a:p>
                <a:pPr lvl="2"/>
                <a:r>
                  <a:rPr lang="en-GB" dirty="0" smtClean="0"/>
                  <a:t>of an I/P in respect to O/P is just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(1 − 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lvl="2"/>
                <a:endParaRPr lang="en-GB" dirty="0" smtClean="0"/>
              </a:p>
              <a:p>
                <a:endParaRPr lang="en-GB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426" y="1283494"/>
                <a:ext cx="7923213" cy="3376488"/>
              </a:xfrm>
              <a:blipFill rotWithShape="0">
                <a:blip r:embed="rId2"/>
                <a:stretch>
                  <a:fillRect l="-1694" b="-11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Derivative </a:t>
            </a:r>
            <a:r>
              <a:rPr lang="en-GB" dirty="0" err="1" smtClean="0"/>
              <a:t>Softmax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748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79426" y="1283494"/>
                <a:ext cx="7923213" cy="337648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</a:rPr>
                      <m:t>𝐶</m:t>
                    </m:r>
                    <m:r>
                      <a:rPr lang="en-US" b="0" i="1" smtClean="0">
                        <a:latin typeface="Cambria Math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is-IS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func>
                      <m:funcPr>
                        <m:ctrlPr>
                          <a:rPr lang="mr-IN" b="0" i="1" smtClean="0">
                            <a:latin typeface="Cambria Math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mr-I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mr-IN" b="0" i="0" smtClean="0">
                                <a:latin typeface="Cambria Math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 </m:t>
                            </m:r>
                          </m:sub>
                        </m:sSub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 </m:t>
                            </m:r>
                          </m:sub>
                        </m:sSub>
                      </m:e>
                    </m:func>
                  </m:oMath>
                </a14:m>
                <a:endParaRPr lang="en-US" b="0" dirty="0" smtClean="0"/>
              </a:p>
              <a:p>
                <a:pPr lvl="1"/>
                <a:r>
                  <a:rPr lang="en-GB" dirty="0" smtClean="0"/>
                  <a:t>Negative log probability of correct answer</a:t>
                </a:r>
              </a:p>
              <a:p>
                <a:r>
                  <a:rPr lang="en-GB" dirty="0" smtClean="0"/>
                  <a:t>Maximise the log probability of getting answer right</a:t>
                </a:r>
              </a:p>
              <a:p>
                <a:endParaRPr lang="en-GB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426" y="1283494"/>
                <a:ext cx="7923213" cy="3376488"/>
              </a:xfrm>
              <a:blipFill rotWithShape="0">
                <a:blip r:embed="rId2"/>
                <a:stretch>
                  <a:fillRect l="-16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Cost Measure for </a:t>
            </a:r>
            <a:r>
              <a:rPr lang="en-GB" dirty="0" err="1" smtClean="0"/>
              <a:t>Softmax</a:t>
            </a:r>
            <a:r>
              <a:rPr lang="en-GB" dirty="0" smtClean="0"/>
              <a:t> Output Function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574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79426" y="1283494"/>
                <a:ext cx="7923213" cy="337648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charset="0"/>
                      </a:rPr>
                      <m:t>𝐶</m:t>
                    </m:r>
                    <m:r>
                      <a:rPr lang="en-US" sz="2400" b="0" i="1" smtClean="0">
                        <a:latin typeface="Cambria Math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is-IS" sz="2400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charset="0"/>
                          </a:rPr>
                          <m:t>𝑗</m:t>
                        </m:r>
                      </m:sub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 </m:t>
                        </m:r>
                      </m:sup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func>
                      <m:funcPr>
                        <m:ctrlPr>
                          <a:rPr lang="mr-IN" sz="2400" b="0" i="1" smtClean="0">
                            <a:latin typeface="Cambria Math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mr-IN" sz="2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mr-IN" sz="2400" b="0" i="0" smtClean="0">
                                <a:latin typeface="Cambria Math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 </m:t>
                            </m:r>
                          </m:sub>
                        </m:sSub>
                      </m:fName>
                      <m:e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𝑗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 </m:t>
                            </m:r>
                          </m:sub>
                        </m:sSub>
                      </m:e>
                    </m:func>
                  </m:oMath>
                </a14:m>
                <a:endParaRPr lang="en-US" sz="2400" b="0" dirty="0" smtClean="0"/>
              </a:p>
              <a:p>
                <a:r>
                  <a:rPr lang="en-GB" sz="2400" dirty="0" smtClean="0"/>
                  <a:t>Very </a:t>
                </a:r>
                <a:r>
                  <a:rPr lang="en-GB" sz="2400" dirty="0"/>
                  <a:t>big gradient </a:t>
                </a:r>
                <a:r>
                  <a:rPr lang="en-GB" sz="2400" dirty="0" smtClean="0"/>
                  <a:t>when:</a:t>
                </a:r>
              </a:p>
              <a:p>
                <a:pPr lvl="1"/>
                <a:r>
                  <a:rPr lang="en-GB" sz="2400" dirty="0" smtClean="0"/>
                  <a:t>Target value is 1.</a:t>
                </a:r>
              </a:p>
              <a:p>
                <a:pPr lvl="1"/>
                <a:r>
                  <a:rPr lang="en-GB" sz="2400" dirty="0" smtClean="0"/>
                  <a:t>Actual output is 0.</a:t>
                </a:r>
              </a:p>
              <a:p>
                <a:r>
                  <a:rPr lang="en-GB" sz="2400" dirty="0" smtClean="0"/>
                  <a:t>Balance between </a:t>
                </a:r>
              </a:p>
              <a:p>
                <a:pPr lvl="1"/>
                <a:r>
                  <a:rPr lang="en-GB" sz="2400" dirty="0" smtClean="0"/>
                  <a:t>Steepness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4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GB" sz="2400" i="1">
                            <a:latin typeface="Cambria Math" charset="0"/>
                          </a:rPr>
                          <m:t>𝑑</m:t>
                        </m:r>
                        <m:r>
                          <a:rPr lang="en-US" sz="2400" i="1">
                            <a:latin typeface="Cambria Math" charset="0"/>
                          </a:rPr>
                          <m:t>𝐶</m:t>
                        </m:r>
                      </m:num>
                      <m:den>
                        <m:r>
                          <a:rPr lang="en-GB" sz="2400" i="1">
                            <a:latin typeface="Cambria Math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GB" sz="2400" dirty="0" smtClean="0"/>
                  <a:t> and </a:t>
                </a:r>
              </a:p>
              <a:p>
                <a:pPr lvl="1"/>
                <a:r>
                  <a:rPr lang="en-GB" sz="2400" dirty="0" smtClean="0"/>
                  <a:t>Flatness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4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GB" sz="2400" i="1">
                            <a:latin typeface="Cambria Math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𝑦</m:t>
                        </m:r>
                      </m:num>
                      <m:den>
                        <m:r>
                          <a:rPr lang="en-GB" sz="2400" i="1">
                            <a:latin typeface="Cambria Math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𝑍</m:t>
                        </m:r>
                      </m:den>
                    </m:f>
                  </m:oMath>
                </a14:m>
                <a:endParaRPr lang="en-GB" sz="2400" dirty="0" smtClean="0"/>
              </a:p>
              <a:p>
                <a:pPr lvl="1"/>
                <a:endParaRPr lang="en-GB" sz="2400" dirty="0" smtClean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426" y="1283494"/>
                <a:ext cx="7923213" cy="3376488"/>
              </a:xfrm>
              <a:blipFill rotWithShape="0">
                <a:blip r:embed="rId2"/>
                <a:stretch>
                  <a:fillRect l="-1232" t="-16998" b="-59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Advantages to Squared Error </a:t>
            </a:r>
            <a:r>
              <a:rPr lang="en-GB" dirty="0" smtClean="0"/>
              <a:t>Measure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464389" y="2568005"/>
                <a:ext cx="3882008" cy="1189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28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mr-IN" sz="280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𝐶</m:t>
                          </m:r>
                        </m:num>
                        <m:den>
                          <m:r>
                            <a:rPr lang="mr-IN" sz="2800" i="1" smtClean="0">
                              <a:latin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latin typeface="Cambria Math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charset="0"/>
                            </a:rPr>
                            <m:t>𝑗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mr-IN" sz="28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mr-IN" sz="2800" i="1">
                                  <a:latin typeface="Cambria Math" charset="0"/>
                                </a:rPr>
                                <m:t>𝜕</m:t>
                              </m:r>
                              <m:r>
                                <a:rPr lang="en-US" sz="2800" i="1">
                                  <a:latin typeface="Cambria Math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mr-IN" sz="2800" i="1">
                                  <a:latin typeface="Cambria Math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mr-IN" sz="28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mr-IN" sz="2800" i="1">
                                  <a:latin typeface="Cambria Math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mr-IN" sz="2800" i="1">
                                  <a:latin typeface="Cambria Math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GB" sz="28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389" y="2568005"/>
                <a:ext cx="3882008" cy="118981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038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Precision 0.83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151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82600" y="771550"/>
            <a:ext cx="7899400" cy="431006"/>
          </a:xfrm>
        </p:spPr>
        <p:txBody>
          <a:bodyPr/>
          <a:lstStyle/>
          <a:p>
            <a:r>
              <a:rPr lang="de-DE" dirty="0"/>
              <a:t>Problem Statement</a:t>
            </a:r>
          </a:p>
        </p:txBody>
      </p:sp>
      <p:pic>
        <p:nvPicPr>
          <p:cNvPr id="1026" name="Picture 2" descr="https://lh3.googleusercontent.com/CyKKRfgJk_76lwKr7CIsSAFXn8y8kVAUj6Y-oYq4PCp4Ctw_J6nBNEANQG4rCKlFly2Iffl3fLaTjlWIuNo4eYHa8Pkssuw1pKeJndgquEbtUE_QTRkfXJt56y6QuC5MtVAeeSJKgJ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050" y="1419622"/>
            <a:ext cx="40005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426635" y="1635646"/>
            <a:ext cx="15121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charset="0"/>
              </a:rPr>
              <a:t>I am </a:t>
            </a:r>
            <a:r>
              <a:rPr lang="en-US" b="1" dirty="0">
                <a:solidFill>
                  <a:srgbClr val="000000"/>
                </a:solidFill>
                <a:latin typeface="Arial" charset="0"/>
              </a:rPr>
              <a:t>DOG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Arial" charset="0"/>
              </a:rPr>
              <a:t>...No No...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Arial" charset="0"/>
              </a:rPr>
              <a:t>I am </a:t>
            </a:r>
            <a:r>
              <a:rPr lang="en-US" b="1" dirty="0">
                <a:solidFill>
                  <a:srgbClr val="000000"/>
                </a:solidFill>
                <a:latin typeface="Arial" charset="0"/>
              </a:rPr>
              <a:t>CAT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2203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http://cs231n.github.io/convolutional-networks/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</p:spTree>
    <p:extLst>
      <p:ext uri="{BB962C8B-B14F-4D97-AF65-F5344CB8AC3E}">
        <p14:creationId xmlns:p14="http://schemas.microsoft.com/office/powerpoint/2010/main" val="301225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82600" y="771550"/>
            <a:ext cx="7899400" cy="431006"/>
          </a:xfrm>
        </p:spPr>
        <p:txBody>
          <a:bodyPr/>
          <a:lstStyle/>
          <a:p>
            <a:r>
              <a:rPr lang="de-DE" dirty="0"/>
              <a:t>Problem Statement - </a:t>
            </a:r>
            <a:r>
              <a:rPr lang="de-DE" dirty="0" err="1"/>
              <a:t>Explained</a:t>
            </a:r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86" y="1491630"/>
            <a:ext cx="6898828" cy="30272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80112" y="206769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NN</a:t>
            </a:r>
          </a:p>
        </p:txBody>
      </p:sp>
      <p:sp>
        <p:nvSpPr>
          <p:cNvPr id="7" name="Rectangle 6"/>
          <p:cNvSpPr/>
          <p:nvPr/>
        </p:nvSpPr>
        <p:spPr>
          <a:xfrm>
            <a:off x="5004048" y="1779662"/>
            <a:ext cx="1728192" cy="9361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5004048" y="3363838"/>
            <a:ext cx="1728192" cy="9361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5220072" y="206304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Neural Net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20072" y="364722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Neural Net</a:t>
            </a:r>
          </a:p>
        </p:txBody>
      </p:sp>
    </p:spTree>
    <p:extLst>
      <p:ext uri="{BB962C8B-B14F-4D97-AF65-F5344CB8AC3E}">
        <p14:creationId xmlns:p14="http://schemas.microsoft.com/office/powerpoint/2010/main" val="940388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uppieren 226"/>
          <p:cNvGrpSpPr/>
          <p:nvPr/>
        </p:nvGrpSpPr>
        <p:grpSpPr>
          <a:xfrm>
            <a:off x="1476008" y="1529131"/>
            <a:ext cx="5912584" cy="3168352"/>
            <a:chOff x="2602386" y="1562474"/>
            <a:chExt cx="5108495" cy="2737468"/>
          </a:xfrm>
        </p:grpSpPr>
        <p:grpSp>
          <p:nvGrpSpPr>
            <p:cNvPr id="87" name="Gruppieren 224"/>
            <p:cNvGrpSpPr/>
            <p:nvPr/>
          </p:nvGrpSpPr>
          <p:grpSpPr>
            <a:xfrm>
              <a:off x="2603006" y="1562474"/>
              <a:ext cx="5107875" cy="2390758"/>
              <a:chOff x="2603006" y="1562474"/>
              <a:chExt cx="5107875" cy="2390758"/>
            </a:xfrm>
          </p:grpSpPr>
          <p:grpSp>
            <p:nvGrpSpPr>
              <p:cNvPr id="89" name="Gruppieren 121"/>
              <p:cNvGrpSpPr/>
              <p:nvPr/>
            </p:nvGrpSpPr>
            <p:grpSpPr>
              <a:xfrm>
                <a:off x="2663788" y="1562474"/>
                <a:ext cx="4896544" cy="2017969"/>
                <a:chOff x="2663788" y="1562474"/>
                <a:chExt cx="4896544" cy="2017969"/>
              </a:xfrm>
            </p:grpSpPr>
            <p:sp>
              <p:nvSpPr>
                <p:cNvPr id="100" name="Rechteck 120"/>
                <p:cNvSpPr/>
                <p:nvPr/>
              </p:nvSpPr>
              <p:spPr>
                <a:xfrm>
                  <a:off x="6984268" y="2283718"/>
                  <a:ext cx="576064" cy="6175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cap="rnd">
                  <a:solidFill>
                    <a:schemeClr val="bg1">
                      <a:lumMod val="85000"/>
                    </a:schemeClr>
                  </a:solidFill>
                  <a:round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1" name="Rechteck 119"/>
                <p:cNvSpPr/>
                <p:nvPr/>
              </p:nvSpPr>
              <p:spPr>
                <a:xfrm>
                  <a:off x="5544108" y="1563056"/>
                  <a:ext cx="576064" cy="201738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cap="rnd">
                  <a:solidFill>
                    <a:schemeClr val="bg1">
                      <a:lumMod val="85000"/>
                    </a:schemeClr>
                  </a:solidFill>
                  <a:round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2" name="Rechteck 118"/>
                <p:cNvSpPr/>
                <p:nvPr/>
              </p:nvSpPr>
              <p:spPr>
                <a:xfrm>
                  <a:off x="4103948" y="1562474"/>
                  <a:ext cx="576064" cy="201738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cap="rnd">
                  <a:solidFill>
                    <a:schemeClr val="bg1">
                      <a:lumMod val="85000"/>
                    </a:schemeClr>
                  </a:solidFill>
                  <a:round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3" name="Rechteck 117"/>
                <p:cNvSpPr/>
                <p:nvPr/>
              </p:nvSpPr>
              <p:spPr>
                <a:xfrm>
                  <a:off x="2663788" y="1828789"/>
                  <a:ext cx="576064" cy="152742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cap="rnd">
                  <a:solidFill>
                    <a:schemeClr val="bg1">
                      <a:lumMod val="85000"/>
                    </a:schemeClr>
                  </a:solidFill>
                  <a:round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4" name="Ellipse 6"/>
                <p:cNvSpPr/>
                <p:nvPr/>
              </p:nvSpPr>
              <p:spPr>
                <a:xfrm>
                  <a:off x="4211960" y="1656396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5" name="Ellipse 7"/>
                <p:cNvSpPr/>
                <p:nvPr/>
              </p:nvSpPr>
              <p:spPr>
                <a:xfrm>
                  <a:off x="4211960" y="2145198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6" name="Ellipse 8"/>
                <p:cNvSpPr/>
                <p:nvPr/>
              </p:nvSpPr>
              <p:spPr>
                <a:xfrm>
                  <a:off x="4211960" y="2634000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7" name="Ellipse 9"/>
                <p:cNvSpPr/>
                <p:nvPr/>
              </p:nvSpPr>
              <p:spPr>
                <a:xfrm>
                  <a:off x="4211960" y="3122802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8" name="Ellipse 10"/>
                <p:cNvSpPr/>
                <p:nvPr/>
              </p:nvSpPr>
              <p:spPr>
                <a:xfrm>
                  <a:off x="5652120" y="1656396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9" name="Ellipse 11"/>
                <p:cNvSpPr/>
                <p:nvPr/>
              </p:nvSpPr>
              <p:spPr>
                <a:xfrm>
                  <a:off x="5652120" y="2145198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0" name="Ellipse 12"/>
                <p:cNvSpPr/>
                <p:nvPr/>
              </p:nvSpPr>
              <p:spPr>
                <a:xfrm>
                  <a:off x="5652120" y="2634000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1" name="Ellipse 13"/>
                <p:cNvSpPr/>
                <p:nvPr/>
              </p:nvSpPr>
              <p:spPr>
                <a:xfrm>
                  <a:off x="5652120" y="3122802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2" name="Ellipse 14"/>
                <p:cNvSpPr/>
                <p:nvPr/>
              </p:nvSpPr>
              <p:spPr>
                <a:xfrm>
                  <a:off x="2771800" y="1923678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3" name="Ellipse 15"/>
                <p:cNvSpPr/>
                <p:nvPr/>
              </p:nvSpPr>
              <p:spPr>
                <a:xfrm>
                  <a:off x="2771800" y="2412480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4" name="Ellipse 16"/>
                <p:cNvSpPr/>
                <p:nvPr/>
              </p:nvSpPr>
              <p:spPr>
                <a:xfrm>
                  <a:off x="2771800" y="2901282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5" name="Ellipse 18"/>
                <p:cNvSpPr/>
                <p:nvPr/>
              </p:nvSpPr>
              <p:spPr>
                <a:xfrm>
                  <a:off x="7092280" y="2412480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16" name="Gerade Verbindung mit Pfeil 20"/>
                <p:cNvCxnSpPr>
                  <a:stCxn id="105" idx="6"/>
                  <a:endCxn id="91" idx="2"/>
                </p:cNvCxnSpPr>
                <p:nvPr/>
              </p:nvCxnSpPr>
              <p:spPr>
                <a:xfrm flipV="1">
                  <a:off x="3131840" y="1836416"/>
                  <a:ext cx="1080120" cy="267282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Gerade Verbindung mit Pfeil 22"/>
                <p:cNvCxnSpPr>
                  <a:cxnSpLocks/>
                  <a:stCxn id="105" idx="6"/>
                  <a:endCxn id="98" idx="2"/>
                </p:cNvCxnSpPr>
                <p:nvPr/>
              </p:nvCxnSpPr>
              <p:spPr>
                <a:xfrm>
                  <a:off x="3131840" y="2103698"/>
                  <a:ext cx="1080120" cy="22152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Gerade Verbindung mit Pfeil 25"/>
                <p:cNvCxnSpPr>
                  <a:cxnSpLocks/>
                  <a:stCxn id="105" idx="6"/>
                  <a:endCxn id="99" idx="2"/>
                </p:cNvCxnSpPr>
                <p:nvPr/>
              </p:nvCxnSpPr>
              <p:spPr>
                <a:xfrm>
                  <a:off x="3131840" y="2103698"/>
                  <a:ext cx="1080120" cy="710322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Gerade Verbindung mit Pfeil 28"/>
                <p:cNvCxnSpPr>
                  <a:cxnSpLocks/>
                  <a:stCxn id="105" idx="6"/>
                  <a:endCxn id="100" idx="2"/>
                </p:cNvCxnSpPr>
                <p:nvPr/>
              </p:nvCxnSpPr>
              <p:spPr>
                <a:xfrm>
                  <a:off x="3131840" y="2103698"/>
                  <a:ext cx="1080120" cy="1199124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Gerade Verbindung mit Pfeil 32"/>
                <p:cNvCxnSpPr>
                  <a:cxnSpLocks/>
                  <a:stCxn id="106" idx="6"/>
                  <a:endCxn id="91" idx="2"/>
                </p:cNvCxnSpPr>
                <p:nvPr/>
              </p:nvCxnSpPr>
              <p:spPr>
                <a:xfrm flipV="1">
                  <a:off x="3131840" y="1836416"/>
                  <a:ext cx="1080120" cy="756084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Gerade Verbindung mit Pfeil 35"/>
                <p:cNvCxnSpPr>
                  <a:cxnSpLocks/>
                  <a:stCxn id="106" idx="6"/>
                  <a:endCxn id="98" idx="2"/>
                </p:cNvCxnSpPr>
                <p:nvPr/>
              </p:nvCxnSpPr>
              <p:spPr>
                <a:xfrm flipV="1">
                  <a:off x="3131840" y="2325218"/>
                  <a:ext cx="1080120" cy="267282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Gerade Verbindung mit Pfeil 38"/>
                <p:cNvCxnSpPr>
                  <a:cxnSpLocks/>
                  <a:stCxn id="106" idx="6"/>
                  <a:endCxn id="99" idx="2"/>
                </p:cNvCxnSpPr>
                <p:nvPr/>
              </p:nvCxnSpPr>
              <p:spPr>
                <a:xfrm>
                  <a:off x="3131840" y="2592500"/>
                  <a:ext cx="1080120" cy="22152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Gerade Verbindung mit Pfeil 41"/>
                <p:cNvCxnSpPr>
                  <a:cxnSpLocks/>
                  <a:stCxn id="106" idx="6"/>
                  <a:endCxn id="100" idx="2"/>
                </p:cNvCxnSpPr>
                <p:nvPr/>
              </p:nvCxnSpPr>
              <p:spPr>
                <a:xfrm>
                  <a:off x="3131840" y="2592500"/>
                  <a:ext cx="1080120" cy="710322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Gerade Verbindung mit Pfeil 44"/>
                <p:cNvCxnSpPr>
                  <a:cxnSpLocks/>
                  <a:stCxn id="107" idx="6"/>
                  <a:endCxn id="91" idx="2"/>
                </p:cNvCxnSpPr>
                <p:nvPr/>
              </p:nvCxnSpPr>
              <p:spPr>
                <a:xfrm flipV="1">
                  <a:off x="3131840" y="1836416"/>
                  <a:ext cx="1080120" cy="1244886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Gerade Verbindung mit Pfeil 47"/>
                <p:cNvCxnSpPr>
                  <a:cxnSpLocks/>
                  <a:stCxn id="107" idx="6"/>
                  <a:endCxn id="98" idx="2"/>
                </p:cNvCxnSpPr>
                <p:nvPr/>
              </p:nvCxnSpPr>
              <p:spPr>
                <a:xfrm flipV="1">
                  <a:off x="3131840" y="2325218"/>
                  <a:ext cx="1080120" cy="756084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Gerade Verbindung mit Pfeil 50"/>
                <p:cNvCxnSpPr>
                  <a:cxnSpLocks/>
                  <a:stCxn id="107" idx="6"/>
                  <a:endCxn id="99" idx="2"/>
                </p:cNvCxnSpPr>
                <p:nvPr/>
              </p:nvCxnSpPr>
              <p:spPr>
                <a:xfrm flipV="1">
                  <a:off x="3131840" y="2814020"/>
                  <a:ext cx="1080120" cy="267282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Gerade Verbindung mit Pfeil 53"/>
                <p:cNvCxnSpPr>
                  <a:cxnSpLocks/>
                  <a:stCxn id="107" idx="6"/>
                  <a:endCxn id="100" idx="2"/>
                </p:cNvCxnSpPr>
                <p:nvPr/>
              </p:nvCxnSpPr>
              <p:spPr>
                <a:xfrm>
                  <a:off x="3131840" y="3081302"/>
                  <a:ext cx="1080120" cy="22152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Gerade Verbindung mit Pfeil 56"/>
                <p:cNvCxnSpPr>
                  <a:cxnSpLocks/>
                  <a:stCxn id="91" idx="6"/>
                  <a:endCxn id="104" idx="2"/>
                </p:cNvCxnSpPr>
                <p:nvPr/>
              </p:nvCxnSpPr>
              <p:spPr>
                <a:xfrm>
                  <a:off x="4572000" y="1836416"/>
                  <a:ext cx="1080120" cy="1466406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Gerade Verbindung mit Pfeil 59"/>
                <p:cNvCxnSpPr>
                  <a:cxnSpLocks/>
                  <a:stCxn id="91" idx="6"/>
                  <a:endCxn id="103" idx="2"/>
                </p:cNvCxnSpPr>
                <p:nvPr/>
              </p:nvCxnSpPr>
              <p:spPr>
                <a:xfrm>
                  <a:off x="4572000" y="1836416"/>
                  <a:ext cx="1080120" cy="977604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Gerade Verbindung mit Pfeil 62"/>
                <p:cNvCxnSpPr>
                  <a:cxnSpLocks/>
                  <a:stCxn id="91" idx="6"/>
                  <a:endCxn id="102" idx="2"/>
                </p:cNvCxnSpPr>
                <p:nvPr/>
              </p:nvCxnSpPr>
              <p:spPr>
                <a:xfrm>
                  <a:off x="4572000" y="1836416"/>
                  <a:ext cx="1080120" cy="488802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Gerade Verbindung mit Pfeil 65"/>
                <p:cNvCxnSpPr>
                  <a:cxnSpLocks/>
                  <a:stCxn id="91" idx="6"/>
                  <a:endCxn id="101" idx="2"/>
                </p:cNvCxnSpPr>
                <p:nvPr/>
              </p:nvCxnSpPr>
              <p:spPr>
                <a:xfrm>
                  <a:off x="4572000" y="1836416"/>
                  <a:ext cx="1080120" cy="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Gerade Verbindung mit Pfeil 68"/>
                <p:cNvCxnSpPr>
                  <a:cxnSpLocks/>
                  <a:stCxn id="98" idx="6"/>
                  <a:endCxn id="101" idx="2"/>
                </p:cNvCxnSpPr>
                <p:nvPr/>
              </p:nvCxnSpPr>
              <p:spPr>
                <a:xfrm flipV="1">
                  <a:off x="4572000" y="1836416"/>
                  <a:ext cx="1080120" cy="488802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Gerade Verbindung mit Pfeil 71"/>
                <p:cNvCxnSpPr>
                  <a:cxnSpLocks/>
                  <a:stCxn id="98" idx="6"/>
                  <a:endCxn id="102" idx="2"/>
                </p:cNvCxnSpPr>
                <p:nvPr/>
              </p:nvCxnSpPr>
              <p:spPr>
                <a:xfrm>
                  <a:off x="4572000" y="2325218"/>
                  <a:ext cx="1080120" cy="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Gerade Verbindung mit Pfeil 74"/>
                <p:cNvCxnSpPr>
                  <a:cxnSpLocks/>
                  <a:stCxn id="98" idx="6"/>
                  <a:endCxn id="103" idx="2"/>
                </p:cNvCxnSpPr>
                <p:nvPr/>
              </p:nvCxnSpPr>
              <p:spPr>
                <a:xfrm>
                  <a:off x="4572000" y="2325218"/>
                  <a:ext cx="1080120" cy="488802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Gerade Verbindung mit Pfeil 77"/>
                <p:cNvCxnSpPr>
                  <a:cxnSpLocks/>
                  <a:stCxn id="98" idx="6"/>
                  <a:endCxn id="104" idx="2"/>
                </p:cNvCxnSpPr>
                <p:nvPr/>
              </p:nvCxnSpPr>
              <p:spPr>
                <a:xfrm>
                  <a:off x="4572000" y="2325218"/>
                  <a:ext cx="1080120" cy="977604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Gerade Verbindung mit Pfeil 81"/>
                <p:cNvCxnSpPr>
                  <a:cxnSpLocks/>
                  <a:stCxn id="99" idx="6"/>
                  <a:endCxn id="101" idx="2"/>
                </p:cNvCxnSpPr>
                <p:nvPr/>
              </p:nvCxnSpPr>
              <p:spPr>
                <a:xfrm flipV="1">
                  <a:off x="4572000" y="1836416"/>
                  <a:ext cx="1080120" cy="977604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Gerade Verbindung mit Pfeil 84"/>
                <p:cNvCxnSpPr>
                  <a:cxnSpLocks/>
                  <a:stCxn id="99" idx="6"/>
                  <a:endCxn id="102" idx="2"/>
                </p:cNvCxnSpPr>
                <p:nvPr/>
              </p:nvCxnSpPr>
              <p:spPr>
                <a:xfrm flipV="1">
                  <a:off x="4572000" y="2325218"/>
                  <a:ext cx="1080120" cy="488802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Gerade Verbindung mit Pfeil 87"/>
                <p:cNvCxnSpPr>
                  <a:cxnSpLocks/>
                  <a:stCxn id="99" idx="6"/>
                  <a:endCxn id="103" idx="2"/>
                </p:cNvCxnSpPr>
                <p:nvPr/>
              </p:nvCxnSpPr>
              <p:spPr>
                <a:xfrm>
                  <a:off x="4572000" y="2814020"/>
                  <a:ext cx="1080120" cy="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Gerade Verbindung mit Pfeil 90"/>
                <p:cNvCxnSpPr>
                  <a:cxnSpLocks/>
                  <a:stCxn id="99" idx="6"/>
                  <a:endCxn id="104" idx="2"/>
                </p:cNvCxnSpPr>
                <p:nvPr/>
              </p:nvCxnSpPr>
              <p:spPr>
                <a:xfrm>
                  <a:off x="4572000" y="2814020"/>
                  <a:ext cx="1080120" cy="488802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Gerade Verbindung mit Pfeil 93"/>
                <p:cNvCxnSpPr>
                  <a:cxnSpLocks/>
                  <a:stCxn id="100" idx="6"/>
                  <a:endCxn id="101" idx="2"/>
                </p:cNvCxnSpPr>
                <p:nvPr/>
              </p:nvCxnSpPr>
              <p:spPr>
                <a:xfrm flipV="1">
                  <a:off x="4572000" y="1836416"/>
                  <a:ext cx="1080120" cy="1466406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Gerade Verbindung mit Pfeil 96"/>
                <p:cNvCxnSpPr>
                  <a:cxnSpLocks/>
                  <a:stCxn id="100" idx="6"/>
                  <a:endCxn id="102" idx="2"/>
                </p:cNvCxnSpPr>
                <p:nvPr/>
              </p:nvCxnSpPr>
              <p:spPr>
                <a:xfrm flipV="1">
                  <a:off x="4572000" y="2325218"/>
                  <a:ext cx="1080120" cy="977604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Gerade Verbindung mit Pfeil 99"/>
                <p:cNvCxnSpPr>
                  <a:cxnSpLocks/>
                  <a:stCxn id="100" idx="6"/>
                  <a:endCxn id="103" idx="2"/>
                </p:cNvCxnSpPr>
                <p:nvPr/>
              </p:nvCxnSpPr>
              <p:spPr>
                <a:xfrm flipV="1">
                  <a:off x="4572000" y="2814020"/>
                  <a:ext cx="1080120" cy="488802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Gerade Verbindung mit Pfeil 102"/>
                <p:cNvCxnSpPr>
                  <a:cxnSpLocks/>
                  <a:stCxn id="100" idx="6"/>
                  <a:endCxn id="104" idx="2"/>
                </p:cNvCxnSpPr>
                <p:nvPr/>
              </p:nvCxnSpPr>
              <p:spPr>
                <a:xfrm>
                  <a:off x="4572000" y="3302822"/>
                  <a:ext cx="1080120" cy="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Gerade Verbindung mit Pfeil 105"/>
                <p:cNvCxnSpPr>
                  <a:cxnSpLocks/>
                  <a:stCxn id="101" idx="6"/>
                  <a:endCxn id="109" idx="2"/>
                </p:cNvCxnSpPr>
                <p:nvPr/>
              </p:nvCxnSpPr>
              <p:spPr>
                <a:xfrm>
                  <a:off x="6012160" y="1836416"/>
                  <a:ext cx="1080120" cy="756084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Gerade Verbindung mit Pfeil 108"/>
                <p:cNvCxnSpPr>
                  <a:cxnSpLocks/>
                  <a:stCxn id="102" idx="6"/>
                  <a:endCxn id="109" idx="2"/>
                </p:cNvCxnSpPr>
                <p:nvPr/>
              </p:nvCxnSpPr>
              <p:spPr>
                <a:xfrm>
                  <a:off x="6012160" y="2325218"/>
                  <a:ext cx="1080120" cy="267282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Gerade Verbindung mit Pfeil 111"/>
                <p:cNvCxnSpPr>
                  <a:cxnSpLocks/>
                  <a:stCxn id="103" idx="6"/>
                </p:cNvCxnSpPr>
                <p:nvPr/>
              </p:nvCxnSpPr>
              <p:spPr>
                <a:xfrm flipV="1">
                  <a:off x="6012160" y="2601571"/>
                  <a:ext cx="1080120" cy="21244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Gerade Verbindung mit Pfeil 114"/>
                <p:cNvCxnSpPr>
                  <a:cxnSpLocks/>
                  <a:stCxn id="104" idx="6"/>
                  <a:endCxn id="109" idx="2"/>
                </p:cNvCxnSpPr>
                <p:nvPr/>
              </p:nvCxnSpPr>
              <p:spPr>
                <a:xfrm flipV="1">
                  <a:off x="6012160" y="2592500"/>
                  <a:ext cx="1080120" cy="710322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0" name="Textfeld 171"/>
              <p:cNvSpPr txBox="1"/>
              <p:nvPr/>
            </p:nvSpPr>
            <p:spPr>
              <a:xfrm>
                <a:off x="2603006" y="3579862"/>
                <a:ext cx="697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dirty="0"/>
                  <a:t>Input</a:t>
                </a:r>
              </a:p>
            </p:txBody>
          </p:sp>
          <p:sp>
            <p:nvSpPr>
              <p:cNvPr id="91" name="Textfeld 221"/>
              <p:cNvSpPr txBox="1"/>
              <p:nvPr/>
            </p:nvSpPr>
            <p:spPr>
              <a:xfrm>
                <a:off x="3934162" y="3583900"/>
                <a:ext cx="915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dirty="0"/>
                  <a:t>Hidden</a:t>
                </a:r>
              </a:p>
            </p:txBody>
          </p:sp>
          <p:sp>
            <p:nvSpPr>
              <p:cNvPr id="98" name="Textfeld 222"/>
              <p:cNvSpPr txBox="1"/>
              <p:nvPr/>
            </p:nvSpPr>
            <p:spPr>
              <a:xfrm>
                <a:off x="5374322" y="3579862"/>
                <a:ext cx="915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dirty="0"/>
                  <a:t>Hidden</a:t>
                </a:r>
              </a:p>
            </p:txBody>
          </p:sp>
          <p:sp>
            <p:nvSpPr>
              <p:cNvPr id="99" name="Textfeld 223"/>
              <p:cNvSpPr txBox="1"/>
              <p:nvPr/>
            </p:nvSpPr>
            <p:spPr>
              <a:xfrm>
                <a:off x="6833718" y="3579862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dirty="0"/>
                  <a:t>Output</a:t>
                </a:r>
              </a:p>
            </p:txBody>
          </p:sp>
        </p:grpSp>
        <p:sp>
          <p:nvSpPr>
            <p:cNvPr id="88" name="Textfeld 225"/>
            <p:cNvSpPr txBox="1"/>
            <p:nvPr/>
          </p:nvSpPr>
          <p:spPr>
            <a:xfrm>
              <a:off x="2602386" y="3992165"/>
              <a:ext cx="4472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Quelle: http://cs231n.github.io/convolutional-networks/</a:t>
              </a: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Introduction </a:t>
            </a:r>
            <a:r>
              <a:rPr lang="mr-IN" sz="3200" dirty="0"/>
              <a:t>–</a:t>
            </a:r>
            <a:r>
              <a:rPr lang="en-US" sz="3200" dirty="0"/>
              <a:t> Neural Nets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477824" y="1587025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W</a:t>
            </a:r>
            <a:r>
              <a:rPr lang="en-GB" sz="1200" baseline="30000" dirty="0"/>
              <a:t>’</a:t>
            </a:r>
            <a:r>
              <a:rPr lang="en-GB" sz="1200" baseline="-25000" dirty="0"/>
              <a:t>11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492929" y="2041327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W</a:t>
            </a:r>
            <a:r>
              <a:rPr lang="en-GB" sz="1200" baseline="30000" dirty="0"/>
              <a:t>’</a:t>
            </a:r>
            <a:r>
              <a:rPr lang="en-GB" sz="1200" baseline="-25000" dirty="0"/>
              <a:t>12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487352" y="3126636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W</a:t>
            </a:r>
            <a:r>
              <a:rPr lang="en-GB" sz="1200" baseline="30000" dirty="0"/>
              <a:t>’</a:t>
            </a:r>
            <a:r>
              <a:rPr lang="en-GB" sz="1200" baseline="-25000" dirty="0"/>
              <a:t>1n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843808" y="1587025"/>
            <a:ext cx="445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W</a:t>
            </a:r>
            <a:r>
              <a:rPr lang="en-GB" sz="1200" baseline="-25000" dirty="0"/>
              <a:t>11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2843808" y="2091081"/>
            <a:ext cx="445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W</a:t>
            </a:r>
            <a:r>
              <a:rPr lang="en-GB" sz="1200" baseline="-25000" dirty="0"/>
              <a:t>12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833920" y="3099796"/>
            <a:ext cx="445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W</a:t>
            </a:r>
            <a:r>
              <a:rPr lang="en-GB" sz="1200" baseline="-25000" dirty="0"/>
              <a:t>1n</a:t>
            </a:r>
          </a:p>
        </p:txBody>
      </p:sp>
    </p:spTree>
    <p:extLst>
      <p:ext uri="{BB962C8B-B14F-4D97-AF65-F5344CB8AC3E}">
        <p14:creationId xmlns:p14="http://schemas.microsoft.com/office/powerpoint/2010/main" val="1533869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79426" y="1491634"/>
            <a:ext cx="4206386" cy="3186332"/>
          </a:xfrm>
        </p:spPr>
        <p:txBody>
          <a:bodyPr/>
          <a:lstStyle/>
          <a:p>
            <a:r>
              <a:rPr lang="en-GB" sz="2400" dirty="0"/>
              <a:t>I/P		32*32*3 = 3072</a:t>
            </a:r>
          </a:p>
          <a:p>
            <a:r>
              <a:rPr lang="en-GB" sz="2400" dirty="0"/>
              <a:t>Weights	3072 * N</a:t>
            </a:r>
          </a:p>
          <a:p>
            <a:r>
              <a:rPr lang="en-GB" sz="2400" dirty="0"/>
              <a:t>Biases	N</a:t>
            </a:r>
          </a:p>
          <a:p>
            <a:r>
              <a:rPr lang="en-GB" sz="2400" dirty="0"/>
              <a:t>So, </a:t>
            </a:r>
          </a:p>
          <a:p>
            <a:pPr lvl="1"/>
            <a:r>
              <a:rPr lang="en-GB" sz="2000" dirty="0"/>
              <a:t>Full connectivity is wasteful</a:t>
            </a:r>
          </a:p>
          <a:p>
            <a:pPr lvl="1"/>
            <a:r>
              <a:rPr lang="en-GB" sz="2000" dirty="0"/>
              <a:t>Huge number of parameters 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not just </a:t>
            </a:r>
            <a:r>
              <a:rPr lang="de-DE" dirty="0" err="1"/>
              <a:t>Neural</a:t>
            </a:r>
            <a:r>
              <a:rPr lang="de-DE" dirty="0"/>
              <a:t> Nets?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817" y="1491821"/>
            <a:ext cx="3639285" cy="2736304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03366"/>
              </p:ext>
            </p:extLst>
          </p:nvPr>
        </p:nvGraphicFramePr>
        <p:xfrm>
          <a:off x="4685816" y="1491634"/>
          <a:ext cx="3639290" cy="2736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39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39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39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6392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6392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6392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6392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6392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6392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6392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909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4166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 (CNN)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86" y="1491630"/>
            <a:ext cx="6898828" cy="302723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004048" y="1779662"/>
            <a:ext cx="1728192" cy="9361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004048" y="3363838"/>
            <a:ext cx="1728192" cy="9361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5508104" y="206304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CNN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08104" y="364722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CNN</a:t>
            </a:r>
          </a:p>
        </p:txBody>
      </p:sp>
    </p:spTree>
    <p:extLst>
      <p:ext uri="{BB962C8B-B14F-4D97-AF65-F5344CB8AC3E}">
        <p14:creationId xmlns:p14="http://schemas.microsoft.com/office/powerpoint/2010/main" val="3425600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</a:t>
            </a:r>
          </a:p>
          <a:p>
            <a:r>
              <a:rPr lang="en-US" dirty="0"/>
              <a:t>CONV</a:t>
            </a:r>
          </a:p>
          <a:p>
            <a:r>
              <a:rPr lang="en-US" dirty="0"/>
              <a:t>RELU</a:t>
            </a:r>
          </a:p>
          <a:p>
            <a:r>
              <a:rPr lang="en-US" dirty="0"/>
              <a:t>POOL</a:t>
            </a:r>
          </a:p>
          <a:p>
            <a:r>
              <a:rPr lang="en-US" dirty="0"/>
              <a:t>FC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Layers</a:t>
            </a:r>
          </a:p>
        </p:txBody>
      </p:sp>
    </p:spTree>
    <p:extLst>
      <p:ext uri="{BB962C8B-B14F-4D97-AF65-F5344CB8AC3E}">
        <p14:creationId xmlns:p14="http://schemas.microsoft.com/office/powerpoint/2010/main" val="1657479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493200"/>
              </p:ext>
            </p:extLst>
          </p:nvPr>
        </p:nvGraphicFramePr>
        <p:xfrm>
          <a:off x="539552" y="1347614"/>
          <a:ext cx="1107123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90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90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904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CNN </a:t>
            </a:r>
            <a:r>
              <a:rPr lang="mr-IN" dirty="0"/>
              <a:t>–</a:t>
            </a:r>
            <a:r>
              <a:rPr lang="de-DE" dirty="0"/>
              <a:t> </a:t>
            </a:r>
            <a:r>
              <a:rPr lang="de-DE" dirty="0" err="1"/>
              <a:t>Conv</a:t>
            </a:r>
            <a:r>
              <a:rPr lang="de-DE" dirty="0"/>
              <a:t> Layer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723940"/>
              </p:ext>
            </p:extLst>
          </p:nvPr>
        </p:nvGraphicFramePr>
        <p:xfrm>
          <a:off x="539552" y="1347614"/>
          <a:ext cx="2952328" cy="292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90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90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904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6904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6904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6904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6904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69041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189883"/>
              </p:ext>
            </p:extLst>
          </p:nvPr>
        </p:nvGraphicFramePr>
        <p:xfrm>
          <a:off x="4138621" y="2096498"/>
          <a:ext cx="1107123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90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90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904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5675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6759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675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138621" y="3209949"/>
            <a:ext cx="1107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Feature 1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830856"/>
              </p:ext>
            </p:extLst>
          </p:nvPr>
        </p:nvGraphicFramePr>
        <p:xfrm>
          <a:off x="5968367" y="2096498"/>
          <a:ext cx="1107123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90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90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904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56759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6759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6759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7" name="Multiply 16"/>
          <p:cNvSpPr/>
          <p:nvPr/>
        </p:nvSpPr>
        <p:spPr>
          <a:xfrm>
            <a:off x="3563888" y="2283718"/>
            <a:ext cx="490554" cy="722841"/>
          </a:xfrm>
          <a:prstGeom prst="mathMultiply">
            <a:avLst/>
          </a:prstGeom>
          <a:solidFill>
            <a:srgbClr val="418E4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Equal 17"/>
          <p:cNvSpPr/>
          <p:nvPr/>
        </p:nvSpPr>
        <p:spPr>
          <a:xfrm>
            <a:off x="5329923" y="2444894"/>
            <a:ext cx="546895" cy="365760"/>
          </a:xfrm>
          <a:prstGeom prst="mathEqual">
            <a:avLst/>
          </a:prstGeom>
          <a:solidFill>
            <a:srgbClr val="418E4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3093" y="172716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892486" y="1923678"/>
            <a:ext cx="1274554" cy="14401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946348"/>
              </p:ext>
            </p:extLst>
          </p:nvPr>
        </p:nvGraphicFramePr>
        <p:xfrm>
          <a:off x="5962188" y="2096498"/>
          <a:ext cx="1107123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90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90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904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567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6759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67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3" name="Equal 22"/>
          <p:cNvSpPr/>
          <p:nvPr/>
        </p:nvSpPr>
        <p:spPr>
          <a:xfrm>
            <a:off x="7212605" y="2460878"/>
            <a:ext cx="546895" cy="365760"/>
          </a:xfrm>
          <a:prstGeom prst="mathEqual">
            <a:avLst/>
          </a:prstGeom>
          <a:solidFill>
            <a:srgbClr val="418E4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843010" y="2505258"/>
                <a:ext cx="4344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  <m:r>
                        <a:rPr lang="mr-IN" i="1" smtClean="0">
                          <a:latin typeface="Cambria Math" charset="0"/>
                        </a:rPr>
                        <m:t>/</m:t>
                      </m:r>
                      <m:r>
                        <a:rPr lang="en-US" b="0" i="1" smtClean="0">
                          <a:latin typeface="Cambria Math" charset="0"/>
                        </a:rPr>
                        <m:t>9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3010" y="2505258"/>
                <a:ext cx="434414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2676" r="-11268" b="-3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2699792" y="1727166"/>
            <a:ext cx="554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bg1"/>
                </a:solidFill>
              </a:rPr>
              <a:t>.</a:t>
            </a:r>
            <a:r>
              <a:rPr lang="en-GB" dirty="0">
                <a:solidFill>
                  <a:schemeClr val="bg1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4293388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1.48148E-6 L 0.19948 0.00555 " pathEditMode="relative" rAng="0" ptsTypes="AA">
                                      <p:cBhvr>
                                        <p:cTn id="38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65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 animBg="1"/>
      <p:bldP spid="18" grpId="0" animBg="1"/>
      <p:bldP spid="19" grpId="0"/>
      <p:bldP spid="22" grpId="0" animBg="1"/>
      <p:bldP spid="23" grpId="0" animBg="1"/>
      <p:bldP spid="25" grpId="0"/>
      <p:bldP spid="26" grpId="0"/>
    </p:bldLst>
  </p:timing>
</p:sld>
</file>

<file path=ppt/theme/theme1.xml><?xml version="1.0" encoding="utf-8"?>
<a:theme xmlns:a="http://schemas.openxmlformats.org/drawingml/2006/main" name="en_tuc_vorlage_test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Unicode MS">
      <a:majorFont>
        <a:latin typeface="Arial Unicode MS"/>
        <a:ea typeface=""/>
        <a:cs typeface=""/>
      </a:majorFont>
      <a:minorFont>
        <a:latin typeface="Arial Unicode M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TU-Clausthal-Powerpoint16zu9</Template>
  <TotalTime>226</TotalTime>
  <Words>882</Words>
  <Application>Microsoft Macintosh PowerPoint</Application>
  <PresentationFormat>On-screen Show (16:9)</PresentationFormat>
  <Paragraphs>265</Paragraphs>
  <Slides>30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 Unicode MS</vt:lpstr>
      <vt:lpstr>Calibri</vt:lpstr>
      <vt:lpstr>Cambria Math</vt:lpstr>
      <vt:lpstr>Mangal</vt:lpstr>
      <vt:lpstr>Symbol</vt:lpstr>
      <vt:lpstr>Wingdings</vt:lpstr>
      <vt:lpstr>Arial</vt:lpstr>
      <vt:lpstr>en_tuc_vorlage_test</vt:lpstr>
      <vt:lpstr>Convolutional NN for Image Classification</vt:lpstr>
      <vt:lpstr>Today‘s Talk</vt:lpstr>
      <vt:lpstr>Problem Statement</vt:lpstr>
      <vt:lpstr>Problem Statement - Explained</vt:lpstr>
      <vt:lpstr>Introduction – Neural Nets</vt:lpstr>
      <vt:lpstr>Why not just Neural Nets?    </vt:lpstr>
      <vt:lpstr>Convolutional Neural Network (CNN)</vt:lpstr>
      <vt:lpstr>CNN Layers</vt:lpstr>
      <vt:lpstr>CNN – Conv Layer</vt:lpstr>
      <vt:lpstr>PowerPoint Presentation</vt:lpstr>
      <vt:lpstr>Result= Stack of Filtered images</vt:lpstr>
      <vt:lpstr>CNN – POOL</vt:lpstr>
      <vt:lpstr>CNN – RELU</vt:lpstr>
      <vt:lpstr>TensorFlow</vt:lpstr>
      <vt:lpstr>The data</vt:lpstr>
      <vt:lpstr>Training data</vt:lpstr>
      <vt:lpstr>Ratio</vt:lpstr>
      <vt:lpstr>Test data</vt:lpstr>
      <vt:lpstr>Process images</vt:lpstr>
      <vt:lpstr>Limitations</vt:lpstr>
      <vt:lpstr>Structure of the CNN used</vt:lpstr>
      <vt:lpstr>TF Implementation: Prediction</vt:lpstr>
      <vt:lpstr>Cost Functions</vt:lpstr>
      <vt:lpstr>Squared Error Measure Function</vt:lpstr>
      <vt:lpstr>Softmax Output Function</vt:lpstr>
      <vt:lpstr>Derivative Softmax</vt:lpstr>
      <vt:lpstr>Cost Measure for Softmax Output Function</vt:lpstr>
      <vt:lpstr>Advantages to Squared Error Measure</vt:lpstr>
      <vt:lpstr>Results</vt:lpstr>
      <vt:lpstr>Quellen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des Vortrages </dc:title>
  <dc:creator>Waspan</dc:creator>
  <cp:lastModifiedBy>Aditya Raj</cp:lastModifiedBy>
  <cp:revision>51</cp:revision>
  <dcterms:created xsi:type="dcterms:W3CDTF">2017-01-24T22:13:19Z</dcterms:created>
  <dcterms:modified xsi:type="dcterms:W3CDTF">2017-02-04T23:13:24Z</dcterms:modified>
</cp:coreProperties>
</file>