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handoutMasterIdLst>
    <p:handoutMasterId r:id="rId43"/>
  </p:handoutMasterIdLst>
  <p:sldIdLst>
    <p:sldId id="269" r:id="rId2"/>
    <p:sldId id="270" r:id="rId3"/>
    <p:sldId id="257" r:id="rId4"/>
    <p:sldId id="272" r:id="rId5"/>
    <p:sldId id="271" r:id="rId6"/>
    <p:sldId id="263" r:id="rId7"/>
    <p:sldId id="264" r:id="rId8"/>
    <p:sldId id="278" r:id="rId9"/>
    <p:sldId id="259" r:id="rId10"/>
    <p:sldId id="284" r:id="rId11"/>
    <p:sldId id="275" r:id="rId12"/>
    <p:sldId id="276" r:id="rId13"/>
    <p:sldId id="298" r:id="rId14"/>
    <p:sldId id="277" r:id="rId15"/>
    <p:sldId id="297" r:id="rId16"/>
    <p:sldId id="299" r:id="rId17"/>
    <p:sldId id="300" r:id="rId18"/>
    <p:sldId id="301" r:id="rId19"/>
    <p:sldId id="302" r:id="rId20"/>
    <p:sldId id="303" r:id="rId21"/>
    <p:sldId id="304" r:id="rId22"/>
    <p:sldId id="266" r:id="rId23"/>
    <p:sldId id="279" r:id="rId24"/>
    <p:sldId id="280" r:id="rId25"/>
    <p:sldId id="286" r:id="rId26"/>
    <p:sldId id="281" r:id="rId27"/>
    <p:sldId id="287" r:id="rId28"/>
    <p:sldId id="282" r:id="rId29"/>
    <p:sldId id="285" r:id="rId30"/>
    <p:sldId id="295" r:id="rId31"/>
    <p:sldId id="294" r:id="rId32"/>
    <p:sldId id="289" r:id="rId33"/>
    <p:sldId id="290" r:id="rId34"/>
    <p:sldId id="288" r:id="rId35"/>
    <p:sldId id="291" r:id="rId36"/>
    <p:sldId id="292" r:id="rId37"/>
    <p:sldId id="293" r:id="rId38"/>
    <p:sldId id="296" r:id="rId39"/>
    <p:sldId id="283" r:id="rId40"/>
    <p:sldId id="262" r:id="rId41"/>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80" userDrawn="1">
          <p15:clr>
            <a:srgbClr val="A4A3A4"/>
          </p15:clr>
        </p15:guide>
        <p15:guide id="4" pos="30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E4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9" autoAdjust="0"/>
    <p:restoredTop sz="89815" autoAdjust="0"/>
  </p:normalViewPr>
  <p:slideViewPr>
    <p:cSldViewPr>
      <p:cViewPr>
        <p:scale>
          <a:sx n="96" d="100"/>
          <a:sy n="96" d="100"/>
        </p:scale>
        <p:origin x="1560" y="776"/>
      </p:cViewPr>
      <p:guideLst>
        <p:guide orient="horz" pos="1620"/>
        <p:guide pos="2880"/>
        <p:guide pos="2980"/>
        <p:guide pos="30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179512"/>
            <a:ext cx="4752528" cy="457200"/>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cs typeface="Arial" panose="020B0604020202020204" pitchFamily="34" charset="0"/>
            </a:endParaRPr>
          </a:p>
        </p:txBody>
      </p:sp>
      <p:sp>
        <p:nvSpPr>
          <p:cNvPr id="3" name="Datumsplatzhalter 2"/>
          <p:cNvSpPr>
            <a:spLocks noGrp="1"/>
          </p:cNvSpPr>
          <p:nvPr>
            <p:ph type="dt" sz="quarter" idx="1"/>
          </p:nvPr>
        </p:nvSpPr>
        <p:spPr>
          <a:xfrm>
            <a:off x="5301208" y="179512"/>
            <a:ext cx="1080120" cy="457200"/>
          </a:xfrm>
          <a:prstGeom prst="rect">
            <a:avLst/>
          </a:prstGeom>
        </p:spPr>
        <p:txBody>
          <a:bodyPr vert="horz" lIns="91440" tIns="45720" rIns="91440" bIns="45720" rtlCol="0"/>
          <a:lstStyle>
            <a:lvl1pPr algn="r">
              <a:defRPr sz="1200"/>
            </a:lvl1pPr>
          </a:lstStyle>
          <a:p>
            <a:fld id="{E54A442F-BE82-4B5A-943A-0DA94ED29E59}" type="datetimeFigureOut">
              <a:rPr lang="de-DE" smtClean="0">
                <a:latin typeface="Arial" panose="020B0604020202020204" pitchFamily="34" charset="0"/>
                <a:cs typeface="Arial" panose="020B0604020202020204" pitchFamily="34" charset="0"/>
              </a:rPr>
              <a:t>05.02.17</a:t>
            </a:fld>
            <a:endParaRPr lang="de-DE">
              <a:latin typeface="Arial" panose="020B0604020202020204" pitchFamily="34" charset="0"/>
              <a:cs typeface="Arial" panose="020B0604020202020204" pitchFamily="34" charset="0"/>
            </a:endParaRPr>
          </a:p>
        </p:txBody>
      </p:sp>
      <p:sp>
        <p:nvSpPr>
          <p:cNvPr id="4" name="Fußzeilenplatzhalter 3"/>
          <p:cNvSpPr>
            <a:spLocks noGrp="1"/>
          </p:cNvSpPr>
          <p:nvPr>
            <p:ph type="ftr" sz="quarter" idx="2"/>
          </p:nvPr>
        </p:nvSpPr>
        <p:spPr>
          <a:xfrm>
            <a:off x="476672" y="8532440"/>
            <a:ext cx="5040560" cy="457200"/>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cs typeface="Arial" panose="020B0604020202020204" pitchFamily="34" charset="0"/>
            </a:endParaRPr>
          </a:p>
        </p:txBody>
      </p:sp>
      <p:sp>
        <p:nvSpPr>
          <p:cNvPr id="5" name="Foliennummernplatzhalter 4"/>
          <p:cNvSpPr>
            <a:spLocks noGrp="1"/>
          </p:cNvSpPr>
          <p:nvPr>
            <p:ph type="sldNum" sz="quarter" idx="3"/>
          </p:nvPr>
        </p:nvSpPr>
        <p:spPr>
          <a:xfrm>
            <a:off x="5661248" y="8532440"/>
            <a:ext cx="720080" cy="457200"/>
          </a:xfrm>
          <a:prstGeom prst="rect">
            <a:avLst/>
          </a:prstGeom>
        </p:spPr>
        <p:txBody>
          <a:bodyPr vert="horz" lIns="91440" tIns="45720" rIns="91440" bIns="45720" rtlCol="0" anchor="b"/>
          <a:lstStyle>
            <a:lvl1pPr algn="r">
              <a:defRPr sz="1200"/>
            </a:lvl1pPr>
          </a:lstStyle>
          <a:p>
            <a:fld id="{2AE125BC-28D1-403A-9ED0-9FCD04001FB1}" type="slidenum">
              <a:rPr lang="de-DE" smtClean="0">
                <a:latin typeface="Arial" panose="020B0604020202020204" pitchFamily="34" charset="0"/>
                <a:cs typeface="Arial" panose="020B0604020202020204" pitchFamily="34" charset="0"/>
              </a:rPr>
              <a:t>‹#›</a:t>
            </a:fld>
            <a:endParaRPr lang="de-D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840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124744" y="154360"/>
            <a:ext cx="4608512"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5805264" y="154360"/>
            <a:ext cx="883568" cy="457200"/>
          </a:xfrm>
          <a:prstGeom prst="rect">
            <a:avLst/>
          </a:prstGeom>
        </p:spPr>
        <p:txBody>
          <a:bodyPr vert="horz" lIns="91440" tIns="45720" rIns="91440" bIns="45720" rtlCol="0"/>
          <a:lstStyle>
            <a:lvl1pPr algn="r">
              <a:defRPr sz="1200"/>
            </a:lvl1pPr>
          </a:lstStyle>
          <a:p>
            <a:fld id="{5801EACB-8D12-49F2-9088-5A635C50DDBD}" type="datetimeFigureOut">
              <a:rPr lang="de-DE" smtClean="0"/>
              <a:t>05.02.17</a:t>
            </a:fld>
            <a:endParaRPr lang="de-DE"/>
          </a:p>
        </p:txBody>
      </p:sp>
      <p:sp>
        <p:nvSpPr>
          <p:cNvPr id="4" name="Folienbildplatzhalter 3"/>
          <p:cNvSpPr>
            <a:spLocks noGrp="1" noRot="1" noChangeAspect="1"/>
          </p:cNvSpPr>
          <p:nvPr>
            <p:ph type="sldImg" idx="2"/>
          </p:nvPr>
        </p:nvSpPr>
        <p:spPr>
          <a:xfrm>
            <a:off x="1168716" y="901824"/>
            <a:ext cx="5500644" cy="30941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196752"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196752" y="8532440"/>
            <a:ext cx="4536504"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877272" y="8532440"/>
            <a:ext cx="811560" cy="457200"/>
          </a:xfrm>
          <a:prstGeom prst="rect">
            <a:avLst/>
          </a:prstGeom>
        </p:spPr>
        <p:txBody>
          <a:bodyPr vert="horz" lIns="91440" tIns="45720" rIns="91440" bIns="45720" rtlCol="0" anchor="b"/>
          <a:lstStyle>
            <a:lvl1pPr algn="r">
              <a:defRPr sz="1200"/>
            </a:lvl1pPr>
          </a:lstStyle>
          <a:p>
            <a:fld id="{272E3E51-A3F3-4FD4-9C75-1C612CCCCA5A}" type="slidenum">
              <a:rPr lang="de-DE" smtClean="0"/>
              <a:t>‹#›</a:t>
            </a:fld>
            <a:endParaRPr lang="de-DE"/>
          </a:p>
        </p:txBody>
      </p:sp>
    </p:spTree>
    <p:extLst>
      <p:ext uri="{BB962C8B-B14F-4D97-AF65-F5344CB8AC3E}">
        <p14:creationId xmlns:p14="http://schemas.microsoft.com/office/powerpoint/2010/main" val="970505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a:t>
            </a:fld>
            <a:endParaRPr lang="de-DE"/>
          </a:p>
        </p:txBody>
      </p:sp>
    </p:spTree>
    <p:extLst>
      <p:ext uri="{BB962C8B-B14F-4D97-AF65-F5344CB8AC3E}">
        <p14:creationId xmlns:p14="http://schemas.microsoft.com/office/powerpoint/2010/main" val="609672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smtClean="0"/>
              <a:t>The amount of re-training weights within deeper layers of a network have to do as a result of earlier layers changing their weights and thus their output values.</a:t>
            </a:r>
          </a:p>
          <a:p>
            <a:endParaRPr lang="en-US" dirty="0" smtClean="0"/>
          </a:p>
          <a:p>
            <a:r>
              <a:rPr lang="en-US" sz="1200" b="0" i="0" kern="1200" dirty="0" smtClean="0">
                <a:solidFill>
                  <a:schemeClr val="tx1"/>
                </a:solidFill>
                <a:effectLst/>
                <a:latin typeface="+mn-lt"/>
                <a:ea typeface="+mn-ea"/>
                <a:cs typeface="+mn-cs"/>
              </a:rPr>
              <a:t> Changes in model parameters during learning change the distributions of the outputs of each hidden layer. This means that later layers need to adapt to these (often noisy) changes during training.</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19</a:t>
            </a:fld>
            <a:endParaRPr lang="de-DE"/>
          </a:p>
        </p:txBody>
      </p:sp>
    </p:spTree>
    <p:extLst>
      <p:ext uri="{BB962C8B-B14F-4D97-AF65-F5344CB8AC3E}">
        <p14:creationId xmlns:p14="http://schemas.microsoft.com/office/powerpoint/2010/main" val="229649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the batch normalizing transform given above restricts the inputs to the activation function to a prescribed normal distribution, this can limit the representational power of the layer. Therefore, we allow the network to undo the batch normalizing transform by multiplying by a new scale parameter </a:t>
            </a:r>
            <a:r>
              <a:rPr lang="en-US" sz="1200" b="0" i="0" u="none" strike="noStrike" kern="1200" dirty="0" err="1" smtClean="0">
                <a:solidFill>
                  <a:schemeClr val="tx1"/>
                </a:solidFill>
                <a:effectLst/>
                <a:latin typeface="+mn-lt"/>
                <a:ea typeface="+mn-ea"/>
                <a:cs typeface="+mn-cs"/>
              </a:rPr>
              <a:t>γγ</a:t>
            </a:r>
            <a:r>
              <a:rPr lang="en-US" sz="1200" b="0" i="0" kern="1200" dirty="0" smtClean="0">
                <a:solidFill>
                  <a:schemeClr val="tx1"/>
                </a:solidFill>
                <a:effectLst/>
                <a:latin typeface="+mn-lt"/>
                <a:ea typeface="+mn-ea"/>
                <a:cs typeface="+mn-cs"/>
              </a:rPr>
              <a:t> and adding a new shift parameter </a:t>
            </a:r>
            <a:r>
              <a:rPr lang="en-US" sz="1200" b="0" i="0" u="none" strike="noStrike" kern="1200" dirty="0" smtClean="0">
                <a:solidFill>
                  <a:schemeClr val="tx1"/>
                </a:solidFill>
                <a:effectLst/>
                <a:latin typeface="+mn-lt"/>
                <a:ea typeface="+mn-ea"/>
                <a:cs typeface="+mn-cs"/>
              </a:rPr>
              <a:t>ββ</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γγ</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rPr>
              <a:t>ββ</a:t>
            </a:r>
            <a:r>
              <a:rPr lang="en-US" sz="1200" b="0" i="0" kern="1200" dirty="0" smtClean="0">
                <a:solidFill>
                  <a:schemeClr val="tx1"/>
                </a:solidFill>
                <a:effectLst/>
                <a:latin typeface="+mn-lt"/>
                <a:ea typeface="+mn-ea"/>
                <a:cs typeface="+mn-cs"/>
              </a:rPr>
              <a:t> are learnable parameters.</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20</a:t>
            </a:fld>
            <a:endParaRPr lang="de-DE"/>
          </a:p>
        </p:txBody>
      </p:sp>
    </p:spTree>
    <p:extLst>
      <p:ext uri="{BB962C8B-B14F-4D97-AF65-F5344CB8AC3E}">
        <p14:creationId xmlns:p14="http://schemas.microsoft.com/office/powerpoint/2010/main" val="1802225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Y lies between 0 to 1</a:t>
            </a:r>
            <a:r>
              <a:rPr lang="mr-IN" dirty="0" smtClean="0"/>
              <a:t>…</a:t>
            </a:r>
            <a:r>
              <a:rPr lang="en-US" dirty="0" smtClean="0"/>
              <a:t>.. </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34</a:t>
            </a:fld>
            <a:endParaRPr lang="de-DE"/>
          </a:p>
        </p:txBody>
      </p:sp>
    </p:spTree>
    <p:extLst>
      <p:ext uri="{BB962C8B-B14F-4D97-AF65-F5344CB8AC3E}">
        <p14:creationId xmlns:p14="http://schemas.microsoft.com/office/powerpoint/2010/main" val="257062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Graphics </a:t>
            </a:r>
            <a:r>
              <a:rPr lang="de-DE" dirty="0" err="1"/>
              <a:t>have</a:t>
            </a:r>
            <a:r>
              <a:rPr lang="de-DE" dirty="0"/>
              <a:t> </a:t>
            </a:r>
            <a:r>
              <a:rPr lang="de-DE" dirty="0" err="1"/>
              <a:t>to</a:t>
            </a:r>
            <a:r>
              <a:rPr lang="de-DE" dirty="0"/>
              <a:t> </a:t>
            </a:r>
            <a:r>
              <a:rPr lang="de-DE" dirty="0" err="1"/>
              <a:t>be</a:t>
            </a:r>
            <a:r>
              <a:rPr lang="de-DE" dirty="0"/>
              <a:t> </a:t>
            </a:r>
            <a:r>
              <a:rPr lang="de-DE" dirty="0" err="1"/>
              <a:t>added</a:t>
            </a:r>
            <a:endParaRPr lang="de-DE" dirty="0"/>
          </a:p>
        </p:txBody>
      </p:sp>
      <p:sp>
        <p:nvSpPr>
          <p:cNvPr id="4" name="Foliennummernplatzhalter 3"/>
          <p:cNvSpPr>
            <a:spLocks noGrp="1"/>
          </p:cNvSpPr>
          <p:nvPr>
            <p:ph type="sldNum" sz="quarter" idx="10"/>
          </p:nvPr>
        </p:nvSpPr>
        <p:spPr/>
        <p:txBody>
          <a:bodyPr/>
          <a:lstStyle/>
          <a:p>
            <a:fld id="{272E3E51-A3F3-4FD4-9C75-1C612CCCCA5A}" type="slidenum">
              <a:rPr lang="de-DE" smtClean="0"/>
              <a:t>39</a:t>
            </a:fld>
            <a:endParaRPr lang="de-DE"/>
          </a:p>
        </p:txBody>
      </p:sp>
    </p:spTree>
    <p:extLst>
      <p:ext uri="{BB962C8B-B14F-4D97-AF65-F5344CB8AC3E}">
        <p14:creationId xmlns:p14="http://schemas.microsoft.com/office/powerpoint/2010/main" val="439320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Based on pretty basic ideas</a:t>
            </a:r>
          </a:p>
          <a:p>
            <a:r>
              <a:rPr lang="en-GB" dirty="0"/>
              <a:t>Image is a 2-D array of images</a:t>
            </a:r>
          </a:p>
          <a:p>
            <a:r>
              <a:rPr lang="en-GB" dirty="0"/>
              <a:t>Looking at it CNN decides if Pictures is X or O.</a:t>
            </a:r>
          </a:p>
        </p:txBody>
      </p:sp>
      <p:sp>
        <p:nvSpPr>
          <p:cNvPr id="4" name="Slide Number Placeholder 3"/>
          <p:cNvSpPr>
            <a:spLocks noGrp="1"/>
          </p:cNvSpPr>
          <p:nvPr>
            <p:ph type="sldNum" sz="quarter" idx="10"/>
          </p:nvPr>
        </p:nvSpPr>
        <p:spPr/>
        <p:txBody>
          <a:bodyPr/>
          <a:lstStyle/>
          <a:p>
            <a:fld id="{272E3E51-A3F3-4FD4-9C75-1C612CCCCA5A}" type="slidenum">
              <a:rPr lang="de-DE" smtClean="0"/>
              <a:t>5</a:t>
            </a:fld>
            <a:endParaRPr lang="de-DE"/>
          </a:p>
        </p:txBody>
      </p:sp>
    </p:spTree>
    <p:extLst>
      <p:ext uri="{BB962C8B-B14F-4D97-AF65-F5344CB8AC3E}">
        <p14:creationId xmlns:p14="http://schemas.microsoft.com/office/powerpoint/2010/main" val="984627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smtClean="0"/>
              <a:t>Deducing what multilayer </a:t>
            </a:r>
            <a:r>
              <a:rPr lang="en-GB" sz="1600" dirty="0" err="1" smtClean="0"/>
              <a:t>perceptrons</a:t>
            </a:r>
            <a:r>
              <a:rPr lang="en-GB" sz="1600" dirty="0" smtClean="0"/>
              <a:t> has learned is impossible to understand. </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6</a:t>
            </a:fld>
            <a:endParaRPr lang="de-DE"/>
          </a:p>
        </p:txBody>
      </p:sp>
    </p:spTree>
    <p:extLst>
      <p:ext uri="{BB962C8B-B14F-4D97-AF65-F5344CB8AC3E}">
        <p14:creationId xmlns:p14="http://schemas.microsoft.com/office/powerpoint/2010/main" val="138312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What Computer</a:t>
            </a:r>
            <a:r>
              <a:rPr lang="en-GB" baseline="0" dirty="0"/>
              <a:t>s See </a:t>
            </a:r>
          </a:p>
          <a:p>
            <a:r>
              <a:rPr lang="en-GB" baseline="0" dirty="0"/>
              <a:t>When using If and else, we can not say that if it is X or O</a:t>
            </a:r>
          </a:p>
          <a:p>
            <a:r>
              <a:rPr lang="en-GB" baseline="0" dirty="0"/>
              <a:t>If the pixels do not match for a given X and rotated X then it can either do or not do.</a:t>
            </a:r>
          </a:p>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7</a:t>
            </a:fld>
            <a:endParaRPr lang="de-DE"/>
          </a:p>
        </p:txBody>
      </p:sp>
    </p:spTree>
    <p:extLst>
      <p:ext uri="{BB962C8B-B14F-4D97-AF65-F5344CB8AC3E}">
        <p14:creationId xmlns:p14="http://schemas.microsoft.com/office/powerpoint/2010/main" val="142804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68400" y="901700"/>
            <a:ext cx="5500688" cy="3094038"/>
          </a:xfrm>
        </p:spPr>
      </p:sp>
      <p:sp>
        <p:nvSpPr>
          <p:cNvPr id="3" name="Notizenplatzhalter 2"/>
          <p:cNvSpPr>
            <a:spLocks noGrp="1"/>
          </p:cNvSpPr>
          <p:nvPr>
            <p:ph type="body" idx="1"/>
          </p:nvPr>
        </p:nvSpPr>
        <p:spPr/>
        <p:txBody>
          <a:bodyPr/>
          <a:lstStyle/>
          <a:p>
            <a:r>
              <a:rPr lang="de-DE" dirty="0"/>
              <a:t>Numbers </a:t>
            </a:r>
            <a:r>
              <a:rPr lang="de-DE" dirty="0" err="1"/>
              <a:t>are</a:t>
            </a:r>
            <a:r>
              <a:rPr lang="de-DE" dirty="0"/>
              <a:t> irrelevant</a:t>
            </a:r>
          </a:p>
          <a:p>
            <a:r>
              <a:rPr lang="de-DE" dirty="0" err="1"/>
              <a:t>If</a:t>
            </a:r>
            <a:r>
              <a:rPr lang="de-DE" dirty="0"/>
              <a:t> </a:t>
            </a:r>
            <a:r>
              <a:rPr lang="de-DE" dirty="0" err="1"/>
              <a:t>the</a:t>
            </a:r>
            <a:r>
              <a:rPr lang="de-DE" dirty="0"/>
              <a:t> </a:t>
            </a:r>
            <a:r>
              <a:rPr lang="de-DE" dirty="0" err="1"/>
              <a:t>filter</a:t>
            </a:r>
            <a:r>
              <a:rPr lang="de-DE" dirty="0"/>
              <a:t> </a:t>
            </a:r>
            <a:r>
              <a:rPr lang="de-DE" dirty="0" err="1"/>
              <a:t>can</a:t>
            </a:r>
            <a:r>
              <a:rPr lang="de-DE" dirty="0"/>
              <a:t> </a:t>
            </a:r>
            <a:r>
              <a:rPr lang="de-DE" dirty="0" err="1"/>
              <a:t>be</a:t>
            </a:r>
            <a:r>
              <a:rPr lang="de-DE" dirty="0"/>
              <a:t> </a:t>
            </a:r>
            <a:r>
              <a:rPr lang="de-DE" dirty="0" err="1"/>
              <a:t>applied</a:t>
            </a:r>
            <a:r>
              <a:rPr lang="de-DE" dirty="0"/>
              <a:t> </a:t>
            </a:r>
          </a:p>
        </p:txBody>
      </p:sp>
      <p:sp>
        <p:nvSpPr>
          <p:cNvPr id="4" name="Foliennummernplatzhalter 3"/>
          <p:cNvSpPr>
            <a:spLocks noGrp="1"/>
          </p:cNvSpPr>
          <p:nvPr>
            <p:ph type="sldNum" sz="quarter" idx="10"/>
          </p:nvPr>
        </p:nvSpPr>
        <p:spPr/>
        <p:txBody>
          <a:bodyPr/>
          <a:lstStyle/>
          <a:p>
            <a:fld id="{272E3E51-A3F3-4FD4-9C75-1C612CCCCA5A}" type="slidenum">
              <a:rPr lang="de-DE" smtClean="0"/>
              <a:t>10</a:t>
            </a:fld>
            <a:endParaRPr lang="de-DE"/>
          </a:p>
        </p:txBody>
      </p:sp>
    </p:spTree>
    <p:extLst>
      <p:ext uri="{BB962C8B-B14F-4D97-AF65-F5344CB8AC3E}">
        <p14:creationId xmlns:p14="http://schemas.microsoft.com/office/powerpoint/2010/main" val="54354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GB" dirty="0"/>
              <a:t>Higher Probabilities</a:t>
            </a:r>
            <a:r>
              <a:rPr lang="en-GB" baseline="0" dirty="0"/>
              <a:t> appear in the feature shown</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11</a:t>
            </a:fld>
            <a:endParaRPr lang="de-DE"/>
          </a:p>
        </p:txBody>
      </p:sp>
    </p:spTree>
    <p:extLst>
      <p:ext uri="{BB962C8B-B14F-4D97-AF65-F5344CB8AC3E}">
        <p14:creationId xmlns:p14="http://schemas.microsoft.com/office/powerpoint/2010/main" val="70078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r>
              <a:rPr lang="en-US" dirty="0" smtClean="0"/>
              <a:t>Reason behind uneven dimensions that the spatial dimension stays the same after convolution when adding one or multiple padding layers to the input image. This leaves only pooling layers capable of reducing the spatial dimension of the input image.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Reason</a:t>
            </a:r>
            <a:r>
              <a:rPr lang="en-US" baseline="0" dirty="0" smtClean="0"/>
              <a:t> behind </a:t>
            </a:r>
            <a:r>
              <a:rPr lang="en-GB" dirty="0" smtClean="0"/>
              <a:t>More conv layers with small filter</a:t>
            </a:r>
            <a:r>
              <a:rPr lang="en-GB" baseline="0" dirty="0" smtClean="0"/>
              <a:t> is that </a:t>
            </a:r>
            <a:r>
              <a:rPr lang="en-US" dirty="0" smtClean="0"/>
              <a:t>Multiple smaller convolutional filters can cover the same part of an image as a single bigger convolutional filter but it would include more non-linearity rectification layers which makes the decision function more discriminative</a:t>
            </a:r>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12</a:t>
            </a:fld>
            <a:endParaRPr lang="de-DE"/>
          </a:p>
        </p:txBody>
      </p:sp>
    </p:spTree>
    <p:extLst>
      <p:ext uri="{BB962C8B-B14F-4D97-AF65-F5344CB8AC3E}">
        <p14:creationId xmlns:p14="http://schemas.microsoft.com/office/powerpoint/2010/main" val="121335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13</a:t>
            </a:fld>
            <a:endParaRPr lang="de-DE"/>
          </a:p>
        </p:txBody>
      </p:sp>
    </p:spTree>
    <p:extLst>
      <p:ext uri="{BB962C8B-B14F-4D97-AF65-F5344CB8AC3E}">
        <p14:creationId xmlns:p14="http://schemas.microsoft.com/office/powerpoint/2010/main" val="183572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8400" y="901700"/>
            <a:ext cx="5500688" cy="30940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2E3E51-A3F3-4FD4-9C75-1C612CCCCA5A}" type="slidenum">
              <a:rPr lang="de-DE" smtClean="0"/>
              <a:t>14</a:t>
            </a:fld>
            <a:endParaRPr lang="de-DE"/>
          </a:p>
        </p:txBody>
      </p:sp>
    </p:spTree>
    <p:extLst>
      <p:ext uri="{BB962C8B-B14F-4D97-AF65-F5344CB8AC3E}">
        <p14:creationId xmlns:p14="http://schemas.microsoft.com/office/powerpoint/2010/main" val="68551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tangle 8"/>
          <p:cNvSpPr>
            <a:spLocks noGrp="1" noChangeArrowheads="1"/>
          </p:cNvSpPr>
          <p:nvPr>
            <p:ph type="ctrTitle"/>
          </p:nvPr>
        </p:nvSpPr>
        <p:spPr>
          <a:xfrm>
            <a:off x="506934" y="771550"/>
            <a:ext cx="7737475" cy="1152128"/>
          </a:xfrm>
        </p:spPr>
        <p:txBody>
          <a:bodyPr/>
          <a:lstStyle>
            <a:lvl1pPr>
              <a:defRPr sz="3500">
                <a:solidFill>
                  <a:srgbClr val="008C4F"/>
                </a:solidFill>
              </a:defRPr>
            </a:lvl1pPr>
          </a:lstStyle>
          <a:p>
            <a:pPr lvl="0"/>
            <a:r>
              <a:rPr lang="de-DE" altLang="de-DE" noProof="0"/>
              <a:t>Titelmasterformat durch Klicken bearbeiten</a:t>
            </a:r>
            <a:endParaRPr lang="de-DE" altLang="de-DE" noProof="0" dirty="0"/>
          </a:p>
        </p:txBody>
      </p:sp>
      <p:sp>
        <p:nvSpPr>
          <p:cNvPr id="8" name="Rectangle 9"/>
          <p:cNvSpPr>
            <a:spLocks noGrp="1" noChangeArrowheads="1"/>
          </p:cNvSpPr>
          <p:nvPr>
            <p:ph type="subTitle" idx="1"/>
          </p:nvPr>
        </p:nvSpPr>
        <p:spPr>
          <a:xfrm>
            <a:off x="506934" y="2031522"/>
            <a:ext cx="7737475" cy="1782366"/>
          </a:xfrm>
        </p:spPr>
        <p:txBody>
          <a:bodyPr/>
          <a:lstStyle>
            <a:lvl1pPr marL="0" indent="0">
              <a:buFont typeface="Wingdings" pitchFamily="2" charset="2"/>
              <a:buNone/>
              <a:defRPr/>
            </a:lvl1pPr>
          </a:lstStyle>
          <a:p>
            <a:pPr lvl="0"/>
            <a:r>
              <a:rPr lang="de-DE" altLang="de-DE" noProof="0"/>
              <a:t>Formatvorlage des Untertitelmasters durch Klicken bearbeiten</a:t>
            </a:r>
          </a:p>
        </p:txBody>
      </p:sp>
    </p:spTree>
    <p:extLst>
      <p:ext uri="{BB962C8B-B14F-4D97-AF65-F5344CB8AC3E}">
        <p14:creationId xmlns:p14="http://schemas.microsoft.com/office/powerpoint/2010/main" val="279858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8" name="Vertikaler Textplatzhalter 2"/>
          <p:cNvSpPr>
            <a:spLocks noGrp="1"/>
          </p:cNvSpPr>
          <p:nvPr>
            <p:ph type="body" orient="vert" idx="1"/>
          </p:nvPr>
        </p:nvSpPr>
        <p:spPr>
          <a:xfrm rot="10800000">
            <a:off x="479426" y="1337518"/>
            <a:ext cx="7923213" cy="3394472"/>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69858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7" name="Vertikaler Titel 1"/>
          <p:cNvSpPr>
            <a:spLocks noGrp="1"/>
          </p:cNvSpPr>
          <p:nvPr>
            <p:ph type="title" orient="vert"/>
          </p:nvPr>
        </p:nvSpPr>
        <p:spPr>
          <a:xfrm rot="10800000">
            <a:off x="467545" y="843558"/>
            <a:ext cx="1979613" cy="3833813"/>
          </a:xfrm>
        </p:spPr>
        <p:txBody>
          <a:bodyPr vert="eaVert"/>
          <a:lstStyle/>
          <a:p>
            <a:r>
              <a:rPr lang="de-DE"/>
              <a:t>Titelmasterformat durch Klicken bearbeiten</a:t>
            </a:r>
            <a:endParaRPr lang="de-DE" dirty="0"/>
          </a:p>
        </p:txBody>
      </p:sp>
      <p:sp>
        <p:nvSpPr>
          <p:cNvPr id="8" name="Vertikaler Textplatzhalter 2"/>
          <p:cNvSpPr>
            <a:spLocks noGrp="1"/>
          </p:cNvSpPr>
          <p:nvPr>
            <p:ph type="body" orient="vert" idx="1"/>
          </p:nvPr>
        </p:nvSpPr>
        <p:spPr>
          <a:xfrm rot="10800000">
            <a:off x="2555776" y="843558"/>
            <a:ext cx="5791200" cy="3833813"/>
          </a:xfrm>
        </p:spPr>
        <p:txBody>
          <a:bodyPr vert="eaVert"/>
          <a:lstStyle>
            <a:lvl5pPr>
              <a:defRPr sz="18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4623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494184" y="4566159"/>
            <a:ext cx="2133600" cy="273844"/>
          </a:xfrm>
          <a:prstGeom prst="rect">
            <a:avLst/>
          </a:prstGeom>
        </p:spPr>
        <p:txBody>
          <a:bodyPr/>
          <a:lstStyle>
            <a:lvl1pPr>
              <a:defRPr sz="1400"/>
            </a:lvl1pPr>
          </a:lstStyle>
          <a:p>
            <a:fld id="{911D8C60-1F2D-4436-BF53-22882F494404}" type="datetimeFigureOut">
              <a:rPr lang="de-DE" smtClean="0"/>
              <a:pPr/>
              <a:t>05.02.17</a:t>
            </a:fld>
            <a:endParaRPr lang="de-DE" dirty="0"/>
          </a:p>
        </p:txBody>
      </p:sp>
      <p:sp>
        <p:nvSpPr>
          <p:cNvPr id="5" name="Fußzeilenplatzhalter 4"/>
          <p:cNvSpPr>
            <a:spLocks noGrp="1"/>
          </p:cNvSpPr>
          <p:nvPr>
            <p:ph type="ftr" sz="quarter" idx="11"/>
          </p:nvPr>
        </p:nvSpPr>
        <p:spPr>
          <a:xfrm>
            <a:off x="3124200" y="4566159"/>
            <a:ext cx="2895600" cy="273844"/>
          </a:xfrm>
          <a:prstGeom prst="rect">
            <a:avLst/>
          </a:prstGeom>
        </p:spPr>
        <p:txBody>
          <a:bodyPr/>
          <a:lstStyle>
            <a:lvl1pPr>
              <a:defRPr sz="1400"/>
            </a:lvl1pPr>
          </a:lstStyle>
          <a:p>
            <a:endParaRPr lang="de-DE" dirty="0"/>
          </a:p>
        </p:txBody>
      </p:sp>
      <p:sp>
        <p:nvSpPr>
          <p:cNvPr id="6" name="Foliennummernplatzhalter 5"/>
          <p:cNvSpPr>
            <a:spLocks noGrp="1"/>
          </p:cNvSpPr>
          <p:nvPr>
            <p:ph type="sldNum" sz="quarter" idx="12"/>
          </p:nvPr>
        </p:nvSpPr>
        <p:spPr>
          <a:xfrm>
            <a:off x="6553200" y="4566159"/>
            <a:ext cx="1835224" cy="273844"/>
          </a:xfrm>
          <a:prstGeom prst="rect">
            <a:avLst/>
          </a:prstGeom>
        </p:spPr>
        <p:txBody>
          <a:bodyPr/>
          <a:lstStyle>
            <a:lvl1pPr>
              <a:defRPr sz="1400"/>
            </a:lvl1pPr>
          </a:lstStyle>
          <a:p>
            <a:fld id="{83B23FF1-3F66-4904-91CE-1AE4A5050627}" type="slidenum">
              <a:rPr lang="de-DE" smtClean="0"/>
              <a:pPr/>
              <a:t>‹#›</a:t>
            </a:fld>
            <a:endParaRPr lang="de-DE"/>
          </a:p>
        </p:txBody>
      </p:sp>
      <p:sp>
        <p:nvSpPr>
          <p:cNvPr id="8" name="Inhaltsplatzhalter 2"/>
          <p:cNvSpPr>
            <a:spLocks noGrp="1"/>
          </p:cNvSpPr>
          <p:nvPr>
            <p:ph idx="1"/>
          </p:nvPr>
        </p:nvSpPr>
        <p:spPr>
          <a:xfrm>
            <a:off x="479426" y="1283494"/>
            <a:ext cx="7923213" cy="3232472"/>
          </a:xfrm>
        </p:spPr>
        <p:txBody>
          <a:bodyPr/>
          <a:lstStyle>
            <a:lvl1pPr marL="268288" indent="-268288">
              <a:defRPr/>
            </a:lvl1pPr>
            <a:lvl2pPr marL="536575" indent="-282575">
              <a:spcBef>
                <a:spcPts val="600"/>
              </a:spcBef>
              <a:defRPr/>
            </a:lvl2pPr>
            <a:lvl3pPr marL="804863" indent="-268288">
              <a:spcBef>
                <a:spcPts val="600"/>
              </a:spcBef>
              <a:defRPr/>
            </a:lvl3pPr>
            <a:lvl4pPr marL="1074738" indent="-269875">
              <a:spcBef>
                <a:spcPts val="600"/>
              </a:spcBef>
              <a:defRPr/>
            </a:lvl4pPr>
            <a:lvl5pPr marL="1343025" indent="-269875">
              <a:spcBef>
                <a:spcPts val="600"/>
              </a:spcBef>
              <a:defRPr sz="16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325969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72008" y="3134370"/>
            <a:ext cx="7772400" cy="1237580"/>
          </a:xfrm>
          <a:prstGeom prst="rect">
            <a:avLst/>
          </a:prstGeom>
        </p:spPr>
        <p:txBody>
          <a:bodyPr anchor="t"/>
          <a:lstStyle>
            <a:lvl1pPr algn="l">
              <a:defRPr sz="4000" b="1" cap="all"/>
            </a:lvl1pPr>
          </a:lstStyle>
          <a:p>
            <a:r>
              <a:rPr lang="de-DE"/>
              <a:t>Titelmasterformat durch Klicken bearbeiten</a:t>
            </a:r>
            <a:endParaRPr lang="de-DE" dirty="0"/>
          </a:p>
        </p:txBody>
      </p:sp>
      <p:sp>
        <p:nvSpPr>
          <p:cNvPr id="3" name="Textplatzhalter 2"/>
          <p:cNvSpPr>
            <a:spLocks noGrp="1"/>
          </p:cNvSpPr>
          <p:nvPr>
            <p:ph type="body" idx="1"/>
          </p:nvPr>
        </p:nvSpPr>
        <p:spPr>
          <a:xfrm>
            <a:off x="472008" y="1851670"/>
            <a:ext cx="7772400" cy="1125140"/>
          </a:xfrm>
          <a:prstGeom prst="rect">
            <a:avLst/>
          </a:prstGeo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Formatvorlagen des Textmasters bearbeiten</a:t>
            </a:r>
          </a:p>
        </p:txBody>
      </p:sp>
    </p:spTree>
    <p:extLst>
      <p:ext uri="{BB962C8B-B14F-4D97-AF65-F5344CB8AC3E}">
        <p14:creationId xmlns:p14="http://schemas.microsoft.com/office/powerpoint/2010/main" val="172833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9" name="Inhaltsplatzhalter 2"/>
          <p:cNvSpPr>
            <a:spLocks noGrp="1"/>
          </p:cNvSpPr>
          <p:nvPr>
            <p:ph sz="half" idx="1"/>
          </p:nvPr>
        </p:nvSpPr>
        <p:spPr>
          <a:xfrm>
            <a:off x="479426" y="1283494"/>
            <a:ext cx="3884613"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2"/>
          </p:nvPr>
        </p:nvSpPr>
        <p:spPr>
          <a:xfrm>
            <a:off x="4516438" y="1283494"/>
            <a:ext cx="38862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8965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492826" y="1275606"/>
            <a:ext cx="3873494"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504700" y="2139702"/>
            <a:ext cx="3851275"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4499994" y="1275606"/>
            <a:ext cx="3888431" cy="756084"/>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4499994" y="2139702"/>
            <a:ext cx="3888431" cy="2592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125950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a:t>Titelmasterformat durch Klicken bearbeiten</a:t>
            </a:r>
            <a:endParaRPr lang="de-DE" altLang="de-DE" dirty="0"/>
          </a:p>
        </p:txBody>
      </p:sp>
    </p:spTree>
    <p:extLst>
      <p:ext uri="{BB962C8B-B14F-4D97-AF65-F5344CB8AC3E}">
        <p14:creationId xmlns:p14="http://schemas.microsoft.com/office/powerpoint/2010/main" val="249322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123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699542"/>
            <a:ext cx="3008313" cy="648072"/>
          </a:xfrm>
          <a:prstGeom prst="rect">
            <a:avLst/>
          </a:prstGeom>
        </p:spPr>
        <p:txBody>
          <a:bodyPr anchor="b"/>
          <a:lstStyle>
            <a:lvl1pPr algn="l">
              <a:defRPr sz="2000" b="1"/>
            </a:lvl1pPr>
          </a:lstStyle>
          <a:p>
            <a:r>
              <a:rPr lang="de-DE"/>
              <a:t>Titelmasterformat durch Klicken bearbeiten</a:t>
            </a:r>
            <a:endParaRPr lang="de-DE" dirty="0"/>
          </a:p>
        </p:txBody>
      </p:sp>
      <p:sp>
        <p:nvSpPr>
          <p:cNvPr id="3" name="Inhaltsplatzhalter 2"/>
          <p:cNvSpPr>
            <a:spLocks noGrp="1"/>
          </p:cNvSpPr>
          <p:nvPr>
            <p:ph idx="1"/>
          </p:nvPr>
        </p:nvSpPr>
        <p:spPr>
          <a:xfrm>
            <a:off x="3575050" y="699542"/>
            <a:ext cx="4813374" cy="4104456"/>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457201" y="1419622"/>
            <a:ext cx="3008313" cy="338437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Tree>
    <p:extLst>
      <p:ext uri="{BB962C8B-B14F-4D97-AF65-F5344CB8AC3E}">
        <p14:creationId xmlns:p14="http://schemas.microsoft.com/office/powerpoint/2010/main" val="159066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757296"/>
            <a:ext cx="5486400" cy="425054"/>
          </a:xfrm>
          <a:prstGeom prst="rect">
            <a:avLst/>
          </a:prstGeom>
        </p:spPr>
        <p:txBody>
          <a:bodyPr anchor="b"/>
          <a:lstStyle>
            <a:lvl1pPr algn="l">
              <a:defRPr sz="2000" b="1"/>
            </a:lvl1pPr>
          </a:lstStyle>
          <a:p>
            <a:r>
              <a:rPr lang="de-DE"/>
              <a:t>Titelmasterformat durch Klicken bearbeiten</a:t>
            </a:r>
          </a:p>
        </p:txBody>
      </p:sp>
      <p:sp>
        <p:nvSpPr>
          <p:cNvPr id="4" name="Textplatzhalter 3"/>
          <p:cNvSpPr>
            <a:spLocks noGrp="1"/>
          </p:cNvSpPr>
          <p:nvPr>
            <p:ph type="body" sz="half" idx="2"/>
          </p:nvPr>
        </p:nvSpPr>
        <p:spPr>
          <a:xfrm>
            <a:off x="1792288" y="4245936"/>
            <a:ext cx="5486400" cy="54006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Formatvorlagen des Textmasters bearbeiten</a:t>
            </a:r>
          </a:p>
        </p:txBody>
      </p:sp>
      <p:sp>
        <p:nvSpPr>
          <p:cNvPr id="8" name="Bildplatzhalter 2"/>
          <p:cNvSpPr>
            <a:spLocks noGrp="1"/>
          </p:cNvSpPr>
          <p:nvPr>
            <p:ph type="pic" idx="1"/>
          </p:nvPr>
        </p:nvSpPr>
        <p:spPr>
          <a:xfrm>
            <a:off x="1792288" y="699541"/>
            <a:ext cx="5486400" cy="30029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Tree>
    <p:extLst>
      <p:ext uri="{BB962C8B-B14F-4D97-AF65-F5344CB8AC3E}">
        <p14:creationId xmlns:p14="http://schemas.microsoft.com/office/powerpoint/2010/main" val="12890586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5"/>
          <p:cNvSpPr>
            <a:spLocks noChangeArrowheads="1"/>
          </p:cNvSpPr>
          <p:nvPr/>
        </p:nvSpPr>
        <p:spPr bwMode="auto">
          <a:xfrm>
            <a:off x="8583614" y="0"/>
            <a:ext cx="561975" cy="5143500"/>
          </a:xfrm>
          <a:prstGeom prst="rect">
            <a:avLst/>
          </a:prstGeom>
          <a:solidFill>
            <a:srgbClr val="E6E6E6"/>
          </a:solidFill>
          <a:ln>
            <a:noFill/>
          </a:ln>
          <a:effectLst/>
          <a:extLst/>
        </p:spPr>
        <p:txBody>
          <a:bodyPr wrap="none" anchor="ctr"/>
          <a:lstStyle/>
          <a:p>
            <a:endParaRPr lang="de-DE"/>
          </a:p>
        </p:txBody>
      </p:sp>
      <p:pic>
        <p:nvPicPr>
          <p:cNvPr id="7" name="Picture 59" descr="Logo_TUC_de_RGB"/>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 y="0"/>
            <a:ext cx="3059231" cy="569449"/>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34"/>
          <p:cNvSpPr txBox="1">
            <a:spLocks noChangeArrowheads="1"/>
          </p:cNvSpPr>
          <p:nvPr/>
        </p:nvSpPr>
        <p:spPr bwMode="auto">
          <a:xfrm>
            <a:off x="467544" y="4763928"/>
            <a:ext cx="3887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391025" algn="l"/>
                <a:tab pos="7896225" algn="l"/>
              </a:tabLst>
              <a:defRPr sz="2400">
                <a:solidFill>
                  <a:schemeClr val="tx1"/>
                </a:solidFill>
                <a:latin typeface="Times New Roman" pitchFamily="18" charset="0"/>
              </a:defRPr>
            </a:lvl1pPr>
            <a:lvl2pPr>
              <a:tabLst>
                <a:tab pos="4391025" algn="l"/>
                <a:tab pos="7896225" algn="l"/>
              </a:tabLst>
              <a:defRPr sz="2400">
                <a:solidFill>
                  <a:schemeClr val="tx1"/>
                </a:solidFill>
                <a:latin typeface="Times New Roman" pitchFamily="18" charset="0"/>
              </a:defRPr>
            </a:lvl2pPr>
            <a:lvl3pPr>
              <a:tabLst>
                <a:tab pos="4391025" algn="l"/>
                <a:tab pos="7896225" algn="l"/>
              </a:tabLst>
              <a:defRPr sz="2400">
                <a:solidFill>
                  <a:schemeClr val="tx1"/>
                </a:solidFill>
                <a:latin typeface="Times New Roman" pitchFamily="18" charset="0"/>
              </a:defRPr>
            </a:lvl3pPr>
            <a:lvl4pPr>
              <a:tabLst>
                <a:tab pos="4391025" algn="l"/>
                <a:tab pos="7896225" algn="l"/>
              </a:tabLst>
              <a:defRPr sz="2400">
                <a:solidFill>
                  <a:schemeClr val="tx1"/>
                </a:solidFill>
                <a:latin typeface="Times New Roman" pitchFamily="18" charset="0"/>
              </a:defRPr>
            </a:lvl4pPr>
            <a:lvl5pPr>
              <a:tabLst>
                <a:tab pos="4391025" algn="l"/>
                <a:tab pos="7896225" algn="l"/>
              </a:tabLst>
              <a:defRPr sz="2400">
                <a:solidFill>
                  <a:schemeClr val="tx1"/>
                </a:solidFill>
                <a:latin typeface="Times New Roman" pitchFamily="18" charset="0"/>
              </a:defRPr>
            </a:lvl5pPr>
            <a:lvl6pPr fontAlgn="base">
              <a:spcBef>
                <a:spcPct val="0"/>
              </a:spcBef>
              <a:spcAft>
                <a:spcPct val="0"/>
              </a:spcAft>
              <a:tabLst>
                <a:tab pos="4391025" algn="l"/>
                <a:tab pos="7896225" algn="l"/>
              </a:tabLst>
              <a:defRPr sz="2400">
                <a:solidFill>
                  <a:schemeClr val="tx1"/>
                </a:solidFill>
                <a:latin typeface="Times New Roman" pitchFamily="18" charset="0"/>
              </a:defRPr>
            </a:lvl6pPr>
            <a:lvl7pPr fontAlgn="base">
              <a:spcBef>
                <a:spcPct val="0"/>
              </a:spcBef>
              <a:spcAft>
                <a:spcPct val="0"/>
              </a:spcAft>
              <a:tabLst>
                <a:tab pos="4391025" algn="l"/>
                <a:tab pos="7896225" algn="l"/>
              </a:tabLst>
              <a:defRPr sz="2400">
                <a:solidFill>
                  <a:schemeClr val="tx1"/>
                </a:solidFill>
                <a:latin typeface="Times New Roman" pitchFamily="18" charset="0"/>
              </a:defRPr>
            </a:lvl7pPr>
            <a:lvl8pPr fontAlgn="base">
              <a:spcBef>
                <a:spcPct val="0"/>
              </a:spcBef>
              <a:spcAft>
                <a:spcPct val="0"/>
              </a:spcAft>
              <a:tabLst>
                <a:tab pos="4391025" algn="l"/>
                <a:tab pos="7896225" algn="l"/>
              </a:tabLst>
              <a:defRPr sz="2400">
                <a:solidFill>
                  <a:schemeClr val="tx1"/>
                </a:solidFill>
                <a:latin typeface="Times New Roman" pitchFamily="18" charset="0"/>
              </a:defRPr>
            </a:lvl8pPr>
            <a:lvl9pPr fontAlgn="base">
              <a:spcBef>
                <a:spcPct val="0"/>
              </a:spcBef>
              <a:spcAft>
                <a:spcPct val="0"/>
              </a:spcAft>
              <a:tabLst>
                <a:tab pos="4391025" algn="l"/>
                <a:tab pos="7896225" algn="l"/>
              </a:tabLst>
              <a:defRPr sz="2400">
                <a:solidFill>
                  <a:schemeClr val="tx1"/>
                </a:solidFill>
                <a:latin typeface="Times New Roman" pitchFamily="18" charset="0"/>
              </a:defRPr>
            </a:lvl9pPr>
          </a:lstStyle>
          <a:p>
            <a:r>
              <a:rPr lang="de-DE" altLang="de-DE" sz="1000" dirty="0" err="1">
                <a:solidFill>
                  <a:srgbClr val="808080"/>
                </a:solidFill>
                <a:latin typeface="Arial Unicode MS" pitchFamily="34" charset="-128"/>
              </a:rPr>
              <a:t>Aditya</a:t>
            </a:r>
            <a:r>
              <a:rPr lang="de-DE" altLang="de-DE" sz="1000" dirty="0">
                <a:solidFill>
                  <a:srgbClr val="808080"/>
                </a:solidFill>
                <a:latin typeface="Arial Unicode MS" pitchFamily="34" charset="-128"/>
              </a:rPr>
              <a:t> Raj,</a:t>
            </a:r>
            <a:r>
              <a:rPr lang="de-DE" altLang="de-DE" sz="1000" baseline="0" dirty="0">
                <a:solidFill>
                  <a:srgbClr val="808080"/>
                </a:solidFill>
                <a:latin typeface="Arial Unicode MS" pitchFamily="34" charset="-128"/>
              </a:rPr>
              <a:t> </a:t>
            </a:r>
            <a:r>
              <a:rPr lang="de-DE" altLang="de-DE" sz="1000" dirty="0">
                <a:solidFill>
                  <a:srgbClr val="808080"/>
                </a:solidFill>
                <a:latin typeface="Arial Unicode MS" pitchFamily="34" charset="-128"/>
              </a:rPr>
              <a:t>Sören </a:t>
            </a:r>
            <a:r>
              <a:rPr lang="de-DE" altLang="de-DE" sz="1000" dirty="0" err="1">
                <a:solidFill>
                  <a:srgbClr val="808080"/>
                </a:solidFill>
                <a:latin typeface="Arial Unicode MS" pitchFamily="34" charset="-128"/>
              </a:rPr>
              <a:t>Schleibaum</a:t>
            </a:r>
            <a:endParaRPr lang="de-DE" altLang="de-DE" sz="1000" dirty="0">
              <a:solidFill>
                <a:srgbClr val="808080"/>
              </a:solidFill>
              <a:latin typeface="Arial Unicode MS" pitchFamily="34" charset="-128"/>
            </a:endParaRPr>
          </a:p>
          <a:p>
            <a:r>
              <a:rPr lang="de-DE" altLang="de-DE" sz="1000" dirty="0">
                <a:solidFill>
                  <a:srgbClr val="808080"/>
                </a:solidFill>
                <a:latin typeface="Arial Unicode MS" pitchFamily="34" charset="-128"/>
              </a:rPr>
              <a:t>Institut für Informatik</a:t>
            </a:r>
          </a:p>
        </p:txBody>
      </p:sp>
      <p:sp>
        <p:nvSpPr>
          <p:cNvPr id="10" name="Text Box 44"/>
          <p:cNvSpPr txBox="1">
            <a:spLocks noChangeArrowheads="1"/>
          </p:cNvSpPr>
          <p:nvPr/>
        </p:nvSpPr>
        <p:spPr bwMode="auto">
          <a:xfrm>
            <a:off x="4438651" y="4803998"/>
            <a:ext cx="39592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de-DE" altLang="de-DE" dirty="0">
                <a:solidFill>
                  <a:srgbClr val="808080"/>
                </a:solidFill>
                <a:latin typeface="Arial" charset="0"/>
              </a:rPr>
              <a:t>	</a:t>
            </a:r>
            <a:r>
              <a:rPr lang="de-DE" altLang="de-DE" sz="1000" dirty="0" err="1">
                <a:solidFill>
                  <a:srgbClr val="808080"/>
                </a:solidFill>
              </a:rPr>
              <a:t>Convolutional</a:t>
            </a:r>
            <a:r>
              <a:rPr lang="de-DE" altLang="de-DE" sz="1000" baseline="0" dirty="0">
                <a:solidFill>
                  <a:srgbClr val="808080"/>
                </a:solidFill>
              </a:rPr>
              <a:t> </a:t>
            </a:r>
            <a:r>
              <a:rPr lang="de-DE" altLang="de-DE" sz="1000" baseline="0" dirty="0" err="1">
                <a:solidFill>
                  <a:srgbClr val="808080"/>
                </a:solidFill>
              </a:rPr>
              <a:t>Neural</a:t>
            </a:r>
            <a:r>
              <a:rPr lang="de-DE" altLang="de-DE" sz="1000" baseline="0" dirty="0">
                <a:solidFill>
                  <a:srgbClr val="808080"/>
                </a:solidFill>
              </a:rPr>
              <a:t> Network </a:t>
            </a:r>
          </a:p>
        </p:txBody>
      </p:sp>
      <p:sp>
        <p:nvSpPr>
          <p:cNvPr id="13" name="Rectangle 51"/>
          <p:cNvSpPr>
            <a:spLocks noGrp="1" noChangeArrowheads="1"/>
          </p:cNvSpPr>
          <p:nvPr>
            <p:ph type="title"/>
          </p:nvPr>
        </p:nvSpPr>
        <p:spPr bwMode="auto">
          <a:xfrm>
            <a:off x="482600" y="699542"/>
            <a:ext cx="7899400" cy="52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5" name="Rectangle 55"/>
          <p:cNvSpPr>
            <a:spLocks noGrp="1" noChangeArrowheads="1"/>
          </p:cNvSpPr>
          <p:nvPr>
            <p:ph type="body" idx="1"/>
          </p:nvPr>
        </p:nvSpPr>
        <p:spPr bwMode="auto">
          <a:xfrm>
            <a:off x="479426" y="1283494"/>
            <a:ext cx="7923213"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endParaRPr lang="de-DE" altLang="de-DE" dirty="0"/>
          </a:p>
        </p:txBody>
      </p:sp>
      <p:sp>
        <p:nvSpPr>
          <p:cNvPr id="12" name="Text Box 44"/>
          <p:cNvSpPr txBox="1">
            <a:spLocks noChangeArrowheads="1"/>
          </p:cNvSpPr>
          <p:nvPr userDrawn="1"/>
        </p:nvSpPr>
        <p:spPr bwMode="auto">
          <a:xfrm>
            <a:off x="8640960" y="4917817"/>
            <a:ext cx="4675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fld id="{0DD27E2C-7E76-43A1-95B7-12A54070BC93}" type="slidenum">
              <a:rPr lang="de-DE" altLang="de-DE" sz="1000" smtClean="0">
                <a:solidFill>
                  <a:srgbClr val="808080"/>
                </a:solidFill>
              </a:rPr>
              <a:pPr algn="ctr">
                <a:spcBef>
                  <a:spcPct val="50000"/>
                </a:spcBef>
              </a:pPr>
              <a:t>‹#›</a:t>
            </a:fld>
            <a:endParaRPr lang="de-DE" altLang="de-DE" sz="1000" dirty="0">
              <a:solidFill>
                <a:srgbClr val="808080"/>
              </a:solidFill>
            </a:endParaRPr>
          </a:p>
        </p:txBody>
      </p:sp>
    </p:spTree>
    <p:extLst>
      <p:ext uri="{BB962C8B-B14F-4D97-AF65-F5344CB8AC3E}">
        <p14:creationId xmlns:p14="http://schemas.microsoft.com/office/powerpoint/2010/main" val="34825684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3000" b="1"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p:titleStyle>
    <p:bodyStyle>
      <a:lvl1pPr marL="268288" indent="-268288" algn="l" defTabSz="914400" rtl="0" eaLnBrk="1" latinLnBrk="0" hangingPunct="1">
        <a:spcBef>
          <a:spcPct val="20000"/>
        </a:spcBef>
        <a:buClr>
          <a:srgbClr val="008C4F"/>
        </a:buClr>
        <a:buSzPct val="110000"/>
        <a:buFont typeface="Wingdings" panose="05000000000000000000" pitchFamily="2" charset="2"/>
        <a:buChar char="§"/>
        <a:defRPr sz="28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536575" indent="-282575" algn="l" defTabSz="914400" rtl="0" eaLnBrk="1" latinLnBrk="0" hangingPunct="1">
        <a:spcBef>
          <a:spcPct val="20000"/>
        </a:spcBef>
        <a:buClrTx/>
        <a:buFont typeface="Wingdings" panose="05000000000000000000" pitchFamily="2" charset="2"/>
        <a:buChar char="§"/>
        <a:defRPr sz="2600" b="0" kern="1200">
          <a:solidFill>
            <a:schemeClr val="tx1"/>
          </a:solidFill>
          <a:latin typeface="+mn-lt"/>
          <a:ea typeface="+mn-ea"/>
          <a:cs typeface="+mn-cs"/>
        </a:defRPr>
      </a:lvl2pPr>
      <a:lvl3pPr marL="804863" indent="-268288" algn="l" defTabSz="914400" rtl="0" eaLnBrk="1" latinLnBrk="0" hangingPunct="1">
        <a:spcBef>
          <a:spcPct val="20000"/>
        </a:spcBef>
        <a:buClr>
          <a:schemeClr val="bg1">
            <a:lumMod val="50000"/>
          </a:schemeClr>
        </a:buClr>
        <a:buFont typeface="Wingdings" panose="05000000000000000000" pitchFamily="2" charset="2"/>
        <a:buChar char="§"/>
        <a:tabLst/>
        <a:defRPr sz="24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071563" indent="-228600" algn="l" defTabSz="914400" rtl="0" eaLnBrk="1" latinLnBrk="0" hangingPunct="1">
        <a:spcBef>
          <a:spcPct val="20000"/>
        </a:spcBef>
        <a:buClrTx/>
        <a:buFont typeface="Arial" panose="020B0604020202020204" pitchFamily="34" charset="0"/>
        <a:buChar char="–"/>
        <a:defRPr sz="220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165225" indent="-265113" algn="l" defTabSz="914400" rtl="0" eaLnBrk="1" latinLnBrk="0" hangingPunct="1">
        <a:spcBef>
          <a:spcPct val="20000"/>
        </a:spcBef>
        <a:buClr>
          <a:schemeClr val="bg1">
            <a:lumMod val="50000"/>
          </a:schemeClr>
        </a:buClr>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34.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0.png"/><Relationship Id="rId5" Type="http://schemas.openxmlformats.org/officeDocument/2006/relationships/image" Target="../media/image130.png"/><Relationship Id="rId6"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err="1"/>
              <a:t>Convolutional</a:t>
            </a:r>
            <a:r>
              <a:rPr lang="de-DE" dirty="0"/>
              <a:t> NN </a:t>
            </a:r>
            <a:r>
              <a:rPr lang="de-DE" dirty="0" err="1"/>
              <a:t>for</a:t>
            </a:r>
            <a:r>
              <a:rPr lang="de-DE" dirty="0"/>
              <a:t> Image </a:t>
            </a:r>
            <a:r>
              <a:rPr lang="en-GB" dirty="0"/>
              <a:t>Classification</a:t>
            </a:r>
          </a:p>
        </p:txBody>
      </p:sp>
      <p:sp>
        <p:nvSpPr>
          <p:cNvPr id="3" name="Untertitel 2"/>
          <p:cNvSpPr>
            <a:spLocks noGrp="1"/>
          </p:cNvSpPr>
          <p:nvPr>
            <p:ph type="subTitle" idx="1"/>
          </p:nvPr>
        </p:nvSpPr>
        <p:spPr/>
        <p:txBody>
          <a:bodyPr/>
          <a:lstStyle/>
          <a:p>
            <a:r>
              <a:rPr lang="de-DE" dirty="0"/>
              <a:t>Dogs Vs </a:t>
            </a:r>
            <a:r>
              <a:rPr lang="de-DE" dirty="0" err="1"/>
              <a:t>Cats</a:t>
            </a:r>
            <a:r>
              <a:rPr lang="de-DE" dirty="0"/>
              <a:t> </a:t>
            </a:r>
            <a:r>
              <a:rPr lang="de-DE" dirty="0" err="1"/>
              <a:t>Classification</a:t>
            </a:r>
            <a:r>
              <a:rPr lang="de-DE" dirty="0"/>
              <a:t> Problem</a:t>
            </a:r>
          </a:p>
        </p:txBody>
      </p:sp>
    </p:spTree>
    <p:extLst>
      <p:ext uri="{BB962C8B-B14F-4D97-AF65-F5344CB8AC3E}">
        <p14:creationId xmlns:p14="http://schemas.microsoft.com/office/powerpoint/2010/main" val="302264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1026232168"/>
              </p:ext>
            </p:extLst>
          </p:nvPr>
        </p:nvGraphicFramePr>
        <p:xfrm>
          <a:off x="611560" y="1491630"/>
          <a:ext cx="2520280" cy="252028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340640650"/>
                    </a:ext>
                  </a:extLst>
                </a:gridCol>
                <a:gridCol w="360040">
                  <a:extLst>
                    <a:ext uri="{9D8B030D-6E8A-4147-A177-3AD203B41FA5}">
                      <a16:colId xmlns="" xmlns:a16="http://schemas.microsoft.com/office/drawing/2014/main" val="3446830125"/>
                    </a:ext>
                  </a:extLst>
                </a:gridCol>
                <a:gridCol w="360040">
                  <a:extLst>
                    <a:ext uri="{9D8B030D-6E8A-4147-A177-3AD203B41FA5}">
                      <a16:colId xmlns="" xmlns:a16="http://schemas.microsoft.com/office/drawing/2014/main" val="3679236382"/>
                    </a:ext>
                  </a:extLst>
                </a:gridCol>
                <a:gridCol w="360040">
                  <a:extLst>
                    <a:ext uri="{9D8B030D-6E8A-4147-A177-3AD203B41FA5}">
                      <a16:colId xmlns="" xmlns:a16="http://schemas.microsoft.com/office/drawing/2014/main" val="2148225625"/>
                    </a:ext>
                  </a:extLst>
                </a:gridCol>
                <a:gridCol w="360040">
                  <a:extLst>
                    <a:ext uri="{9D8B030D-6E8A-4147-A177-3AD203B41FA5}">
                      <a16:colId xmlns="" xmlns:a16="http://schemas.microsoft.com/office/drawing/2014/main" val="1761354030"/>
                    </a:ext>
                  </a:extLst>
                </a:gridCol>
                <a:gridCol w="360040">
                  <a:extLst>
                    <a:ext uri="{9D8B030D-6E8A-4147-A177-3AD203B41FA5}">
                      <a16:colId xmlns="" xmlns:a16="http://schemas.microsoft.com/office/drawing/2014/main" val="1004052197"/>
                    </a:ext>
                  </a:extLst>
                </a:gridCol>
                <a:gridCol w="360040">
                  <a:extLst>
                    <a:ext uri="{9D8B030D-6E8A-4147-A177-3AD203B41FA5}">
                      <a16:colId xmlns="" xmlns:a16="http://schemas.microsoft.com/office/drawing/2014/main" val="94896908"/>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339664154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 xmlns:a16="http://schemas.microsoft.com/office/drawing/2014/main" val="108241966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extLst>
                  <a:ext uri="{0D108BD9-81ED-4DB2-BD59-A6C34878D82A}">
                    <a16:rowId xmlns="" xmlns:a16="http://schemas.microsoft.com/office/drawing/2014/main" val="2223444077"/>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1264693838"/>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b="1" dirty="0">
                          <a:solidFill>
                            <a:schemeClr val="tx1"/>
                          </a:solidFill>
                        </a:rPr>
                        <a:t>1</a:t>
                      </a:r>
                    </a:p>
                  </a:txBody>
                  <a:tcPr/>
                </a:tc>
                <a:tc>
                  <a:txBody>
                    <a:bodyPr/>
                    <a:lstStyle/>
                    <a:p>
                      <a:pPr algn="ctr"/>
                      <a:r>
                        <a:rPr lang="de-DE" sz="1600" b="1" dirty="0">
                          <a:solidFill>
                            <a:schemeClr val="tx1"/>
                          </a:solidFill>
                        </a:rPr>
                        <a:t>2</a:t>
                      </a:r>
                    </a:p>
                  </a:txBody>
                  <a:tcPr/>
                </a:tc>
                <a:tc>
                  <a:txBody>
                    <a:bodyPr/>
                    <a:lstStyle/>
                    <a:p>
                      <a:pPr algn="ctr"/>
                      <a:r>
                        <a:rPr lang="de-DE" sz="1600" b="1" dirty="0">
                          <a:solidFill>
                            <a:schemeClr val="tx1"/>
                          </a:solidFill>
                        </a:rPr>
                        <a:t>0</a:t>
                      </a:r>
                    </a:p>
                  </a:txBody>
                  <a:tcPr/>
                </a:tc>
                <a:extLst>
                  <a:ext uri="{0D108BD9-81ED-4DB2-BD59-A6C34878D82A}">
                    <a16:rowId xmlns="" xmlns:a16="http://schemas.microsoft.com/office/drawing/2014/main" val="393637278"/>
                  </a:ext>
                </a:extLst>
              </a:tr>
              <a:tr h="360040">
                <a:tc>
                  <a:txBody>
                    <a:bodyPr/>
                    <a:lstStyle/>
                    <a:p>
                      <a:pPr algn="ctr"/>
                      <a:r>
                        <a:rPr lang="de-DE" sz="1600" dirty="0"/>
                        <a:t>0</a:t>
                      </a:r>
                    </a:p>
                  </a:txBody>
                  <a:tcPr/>
                </a:tc>
                <a:tc>
                  <a:txBody>
                    <a:bodyPr/>
                    <a:lstStyle/>
                    <a:p>
                      <a:pPr algn="ctr"/>
                      <a:r>
                        <a:rPr lang="de-DE" sz="1600" dirty="0"/>
                        <a:t>1</a:t>
                      </a:r>
                    </a:p>
                  </a:txBody>
                  <a:tcPr/>
                </a:tc>
                <a:tc>
                  <a:txBody>
                    <a:bodyPr/>
                    <a:lstStyle/>
                    <a:p>
                      <a:pPr algn="ctr"/>
                      <a:r>
                        <a:rPr lang="de-DE" sz="1600" dirty="0"/>
                        <a:t>2</a:t>
                      </a:r>
                    </a:p>
                  </a:txBody>
                  <a:tcPr/>
                </a:tc>
                <a:tc>
                  <a:txBody>
                    <a:bodyPr/>
                    <a:lstStyle/>
                    <a:p>
                      <a:pPr algn="ctr"/>
                      <a:r>
                        <a:rPr lang="de-DE" sz="1600" dirty="0"/>
                        <a:t>1</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16019544"/>
                  </a:ext>
                </a:extLst>
              </a:tr>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b="1" dirty="0">
                          <a:solidFill>
                            <a:schemeClr val="tx1"/>
                          </a:solidFill>
                        </a:rPr>
                        <a:t>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de-DE" sz="1600" b="1" dirty="0">
                          <a:solidFill>
                            <a:schemeClr val="tx1"/>
                          </a:solidFill>
                        </a:rPr>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21895028"/>
                  </a:ext>
                </a:extLst>
              </a:tr>
            </a:tbl>
          </a:graphicData>
        </a:graphic>
      </p:graphicFrame>
      <p:graphicFrame>
        <p:nvGraphicFramePr>
          <p:cNvPr id="17" name="Tabelle 16"/>
          <p:cNvGraphicFramePr>
            <a:graphicFrameLocks noGrp="1"/>
          </p:cNvGraphicFramePr>
          <p:nvPr>
            <p:extLst>
              <p:ext uri="{D42A27DB-BD31-4B8C-83A1-F6EECF244321}">
                <p14:modId xmlns:p14="http://schemas.microsoft.com/office/powerpoint/2010/main" val="3937538937"/>
              </p:ext>
            </p:extLst>
          </p:nvPr>
        </p:nvGraphicFramePr>
        <p:xfrm>
          <a:off x="4067944" y="1491630"/>
          <a:ext cx="1080120" cy="108012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gridCol w="360040">
                  <a:extLst>
                    <a:ext uri="{9D8B030D-6E8A-4147-A177-3AD203B41FA5}">
                      <a16:colId xmlns="" xmlns:a16="http://schemas.microsoft.com/office/drawing/2014/main" val="79360699"/>
                    </a:ext>
                  </a:extLst>
                </a:gridCol>
                <a:gridCol w="360040">
                  <a:extLst>
                    <a:ext uri="{9D8B030D-6E8A-4147-A177-3AD203B41FA5}">
                      <a16:colId xmlns="" xmlns:a16="http://schemas.microsoft.com/office/drawing/2014/main" val="388754227"/>
                    </a:ext>
                  </a:extLst>
                </a:gridCol>
              </a:tblGrid>
              <a:tr h="360040">
                <a:tc>
                  <a:txBody>
                    <a:bodyPr/>
                    <a:lstStyle/>
                    <a:p>
                      <a:pPr algn="ctr"/>
                      <a:r>
                        <a:rPr lang="de-DE" sz="1600" dirty="0"/>
                        <a:t>0</a:t>
                      </a:r>
                    </a:p>
                  </a:txBody>
                  <a:tcPr/>
                </a:tc>
                <a:tc>
                  <a:txBody>
                    <a:bodyPr/>
                    <a:lstStyle/>
                    <a:p>
                      <a:pPr algn="ctr"/>
                      <a:r>
                        <a:rPr lang="de-DE" sz="1600" dirty="0"/>
                        <a:t>0</a:t>
                      </a:r>
                    </a:p>
                  </a:txBody>
                  <a:tcPr/>
                </a:tc>
                <a:tc>
                  <a:txBody>
                    <a:bodyPr/>
                    <a:lstStyle/>
                    <a:p>
                      <a:pPr algn="ctr"/>
                      <a:r>
                        <a:rPr lang="de-DE" sz="1600" dirty="0"/>
                        <a:t>0</a:t>
                      </a:r>
                    </a:p>
                  </a:txBody>
                  <a:tcPr/>
                </a:tc>
                <a:extLst>
                  <a:ext uri="{0D108BD9-81ED-4DB2-BD59-A6C34878D82A}">
                    <a16:rowId xmlns="" xmlns:a16="http://schemas.microsoft.com/office/drawing/2014/main" val="166776610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1</a:t>
                      </a:r>
                    </a:p>
                  </a:txBody>
                  <a:tcPr/>
                </a:tc>
                <a:extLst>
                  <a:ext uri="{0D108BD9-81ED-4DB2-BD59-A6C34878D82A}">
                    <a16:rowId xmlns="" xmlns:a16="http://schemas.microsoft.com/office/drawing/2014/main" val="369658073"/>
                  </a:ext>
                </a:extLst>
              </a:tr>
              <a:tr h="360040">
                <a:tc>
                  <a:txBody>
                    <a:bodyPr/>
                    <a:lstStyle/>
                    <a:p>
                      <a:pPr algn="ctr"/>
                      <a:r>
                        <a:rPr lang="de-DE" sz="1600" dirty="0"/>
                        <a:t>0</a:t>
                      </a:r>
                    </a:p>
                  </a:txBody>
                  <a:tcPr/>
                </a:tc>
                <a:tc>
                  <a:txBody>
                    <a:bodyPr/>
                    <a:lstStyle/>
                    <a:p>
                      <a:pPr algn="ctr"/>
                      <a:r>
                        <a:rPr lang="de-DE" sz="1600" dirty="0"/>
                        <a:t>2</a:t>
                      </a:r>
                    </a:p>
                  </a:txBody>
                  <a:tcPr/>
                </a:tc>
                <a:tc>
                  <a:txBody>
                    <a:bodyPr/>
                    <a:lstStyle/>
                    <a:p>
                      <a:pPr algn="ctr"/>
                      <a:r>
                        <a:rPr lang="de-DE" sz="1600" dirty="0"/>
                        <a:t>2</a:t>
                      </a:r>
                    </a:p>
                  </a:txBody>
                  <a:tcPr/>
                </a:tc>
                <a:extLst>
                  <a:ext uri="{0D108BD9-81ED-4DB2-BD59-A6C34878D82A}">
                    <a16:rowId xmlns="" xmlns:a16="http://schemas.microsoft.com/office/drawing/2014/main" val="3014617110"/>
                  </a:ext>
                </a:extLst>
              </a:tr>
            </a:tbl>
          </a:graphicData>
        </a:graphic>
      </p:graphicFrame>
      <p:graphicFrame>
        <p:nvGraphicFramePr>
          <p:cNvPr id="20" name="Tabelle 19"/>
          <p:cNvGraphicFramePr>
            <a:graphicFrameLocks noGrp="1"/>
          </p:cNvGraphicFramePr>
          <p:nvPr>
            <p:extLst>
              <p:ext uri="{D42A27DB-BD31-4B8C-83A1-F6EECF244321}">
                <p14:modId xmlns:p14="http://schemas.microsoft.com/office/powerpoint/2010/main" val="4070079984"/>
              </p:ext>
            </p:extLst>
          </p:nvPr>
        </p:nvGraphicFramePr>
        <p:xfrm>
          <a:off x="6228184" y="1483131"/>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 xmlns:a16="http://schemas.microsoft.com/office/drawing/2014/main" val="1667766103"/>
                  </a:ext>
                </a:extLst>
              </a:tr>
            </a:tbl>
          </a:graphicData>
        </a:graphic>
      </p:graphicFrame>
      <p:cxnSp>
        <p:nvCxnSpPr>
          <p:cNvPr id="22" name="Gerader Verbinder 21"/>
          <p:cNvCxnSpPr/>
          <p:nvPr/>
        </p:nvCxnSpPr>
        <p:spPr>
          <a:xfrm flipV="1">
            <a:off x="2051720" y="1491630"/>
            <a:ext cx="2016224"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a:cxnSpLocks/>
          </p:cNvCxnSpPr>
          <p:nvPr/>
        </p:nvCxnSpPr>
        <p:spPr>
          <a:xfrm flipV="1">
            <a:off x="3131840" y="149163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a:cxnSpLocks/>
          </p:cNvCxnSpPr>
          <p:nvPr/>
        </p:nvCxnSpPr>
        <p:spPr>
          <a:xfrm flipV="1">
            <a:off x="2047528" y="2571750"/>
            <a:ext cx="2012032"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a:cxnSpLocks/>
          </p:cNvCxnSpPr>
          <p:nvPr/>
        </p:nvCxnSpPr>
        <p:spPr>
          <a:xfrm flipV="1">
            <a:off x="3136032" y="2571750"/>
            <a:ext cx="2003648" cy="144016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611561" y="1113799"/>
            <a:ext cx="2520280" cy="369332"/>
          </a:xfrm>
          <a:prstGeom prst="rect">
            <a:avLst/>
          </a:prstGeom>
          <a:noFill/>
        </p:spPr>
        <p:txBody>
          <a:bodyPr wrap="square" rtlCol="0">
            <a:spAutoFit/>
          </a:bodyPr>
          <a:lstStyle/>
          <a:p>
            <a:pPr algn="ctr"/>
            <a:r>
              <a:rPr lang="de-DE" dirty="0"/>
              <a:t>Input</a:t>
            </a:r>
          </a:p>
        </p:txBody>
      </p:sp>
      <p:sp>
        <p:nvSpPr>
          <p:cNvPr id="35" name="Textfeld 34"/>
          <p:cNvSpPr txBox="1"/>
          <p:nvPr/>
        </p:nvSpPr>
        <p:spPr>
          <a:xfrm>
            <a:off x="4067944" y="1113799"/>
            <a:ext cx="1080120" cy="369332"/>
          </a:xfrm>
          <a:prstGeom prst="rect">
            <a:avLst/>
          </a:prstGeom>
          <a:noFill/>
        </p:spPr>
        <p:txBody>
          <a:bodyPr wrap="square" rtlCol="0">
            <a:spAutoFit/>
          </a:bodyPr>
          <a:lstStyle/>
          <a:p>
            <a:pPr algn="ctr"/>
            <a:r>
              <a:rPr lang="de-DE" dirty="0"/>
              <a:t>Filter</a:t>
            </a:r>
          </a:p>
        </p:txBody>
      </p:sp>
      <p:sp>
        <p:nvSpPr>
          <p:cNvPr id="36" name="Textfeld 35"/>
          <p:cNvSpPr txBox="1"/>
          <p:nvPr/>
        </p:nvSpPr>
        <p:spPr>
          <a:xfrm>
            <a:off x="5796136" y="1113799"/>
            <a:ext cx="1152128" cy="369332"/>
          </a:xfrm>
          <a:prstGeom prst="rect">
            <a:avLst/>
          </a:prstGeom>
          <a:noFill/>
        </p:spPr>
        <p:txBody>
          <a:bodyPr wrap="square" rtlCol="0">
            <a:spAutoFit/>
          </a:bodyPr>
          <a:lstStyle/>
          <a:p>
            <a:pPr algn="ctr"/>
            <a:r>
              <a:rPr lang="de-DE" dirty="0"/>
              <a:t>Output</a:t>
            </a:r>
          </a:p>
        </p:txBody>
      </p:sp>
      <p:sp>
        <p:nvSpPr>
          <p:cNvPr id="38" name="Textfeld 37"/>
          <p:cNvSpPr txBox="1"/>
          <p:nvPr/>
        </p:nvSpPr>
        <p:spPr>
          <a:xfrm>
            <a:off x="5805324" y="2811581"/>
            <a:ext cx="2520280" cy="1200329"/>
          </a:xfrm>
          <a:prstGeom prst="rect">
            <a:avLst/>
          </a:prstGeom>
          <a:noFill/>
        </p:spPr>
        <p:txBody>
          <a:bodyPr wrap="square" rtlCol="0">
            <a:spAutoFit/>
          </a:bodyPr>
          <a:lstStyle/>
          <a:p>
            <a:r>
              <a:rPr lang="de-DE" i="1" dirty="0"/>
              <a:t>1*0 + 2*0 + 0*0 + </a:t>
            </a:r>
          </a:p>
          <a:p>
            <a:r>
              <a:rPr lang="de-DE" i="1" dirty="0"/>
              <a:t>0*0 + 0*2 + 0*1 +</a:t>
            </a:r>
          </a:p>
          <a:p>
            <a:r>
              <a:rPr lang="de-DE" i="1" dirty="0"/>
              <a:t>0*0 + 0*2 + 0*2 +</a:t>
            </a:r>
          </a:p>
          <a:p>
            <a:r>
              <a:rPr lang="de-DE" i="1" dirty="0"/>
              <a:t>1 = </a:t>
            </a:r>
            <a:r>
              <a:rPr lang="de-DE" b="1" i="1" dirty="0"/>
              <a:t>1</a:t>
            </a:r>
          </a:p>
        </p:txBody>
      </p:sp>
      <p:sp>
        <p:nvSpPr>
          <p:cNvPr id="40" name="Textfeld 39"/>
          <p:cNvSpPr txBox="1"/>
          <p:nvPr/>
        </p:nvSpPr>
        <p:spPr>
          <a:xfrm>
            <a:off x="4027748" y="3642578"/>
            <a:ext cx="1080120" cy="369332"/>
          </a:xfrm>
          <a:prstGeom prst="rect">
            <a:avLst/>
          </a:prstGeom>
          <a:noFill/>
        </p:spPr>
        <p:txBody>
          <a:bodyPr wrap="square" rtlCol="0">
            <a:spAutoFit/>
          </a:bodyPr>
          <a:lstStyle/>
          <a:p>
            <a:pPr algn="ctr"/>
            <a:r>
              <a:rPr lang="de-DE" dirty="0"/>
              <a:t>Bias</a:t>
            </a:r>
          </a:p>
        </p:txBody>
      </p:sp>
      <p:graphicFrame>
        <p:nvGraphicFramePr>
          <p:cNvPr id="41" name="Tabelle 40"/>
          <p:cNvGraphicFramePr>
            <a:graphicFrameLocks noGrp="1"/>
          </p:cNvGraphicFramePr>
          <p:nvPr>
            <p:extLst>
              <p:ext uri="{D42A27DB-BD31-4B8C-83A1-F6EECF244321}">
                <p14:modId xmlns:p14="http://schemas.microsoft.com/office/powerpoint/2010/main" val="2391103846"/>
              </p:ext>
            </p:extLst>
          </p:nvPr>
        </p:nvGraphicFramePr>
        <p:xfrm>
          <a:off x="4427984" y="4004449"/>
          <a:ext cx="360040" cy="360040"/>
        </p:xfrm>
        <a:graphic>
          <a:graphicData uri="http://schemas.openxmlformats.org/drawingml/2006/table">
            <a:tbl>
              <a:tblPr firstRow="1" bandRow="1">
                <a:tableStyleId>{5940675A-B579-460E-94D1-54222C63F5DA}</a:tableStyleId>
              </a:tblPr>
              <a:tblGrid>
                <a:gridCol w="360040">
                  <a:extLst>
                    <a:ext uri="{9D8B030D-6E8A-4147-A177-3AD203B41FA5}">
                      <a16:colId xmlns="" xmlns:a16="http://schemas.microsoft.com/office/drawing/2014/main" val="2612979101"/>
                    </a:ext>
                  </a:extLst>
                </a:gridCol>
              </a:tblGrid>
              <a:tr h="360040">
                <a:tc>
                  <a:txBody>
                    <a:bodyPr/>
                    <a:lstStyle/>
                    <a:p>
                      <a:pPr algn="ctr"/>
                      <a:r>
                        <a:rPr lang="de-DE" sz="1600" dirty="0"/>
                        <a:t>1</a:t>
                      </a:r>
                    </a:p>
                  </a:txBody>
                  <a:tcPr/>
                </a:tc>
                <a:extLst>
                  <a:ext uri="{0D108BD9-81ED-4DB2-BD59-A6C34878D82A}">
                    <a16:rowId xmlns="" xmlns:a16="http://schemas.microsoft.com/office/drawing/2014/main" val="1667766103"/>
                  </a:ext>
                </a:extLst>
              </a:tr>
            </a:tbl>
          </a:graphicData>
        </a:graphic>
      </p:graphicFrame>
    </p:spTree>
    <p:extLst>
      <p:ext uri="{BB962C8B-B14F-4D97-AF65-F5344CB8AC3E}">
        <p14:creationId xmlns:p14="http://schemas.microsoft.com/office/powerpoint/2010/main" val="827849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82600" y="699542"/>
            <a:ext cx="5745584" cy="522059"/>
          </a:xfrm>
        </p:spPr>
        <p:txBody>
          <a:bodyPr/>
          <a:lstStyle/>
          <a:p>
            <a:r>
              <a:rPr lang="en-US"/>
              <a:t>Result= </a:t>
            </a:r>
            <a:r>
              <a:rPr lang="en-US" dirty="0"/>
              <a:t>Stack of Filtered images</a:t>
            </a:r>
            <a:endParaRPr lang="de-DE" dirty="0"/>
          </a:p>
        </p:txBody>
      </p:sp>
      <p:graphicFrame>
        <p:nvGraphicFramePr>
          <p:cNvPr id="9" name="Table 8"/>
          <p:cNvGraphicFramePr>
            <a:graphicFrameLocks noGrp="1"/>
          </p:cNvGraphicFramePr>
          <p:nvPr>
            <p:extLst>
              <p:ext uri="{D42A27DB-BD31-4B8C-83A1-F6EECF244321}">
                <p14:modId xmlns:p14="http://schemas.microsoft.com/office/powerpoint/2010/main" val="2144674187"/>
              </p:ext>
            </p:extLst>
          </p:nvPr>
        </p:nvGraphicFramePr>
        <p:xfrm>
          <a:off x="4499991" y="394107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0"/>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76448645"/>
              </p:ext>
            </p:extLst>
          </p:nvPr>
        </p:nvGraphicFramePr>
        <p:xfrm>
          <a:off x="4499991"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2346141"/>
              </p:ext>
            </p:extLst>
          </p:nvPr>
        </p:nvGraphicFramePr>
        <p:xfrm>
          <a:off x="4499991" y="2644346"/>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2107380"/>
              </p:ext>
            </p:extLst>
          </p:nvPr>
        </p:nvGraphicFramePr>
        <p:xfrm>
          <a:off x="683568" y="1544112"/>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gridCol w="369041">
                  <a:extLst>
                    <a:ext uri="{9D8B030D-6E8A-4147-A177-3AD203B41FA5}">
                      <a16:colId xmlns="" xmlns:a16="http://schemas.microsoft.com/office/drawing/2014/main" val="20003"/>
                    </a:ext>
                  </a:extLst>
                </a:gridCol>
                <a:gridCol w="369041">
                  <a:extLst>
                    <a:ext uri="{9D8B030D-6E8A-4147-A177-3AD203B41FA5}">
                      <a16:colId xmlns="" xmlns:a16="http://schemas.microsoft.com/office/drawing/2014/main" val="20004"/>
                    </a:ext>
                  </a:extLst>
                </a:gridCol>
                <a:gridCol w="369041">
                  <a:extLst>
                    <a:ext uri="{9D8B030D-6E8A-4147-A177-3AD203B41FA5}">
                      <a16:colId xmlns="" xmlns:a16="http://schemas.microsoft.com/office/drawing/2014/main" val="20005"/>
                    </a:ext>
                  </a:extLst>
                </a:gridCol>
                <a:gridCol w="369041">
                  <a:extLst>
                    <a:ext uri="{9D8B030D-6E8A-4147-A177-3AD203B41FA5}">
                      <a16:colId xmlns="" xmlns:a16="http://schemas.microsoft.com/office/drawing/2014/main" val="20006"/>
                    </a:ext>
                  </a:extLst>
                </a:gridCol>
                <a:gridCol w="369041">
                  <a:extLst>
                    <a:ext uri="{9D8B030D-6E8A-4147-A177-3AD203B41FA5}">
                      <a16:colId xmlns=""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7"/>
                  </a:ext>
                </a:extLst>
              </a:tr>
            </a:tbl>
          </a:graphicData>
        </a:graphic>
      </p:graphicFrame>
      <p:sp>
        <p:nvSpPr>
          <p:cNvPr id="2" name="Rectangle 1"/>
          <p:cNvSpPr/>
          <p:nvPr/>
        </p:nvSpPr>
        <p:spPr>
          <a:xfrm>
            <a:off x="4211960" y="1221601"/>
            <a:ext cx="1800200" cy="3921899"/>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5" name="Right Arrow 14"/>
          <p:cNvSpPr/>
          <p:nvPr/>
        </p:nvSpPr>
        <p:spPr>
          <a:xfrm>
            <a:off x="3635896"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6012160" y="2931790"/>
            <a:ext cx="576064" cy="288032"/>
          </a:xfrm>
          <a:prstGeom prst="rightArrow">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588224" y="699542"/>
            <a:ext cx="1695863" cy="4248472"/>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TextBox 17"/>
          <p:cNvSpPr txBox="1"/>
          <p:nvPr/>
        </p:nvSpPr>
        <p:spPr>
          <a:xfrm>
            <a:off x="1403648" y="4470192"/>
            <a:ext cx="1872208" cy="369332"/>
          </a:xfrm>
          <a:prstGeom prst="rect">
            <a:avLst/>
          </a:prstGeom>
          <a:noFill/>
        </p:spPr>
        <p:txBody>
          <a:bodyPr wrap="square" rtlCol="0">
            <a:spAutoFit/>
          </a:bodyPr>
          <a:lstStyle/>
          <a:p>
            <a:r>
              <a:rPr lang="en-GB" dirty="0"/>
              <a:t>Input Image</a:t>
            </a:r>
          </a:p>
        </p:txBody>
      </p:sp>
      <p:sp>
        <p:nvSpPr>
          <p:cNvPr id="19" name="TextBox 18"/>
          <p:cNvSpPr txBox="1"/>
          <p:nvPr/>
        </p:nvSpPr>
        <p:spPr>
          <a:xfrm rot="16200000">
            <a:off x="5170964" y="2899843"/>
            <a:ext cx="1279230" cy="369332"/>
          </a:xfrm>
          <a:prstGeom prst="rect">
            <a:avLst/>
          </a:prstGeom>
          <a:noFill/>
        </p:spPr>
        <p:txBody>
          <a:bodyPr wrap="square" rtlCol="0">
            <a:spAutoFit/>
          </a:bodyPr>
          <a:lstStyle/>
          <a:p>
            <a:r>
              <a:rPr lang="en-GB" dirty="0"/>
              <a:t>Features</a:t>
            </a:r>
          </a:p>
        </p:txBody>
      </p:sp>
      <p:sp>
        <p:nvSpPr>
          <p:cNvPr id="20" name="TextBox 19"/>
          <p:cNvSpPr txBox="1"/>
          <p:nvPr/>
        </p:nvSpPr>
        <p:spPr>
          <a:xfrm rot="16200000">
            <a:off x="6948317" y="2584727"/>
            <a:ext cx="2376511" cy="369332"/>
          </a:xfrm>
          <a:prstGeom prst="rect">
            <a:avLst/>
          </a:prstGeom>
          <a:noFill/>
        </p:spPr>
        <p:txBody>
          <a:bodyPr wrap="square" rtlCol="0">
            <a:spAutoFit/>
          </a:bodyPr>
          <a:lstStyle/>
          <a:p>
            <a:r>
              <a:rPr lang="en-GB"/>
              <a:t>Stack of Images</a:t>
            </a:r>
            <a:endParaRPr lang="en-GB" dirty="0"/>
          </a:p>
        </p:txBody>
      </p:sp>
      <p:graphicFrame>
        <p:nvGraphicFramePr>
          <p:cNvPr id="21" name="Table 20"/>
          <p:cNvGraphicFramePr>
            <a:graphicFrameLocks noGrp="1"/>
          </p:cNvGraphicFramePr>
          <p:nvPr>
            <p:extLst>
              <p:ext uri="{D42A27DB-BD31-4B8C-83A1-F6EECF244321}">
                <p14:modId xmlns:p14="http://schemas.microsoft.com/office/powerpoint/2010/main" val="1592586393"/>
              </p:ext>
            </p:extLst>
          </p:nvPr>
        </p:nvGraphicFramePr>
        <p:xfrm>
          <a:off x="6740416" y="886615"/>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63330943"/>
              </p:ext>
            </p:extLst>
          </p:nvPr>
        </p:nvGraphicFramePr>
        <p:xfrm>
          <a:off x="6740416" y="2248611"/>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207150580"/>
              </p:ext>
            </p:extLst>
          </p:nvPr>
        </p:nvGraphicFramePr>
        <p:xfrm>
          <a:off x="6737558" y="3606092"/>
          <a:ext cx="1249680" cy="1197906"/>
        </p:xfrm>
        <a:graphic>
          <a:graphicData uri="http://schemas.openxmlformats.org/drawingml/2006/table">
            <a:tbl>
              <a:tblPr firstRow="1" bandRow="1">
                <a:tableStyleId>{2D5ABB26-0587-4C30-8999-92F81FD0307C}</a:tableStyleId>
              </a:tblPr>
              <a:tblGrid>
                <a:gridCol w="208280">
                  <a:extLst>
                    <a:ext uri="{9D8B030D-6E8A-4147-A177-3AD203B41FA5}">
                      <a16:colId xmlns="" xmlns:a16="http://schemas.microsoft.com/office/drawing/2014/main" val="20000"/>
                    </a:ext>
                  </a:extLst>
                </a:gridCol>
                <a:gridCol w="208280">
                  <a:extLst>
                    <a:ext uri="{9D8B030D-6E8A-4147-A177-3AD203B41FA5}">
                      <a16:colId xmlns="" xmlns:a16="http://schemas.microsoft.com/office/drawing/2014/main" val="20001"/>
                    </a:ext>
                  </a:extLst>
                </a:gridCol>
                <a:gridCol w="208280">
                  <a:extLst>
                    <a:ext uri="{9D8B030D-6E8A-4147-A177-3AD203B41FA5}">
                      <a16:colId xmlns="" xmlns:a16="http://schemas.microsoft.com/office/drawing/2014/main" val="20002"/>
                    </a:ext>
                  </a:extLst>
                </a:gridCol>
                <a:gridCol w="208280">
                  <a:extLst>
                    <a:ext uri="{9D8B030D-6E8A-4147-A177-3AD203B41FA5}">
                      <a16:colId xmlns="" xmlns:a16="http://schemas.microsoft.com/office/drawing/2014/main" val="20003"/>
                    </a:ext>
                  </a:extLst>
                </a:gridCol>
                <a:gridCol w="208280">
                  <a:extLst>
                    <a:ext uri="{9D8B030D-6E8A-4147-A177-3AD203B41FA5}">
                      <a16:colId xmlns="" xmlns:a16="http://schemas.microsoft.com/office/drawing/2014/main" val="20004"/>
                    </a:ext>
                  </a:extLst>
                </a:gridCol>
                <a:gridCol w="208280">
                  <a:extLst>
                    <a:ext uri="{9D8B030D-6E8A-4147-A177-3AD203B41FA5}">
                      <a16:colId xmlns="" xmlns:a16="http://schemas.microsoft.com/office/drawing/2014/main" val="20005"/>
                    </a:ext>
                  </a:extLst>
                </a:gridCol>
              </a:tblGrid>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0"/>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1"/>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2"/>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3"/>
                  </a:ext>
                </a:extLst>
              </a:tr>
              <a:tr h="199651">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4"/>
                  </a:ext>
                </a:extLst>
              </a:tr>
              <a:tr h="199651">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tc>
                  <a:txBody>
                    <a:bodyPr/>
                    <a:lstStyle/>
                    <a:p>
                      <a:endParaRPr lang="en-GB"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5">
                      <a:fgClr>
                        <a:schemeClr val="accent1"/>
                      </a:fgClr>
                      <a:bgClr>
                        <a:schemeClr val="bg1"/>
                      </a:bgClr>
                    </a:patt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9183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79426" y="1283494"/>
            <a:ext cx="8197030" cy="3232472"/>
          </a:xfrm>
        </p:spPr>
        <p:txBody>
          <a:bodyPr/>
          <a:lstStyle/>
          <a:p>
            <a:r>
              <a:rPr lang="en-GB" dirty="0" smtClean="0"/>
              <a:t>Uneven dimensions such as 3*3, 5*5 </a:t>
            </a:r>
            <a:r>
              <a:rPr lang="mr-IN" dirty="0" smtClean="0"/>
              <a:t>…</a:t>
            </a:r>
            <a:endParaRPr lang="en-US" dirty="0" smtClean="0"/>
          </a:p>
          <a:p>
            <a:pPr lvl="1"/>
            <a:r>
              <a:rPr lang="en-GB" dirty="0" smtClean="0"/>
              <a:t>To reduce spatial dimension </a:t>
            </a:r>
          </a:p>
          <a:p>
            <a:pPr lvl="2"/>
            <a:r>
              <a:rPr lang="en-GB" dirty="0" smtClean="0"/>
              <a:t>Padding can undo dimensionality reduction</a:t>
            </a:r>
          </a:p>
          <a:p>
            <a:r>
              <a:rPr lang="en-GB" dirty="0" smtClean="0"/>
              <a:t>Number of conv layers:</a:t>
            </a:r>
          </a:p>
          <a:p>
            <a:pPr lvl="1"/>
            <a:r>
              <a:rPr lang="en-GB" dirty="0" smtClean="0"/>
              <a:t>More conv layers with small filters</a:t>
            </a:r>
          </a:p>
          <a:p>
            <a:pPr lvl="2"/>
            <a:r>
              <a:rPr lang="en-GB" dirty="0" smtClean="0"/>
              <a:t>This makes </a:t>
            </a:r>
            <a:r>
              <a:rPr lang="en-GB" dirty="0"/>
              <a:t>the decision function more discriminative</a:t>
            </a:r>
            <a:endParaRPr lang="en-GB" dirty="0" smtClean="0"/>
          </a:p>
        </p:txBody>
      </p:sp>
      <p:sp>
        <p:nvSpPr>
          <p:cNvPr id="3" name="Titel 2"/>
          <p:cNvSpPr>
            <a:spLocks noGrp="1"/>
          </p:cNvSpPr>
          <p:nvPr>
            <p:ph type="title"/>
          </p:nvPr>
        </p:nvSpPr>
        <p:spPr/>
        <p:txBody>
          <a:bodyPr/>
          <a:lstStyle/>
          <a:p>
            <a:r>
              <a:rPr lang="de-DE" dirty="0" err="1" smtClean="0"/>
              <a:t>Convolutional</a:t>
            </a:r>
            <a:r>
              <a:rPr lang="de-DE" dirty="0" smtClean="0"/>
              <a:t> </a:t>
            </a:r>
            <a:r>
              <a:rPr lang="de-DE" dirty="0"/>
              <a:t>Filter Size</a:t>
            </a:r>
            <a:endParaRPr lang="de-DE" dirty="0"/>
          </a:p>
        </p:txBody>
      </p:sp>
    </p:spTree>
    <p:extLst>
      <p:ext uri="{BB962C8B-B14F-4D97-AF65-F5344CB8AC3E}">
        <p14:creationId xmlns:p14="http://schemas.microsoft.com/office/powerpoint/2010/main" val="590865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reduce the spatial dimension of an image</a:t>
            </a:r>
            <a:endParaRPr lang="en-GB" dirty="0"/>
          </a:p>
        </p:txBody>
      </p:sp>
      <p:sp>
        <p:nvSpPr>
          <p:cNvPr id="3" name="Titel 2"/>
          <p:cNvSpPr>
            <a:spLocks noGrp="1"/>
          </p:cNvSpPr>
          <p:nvPr>
            <p:ph type="title"/>
          </p:nvPr>
        </p:nvSpPr>
        <p:spPr/>
        <p:txBody>
          <a:bodyPr/>
          <a:lstStyle/>
          <a:p>
            <a:r>
              <a:rPr lang="de-DE" dirty="0"/>
              <a:t>CNN </a:t>
            </a:r>
            <a:r>
              <a:rPr lang="mr-IN" dirty="0"/>
              <a:t>–</a:t>
            </a:r>
            <a:r>
              <a:rPr lang="de-DE" dirty="0"/>
              <a:t> </a:t>
            </a:r>
            <a:r>
              <a:rPr lang="de-DE" dirty="0" smtClean="0"/>
              <a:t>POOL</a:t>
            </a:r>
            <a:endParaRPr lang="de-DE" dirty="0"/>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580" y="1923678"/>
            <a:ext cx="6195440" cy="2834883"/>
          </a:xfrm>
          <a:prstGeom prst="rect">
            <a:avLst/>
          </a:prstGeom>
        </p:spPr>
      </p:pic>
    </p:spTree>
    <p:extLst>
      <p:ext uri="{BB962C8B-B14F-4D97-AF65-F5344CB8AC3E}">
        <p14:creationId xmlns:p14="http://schemas.microsoft.com/office/powerpoint/2010/main" val="1067781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CNN </a:t>
            </a:r>
            <a:r>
              <a:rPr lang="mr-IN" dirty="0"/>
              <a:t>–</a:t>
            </a:r>
            <a:r>
              <a:rPr lang="de-DE" dirty="0"/>
              <a:t> RELU</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4" name="Content Placeholder 13"/>
              <p:cNvSpPr txBox="1">
                <a:spLocks noGrp="1"/>
              </p:cNvSpPr>
              <p:nvPr>
                <p:ph idx="1"/>
              </p:nvPr>
            </p:nvSpPr>
            <p:spPr>
              <a:xfrm>
                <a:off x="479426" y="1283494"/>
                <a:ext cx="7923213" cy="3373231"/>
              </a:xfrm>
              <a:prstGeom prst="rect">
                <a:avLst/>
              </a:prstGeom>
              <a:noFill/>
            </p:spPr>
            <p:txBody>
              <a:bodyPr wrap="square" lIns="0" tIns="0" rIns="0" bIns="0" rtlCol="0">
                <a:spAutoFit/>
              </a:bodyPr>
              <a:lstStyle/>
              <a:p>
                <a:pPr/>
                <a14:m>
                  <m:oMath xmlns:m="http://schemas.openxmlformats.org/officeDocument/2006/math">
                    <m:r>
                      <a:rPr lang="en-US" sz="2800" b="0" i="1" smtClean="0">
                        <a:latin typeface="Cambria Math" charset="0"/>
                      </a:rPr>
                      <m:t>𝐸𝑙𝑒𝑚𝑒𝑛𝑡</m:t>
                    </m:r>
                    <m:r>
                      <a:rPr lang="en-US" sz="2800" b="0" i="1" smtClean="0">
                        <a:latin typeface="Cambria Math" charset="0"/>
                      </a:rPr>
                      <m:t> </m:t>
                    </m:r>
                    <m:r>
                      <a:rPr lang="en-US" sz="2800" b="0" i="1" smtClean="0">
                        <a:latin typeface="Cambria Math" charset="0"/>
                      </a:rPr>
                      <m:t>𝑊𝑖𝑠𝑒</m:t>
                    </m:r>
                    <m:r>
                      <a:rPr lang="en-US" sz="2800" b="0" i="1" smtClean="0">
                        <a:latin typeface="Cambria Math" charset="0"/>
                      </a:rPr>
                      <m:t>:</m:t>
                    </m:r>
                    <m:r>
                      <m:rPr>
                        <m:sty m:val="p"/>
                      </m:rPr>
                      <a:rPr lang="en-US" sz="2800" b="0" i="0" smtClean="0">
                        <a:latin typeface="Cambria Math" charset="0"/>
                      </a:rPr>
                      <m:t>max</m:t>
                    </m:r>
                    <m:r>
                      <a:rPr lang="en-US" sz="2800" b="0" i="1" smtClean="0">
                        <a:latin typeface="Cambria Math" charset="0"/>
                      </a:rPr>
                      <m:t>⁡(0, </m:t>
                    </m:r>
                    <m:r>
                      <a:rPr lang="en-US" sz="2800" b="0" i="1" smtClean="0">
                        <a:latin typeface="Cambria Math" charset="0"/>
                      </a:rPr>
                      <m:t>𝑥</m:t>
                    </m:r>
                    <m:r>
                      <a:rPr lang="en-US" sz="2800" b="0" i="1" smtClean="0">
                        <a:latin typeface="Cambria Math" charset="0"/>
                      </a:rPr>
                      <m:t>)</m:t>
                    </m:r>
                  </m:oMath>
                </a14:m>
                <a:endParaRPr lang="en-GB" sz="2800" dirty="0" smtClean="0"/>
              </a:p>
              <a:p>
                <a:r>
                  <a:rPr lang="en-GB" dirty="0"/>
                  <a:t>Leaky </a:t>
                </a:r>
                <a:r>
                  <a:rPr lang="en-GB" dirty="0" err="1"/>
                  <a:t>ReLU</a:t>
                </a:r>
                <a:r>
                  <a:rPr lang="en-GB" dirty="0"/>
                  <a:t> </a:t>
                </a:r>
                <a:r>
                  <a:rPr lang="en-GB" dirty="0" smtClean="0"/>
                  <a:t>by </a:t>
                </a:r>
                <a:r>
                  <a:rPr lang="en-GB" dirty="0"/>
                  <a:t>by Maas et al. </a:t>
                </a:r>
                <a:endParaRPr lang="en-GB" dirty="0" smtClean="0"/>
              </a:p>
              <a:p>
                <a:pPr lvl="1"/>
                <a:r>
                  <a:rPr lang="en-GB" dirty="0"/>
                  <a:t>if x &lt; 0, </a:t>
                </a:r>
                <a:r>
                  <a:rPr lang="en-GB" dirty="0" smtClean="0"/>
                  <a:t>Output = 0.01x</a:t>
                </a:r>
                <a:r>
                  <a:rPr lang="en-GB" dirty="0"/>
                  <a:t>. </a:t>
                </a:r>
                <a:endParaRPr lang="en-GB" dirty="0" smtClean="0"/>
              </a:p>
              <a:p>
                <a:pPr lvl="1"/>
                <a:r>
                  <a:rPr lang="en-GB" dirty="0"/>
                  <a:t>non-zero gradient when the input is negative </a:t>
                </a:r>
                <a:endParaRPr lang="en-GB" dirty="0"/>
              </a:p>
              <a:p>
                <a:pPr lvl="1"/>
                <a:endParaRPr lang="en-GB" dirty="0"/>
              </a:p>
              <a:p>
                <a:pPr lvl="1"/>
                <a:endParaRPr lang="en-GB" dirty="0"/>
              </a:p>
              <a:p>
                <a:pPr/>
                <a:endParaRPr lang="en-GB" sz="2800" dirty="0"/>
              </a:p>
            </p:txBody>
          </p:sp>
        </mc:Choice>
        <mc:Fallback>
          <p:sp>
            <p:nvSpPr>
              <p:cNvPr id="14" name="Content Placeholder 13"/>
              <p:cNvSpPr txBox="1">
                <a:spLocks noGrp="1" noRot="1" noChangeAspect="1" noMove="1" noResize="1" noEditPoints="1" noAdjustHandles="1" noChangeArrowheads="1" noChangeShapeType="1" noTextEdit="1"/>
              </p:cNvSpPr>
              <p:nvPr>
                <p:ph idx="1"/>
              </p:nvPr>
            </p:nvSpPr>
            <p:spPr>
              <a:xfrm>
                <a:off x="479426" y="1283494"/>
                <a:ext cx="7923213" cy="3373231"/>
              </a:xfrm>
              <a:prstGeom prst="rect">
                <a:avLst/>
              </a:prstGeom>
              <a:blipFill rotWithShape="0">
                <a:blip r:embed="rId3"/>
                <a:stretch>
                  <a:fillRect l="-2848"/>
                </a:stretch>
              </a:blipFill>
            </p:spPr>
            <p:txBody>
              <a:bodyPr/>
              <a:lstStyle/>
              <a:p>
                <a:r>
                  <a:rPr lang="en-GB">
                    <a:noFill/>
                  </a:rPr>
                  <a:t> </a:t>
                </a:r>
              </a:p>
            </p:txBody>
          </p:sp>
        </mc:Fallback>
      </mc:AlternateContent>
    </p:spTree>
    <p:extLst>
      <p:ext uri="{BB962C8B-B14F-4D97-AF65-F5344CB8AC3E}">
        <p14:creationId xmlns:p14="http://schemas.microsoft.com/office/powerpoint/2010/main" val="325897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Can be trained on an </a:t>
            </a:r>
            <a:r>
              <a:rPr lang="en-US" dirty="0"/>
              <a:t>endless amount of </a:t>
            </a:r>
            <a:r>
              <a:rPr lang="en-US" dirty="0" smtClean="0"/>
              <a:t>parameters</a:t>
            </a:r>
            <a:r>
              <a:rPr lang="en-US" dirty="0"/>
              <a:t>:</a:t>
            </a:r>
            <a:endParaRPr lang="en-US" dirty="0" smtClean="0"/>
          </a:p>
          <a:p>
            <a:pPr lvl="1"/>
            <a:r>
              <a:rPr lang="en-US" dirty="0" smtClean="0"/>
              <a:t>learning rate, learning rate decay</a:t>
            </a:r>
          </a:p>
          <a:p>
            <a:pPr lvl="1"/>
            <a:r>
              <a:rPr lang="en-US" dirty="0" smtClean="0"/>
              <a:t>momentum </a:t>
            </a:r>
          </a:p>
          <a:p>
            <a:pPr lvl="1"/>
            <a:r>
              <a:rPr lang="en-US" dirty="0" smtClean="0"/>
              <a:t>filter size, number of convolutional layers</a:t>
            </a:r>
          </a:p>
          <a:p>
            <a:pPr lvl="1"/>
            <a:r>
              <a:rPr lang="en-US" dirty="0"/>
              <a:t>activation </a:t>
            </a:r>
            <a:r>
              <a:rPr lang="en-US" dirty="0" smtClean="0"/>
              <a:t>functions (</a:t>
            </a:r>
            <a:r>
              <a:rPr lang="en-US" dirty="0" err="1"/>
              <a:t>relu</a:t>
            </a:r>
            <a:r>
              <a:rPr lang="en-US" dirty="0"/>
              <a:t>, </a:t>
            </a:r>
            <a:r>
              <a:rPr lang="en-US" dirty="0" err="1" smtClean="0"/>
              <a:t>leakyrelu</a:t>
            </a:r>
            <a:r>
              <a:rPr lang="en-US" dirty="0" smtClean="0"/>
              <a:t>)</a:t>
            </a:r>
          </a:p>
          <a:p>
            <a:pPr lvl="1"/>
            <a:r>
              <a:rPr lang="en-US" dirty="0"/>
              <a:t>weight </a:t>
            </a:r>
            <a:r>
              <a:rPr lang="en-US" dirty="0" smtClean="0"/>
              <a:t>decay and dropouts</a:t>
            </a:r>
            <a:endParaRPr lang="en-US" dirty="0"/>
          </a:p>
          <a:p>
            <a:pPr lvl="1"/>
            <a:endParaRPr lang="en-US" dirty="0"/>
          </a:p>
          <a:p>
            <a:endParaRPr lang="en-GB" dirty="0"/>
          </a:p>
        </p:txBody>
      </p:sp>
      <p:sp>
        <p:nvSpPr>
          <p:cNvPr id="3" name="Title 2"/>
          <p:cNvSpPr>
            <a:spLocks noGrp="1"/>
          </p:cNvSpPr>
          <p:nvPr>
            <p:ph type="title"/>
          </p:nvPr>
        </p:nvSpPr>
        <p:spPr/>
        <p:txBody>
          <a:bodyPr/>
          <a:lstStyle/>
          <a:p>
            <a:r>
              <a:rPr lang="en-GB" dirty="0" smtClean="0"/>
              <a:t>CNN Parameters</a:t>
            </a:r>
            <a:endParaRPr lang="en-GB" dirty="0"/>
          </a:p>
        </p:txBody>
      </p:sp>
    </p:spTree>
    <p:extLst>
      <p:ext uri="{BB962C8B-B14F-4D97-AF65-F5344CB8AC3E}">
        <p14:creationId xmlns:p14="http://schemas.microsoft.com/office/powerpoint/2010/main" val="201581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426" y="1283494"/>
            <a:ext cx="8197030" cy="3232472"/>
          </a:xfrm>
        </p:spPr>
        <p:txBody>
          <a:bodyPr/>
          <a:lstStyle/>
          <a:p>
            <a:r>
              <a:rPr lang="en-US" dirty="0"/>
              <a:t>how fast the network </a:t>
            </a:r>
            <a:r>
              <a:rPr lang="en-US" dirty="0" smtClean="0"/>
              <a:t>trains</a:t>
            </a:r>
          </a:p>
          <a:p>
            <a:r>
              <a:rPr lang="en-US" dirty="0" smtClean="0"/>
              <a:t>High learning rate</a:t>
            </a:r>
          </a:p>
          <a:p>
            <a:pPr lvl="1"/>
            <a:r>
              <a:rPr lang="en-US" dirty="0" smtClean="0"/>
              <a:t>Convergence or global minimum finding is problem</a:t>
            </a:r>
          </a:p>
          <a:p>
            <a:r>
              <a:rPr lang="en-US" dirty="0" smtClean="0"/>
              <a:t>Low learning rate</a:t>
            </a:r>
          </a:p>
          <a:p>
            <a:pPr lvl="1"/>
            <a:r>
              <a:rPr lang="en-US" dirty="0" smtClean="0"/>
              <a:t>High training times</a:t>
            </a:r>
            <a:endParaRPr lang="en-GB" dirty="0"/>
          </a:p>
        </p:txBody>
      </p:sp>
      <p:sp>
        <p:nvSpPr>
          <p:cNvPr id="3" name="Title 2"/>
          <p:cNvSpPr>
            <a:spLocks noGrp="1"/>
          </p:cNvSpPr>
          <p:nvPr>
            <p:ph type="title"/>
          </p:nvPr>
        </p:nvSpPr>
        <p:spPr/>
        <p:txBody>
          <a:bodyPr/>
          <a:lstStyle/>
          <a:p>
            <a:r>
              <a:rPr lang="en-GB" dirty="0" smtClean="0"/>
              <a:t>Learning Rate</a:t>
            </a:r>
            <a:endParaRPr lang="en-GB" dirty="0"/>
          </a:p>
        </p:txBody>
      </p:sp>
    </p:spTree>
    <p:extLst>
      <p:ext uri="{BB962C8B-B14F-4D97-AF65-F5344CB8AC3E}">
        <p14:creationId xmlns:p14="http://schemas.microsoft.com/office/powerpoint/2010/main" val="87707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a:t>Learning rate decay means the learning rate decreases over </a:t>
            </a:r>
            <a:r>
              <a:rPr lang="en-US" sz="2000" dirty="0" smtClean="0"/>
              <a:t>time</a:t>
            </a:r>
          </a:p>
          <a:p>
            <a:pPr lvl="1"/>
            <a:r>
              <a:rPr lang="en-US" sz="2000" dirty="0"/>
              <a:t>higher learning rate is well suited to get close to the global </a:t>
            </a:r>
            <a:r>
              <a:rPr lang="en-US" sz="2000" dirty="0" smtClean="0"/>
              <a:t>minimum</a:t>
            </a:r>
          </a:p>
          <a:p>
            <a:pPr lvl="1"/>
            <a:r>
              <a:rPr lang="en-US" sz="2000" dirty="0"/>
              <a:t>small learning rate is better at </a:t>
            </a:r>
            <a:r>
              <a:rPr lang="en-US" sz="2000" dirty="0" smtClean="0"/>
              <a:t>fine tuning </a:t>
            </a:r>
            <a:r>
              <a:rPr lang="en-US" sz="2000" dirty="0"/>
              <a:t>the global </a:t>
            </a:r>
            <a:r>
              <a:rPr lang="en-US" sz="2000" dirty="0" smtClean="0"/>
              <a:t>minimum</a:t>
            </a:r>
          </a:p>
          <a:p>
            <a:pPr lvl="1"/>
            <a:endParaRPr lang="en-US" sz="2000" dirty="0" smtClean="0"/>
          </a:p>
          <a:p>
            <a:r>
              <a:rPr lang="en-US" sz="2000" dirty="0" smtClean="0"/>
              <a:t>Several ways to do it:</a:t>
            </a:r>
          </a:p>
          <a:p>
            <a:pPr lvl="1"/>
            <a:r>
              <a:rPr lang="en-US" sz="2000" dirty="0" smtClean="0"/>
              <a:t>Exponential decay, reduction by factor of n </a:t>
            </a:r>
          </a:p>
          <a:p>
            <a:pPr lvl="1"/>
            <a:r>
              <a:rPr lang="en-US" sz="2000" dirty="0" err="1" smtClean="0"/>
              <a:t>GoogLeNet</a:t>
            </a:r>
            <a:r>
              <a:rPr lang="en-US" sz="2000" dirty="0" smtClean="0"/>
              <a:t>: function </a:t>
            </a:r>
            <a:r>
              <a:rPr lang="en-US" sz="2000" dirty="0"/>
              <a:t>to decrease the learning rate by 4%</a:t>
            </a:r>
            <a:endParaRPr lang="en-US" sz="2000" dirty="0" smtClean="0"/>
          </a:p>
        </p:txBody>
      </p:sp>
      <p:sp>
        <p:nvSpPr>
          <p:cNvPr id="3" name="Title 2"/>
          <p:cNvSpPr>
            <a:spLocks noGrp="1"/>
          </p:cNvSpPr>
          <p:nvPr>
            <p:ph type="title"/>
          </p:nvPr>
        </p:nvSpPr>
        <p:spPr/>
        <p:txBody>
          <a:bodyPr/>
          <a:lstStyle/>
          <a:p>
            <a:r>
              <a:rPr lang="en-GB" dirty="0" smtClean="0"/>
              <a:t>Learning Rate decay</a:t>
            </a:r>
            <a:endParaRPr lang="en-GB" dirty="0"/>
          </a:p>
        </p:txBody>
      </p:sp>
    </p:spTree>
    <p:extLst>
      <p:ext uri="{BB962C8B-B14F-4D97-AF65-F5344CB8AC3E}">
        <p14:creationId xmlns:p14="http://schemas.microsoft.com/office/powerpoint/2010/main" val="159659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419622"/>
            <a:ext cx="8049840" cy="3232472"/>
          </a:xfrm>
        </p:spPr>
        <p:txBody>
          <a:bodyPr/>
          <a:lstStyle/>
          <a:p>
            <a:r>
              <a:rPr lang="en-US" sz="2000" dirty="0" smtClean="0"/>
              <a:t>Rolling ball gains speed downwards the hill</a:t>
            </a:r>
          </a:p>
          <a:p>
            <a:r>
              <a:rPr lang="en-US" sz="2000" dirty="0" smtClean="0"/>
              <a:t>So, velocity </a:t>
            </a:r>
            <a:r>
              <a:rPr lang="en-US" sz="2000" dirty="0"/>
              <a:t>to the learning </a:t>
            </a:r>
            <a:r>
              <a:rPr lang="en-US" sz="2000" dirty="0" smtClean="0"/>
              <a:t>rate in a given direction</a:t>
            </a:r>
          </a:p>
          <a:p>
            <a:pPr lvl="1"/>
            <a:r>
              <a:rPr lang="en-US" sz="1800" dirty="0" smtClean="0"/>
              <a:t>With consistent gradient</a:t>
            </a:r>
          </a:p>
          <a:p>
            <a:r>
              <a:rPr lang="en-US" sz="2000" dirty="0"/>
              <a:t>Convolutional neural networks commonly use a momentum value of </a:t>
            </a:r>
            <a:r>
              <a:rPr lang="en-US" sz="2000" dirty="0" smtClean="0"/>
              <a:t>0.9</a:t>
            </a:r>
          </a:p>
        </p:txBody>
      </p:sp>
      <p:sp>
        <p:nvSpPr>
          <p:cNvPr id="3" name="Title 2"/>
          <p:cNvSpPr>
            <a:spLocks noGrp="1"/>
          </p:cNvSpPr>
          <p:nvPr>
            <p:ph type="title"/>
          </p:nvPr>
        </p:nvSpPr>
        <p:spPr/>
        <p:txBody>
          <a:bodyPr/>
          <a:lstStyle/>
          <a:p>
            <a:r>
              <a:rPr lang="en-US" dirty="0"/>
              <a:t>Momentum</a:t>
            </a:r>
            <a:endParaRPr lang="en-GB" dirty="0"/>
          </a:p>
        </p:txBody>
      </p:sp>
    </p:spTree>
    <p:extLst>
      <p:ext uri="{BB962C8B-B14F-4D97-AF65-F5344CB8AC3E}">
        <p14:creationId xmlns:p14="http://schemas.microsoft.com/office/powerpoint/2010/main" val="145952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482600" y="1419622"/>
                <a:ext cx="8121848" cy="3232472"/>
              </a:xfrm>
            </p:spPr>
            <p:txBody>
              <a:bodyPr/>
              <a:lstStyle/>
              <a:p>
                <a:pPr marL="268288" lvl="1" indent="-268288">
                  <a:spcBef>
                    <a:spcPct val="20000"/>
                  </a:spcBef>
                  <a:buClr>
                    <a:srgbClr val="008C4F"/>
                  </a:buClr>
                  <a:buSzPct val="110000"/>
                </a:pPr>
                <a:r>
                  <a:rPr lang="en-US" sz="2000" i="1" dirty="0" smtClean="0"/>
                  <a:t>batch normalization</a:t>
                </a:r>
                <a:r>
                  <a:rPr lang="en-US" sz="2000" dirty="0"/>
                  <a:t> of the input to the activation function of each </a:t>
                </a:r>
                <a:r>
                  <a:rPr lang="en-US" sz="2000" dirty="0" smtClean="0"/>
                  <a:t>neuron</a:t>
                </a:r>
              </a:p>
              <a:p>
                <a:r>
                  <a:rPr lang="en-US" sz="2000" dirty="0" smtClean="0"/>
                  <a:t>normalizing the training batch after certain layers</a:t>
                </a:r>
              </a:p>
              <a:p>
                <a:pPr lvl="1"/>
                <a:r>
                  <a:rPr lang="en-US" sz="1800" dirty="0" smtClean="0"/>
                  <a:t>Reducing amount of retraining</a:t>
                </a:r>
              </a:p>
              <a:p>
                <a:pPr lvl="1"/>
                <a:r>
                  <a:rPr lang="en-US" sz="1800" dirty="0" smtClean="0"/>
                  <a:t>input </a:t>
                </a:r>
                <a:r>
                  <a:rPr lang="en-US" sz="1800" dirty="0"/>
                  <a:t>to the activation function across each training batch has a mean of 0 and a variance of 1.</a:t>
                </a:r>
                <a:endParaRPr lang="en-US" sz="1800" dirty="0" smtClean="0"/>
              </a:p>
              <a:p>
                <a:r>
                  <a:rPr lang="en-US" sz="2000" dirty="0" smtClean="0"/>
                  <a:t>Example</a:t>
                </a:r>
              </a:p>
              <a:p>
                <a:pPr lvl="1"/>
                <a14:m>
                  <m:oMath xmlns:m="http://schemas.openxmlformats.org/officeDocument/2006/math">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𝑜𝑓</m:t>
                    </m:r>
                    <m:r>
                      <a:rPr lang="en-US" sz="1800" b="0" i="1" smtClean="0">
                        <a:latin typeface="Cambria Math" charset="0"/>
                        <a:ea typeface="Cambria Math" charset="0"/>
                        <a:cs typeface="Cambria Math" charset="0"/>
                      </a:rPr>
                      <m:t> </m:t>
                    </m:r>
                    <m:r>
                      <a:rPr lang="en-US" sz="1800" i="1" smtClean="0">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𝑊𝑥</m:t>
                        </m:r>
                        <m:r>
                          <a:rPr lang="en-US" sz="1800" b="0" i="1" smtClean="0">
                            <a:latin typeface="Cambria Math" charset="0"/>
                            <a:ea typeface="Cambria Math" charset="0"/>
                            <a:cs typeface="Cambria Math" charset="0"/>
                          </a:rPr>
                          <m:t>+</m:t>
                        </m:r>
                        <m:r>
                          <a:rPr lang="en-US" sz="1800" b="0" i="1" smtClean="0">
                            <a:latin typeface="Cambria Math" charset="0"/>
                            <a:ea typeface="Cambria Math" charset="0"/>
                            <a:cs typeface="Cambria Math" charset="0"/>
                          </a:rPr>
                          <m:t>𝑏</m:t>
                        </m:r>
                      </m:e>
                    </m:d>
                    <m:r>
                      <a:rPr lang="en-US" sz="1800" b="0" i="1" smtClean="0">
                        <a:latin typeface="Cambria Math" charset="0"/>
                        <a:ea typeface="Cambria Math" charset="0"/>
                        <a:cs typeface="Cambria Math" charset="0"/>
                      </a:rPr>
                      <m:t>=</m:t>
                    </m:r>
                    <m:r>
                      <a:rPr lang="en-US" sz="1800" i="1">
                        <a:latin typeface="Cambria Math" charset="0"/>
                        <a:ea typeface="Cambria Math" charset="0"/>
                        <a:cs typeface="Cambria Math" charset="0"/>
                      </a:rPr>
                      <m:t> </m:t>
                    </m:r>
                    <m:r>
                      <a:rPr lang="en-US" sz="1800" i="1">
                        <a:latin typeface="Cambria Math" charset="0"/>
                        <a:ea typeface="Cambria Math" charset="0"/>
                        <a:cs typeface="Cambria Math" charset="0"/>
                      </a:rPr>
                      <m:t>𝜎</m:t>
                    </m:r>
                    <m:d>
                      <m:dPr>
                        <m:ctrlPr>
                          <a:rPr lang="en-US" sz="1800" b="0" i="1" smtClean="0">
                            <a:latin typeface="Cambria Math" charset="0"/>
                            <a:ea typeface="Cambria Math" charset="0"/>
                            <a:cs typeface="Cambria Math" charset="0"/>
                          </a:rPr>
                        </m:ctrlPr>
                      </m:dPr>
                      <m:e>
                        <m:r>
                          <a:rPr lang="en-US" sz="1800" b="0" i="1" smtClean="0">
                            <a:latin typeface="Cambria Math" charset="0"/>
                            <a:ea typeface="Cambria Math" charset="0"/>
                            <a:cs typeface="Cambria Math" charset="0"/>
                          </a:rPr>
                          <m:t>𝐵𝑁</m:t>
                        </m:r>
                        <m:d>
                          <m:dPr>
                            <m:ctrlPr>
                              <a:rPr lang="en-US" sz="1800" i="1">
                                <a:latin typeface="Cambria Math" charset="0"/>
                                <a:ea typeface="Cambria Math" charset="0"/>
                                <a:cs typeface="Cambria Math" charset="0"/>
                              </a:rPr>
                            </m:ctrlPr>
                          </m:dPr>
                          <m:e>
                            <m:r>
                              <a:rPr lang="en-US" sz="1800" i="1">
                                <a:latin typeface="Cambria Math" charset="0"/>
                                <a:ea typeface="Cambria Math" charset="0"/>
                                <a:cs typeface="Cambria Math" charset="0"/>
                              </a:rPr>
                              <m:t>𝑊𝑥</m:t>
                            </m:r>
                            <m:r>
                              <a:rPr lang="en-US" sz="1800" i="1">
                                <a:latin typeface="Cambria Math" charset="0"/>
                                <a:ea typeface="Cambria Math" charset="0"/>
                                <a:cs typeface="Cambria Math" charset="0"/>
                              </a:rPr>
                              <m:t>+</m:t>
                            </m:r>
                            <m:r>
                              <a:rPr lang="en-US" sz="1800" i="1">
                                <a:latin typeface="Cambria Math" charset="0"/>
                                <a:ea typeface="Cambria Math" charset="0"/>
                                <a:cs typeface="Cambria Math" charset="0"/>
                              </a:rPr>
                              <m:t>𝑏</m:t>
                            </m:r>
                          </m:e>
                        </m:d>
                      </m:e>
                    </m:d>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𝑊h𝑒𝑟𝑒</m:t>
                    </m:r>
                    <m:r>
                      <a:rPr lang="en-US" sz="1800" b="0" i="1"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𝐵𝑁</m:t>
                    </m:r>
                    <m:r>
                      <a:rPr lang="en-US" sz="1800" b="0" i="1" smtClean="0">
                        <a:latin typeface="Cambria Math" charset="0"/>
                        <a:ea typeface="Cambria Math" charset="0"/>
                        <a:cs typeface="Cambria Math" charset="0"/>
                      </a:rPr>
                      <m:t>= </m:t>
                    </m:r>
                    <m:f>
                      <m:fPr>
                        <m:ctrlPr>
                          <a:rPr lang="mr-IN" sz="1800" b="0" i="1" smtClean="0">
                            <a:latin typeface="Cambria Math" charset="0"/>
                            <a:ea typeface="Cambria Math" charset="0"/>
                            <a:cs typeface="Cambria Math" charset="0"/>
                          </a:rPr>
                        </m:ctrlPr>
                      </m:fPr>
                      <m:num>
                        <m:sSub>
                          <m:sSubPr>
                            <m:ctrlPr>
                              <a:rPr lang="en-US" sz="1800" b="0" i="1" smtClean="0">
                                <a:latin typeface="Cambria Math" charset="0"/>
                                <a:ea typeface="Cambria Math" charset="0"/>
                                <a:cs typeface="Cambria Math" charset="0"/>
                              </a:rPr>
                            </m:ctrlPr>
                          </m:sSubPr>
                          <m:e>
                            <m:r>
                              <a:rPr lang="en-US" sz="1800" b="0" i="1" smtClean="0">
                                <a:latin typeface="Cambria Math" charset="0"/>
                                <a:ea typeface="Cambria Math" charset="0"/>
                                <a:cs typeface="Cambria Math" charset="0"/>
                              </a:rPr>
                              <m:t>𝑋</m:t>
                            </m:r>
                          </m:e>
                          <m:sub>
                            <m:r>
                              <a:rPr lang="en-US" sz="1800" b="0" i="1" smtClean="0">
                                <a:latin typeface="Cambria Math" charset="0"/>
                                <a:ea typeface="Cambria Math" charset="0"/>
                                <a:cs typeface="Cambria Math" charset="0"/>
                              </a:rPr>
                              <m:t>𝑖</m:t>
                            </m:r>
                          </m:sub>
                        </m:sSub>
                        <m:r>
                          <a:rPr lang="en-US" sz="1800" b="0" i="1" smtClean="0">
                            <a:latin typeface="Cambria Math" charset="0"/>
                            <a:ea typeface="Cambria Math" charset="0"/>
                            <a:cs typeface="Cambria Math" charset="0"/>
                          </a:rPr>
                          <m:t>− </m:t>
                        </m:r>
                        <m:sSub>
                          <m:sSubPr>
                            <m:ctrlPr>
                              <a:rPr lang="en-US" sz="1800" b="0" i="1" smtClean="0">
                                <a:latin typeface="Cambria Math" charset="0"/>
                                <a:ea typeface="Cambria Math" charset="0"/>
                                <a:cs typeface="Cambria Math" charset="0"/>
                              </a:rPr>
                            </m:ctrlPr>
                          </m:sSubPr>
                          <m:e>
                            <m:r>
                              <a:rPr lang="en-US" sz="1800" i="1">
                                <a:latin typeface="Cambria Math" charset="0"/>
                                <a:ea typeface="Cambria Math" charset="0"/>
                                <a:cs typeface="Cambria Math" charset="0"/>
                              </a:rPr>
                              <m:t>𝜇</m:t>
                            </m:r>
                          </m:e>
                          <m:sub>
                            <m:r>
                              <a:rPr lang="en-US" sz="1800" b="0" i="1" smtClean="0">
                                <a:latin typeface="Cambria Math" charset="0"/>
                                <a:ea typeface="Cambria Math" charset="0"/>
                                <a:cs typeface="Cambria Math" charset="0"/>
                              </a:rPr>
                              <m:t>𝐵</m:t>
                            </m:r>
                          </m:sub>
                        </m:sSub>
                      </m:num>
                      <m:den>
                        <m:rad>
                          <m:radPr>
                            <m:degHide m:val="on"/>
                            <m:ctrlPr>
                              <a:rPr lang="mr-IN" sz="1800" b="0" i="1" smtClean="0">
                                <a:latin typeface="Cambria Math" charset="0"/>
                                <a:ea typeface="Cambria Math" charset="0"/>
                                <a:cs typeface="Cambria Math" charset="0"/>
                              </a:rPr>
                            </m:ctrlPr>
                          </m:radPr>
                          <m:deg/>
                          <m:e>
                            <m:sSubSup>
                              <m:sSubSupPr>
                                <m:ctrlPr>
                                  <a:rPr lang="en-US" sz="1800" b="0" i="1" smtClean="0">
                                    <a:latin typeface="Cambria Math" charset="0"/>
                                    <a:ea typeface="Cambria Math" charset="0"/>
                                    <a:cs typeface="Cambria Math" charset="0"/>
                                  </a:rPr>
                                </m:ctrlPr>
                              </m:sSubSupPr>
                              <m:e>
                                <m:r>
                                  <a:rPr lang="en-US" sz="1800" i="1">
                                    <a:latin typeface="Cambria Math" charset="0"/>
                                    <a:ea typeface="Cambria Math" charset="0"/>
                                    <a:cs typeface="Cambria Math" charset="0"/>
                                  </a:rPr>
                                  <m:t>𝜎</m:t>
                                </m:r>
                              </m:e>
                              <m:sub>
                                <m:r>
                                  <a:rPr lang="en-US" sz="1800" b="0" i="1" smtClean="0">
                                    <a:latin typeface="Cambria Math" charset="0"/>
                                    <a:ea typeface="Cambria Math" charset="0"/>
                                    <a:cs typeface="Cambria Math" charset="0"/>
                                  </a:rPr>
                                  <m:t>𝐵</m:t>
                                </m:r>
                              </m:sub>
                              <m:sup>
                                <m:r>
                                  <a:rPr lang="en-US" sz="1800" b="0" i="1" smtClean="0">
                                    <a:latin typeface="Cambria Math" charset="0"/>
                                    <a:ea typeface="Cambria Math" charset="0"/>
                                    <a:cs typeface="Cambria Math" charset="0"/>
                                  </a:rPr>
                                  <m:t>2</m:t>
                                </m:r>
                              </m:sup>
                            </m:sSubSup>
                            <m:r>
                              <a:rPr lang="en-US" sz="1800" b="0" i="1" smtClean="0">
                                <a:latin typeface="Cambria Math" charset="0"/>
                                <a:ea typeface="Cambria Math" charset="0"/>
                                <a:cs typeface="Cambria Math" charset="0"/>
                              </a:rPr>
                              <m:t>+ ∈</m:t>
                            </m:r>
                          </m:e>
                        </m:rad>
                      </m:den>
                    </m:f>
                    <m:r>
                      <a:rPr lang="en-US" sz="1800" b="0" i="1" smtClean="0">
                        <a:latin typeface="Cambria Math" charset="0"/>
                        <a:ea typeface="Cambria Math" charset="0"/>
                        <a:cs typeface="Cambria Math" charset="0"/>
                      </a:rPr>
                      <m:t> </m:t>
                    </m:r>
                  </m:oMath>
                </a14:m>
                <a:endParaRPr lang="en-US" sz="1800" dirty="0" smtClean="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482600" y="1419622"/>
                <a:ext cx="8121848" cy="3232472"/>
              </a:xfrm>
              <a:blipFill rotWithShape="0">
                <a:blip r:embed="rId3"/>
                <a:stretch>
                  <a:fillRect l="-826" t="-1321" b="-3208"/>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US" dirty="0"/>
              <a:t>Batch </a:t>
            </a:r>
            <a:r>
              <a:rPr lang="en-US" dirty="0" smtClean="0"/>
              <a:t>Normalization (BN)</a:t>
            </a:r>
            <a:endParaRPr lang="en-GB" dirty="0"/>
          </a:p>
        </p:txBody>
      </p:sp>
    </p:spTree>
    <p:extLst>
      <p:ext uri="{BB962C8B-B14F-4D97-AF65-F5344CB8AC3E}">
        <p14:creationId xmlns:p14="http://schemas.microsoft.com/office/powerpoint/2010/main" val="71555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79426" y="1283494"/>
            <a:ext cx="7923213" cy="3860006"/>
          </a:xfrm>
        </p:spPr>
        <p:txBody>
          <a:bodyPr/>
          <a:lstStyle/>
          <a:p>
            <a:r>
              <a:rPr lang="en-US" sz="1600" dirty="0"/>
              <a:t>Problem Statement</a:t>
            </a:r>
          </a:p>
          <a:p>
            <a:r>
              <a:rPr lang="en-US" sz="1600" dirty="0"/>
              <a:t>Introduction to Deep Learning</a:t>
            </a:r>
          </a:p>
          <a:p>
            <a:pPr lvl="1"/>
            <a:r>
              <a:rPr lang="en-US" sz="1600" dirty="0"/>
              <a:t>Layers In Deep Learning</a:t>
            </a:r>
          </a:p>
          <a:p>
            <a:r>
              <a:rPr lang="en-US" sz="1600" dirty="0"/>
              <a:t>TensorFlow (TF)</a:t>
            </a:r>
          </a:p>
          <a:p>
            <a:pPr lvl="1"/>
            <a:r>
              <a:rPr lang="en-US" sz="1600" dirty="0"/>
              <a:t>Data-Structure for TensorFlow</a:t>
            </a:r>
          </a:p>
          <a:p>
            <a:r>
              <a:rPr lang="en-US" sz="1600" dirty="0"/>
              <a:t>Implementation in TF</a:t>
            </a:r>
          </a:p>
          <a:p>
            <a:pPr lvl="1"/>
            <a:r>
              <a:rPr lang="en-US" sz="1600" dirty="0" smtClean="0"/>
              <a:t>Inputs</a:t>
            </a:r>
          </a:p>
          <a:p>
            <a:pPr lvl="1"/>
            <a:r>
              <a:rPr lang="en-US" sz="1600" dirty="0" smtClean="0"/>
              <a:t>Prediction</a:t>
            </a:r>
          </a:p>
          <a:p>
            <a:pPr lvl="1"/>
            <a:r>
              <a:rPr lang="en-US" sz="1600" dirty="0" smtClean="0"/>
              <a:t>Training</a:t>
            </a:r>
          </a:p>
          <a:p>
            <a:pPr lvl="1"/>
            <a:r>
              <a:rPr lang="en-US" sz="1600" dirty="0" smtClean="0"/>
              <a:t>Evaluation</a:t>
            </a:r>
            <a:endParaRPr lang="en-US" sz="1600" dirty="0"/>
          </a:p>
          <a:p>
            <a:r>
              <a:rPr lang="en-US" sz="1800" dirty="0" smtClean="0"/>
              <a:t>Results</a:t>
            </a:r>
            <a:endParaRPr lang="en-US" sz="1800" dirty="0"/>
          </a:p>
          <a:p>
            <a:r>
              <a:rPr lang="en-US" sz="1800" dirty="0"/>
              <a:t>Future Works</a:t>
            </a:r>
          </a:p>
          <a:p>
            <a:endParaRPr lang="de-DE" sz="1600" dirty="0"/>
          </a:p>
        </p:txBody>
      </p:sp>
      <p:sp>
        <p:nvSpPr>
          <p:cNvPr id="3" name="Titel 2"/>
          <p:cNvSpPr>
            <a:spLocks noGrp="1"/>
          </p:cNvSpPr>
          <p:nvPr>
            <p:ph type="title"/>
          </p:nvPr>
        </p:nvSpPr>
        <p:spPr/>
        <p:txBody>
          <a:bodyPr/>
          <a:lstStyle/>
          <a:p>
            <a:r>
              <a:rPr lang="de-DE" dirty="0"/>
              <a:t>Today‘s Talk</a:t>
            </a:r>
          </a:p>
        </p:txBody>
      </p:sp>
    </p:spTree>
    <p:extLst>
      <p:ext uri="{BB962C8B-B14F-4D97-AF65-F5344CB8AC3E}">
        <p14:creationId xmlns:p14="http://schemas.microsoft.com/office/powerpoint/2010/main" val="174898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sz="half" idx="1"/>
              </p:nvPr>
            </p:nvSpPr>
            <p:spPr>
              <a:xfrm>
                <a:off x="479426" y="1283494"/>
                <a:ext cx="5028678" cy="3394472"/>
              </a:xfrm>
            </p:spPr>
            <p:txBody>
              <a:bodyPr/>
              <a:lstStyle/>
              <a:p>
                <a:r>
                  <a:rPr lang="en-GB" dirty="0" smtClean="0"/>
                  <a:t>No:</a:t>
                </a:r>
              </a:p>
              <a:p>
                <a:pPr lvl="1"/>
                <a:r>
                  <a:rPr lang="en-GB" dirty="0" smtClean="0"/>
                  <a:t>Activation function limited to a prescribed normal distribution</a:t>
                </a:r>
              </a:p>
              <a:p>
                <a:r>
                  <a:rPr lang="en-GB" dirty="0" smtClean="0"/>
                  <a:t>Adding </a:t>
                </a:r>
                <a14:m>
                  <m:oMath xmlns:m="http://schemas.openxmlformats.org/officeDocument/2006/math">
                    <m:r>
                      <a:rPr lang="en-GB" i="1" smtClean="0">
                        <a:latin typeface="Cambria Math" charset="0"/>
                        <a:ea typeface="Cambria Math" charset="0"/>
                        <a:cs typeface="Cambria Math" charset="0"/>
                      </a:rPr>
                      <m:t>𝛾</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𝑎𝑛𝑑</m:t>
                    </m:r>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𝛽</m:t>
                    </m:r>
                  </m:oMath>
                </a14:m>
                <a:r>
                  <a:rPr lang="en-US" b="0" dirty="0" smtClean="0">
                    <a:ea typeface="Cambria Math" charset="0"/>
                    <a:cs typeface="Cambria Math" charset="0"/>
                  </a:rPr>
                  <a:t> -&gt; Learnable parameters</a:t>
                </a:r>
              </a:p>
              <a:p>
                <a:pPr lvl="1"/>
                <a14:m>
                  <m:oMath xmlns:m="http://schemas.openxmlformats.org/officeDocument/2006/math">
                    <m:r>
                      <a:rPr lang="en-GB" i="1">
                        <a:latin typeface="Cambria Math" charset="0"/>
                        <a:ea typeface="Cambria Math" charset="0"/>
                        <a:cs typeface="Cambria Math" charset="0"/>
                      </a:rPr>
                      <m:t>𝛾</m:t>
                    </m:r>
                    <m:r>
                      <a:rPr lang="en-GB" i="1">
                        <a:latin typeface="Cambria Math" charset="0"/>
                        <a:ea typeface="Cambria Math" charset="0"/>
                        <a:cs typeface="Cambria Math" charset="0"/>
                      </a:rPr>
                      <m:t> </m:t>
                    </m:r>
                    <m:r>
                      <a:rPr lang="en-US" b="0" i="0" smtClean="0">
                        <a:latin typeface="Cambria Math" charset="0"/>
                        <a:ea typeface="Cambria Math" charset="0"/>
                        <a:cs typeface="Cambria Math" charset="0"/>
                      </a:rPr>
                      <m:t>, </m:t>
                    </m:r>
                  </m:oMath>
                </a14:m>
                <a:r>
                  <a:rPr lang="en-US" dirty="0" smtClean="0"/>
                  <a:t>undoes </a:t>
                </a:r>
                <a:r>
                  <a:rPr lang="en-US" dirty="0"/>
                  <a:t>the batch normalizing </a:t>
                </a:r>
                <a:r>
                  <a:rPr lang="en-US" dirty="0" smtClean="0"/>
                  <a:t>transform</a:t>
                </a:r>
              </a:p>
              <a:p>
                <a:pPr lvl="1"/>
                <a14:m>
                  <m:oMath xmlns:m="http://schemas.openxmlformats.org/officeDocument/2006/math">
                    <m:r>
                      <a:rPr lang="en-US" i="1">
                        <a:latin typeface="Cambria Math" charset="0"/>
                        <a:ea typeface="Cambria Math" charset="0"/>
                        <a:cs typeface="Cambria Math" charset="0"/>
                      </a:rPr>
                      <m:t>𝛽</m:t>
                    </m:r>
                    <m:r>
                      <a:rPr lang="en-US" b="0" i="0" smtClean="0">
                        <a:latin typeface="Cambria Math" charset="0"/>
                        <a:ea typeface="Cambria Math" charset="0"/>
                        <a:cs typeface="Cambria Math" charset="0"/>
                      </a:rPr>
                      <m:t>,</m:t>
                    </m:r>
                    <m:r>
                      <m:rPr>
                        <m:nor/>
                      </m:rPr>
                      <a:rPr lang="en-US"/>
                      <m:t>a</m:t>
                    </m:r>
                    <m:r>
                      <m:rPr>
                        <m:nor/>
                      </m:rPr>
                      <a:rPr lang="en-US"/>
                      <m:t> </m:t>
                    </m:r>
                    <m:r>
                      <m:rPr>
                        <m:nor/>
                      </m:rPr>
                      <a:rPr lang="en-US"/>
                      <m:t>new</m:t>
                    </m:r>
                    <m:r>
                      <m:rPr>
                        <m:nor/>
                      </m:rPr>
                      <a:rPr lang="en-US"/>
                      <m:t> </m:t>
                    </m:r>
                    <m:r>
                      <m:rPr>
                        <m:nor/>
                      </m:rPr>
                      <a:rPr lang="en-US"/>
                      <m:t>shift</m:t>
                    </m:r>
                    <m:r>
                      <m:rPr>
                        <m:nor/>
                      </m:rPr>
                      <a:rPr lang="en-US"/>
                      <m:t> </m:t>
                    </m:r>
                    <m:r>
                      <m:rPr>
                        <m:nor/>
                      </m:rPr>
                      <a:rPr lang="en-US"/>
                      <m:t>parameter</m:t>
                    </m:r>
                  </m:oMath>
                </a14:m>
                <a:endParaRPr lang="en-US" dirty="0" smtClean="0">
                  <a:ea typeface="Cambria Math" charset="0"/>
                  <a:cs typeface="Cambria Math" charset="0"/>
                </a:endParaRPr>
              </a:p>
              <a:p>
                <a:endParaRPr lang="en-US" dirty="0">
                  <a:ea typeface="Cambria Math" charset="0"/>
                  <a:cs typeface="Cambria Math" charset="0"/>
                </a:endParaRPr>
              </a:p>
            </p:txBody>
          </p:sp>
        </mc:Choice>
        <mc:Fallback>
          <p:sp>
            <p:nvSpPr>
              <p:cNvPr id="2" name="Content Placeholder 1"/>
              <p:cNvSpPr>
                <a:spLocks noGrp="1" noRot="1" noChangeAspect="1" noMove="1" noResize="1" noEditPoints="1" noAdjustHandles="1" noChangeArrowheads="1" noChangeShapeType="1" noTextEdit="1"/>
              </p:cNvSpPr>
              <p:nvPr>
                <p:ph sz="half" idx="1"/>
              </p:nvPr>
            </p:nvSpPr>
            <p:spPr>
              <a:xfrm>
                <a:off x="479426" y="1283494"/>
                <a:ext cx="5028678" cy="3394472"/>
              </a:xfrm>
              <a:blipFill rotWithShape="0">
                <a:blip r:embed="rId3"/>
                <a:stretch>
                  <a:fillRect l="-2667" t="-2338" r="-3273" b="-70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5508104" y="2080630"/>
                <a:ext cx="3816424" cy="1800200"/>
              </a:xfrm>
            </p:spPr>
            <p:txBody>
              <a:bodyPr/>
              <a:lstStyle/>
              <a:p>
                <a:pPr marL="0" lvl="1" indent="0">
                  <a:buClr>
                    <a:srgbClr val="008C4F"/>
                  </a:buClr>
                  <a:buSzPct val="110000"/>
                  <a:buNone/>
                </a:pPr>
                <a14:m>
                  <m:oMathPara xmlns:m="http://schemas.openxmlformats.org/officeDocument/2006/math">
                    <m:oMathParaPr>
                      <m:jc m:val="centerGroup"/>
                    </m:oMathParaPr>
                    <m:oMath xmlns:m="http://schemas.openxmlformats.org/officeDocument/2006/math">
                      <m:r>
                        <a:rPr lang="en-US" sz="3600" i="1" smtClean="0">
                          <a:latin typeface="Cambria Math" charset="0"/>
                          <a:ea typeface="Cambria Math" charset="0"/>
                          <a:cs typeface="Cambria Math" charset="0"/>
                        </a:rPr>
                        <m:t>𝐵𝑁</m:t>
                      </m:r>
                      <m:r>
                        <a:rPr lang="en-US" sz="3600" i="1" smtClean="0">
                          <a:latin typeface="Cambria Math" charset="0"/>
                          <a:ea typeface="Cambria Math" charset="0"/>
                          <a:cs typeface="Cambria Math" charset="0"/>
                        </a:rPr>
                        <m:t>=</m:t>
                      </m:r>
                    </m:oMath>
                  </m:oMathPara>
                </a14:m>
                <a:endParaRPr lang="en-US" sz="3600" i="1" dirty="0" smtClean="0">
                  <a:latin typeface="Cambria Math" charset="0"/>
                  <a:ea typeface="Cambria Math" charset="0"/>
                  <a:cs typeface="Cambria Math" charset="0"/>
                </a:endParaRPr>
              </a:p>
              <a:p>
                <a:pPr marL="268288" lvl="2" indent="0">
                  <a:buClr>
                    <a:srgbClr val="008C4F"/>
                  </a:buClr>
                  <a:buSzPct val="110000"/>
                  <a:buNone/>
                </a:pPr>
                <a14:m>
                  <m:oMathPara xmlns:m="http://schemas.openxmlformats.org/officeDocument/2006/math">
                    <m:oMathParaPr>
                      <m:jc m:val="centerGroup"/>
                    </m:oMathParaPr>
                    <m:oMath xmlns:m="http://schemas.openxmlformats.org/officeDocument/2006/math">
                      <m:r>
                        <a:rPr lang="en-GB" sz="3600" i="1">
                          <a:latin typeface="Cambria Math" charset="0"/>
                          <a:ea typeface="Cambria Math" charset="0"/>
                          <a:cs typeface="Cambria Math" charset="0"/>
                        </a:rPr>
                        <m:t>𝛾</m:t>
                      </m:r>
                      <m:d>
                        <m:dPr>
                          <m:ctrlPr>
                            <a:rPr lang="mr-IN" sz="3600" i="1" dirty="0">
                              <a:latin typeface="Cambria Math" charset="0"/>
                            </a:rPr>
                          </m:ctrlPr>
                        </m:dPr>
                        <m:e>
                          <m:f>
                            <m:fPr>
                              <m:ctrlPr>
                                <a:rPr lang="mr-IN" sz="2400" i="1">
                                  <a:latin typeface="Cambria Math" charset="0"/>
                                  <a:ea typeface="Cambria Math" charset="0"/>
                                  <a:cs typeface="Cambria Math" charset="0"/>
                                </a:rPr>
                              </m:ctrlPr>
                            </m:fPr>
                            <m:num>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𝑋</m:t>
                                  </m:r>
                                </m:e>
                                <m:sub>
                                  <m:r>
                                    <a:rPr lang="en-US" sz="2400" i="1">
                                      <a:latin typeface="Cambria Math" charset="0"/>
                                      <a:ea typeface="Cambria Math" charset="0"/>
                                      <a:cs typeface="Cambria Math" charset="0"/>
                                    </a:rPr>
                                    <m:t>𝑖</m:t>
                                  </m:r>
                                </m:sub>
                              </m:sSub>
                              <m:r>
                                <a:rPr lang="en-US" sz="2400" i="1">
                                  <a:latin typeface="Cambria Math" charset="0"/>
                                  <a:ea typeface="Cambria Math" charset="0"/>
                                  <a:cs typeface="Cambria Math" charset="0"/>
                                </a:rPr>
                                <m:t>− </m:t>
                              </m:r>
                              <m:sSub>
                                <m:sSubPr>
                                  <m:ctrlPr>
                                    <a:rPr lang="en-US" sz="2400" i="1">
                                      <a:latin typeface="Cambria Math" charset="0"/>
                                      <a:ea typeface="Cambria Math" charset="0"/>
                                      <a:cs typeface="Cambria Math" charset="0"/>
                                    </a:rPr>
                                  </m:ctrlPr>
                                </m:sSubPr>
                                <m:e>
                                  <m:r>
                                    <a:rPr lang="en-US" sz="2400" i="1">
                                      <a:latin typeface="Cambria Math" charset="0"/>
                                      <a:ea typeface="Cambria Math" charset="0"/>
                                      <a:cs typeface="Cambria Math" charset="0"/>
                                    </a:rPr>
                                    <m:t>𝜇</m:t>
                                  </m:r>
                                </m:e>
                                <m:sub>
                                  <m:r>
                                    <a:rPr lang="en-US" sz="2400" i="1">
                                      <a:latin typeface="Cambria Math" charset="0"/>
                                      <a:ea typeface="Cambria Math" charset="0"/>
                                      <a:cs typeface="Cambria Math" charset="0"/>
                                    </a:rPr>
                                    <m:t>𝐵</m:t>
                                  </m:r>
                                </m:sub>
                              </m:sSub>
                            </m:num>
                            <m:den>
                              <m:rad>
                                <m:radPr>
                                  <m:degHide m:val="on"/>
                                  <m:ctrlPr>
                                    <a:rPr lang="mr-IN" sz="2400" i="1">
                                      <a:latin typeface="Cambria Math" charset="0"/>
                                      <a:ea typeface="Cambria Math" charset="0"/>
                                      <a:cs typeface="Cambria Math" charset="0"/>
                                    </a:rPr>
                                  </m:ctrlPr>
                                </m:radPr>
                                <m:deg/>
                                <m:e>
                                  <m:sSubSup>
                                    <m:sSubSupPr>
                                      <m:ctrlPr>
                                        <a:rPr lang="en-US" sz="2400" i="1">
                                          <a:latin typeface="Cambria Math" charset="0"/>
                                          <a:ea typeface="Cambria Math" charset="0"/>
                                          <a:cs typeface="Cambria Math" charset="0"/>
                                        </a:rPr>
                                      </m:ctrlPr>
                                    </m:sSubSupPr>
                                    <m:e>
                                      <m:r>
                                        <a:rPr lang="en-US" sz="2400" i="1">
                                          <a:latin typeface="Cambria Math" charset="0"/>
                                          <a:ea typeface="Cambria Math" charset="0"/>
                                          <a:cs typeface="Cambria Math" charset="0"/>
                                        </a:rPr>
                                        <m:t>𝜎</m:t>
                                      </m:r>
                                    </m:e>
                                    <m:sub>
                                      <m:r>
                                        <a:rPr lang="en-US" sz="2400" i="1">
                                          <a:latin typeface="Cambria Math" charset="0"/>
                                          <a:ea typeface="Cambria Math" charset="0"/>
                                          <a:cs typeface="Cambria Math" charset="0"/>
                                        </a:rPr>
                                        <m:t>𝐵</m:t>
                                      </m:r>
                                    </m:sub>
                                    <m:sup>
                                      <m:r>
                                        <a:rPr lang="en-US" sz="2400" i="1">
                                          <a:latin typeface="Cambria Math" charset="0"/>
                                          <a:ea typeface="Cambria Math" charset="0"/>
                                          <a:cs typeface="Cambria Math" charset="0"/>
                                        </a:rPr>
                                        <m:t>2</m:t>
                                      </m:r>
                                    </m:sup>
                                  </m:sSubSup>
                                  <m:r>
                                    <a:rPr lang="en-US" sz="2400" i="1">
                                      <a:latin typeface="Cambria Math" charset="0"/>
                                      <a:ea typeface="Cambria Math" charset="0"/>
                                      <a:cs typeface="Cambria Math" charset="0"/>
                                    </a:rPr>
                                    <m:t>+ ∈</m:t>
                                  </m:r>
                                </m:e>
                              </m:rad>
                            </m:den>
                          </m:f>
                        </m:e>
                      </m:d>
                      <m:r>
                        <a:rPr lang="en-US" sz="3600" i="1" dirty="0">
                          <a:latin typeface="Cambria Math" charset="0"/>
                        </a:rPr>
                        <m:t>+</m:t>
                      </m:r>
                      <m:r>
                        <a:rPr lang="en-US" sz="3600" i="1">
                          <a:latin typeface="Cambria Math" charset="0"/>
                          <a:ea typeface="Cambria Math" charset="0"/>
                          <a:cs typeface="Cambria Math" charset="0"/>
                        </a:rPr>
                        <m:t>𝛽</m:t>
                      </m:r>
                    </m:oMath>
                  </m:oMathPara>
                </a14:m>
                <a:endParaRPr lang="en-US" sz="3600" dirty="0">
                  <a:ea typeface="Cambria Math" charset="0"/>
                  <a:cs typeface="Cambria Math" charset="0"/>
                </a:endParaRPr>
              </a:p>
              <a:p>
                <a:endParaRPr lang="en-GB" sz="3200"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5508104" y="2080630"/>
                <a:ext cx="3816424" cy="1800200"/>
              </a:xfrm>
              <a:blipFill rotWithShape="0">
                <a:blip r:embed="rId4"/>
                <a:stretch>
                  <a:fillRect/>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Is BN enough ?</a:t>
            </a:r>
            <a:endParaRPr lang="en-GB" dirty="0"/>
          </a:p>
        </p:txBody>
      </p:sp>
    </p:spTree>
    <p:extLst>
      <p:ext uri="{BB962C8B-B14F-4D97-AF65-F5344CB8AC3E}">
        <p14:creationId xmlns:p14="http://schemas.microsoft.com/office/powerpoint/2010/main" val="722023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dirty="0" smtClean="0"/>
              <a:t>Weight decay</a:t>
            </a:r>
            <a:endParaRPr lang="en-GB" dirty="0"/>
          </a:p>
        </p:txBody>
      </p:sp>
    </p:spTree>
    <p:extLst>
      <p:ext uri="{BB962C8B-B14F-4D97-AF65-F5344CB8AC3E}">
        <p14:creationId xmlns:p14="http://schemas.microsoft.com/office/powerpoint/2010/main" val="1000897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sz="2000" dirty="0"/>
              <a:t>Wird von Google genutzt und entwickelt</a:t>
            </a:r>
          </a:p>
          <a:p>
            <a:r>
              <a:rPr lang="de-DE" sz="2000" dirty="0"/>
              <a:t>Anleitungen: </a:t>
            </a:r>
          </a:p>
          <a:p>
            <a:pPr lvl="1"/>
            <a:r>
              <a:rPr lang="de-DE" sz="2000" dirty="0"/>
              <a:t>Handschrift erkennen, Bilderkennung, </a:t>
            </a:r>
            <a:r>
              <a:rPr lang="de-DE" sz="2000" dirty="0" err="1"/>
              <a:t>Deep</a:t>
            </a:r>
            <a:r>
              <a:rPr lang="de-DE" sz="2000" dirty="0"/>
              <a:t> </a:t>
            </a:r>
            <a:r>
              <a:rPr lang="de-DE" sz="2000" dirty="0" err="1"/>
              <a:t>Neural</a:t>
            </a:r>
            <a:r>
              <a:rPr lang="de-DE" sz="2000" dirty="0"/>
              <a:t> Network </a:t>
            </a:r>
            <a:r>
              <a:rPr lang="de-DE" sz="2000" dirty="0" err="1"/>
              <a:t>Classifier</a:t>
            </a:r>
            <a:r>
              <a:rPr lang="de-DE" sz="2000" dirty="0"/>
              <a:t>, Word2Vec</a:t>
            </a:r>
          </a:p>
          <a:p>
            <a:r>
              <a:rPr lang="de-DE" sz="2000" dirty="0"/>
              <a:t>Input</a:t>
            </a:r>
          </a:p>
          <a:p>
            <a:pPr lvl="1"/>
            <a:r>
              <a:rPr lang="de-DE" sz="2000" dirty="0"/>
              <a:t>Audio, Bilder, Text</a:t>
            </a:r>
          </a:p>
          <a:p>
            <a:r>
              <a:rPr lang="de-DE" sz="2000" dirty="0"/>
              <a:t>Techniken</a:t>
            </a:r>
          </a:p>
          <a:p>
            <a:pPr lvl="1"/>
            <a:r>
              <a:rPr lang="de-DE" sz="2000" dirty="0"/>
              <a:t>Lineare Modelle, Regression, Neuronale Netze</a:t>
            </a:r>
          </a:p>
          <a:p>
            <a:endParaRPr lang="de-DE" dirty="0"/>
          </a:p>
        </p:txBody>
      </p:sp>
      <p:sp>
        <p:nvSpPr>
          <p:cNvPr id="6" name="Title 5"/>
          <p:cNvSpPr>
            <a:spLocks noGrp="1"/>
          </p:cNvSpPr>
          <p:nvPr>
            <p:ph type="title"/>
          </p:nvPr>
        </p:nvSpPr>
        <p:spPr/>
        <p:txBody>
          <a:bodyPr/>
          <a:lstStyle/>
          <a:p>
            <a:r>
              <a:rPr lang="de-DE" dirty="0" err="1"/>
              <a:t>TensorFlow</a:t>
            </a:r>
            <a:endParaRPr lang="en-GB" dirty="0"/>
          </a:p>
        </p:txBody>
      </p:sp>
    </p:spTree>
    <p:extLst>
      <p:ext uri="{BB962C8B-B14F-4D97-AF65-F5344CB8AC3E}">
        <p14:creationId xmlns:p14="http://schemas.microsoft.com/office/powerpoint/2010/main" val="260638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Images </a:t>
            </a:r>
            <a:r>
              <a:rPr lang="mr-IN" dirty="0"/>
              <a:t>…</a:t>
            </a:r>
            <a:endParaRPr lang="de-DE" dirty="0"/>
          </a:p>
          <a:p>
            <a:r>
              <a:rPr lang="de-DE" dirty="0"/>
              <a:t>.</a:t>
            </a:r>
            <a:r>
              <a:rPr lang="de-DE" dirty="0" err="1"/>
              <a:t>jpg</a:t>
            </a:r>
            <a:r>
              <a:rPr lang="de-DE" dirty="0"/>
              <a:t> ...</a:t>
            </a:r>
          </a:p>
          <a:p>
            <a:r>
              <a:rPr lang="de-DE" dirty="0" err="1"/>
              <a:t>Cats</a:t>
            </a:r>
            <a:r>
              <a:rPr lang="de-DE" dirty="0"/>
              <a:t> </a:t>
            </a:r>
          </a:p>
          <a:p>
            <a:r>
              <a:rPr lang="de-DE" dirty="0"/>
              <a:t>Dogs</a:t>
            </a:r>
          </a:p>
          <a:p>
            <a:endParaRPr lang="en-US" dirty="0"/>
          </a:p>
        </p:txBody>
      </p:sp>
      <p:sp>
        <p:nvSpPr>
          <p:cNvPr id="3" name="Title 2"/>
          <p:cNvSpPr>
            <a:spLocks noGrp="1"/>
          </p:cNvSpPr>
          <p:nvPr>
            <p:ph type="title"/>
          </p:nvPr>
        </p:nvSpPr>
        <p:spPr/>
        <p:txBody>
          <a:bodyPr/>
          <a:lstStyle/>
          <a:p>
            <a:r>
              <a:rPr lang="en-US" dirty="0"/>
              <a:t>The data</a:t>
            </a:r>
          </a:p>
        </p:txBody>
      </p:sp>
    </p:spTree>
    <p:extLst>
      <p:ext uri="{BB962C8B-B14F-4D97-AF65-F5344CB8AC3E}">
        <p14:creationId xmlns:p14="http://schemas.microsoft.com/office/powerpoint/2010/main" val="1179372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25 000 images</a:t>
            </a:r>
          </a:p>
          <a:p>
            <a:pPr lvl="1"/>
            <a:r>
              <a:rPr lang="en-US" dirty="0"/>
              <a:t>12 500 of dogs</a:t>
            </a:r>
          </a:p>
          <a:p>
            <a:pPr lvl="1"/>
            <a:r>
              <a:rPr lang="en-US" dirty="0"/>
              <a:t>12 500 of cats</a:t>
            </a:r>
          </a:p>
          <a:p>
            <a:r>
              <a:rPr lang="en-US" dirty="0"/>
              <a:t>Avg. file size</a:t>
            </a:r>
          </a:p>
          <a:p>
            <a:pPr lvl="1"/>
            <a:r>
              <a:rPr lang="en-US" dirty="0"/>
              <a:t>22.34 kB</a:t>
            </a:r>
          </a:p>
        </p:txBody>
      </p:sp>
      <p:sp>
        <p:nvSpPr>
          <p:cNvPr id="3" name="Title 2"/>
          <p:cNvSpPr>
            <a:spLocks noGrp="1"/>
          </p:cNvSpPr>
          <p:nvPr>
            <p:ph type="title"/>
          </p:nvPr>
        </p:nvSpPr>
        <p:spPr/>
        <p:txBody>
          <a:bodyPr/>
          <a:lstStyle/>
          <a:p>
            <a:r>
              <a:rPr lang="en-US" dirty="0"/>
              <a:t>Training data</a:t>
            </a:r>
          </a:p>
        </p:txBody>
      </p:sp>
      <p:pic>
        <p:nvPicPr>
          <p:cNvPr id="4" name="Inhaltsplatzhalter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851920" y="1283816"/>
            <a:ext cx="4309533"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62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Ratio</a:t>
            </a:r>
          </a:p>
        </p:txBody>
      </p:sp>
      <p:pic>
        <p:nvPicPr>
          <p:cNvPr id="9" name="Inhaltsplatzhalt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16919" y="1284288"/>
            <a:ext cx="4848224" cy="3232150"/>
          </a:xfrm>
        </p:spPr>
      </p:pic>
    </p:spTree>
    <p:extLst>
      <p:ext uri="{BB962C8B-B14F-4D97-AF65-F5344CB8AC3E}">
        <p14:creationId xmlns:p14="http://schemas.microsoft.com/office/powerpoint/2010/main" val="3065830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12 500 images</a:t>
            </a:r>
          </a:p>
          <a:p>
            <a:pPr lvl="1"/>
            <a:endParaRPr lang="en-US" dirty="0"/>
          </a:p>
        </p:txBody>
      </p:sp>
      <p:sp>
        <p:nvSpPr>
          <p:cNvPr id="3" name="Title 2"/>
          <p:cNvSpPr>
            <a:spLocks noGrp="1"/>
          </p:cNvSpPr>
          <p:nvPr>
            <p:ph type="title"/>
          </p:nvPr>
        </p:nvSpPr>
        <p:spPr/>
        <p:txBody>
          <a:bodyPr/>
          <a:lstStyle/>
          <a:p>
            <a:r>
              <a:rPr lang="en-US" dirty="0"/>
              <a:t>Test data</a:t>
            </a:r>
          </a:p>
        </p:txBody>
      </p:sp>
    </p:spTree>
    <p:extLst>
      <p:ext uri="{BB962C8B-B14F-4D97-AF65-F5344CB8AC3E}">
        <p14:creationId xmlns:p14="http://schemas.microsoft.com/office/powerpoint/2010/main" val="16660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Resize </a:t>
            </a:r>
            <a:r>
              <a:rPr lang="de-DE" dirty="0" err="1"/>
              <a:t>to</a:t>
            </a:r>
            <a:r>
              <a:rPr lang="de-DE" dirty="0"/>
              <a:t> 32 * 32 * 3</a:t>
            </a:r>
          </a:p>
        </p:txBody>
      </p:sp>
      <p:sp>
        <p:nvSpPr>
          <p:cNvPr id="3" name="Titel 2"/>
          <p:cNvSpPr>
            <a:spLocks noGrp="1"/>
          </p:cNvSpPr>
          <p:nvPr>
            <p:ph type="title"/>
          </p:nvPr>
        </p:nvSpPr>
        <p:spPr/>
        <p:txBody>
          <a:bodyPr/>
          <a:lstStyle/>
          <a:p>
            <a:r>
              <a:rPr lang="de-DE" dirty="0" err="1"/>
              <a:t>Process</a:t>
            </a:r>
            <a:r>
              <a:rPr lang="de-DE" dirty="0"/>
              <a:t> </a:t>
            </a:r>
            <a:r>
              <a:rPr lang="de-DE" dirty="0" err="1"/>
              <a:t>images</a:t>
            </a:r>
            <a:endParaRPr lang="de-DE" dirty="0"/>
          </a:p>
        </p:txBody>
      </p:sp>
    </p:spTree>
    <p:extLst>
      <p:ext uri="{BB962C8B-B14F-4D97-AF65-F5344CB8AC3E}">
        <p14:creationId xmlns:p14="http://schemas.microsoft.com/office/powerpoint/2010/main" val="498915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150 images viewed</a:t>
            </a:r>
          </a:p>
          <a:p>
            <a:pPr lvl="1"/>
            <a:r>
              <a:rPr lang="en-US" dirty="0"/>
              <a:t>1 duplicate</a:t>
            </a:r>
          </a:p>
          <a:p>
            <a:pPr lvl="1"/>
            <a:r>
              <a:rPr lang="en-US" dirty="0"/>
              <a:t>1 wrong content</a:t>
            </a:r>
          </a:p>
          <a:p>
            <a:r>
              <a:rPr lang="en-US" dirty="0"/>
              <a:t>Training lasts long</a:t>
            </a:r>
          </a:p>
          <a:p>
            <a:r>
              <a:rPr lang="en-US" dirty="0"/>
              <a:t>Reduced image size</a:t>
            </a:r>
          </a:p>
        </p:txBody>
      </p:sp>
      <p:sp>
        <p:nvSpPr>
          <p:cNvPr id="3" name="Title 2"/>
          <p:cNvSpPr>
            <a:spLocks noGrp="1"/>
          </p:cNvSpPr>
          <p:nvPr>
            <p:ph type="title"/>
          </p:nvPr>
        </p:nvSpPr>
        <p:spPr/>
        <p:txBody>
          <a:bodyPr/>
          <a:lstStyle/>
          <a:p>
            <a:r>
              <a:rPr lang="en-US"/>
              <a:t>Limitations</a:t>
            </a:r>
            <a:endParaRPr lang="en-US" dirty="0"/>
          </a:p>
        </p:txBody>
      </p:sp>
    </p:spTree>
    <p:extLst>
      <p:ext uri="{BB962C8B-B14F-4D97-AF65-F5344CB8AC3E}">
        <p14:creationId xmlns:p14="http://schemas.microsoft.com/office/powerpoint/2010/main" val="1843231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a:p>
        </p:txBody>
      </p:sp>
      <p:sp>
        <p:nvSpPr>
          <p:cNvPr id="3" name="Titel 2"/>
          <p:cNvSpPr>
            <a:spLocks noGrp="1"/>
          </p:cNvSpPr>
          <p:nvPr>
            <p:ph type="title"/>
          </p:nvPr>
        </p:nvSpPr>
        <p:spPr/>
        <p:txBody>
          <a:bodyPr/>
          <a:lstStyle/>
          <a:p>
            <a:r>
              <a:rPr lang="de-DE" dirty="0" err="1"/>
              <a:t>Structure</a:t>
            </a:r>
            <a:r>
              <a:rPr lang="de-DE" dirty="0"/>
              <a:t> </a:t>
            </a:r>
            <a:r>
              <a:rPr lang="de-DE" dirty="0" err="1"/>
              <a:t>of</a:t>
            </a:r>
            <a:r>
              <a:rPr lang="de-DE" dirty="0"/>
              <a:t> </a:t>
            </a:r>
            <a:r>
              <a:rPr lang="de-DE" dirty="0" err="1"/>
              <a:t>the</a:t>
            </a:r>
            <a:r>
              <a:rPr lang="de-DE" dirty="0"/>
              <a:t> CNN </a:t>
            </a:r>
            <a:r>
              <a:rPr lang="de-DE" dirty="0" err="1"/>
              <a:t>used</a:t>
            </a:r>
            <a:endParaRPr lang="de-DE" dirty="0"/>
          </a:p>
        </p:txBody>
      </p:sp>
    </p:spTree>
    <p:extLst>
      <p:ext uri="{BB962C8B-B14F-4D97-AF65-F5344CB8AC3E}">
        <p14:creationId xmlns:p14="http://schemas.microsoft.com/office/powerpoint/2010/main" val="1990679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a:t>
            </a:r>
          </a:p>
        </p:txBody>
      </p:sp>
      <p:pic>
        <p:nvPicPr>
          <p:cNvPr id="1026" name="Picture 2" descr="https://lh3.googleusercontent.com/CyKKRfgJk_76lwKr7CIsSAFXn8y8kVAUj6Y-oYq4PCp4Ctw_J6nBNEANQG4rCKlFly2Iffl3fLaTjlWIuNo4eYHa8Pkssuw1pKeJndgquEbtUE_QTRkfXJt56y6QuC5MtVAeeSJKg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1419622"/>
            <a:ext cx="4000500"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26635" y="1635646"/>
            <a:ext cx="1512168" cy="1477328"/>
          </a:xfrm>
          <a:prstGeom prst="rect">
            <a:avLst/>
          </a:prstGeom>
        </p:spPr>
        <p:txBody>
          <a:bodyPr wrap="square">
            <a:spAutoFit/>
          </a:bodyPr>
          <a:lstStyle/>
          <a:p>
            <a:r>
              <a:rPr lang="en-US" dirty="0">
                <a:solidFill>
                  <a:srgbClr val="000000"/>
                </a:solidFill>
                <a:latin typeface="Arial" charset="0"/>
              </a:rPr>
              <a:t>I am </a:t>
            </a:r>
            <a:r>
              <a:rPr lang="en-US" b="1" dirty="0">
                <a:solidFill>
                  <a:srgbClr val="000000"/>
                </a:solidFill>
                <a:latin typeface="Arial" charset="0"/>
              </a:rPr>
              <a:t>DOG</a:t>
            </a:r>
            <a:endParaRPr lang="en-US" dirty="0"/>
          </a:p>
          <a:p>
            <a:r>
              <a:rPr lang="en-US" dirty="0">
                <a:solidFill>
                  <a:srgbClr val="000000"/>
                </a:solidFill>
                <a:latin typeface="Arial" charset="0"/>
              </a:rPr>
              <a:t>...No No...</a:t>
            </a:r>
            <a:endParaRPr lang="en-US" dirty="0"/>
          </a:p>
          <a:p>
            <a:r>
              <a:rPr lang="en-US" dirty="0">
                <a:solidFill>
                  <a:srgbClr val="000000"/>
                </a:solidFill>
                <a:latin typeface="Arial" charset="0"/>
              </a:rPr>
              <a:t>I am </a:t>
            </a:r>
            <a:r>
              <a:rPr lang="en-US" b="1" dirty="0">
                <a:solidFill>
                  <a:srgbClr val="000000"/>
                </a:solidFill>
                <a:latin typeface="Arial" charset="0"/>
              </a:rPr>
              <a:t>CAT</a:t>
            </a:r>
            <a:endParaRPr lang="en-US" dirty="0"/>
          </a:p>
          <a:p>
            <a:r>
              <a:rPr lang="en-US" dirty="0"/>
              <a:t/>
            </a:r>
            <a:br>
              <a:rPr lang="en-US" dirty="0"/>
            </a:br>
            <a:endParaRPr lang="en-GB" dirty="0"/>
          </a:p>
        </p:txBody>
      </p:sp>
    </p:spTree>
    <p:extLst>
      <p:ext uri="{BB962C8B-B14F-4D97-AF65-F5344CB8AC3E}">
        <p14:creationId xmlns:p14="http://schemas.microsoft.com/office/powerpoint/2010/main" val="13822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Non-Linear </a:t>
            </a:r>
          </a:p>
          <a:p>
            <a:pPr lvl="1"/>
            <a:r>
              <a:rPr lang="en-US" dirty="0" smtClean="0"/>
              <a:t>sigmoid</a:t>
            </a:r>
            <a:r>
              <a:rPr lang="en-US" dirty="0"/>
              <a:t>, </a:t>
            </a:r>
            <a:r>
              <a:rPr lang="en-US" dirty="0" err="1"/>
              <a:t>tanh</a:t>
            </a:r>
            <a:r>
              <a:rPr lang="en-US" dirty="0"/>
              <a:t>, </a:t>
            </a:r>
            <a:r>
              <a:rPr lang="en-US" dirty="0" err="1"/>
              <a:t>elu</a:t>
            </a:r>
            <a:r>
              <a:rPr lang="en-US" dirty="0"/>
              <a:t>, </a:t>
            </a:r>
            <a:r>
              <a:rPr lang="en-US" dirty="0" err="1"/>
              <a:t>softplus</a:t>
            </a:r>
            <a:r>
              <a:rPr lang="en-US" dirty="0"/>
              <a:t>, and </a:t>
            </a:r>
            <a:r>
              <a:rPr lang="en-US" dirty="0" err="1" smtClean="0"/>
              <a:t>softsign</a:t>
            </a:r>
            <a:endParaRPr lang="en-US" dirty="0" smtClean="0"/>
          </a:p>
          <a:p>
            <a:r>
              <a:rPr lang="en-US" dirty="0"/>
              <a:t>continuous but not everywhere differentiable </a:t>
            </a:r>
            <a:r>
              <a:rPr lang="en-US" dirty="0" smtClean="0"/>
              <a:t>functions</a:t>
            </a:r>
          </a:p>
          <a:p>
            <a:pPr lvl="1"/>
            <a:r>
              <a:rPr lang="en-US" dirty="0" err="1" smtClean="0"/>
              <a:t>relu</a:t>
            </a:r>
            <a:r>
              <a:rPr lang="en-US" dirty="0"/>
              <a:t>, </a:t>
            </a:r>
            <a:r>
              <a:rPr lang="en-US" dirty="0"/>
              <a:t>relu6</a:t>
            </a:r>
            <a:r>
              <a:rPr lang="en-US" dirty="0"/>
              <a:t>, </a:t>
            </a:r>
            <a:r>
              <a:rPr lang="en-US" dirty="0" err="1"/>
              <a:t>crelu</a:t>
            </a:r>
            <a:r>
              <a:rPr lang="en-US" dirty="0"/>
              <a:t> and </a:t>
            </a:r>
            <a:r>
              <a:rPr lang="en-US" dirty="0" err="1" smtClean="0"/>
              <a:t>relu_x</a:t>
            </a:r>
            <a:endParaRPr lang="en-US" dirty="0"/>
          </a:p>
          <a:p>
            <a:endParaRPr lang="en-GB" dirty="0"/>
          </a:p>
        </p:txBody>
      </p:sp>
      <p:sp>
        <p:nvSpPr>
          <p:cNvPr id="3" name="Title 2"/>
          <p:cNvSpPr>
            <a:spLocks noGrp="1"/>
          </p:cNvSpPr>
          <p:nvPr>
            <p:ph type="title"/>
          </p:nvPr>
        </p:nvSpPr>
        <p:spPr/>
        <p:txBody>
          <a:bodyPr/>
          <a:lstStyle/>
          <a:p>
            <a:r>
              <a:rPr lang="en-GB" dirty="0" smtClean="0"/>
              <a:t>Activation Functions</a:t>
            </a:r>
            <a:br>
              <a:rPr lang="en-GB" dirty="0" smtClean="0"/>
            </a:br>
            <a:endParaRPr lang="en-GB" dirty="0"/>
          </a:p>
        </p:txBody>
      </p:sp>
    </p:spTree>
    <p:extLst>
      <p:ext uri="{BB962C8B-B14F-4D97-AF65-F5344CB8AC3E}">
        <p14:creationId xmlns:p14="http://schemas.microsoft.com/office/powerpoint/2010/main" val="895516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Cifar10.Inference()</a:t>
            </a:r>
          </a:p>
          <a:p>
            <a:pPr lvl="1"/>
            <a:r>
              <a:rPr lang="en-GB" sz="2000" dirty="0" smtClean="0"/>
              <a:t>Conv1: convolution </a:t>
            </a:r>
            <a:r>
              <a:rPr lang="en-GB" sz="2000" dirty="0"/>
              <a:t>and rectified </a:t>
            </a:r>
            <a:r>
              <a:rPr lang="en-GB" sz="2000" dirty="0" smtClean="0"/>
              <a:t>linear activation.</a:t>
            </a:r>
          </a:p>
          <a:p>
            <a:pPr lvl="1"/>
            <a:r>
              <a:rPr lang="en-GB" sz="2000" dirty="0" smtClean="0"/>
              <a:t>Pool1: max </a:t>
            </a:r>
            <a:r>
              <a:rPr lang="en-GB" sz="2000" dirty="0"/>
              <a:t>pooling</a:t>
            </a:r>
            <a:r>
              <a:rPr lang="en-GB" sz="2000" dirty="0" smtClean="0"/>
              <a:t>.</a:t>
            </a:r>
          </a:p>
          <a:p>
            <a:pPr lvl="1"/>
            <a:r>
              <a:rPr lang="en-GB" sz="2000" dirty="0" smtClean="0"/>
              <a:t>Norm1: local </a:t>
            </a:r>
            <a:r>
              <a:rPr lang="en-GB" sz="2000" dirty="0"/>
              <a:t>response normalization</a:t>
            </a:r>
            <a:r>
              <a:rPr lang="en-GB" sz="2000" dirty="0" smtClean="0"/>
              <a:t>.</a:t>
            </a:r>
          </a:p>
          <a:p>
            <a:pPr lvl="1"/>
            <a:r>
              <a:rPr lang="en-GB" sz="2000" dirty="0" smtClean="0"/>
              <a:t>Local3: fully </a:t>
            </a:r>
            <a:r>
              <a:rPr lang="en-GB" sz="2000" dirty="0"/>
              <a:t>connected layer with rectified linear activation</a:t>
            </a:r>
            <a:r>
              <a:rPr lang="en-GB" sz="2000" dirty="0" smtClean="0"/>
              <a:t>.</a:t>
            </a:r>
          </a:p>
          <a:p>
            <a:pPr lvl="1"/>
            <a:r>
              <a:rPr lang="en-GB" sz="2000" dirty="0" smtClean="0"/>
              <a:t>Local4: fully </a:t>
            </a:r>
            <a:r>
              <a:rPr lang="en-GB" sz="2000" dirty="0"/>
              <a:t>connected layer with rectified </a:t>
            </a:r>
            <a:r>
              <a:rPr lang="en-GB" sz="2000" dirty="0" smtClean="0"/>
              <a:t>linear activation.</a:t>
            </a:r>
          </a:p>
          <a:p>
            <a:pPr lvl="1"/>
            <a:r>
              <a:rPr lang="en-GB" sz="2000" dirty="0" err="1" smtClean="0"/>
              <a:t>Softmax_linear</a:t>
            </a:r>
            <a:r>
              <a:rPr lang="en-GB" sz="2000" dirty="0" smtClean="0"/>
              <a:t>: </a:t>
            </a:r>
            <a:r>
              <a:rPr lang="en-GB" sz="2000" dirty="0"/>
              <a:t>L</a:t>
            </a:r>
            <a:r>
              <a:rPr lang="en-GB" sz="2000" dirty="0" smtClean="0"/>
              <a:t>inear </a:t>
            </a:r>
            <a:r>
              <a:rPr lang="en-GB" sz="2000" dirty="0"/>
              <a:t>transformation to produce logits.</a:t>
            </a:r>
            <a:endParaRPr lang="en-GB" sz="2000" dirty="0" smtClean="0"/>
          </a:p>
          <a:p>
            <a:pPr lvl="1"/>
            <a:endParaRPr lang="en-GB" dirty="0"/>
          </a:p>
        </p:txBody>
      </p:sp>
      <p:sp>
        <p:nvSpPr>
          <p:cNvPr id="3" name="Title 2"/>
          <p:cNvSpPr>
            <a:spLocks noGrp="1"/>
          </p:cNvSpPr>
          <p:nvPr>
            <p:ph type="title"/>
          </p:nvPr>
        </p:nvSpPr>
        <p:spPr/>
        <p:txBody>
          <a:bodyPr/>
          <a:lstStyle/>
          <a:p>
            <a:r>
              <a:rPr lang="en-GB" dirty="0" smtClean="0"/>
              <a:t>TF Implementation: Prediction</a:t>
            </a:r>
            <a:endParaRPr lang="en-GB" dirty="0"/>
          </a:p>
        </p:txBody>
      </p:sp>
    </p:spTree>
    <p:extLst>
      <p:ext uri="{BB962C8B-B14F-4D97-AF65-F5344CB8AC3E}">
        <p14:creationId xmlns:p14="http://schemas.microsoft.com/office/powerpoint/2010/main" val="144812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Squared Error Measure</a:t>
            </a:r>
          </a:p>
          <a:p>
            <a:endParaRPr lang="en-GB" dirty="0" smtClean="0"/>
          </a:p>
          <a:p>
            <a:r>
              <a:rPr lang="en-GB" dirty="0" err="1" smtClean="0"/>
              <a:t>Softmax</a:t>
            </a:r>
            <a:r>
              <a:rPr lang="en-GB" dirty="0" smtClean="0"/>
              <a:t> Cross-entropy Function</a:t>
            </a:r>
          </a:p>
          <a:p>
            <a:pPr lvl="2"/>
            <a:endParaRPr lang="en-GB" dirty="0"/>
          </a:p>
        </p:txBody>
      </p:sp>
      <p:sp>
        <p:nvSpPr>
          <p:cNvPr id="3" name="Title 2"/>
          <p:cNvSpPr>
            <a:spLocks noGrp="1"/>
          </p:cNvSpPr>
          <p:nvPr>
            <p:ph type="title"/>
          </p:nvPr>
        </p:nvSpPr>
        <p:spPr/>
        <p:txBody>
          <a:bodyPr/>
          <a:lstStyle/>
          <a:p>
            <a:r>
              <a:rPr lang="en-GB" dirty="0" smtClean="0"/>
              <a:t>Cost Functions</a:t>
            </a:r>
            <a:endParaRPr lang="en-GB" dirty="0"/>
          </a:p>
        </p:txBody>
      </p:sp>
    </p:spTree>
    <p:extLst>
      <p:ext uri="{BB962C8B-B14F-4D97-AF65-F5344CB8AC3E}">
        <p14:creationId xmlns:p14="http://schemas.microsoft.com/office/powerpoint/2010/main" val="753441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14:m>
                  <m:oMath xmlns:m="http://schemas.openxmlformats.org/officeDocument/2006/math">
                    <m:r>
                      <a:rPr lang="en-US" i="1">
                        <a:latin typeface="Cambria Math" charset="0"/>
                      </a:rPr>
                      <m:t>𝐸𝑟𝑟𝑜𝑟</m:t>
                    </m:r>
                    <m:r>
                      <a:rPr lang="en-US" i="1">
                        <a:latin typeface="Cambria Math" charset="0"/>
                      </a:rPr>
                      <m:t>= </m:t>
                    </m:r>
                    <m:f>
                      <m:fPr>
                        <m:ctrlPr>
                          <a:rPr lang="mr-IN" i="1">
                            <a:latin typeface="Cambria Math" charset="0"/>
                          </a:rPr>
                        </m:ctrlPr>
                      </m:fPr>
                      <m:num>
                        <m:r>
                          <a:rPr lang="en-US" i="1">
                            <a:latin typeface="Cambria Math" charset="0"/>
                          </a:rPr>
                          <m:t>1</m:t>
                        </m:r>
                      </m:num>
                      <m:den>
                        <m:r>
                          <a:rPr lang="en-US" i="1">
                            <a:latin typeface="Cambria Math" charset="0"/>
                          </a:rPr>
                          <m:t>2</m:t>
                        </m:r>
                      </m:den>
                    </m:f>
                    <m:sSup>
                      <m:sSupPr>
                        <m:ctrlPr>
                          <a:rPr lang="mr-IN" i="1">
                            <a:latin typeface="Cambria Math" charset="0"/>
                          </a:rPr>
                        </m:ctrlPr>
                      </m:sSupPr>
                      <m:e>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𝑎𝑐𝑡𝑢𝑎𝑙</m:t>
                            </m:r>
                          </m:sub>
                        </m:sSub>
                        <m:r>
                          <a:rPr lang="en-US" i="1">
                            <a:latin typeface="Cambria Math" charset="0"/>
                          </a:rPr>
                          <m:t>−</m:t>
                        </m:r>
                        <m:sSub>
                          <m:sSubPr>
                            <m:ctrlPr>
                              <a:rPr lang="en-US" i="1">
                                <a:latin typeface="Cambria Math" charset="0"/>
                              </a:rPr>
                            </m:ctrlPr>
                          </m:sSubPr>
                          <m:e>
                            <m:r>
                              <a:rPr lang="en-US" i="1">
                                <a:latin typeface="Cambria Math" charset="0"/>
                              </a:rPr>
                              <m:t>𝑌</m:t>
                            </m:r>
                          </m:e>
                          <m:sub>
                            <m:r>
                              <a:rPr lang="en-US" i="1">
                                <a:latin typeface="Cambria Math" charset="0"/>
                              </a:rPr>
                              <m:t>𝑝𝑟𝑒𝑑𝑖𝑐𝑡𝑒𝑑</m:t>
                            </m:r>
                          </m:sub>
                        </m:sSub>
                        <m:r>
                          <a:rPr lang="en-US" i="1">
                            <a:latin typeface="Cambria Math" charset="0"/>
                          </a:rPr>
                          <m:t>)</m:t>
                        </m:r>
                      </m:e>
                      <m:sup>
                        <m:r>
                          <a:rPr lang="en-US" i="1">
                            <a:latin typeface="Cambria Math" charset="0"/>
                          </a:rPr>
                          <m:t>2</m:t>
                        </m:r>
                      </m:sup>
                    </m:sSup>
                  </m:oMath>
                </a14:m>
                <a:endParaRPr lang="en-GB" dirty="0" smtClean="0"/>
              </a:p>
              <a:p>
                <a:r>
                  <a:rPr lang="en-GB" dirty="0" smtClean="0"/>
                  <a:t>Drawbacks</a:t>
                </a:r>
              </a:p>
              <a:p>
                <a:pPr lvl="1"/>
                <a:r>
                  <a:rPr lang="en-GB" dirty="0" smtClean="0"/>
                  <a:t>No gradient to get from 0.000</a:t>
                </a:r>
                <a:r>
                  <a:rPr lang="mr-IN" dirty="0" smtClean="0"/>
                  <a:t>…</a:t>
                </a:r>
                <a:r>
                  <a:rPr lang="en-US" dirty="0" smtClean="0"/>
                  <a:t>1 to 1.</a:t>
                </a:r>
              </a:p>
              <a:p>
                <a:pPr lvl="2"/>
                <a:r>
                  <a:rPr lang="en-US" dirty="0" smtClean="0"/>
                  <a:t>To do so it will take quite longer.</a:t>
                </a:r>
              </a:p>
              <a:p>
                <a:pPr lvl="1"/>
                <a:r>
                  <a:rPr lang="en-US" dirty="0" smtClean="0"/>
                  <a:t>Deprives NN of </a:t>
                </a:r>
                <a:r>
                  <a:rPr lang="en-US" dirty="0"/>
                  <a:t>p</a:t>
                </a:r>
                <a:r>
                  <a:rPr lang="en-US" dirty="0" smtClean="0"/>
                  <a:t>robability information.</a:t>
                </a:r>
              </a:p>
              <a:p>
                <a:pPr lvl="1"/>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Squared Error Measure Function</a:t>
            </a:r>
            <a:endParaRPr lang="en-GB" dirty="0"/>
          </a:p>
        </p:txBody>
      </p:sp>
    </p:spTree>
    <p:extLst>
      <p:ext uri="{BB962C8B-B14F-4D97-AF65-F5344CB8AC3E}">
        <p14:creationId xmlns:p14="http://schemas.microsoft.com/office/powerpoint/2010/main" val="1074379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1046423"/>
              </a:xfrm>
            </p:spPr>
            <p:txBody>
              <a:bodyPr/>
              <a:lstStyle/>
              <a:p>
                <a:r>
                  <a:rPr lang="en-GB" dirty="0" smtClean="0"/>
                  <a:t>Soft continuous version of Max Function</a:t>
                </a:r>
              </a:p>
              <a:p>
                <a:r>
                  <a:rPr lang="en-GB" dirty="0" smtClean="0"/>
                  <a:t>Forces</a:t>
                </a:r>
                <a14:m>
                  <m:oMath xmlns:m="http://schemas.openxmlformats.org/officeDocument/2006/math">
                    <m:r>
                      <a:rPr lang="en-US">
                        <a:latin typeface="Cambria Math" charset="0"/>
                      </a:rPr>
                      <m:t> </m:t>
                    </m:r>
                    <m:nary>
                      <m:naryPr>
                        <m:chr m:val="∑"/>
                        <m:subHide m:val="on"/>
                        <m:supHide m:val="on"/>
                        <m:ctrlPr>
                          <a:rPr lang="en-GB" i="1" smtClean="0">
                            <a:latin typeface="Cambria Math" charset="0"/>
                          </a:rPr>
                        </m:ctrlPr>
                      </m:naryPr>
                      <m:sub/>
                      <m:sup/>
                      <m:e>
                        <m:r>
                          <a:rPr lang="en-US" b="0" i="1" smtClean="0">
                            <a:latin typeface="Cambria Math" charset="0"/>
                          </a:rPr>
                          <m:t>(</m:t>
                        </m:r>
                        <m:r>
                          <a:rPr lang="en-US" b="0" i="1" smtClean="0">
                            <a:latin typeface="Cambria Math" charset="0"/>
                          </a:rPr>
                          <m:t>𝑂𝑢𝑡𝑝𝑢𝑡</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𝑁𝑁</m:t>
                        </m:r>
                        <m:r>
                          <a:rPr lang="en-US" b="0" i="1" smtClean="0">
                            <a:latin typeface="Cambria Math" charset="0"/>
                          </a:rPr>
                          <m:t>) </m:t>
                        </m:r>
                      </m:e>
                    </m:nary>
                    <m:r>
                      <a:rPr lang="en-US" b="0" i="1" smtClean="0">
                        <a:latin typeface="Cambria Math" charset="0"/>
                      </a:rPr>
                      <m:t>=1</m:t>
                    </m:r>
                  </m:oMath>
                </a14:m>
                <a:r>
                  <a:rPr lang="en-GB" dirty="0" smtClean="0"/>
                  <a:t>.</a:t>
                </a:r>
              </a:p>
              <a:p>
                <a:endParaRPr lang="en-GB" dirty="0" smtClean="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1046423"/>
              </a:xfrm>
              <a:blipFill rotWithShape="0">
                <a:blip r:embed="rId3"/>
                <a:stretch>
                  <a:fillRect l="-1694" t="-7602" b="-15789"/>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err="1" smtClean="0"/>
              <a:t>Softmax</a:t>
            </a:r>
            <a:r>
              <a:rPr lang="en-GB" dirty="0" smtClean="0"/>
              <a:t> Output Function</a:t>
            </a:r>
            <a:endParaRPr lang="en-GB" dirty="0"/>
          </a:p>
        </p:txBody>
      </p:sp>
      <p:sp>
        <p:nvSpPr>
          <p:cNvPr id="4" name="Oval 3"/>
          <p:cNvSpPr/>
          <p:nvPr/>
        </p:nvSpPr>
        <p:spPr>
          <a:xfrm>
            <a:off x="853510"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1927689"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2987824" y="3111810"/>
            <a:ext cx="648072" cy="648072"/>
          </a:xfrm>
          <a:prstGeom prst="ellipse">
            <a:avLst/>
          </a:prstGeom>
          <a:solidFill>
            <a:srgbClr val="418E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p:nvPr/>
        </p:nvCxnSpPr>
        <p:spPr>
          <a:xfrm flipV="1">
            <a:off x="1177546"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251725"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14269" y="3759882"/>
            <a:ext cx="0" cy="860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17754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264586"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11860" y="2391810"/>
            <a:ext cx="0" cy="72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1934821" y="3886807"/>
                <a:ext cx="122413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𝑍</m:t>
                          </m:r>
                        </m:e>
                        <m:sub>
                          <m:r>
                            <a:rPr lang="en-US" sz="4000" b="0" i="1" smtClean="0">
                              <a:latin typeface="Cambria Math" charset="0"/>
                            </a:rPr>
                            <m:t>𝑖</m:t>
                          </m:r>
                        </m:sub>
                      </m:sSub>
                    </m:oMath>
                  </m:oMathPara>
                </a14:m>
                <a:endParaRPr lang="en-GB"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34821" y="3886807"/>
                <a:ext cx="1224136" cy="707886"/>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334365" y="2456842"/>
                <a:ext cx="60682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oMath>
                  </m:oMathPara>
                </a14:m>
                <a:endParaRPr lang="en-GB" sz="4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334365" y="2456842"/>
                <a:ext cx="606823" cy="707886"/>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3759926" y="2465817"/>
                <a:ext cx="4203903" cy="1577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charset="0"/>
                            </a:rPr>
                          </m:ctrlPr>
                        </m:sSubPr>
                        <m:e>
                          <m:r>
                            <a:rPr lang="en-US" sz="4000" b="0" i="1" smtClean="0">
                              <a:latin typeface="Cambria Math" charset="0"/>
                            </a:rPr>
                            <m:t>𝑌</m:t>
                          </m:r>
                        </m:e>
                        <m:sub>
                          <m:r>
                            <a:rPr lang="en-US" sz="4000" b="0" i="1" smtClean="0">
                              <a:latin typeface="Cambria Math" charset="0"/>
                            </a:rPr>
                            <m:t>𝑖</m:t>
                          </m:r>
                        </m:sub>
                      </m:sSub>
                      <m:r>
                        <a:rPr lang="en-US" sz="4000" b="0" i="1" smtClean="0">
                          <a:latin typeface="Cambria Math" charset="0"/>
                        </a:rPr>
                        <m:t>= </m:t>
                      </m:r>
                      <m:f>
                        <m:fPr>
                          <m:ctrlPr>
                            <a:rPr lang="mr-IN" sz="4000" b="0" i="1" smtClean="0">
                              <a:latin typeface="Cambria Math" charset="0"/>
                            </a:rPr>
                          </m:ctrlPr>
                        </m:fPr>
                        <m:num>
                          <m:sSup>
                            <m:sSupPr>
                              <m:ctrlPr>
                                <a:rPr lang="mr-IN" sz="4000" b="0" i="1" smtClean="0">
                                  <a:latin typeface="Cambria Math" charset="0"/>
                                </a:rPr>
                              </m:ctrlPr>
                            </m:sSupPr>
                            <m:e>
                              <m:r>
                                <a:rPr lang="en-US" sz="4000" b="0" i="1" smtClean="0">
                                  <a:latin typeface="Cambria Math" charset="0"/>
                                </a:rPr>
                                <m:t>𝑒</m:t>
                              </m:r>
                            </m:e>
                            <m:sup>
                              <m:sSubSup>
                                <m:sSubSupPr>
                                  <m:ctrlPr>
                                    <a:rPr lang="en-US" sz="4000" b="0" i="1" smtClean="0">
                                      <a:latin typeface="Cambria Math" charset="0"/>
                                    </a:rPr>
                                  </m:ctrlPr>
                                </m:sSubSupPr>
                                <m:e>
                                  <m:r>
                                    <a:rPr lang="en-US" sz="4000" b="0" i="1" smtClean="0">
                                      <a:latin typeface="Cambria Math" charset="0"/>
                                    </a:rPr>
                                    <m:t>𝑍</m:t>
                                  </m:r>
                                </m:e>
                                <m:sub>
                                  <m:r>
                                    <a:rPr lang="en-US" b="0" i="1" smtClean="0">
                                      <a:latin typeface="Cambria Math" charset="0"/>
                                    </a:rPr>
                                    <m:t>𝑖</m:t>
                                  </m:r>
                                </m:sub>
                                <m:sup>
                                  <m:r>
                                    <a:rPr lang="en-US" b="0" i="1" smtClean="0">
                                      <a:latin typeface="Cambria Math" charset="0"/>
                                    </a:rPr>
                                    <m:t> </m:t>
                                  </m:r>
                                </m:sup>
                              </m:sSubSup>
                            </m:sup>
                          </m:sSup>
                        </m:num>
                        <m:den>
                          <m:nary>
                            <m:naryPr>
                              <m:chr m:val="∑"/>
                              <m:ctrlPr>
                                <a:rPr lang="is-IS" sz="4000" b="0" i="1" smtClean="0">
                                  <a:latin typeface="Cambria Math" charset="0"/>
                                </a:rPr>
                              </m:ctrlPr>
                            </m:naryPr>
                            <m:sub>
                              <m:r>
                                <m:rPr>
                                  <m:brk m:alnAt="23"/>
                                </m:rPr>
                                <a:rPr lang="en-US" sz="4000" b="0" i="1" smtClean="0">
                                  <a:latin typeface="Cambria Math" charset="0"/>
                                </a:rPr>
                                <m:t>𝑗</m:t>
                              </m:r>
                              <m:r>
                                <a:rPr lang="en-US" sz="4000" b="0" i="1" smtClean="0">
                                  <a:latin typeface="Cambria Math" charset="0"/>
                                </a:rPr>
                                <m:t> ∈</m:t>
                              </m:r>
                              <m:r>
                                <a:rPr lang="en-US" sz="4000" b="0" i="1" smtClean="0">
                                  <a:latin typeface="Cambria Math" charset="0"/>
                                  <a:ea typeface="Cambria Math" charset="0"/>
                                  <a:cs typeface="Cambria Math" charset="0"/>
                                </a:rPr>
                                <m:t>𝑔𝑟𝑜𝑢𝑝</m:t>
                              </m:r>
                            </m:sub>
                            <m:sup>
                              <m:r>
                                <a:rPr lang="en-US" sz="4000" b="0" i="1" smtClean="0">
                                  <a:latin typeface="Cambria Math" charset="0"/>
                                </a:rPr>
                                <m:t> </m:t>
                              </m:r>
                            </m:sup>
                            <m:e>
                              <m:sSup>
                                <m:sSupPr>
                                  <m:ctrlPr>
                                    <a:rPr lang="is-IS" sz="4000" b="0" i="1" smtClean="0">
                                      <a:latin typeface="Cambria Math" charset="0"/>
                                    </a:rPr>
                                  </m:ctrlPr>
                                </m:sSupPr>
                                <m:e>
                                  <m:r>
                                    <a:rPr lang="en-US" sz="4000" b="0" i="1" smtClean="0">
                                      <a:latin typeface="Cambria Math" charset="0"/>
                                    </a:rPr>
                                    <m:t>𝑒</m:t>
                                  </m:r>
                                </m:e>
                                <m:sup>
                                  <m:sSub>
                                    <m:sSubPr>
                                      <m:ctrlPr>
                                        <a:rPr lang="en-US" sz="4000" b="0" i="1" smtClean="0">
                                          <a:latin typeface="Cambria Math" charset="0"/>
                                        </a:rPr>
                                      </m:ctrlPr>
                                    </m:sSubPr>
                                    <m:e>
                                      <m:r>
                                        <a:rPr lang="en-US" sz="4000" b="0" i="1" smtClean="0">
                                          <a:latin typeface="Cambria Math" charset="0"/>
                                        </a:rPr>
                                        <m:t>𝑍</m:t>
                                      </m:r>
                                    </m:e>
                                    <m:sub>
                                      <m:r>
                                        <a:rPr lang="en-US" sz="4000" b="0" i="1" smtClean="0">
                                          <a:latin typeface="Cambria Math" charset="0"/>
                                        </a:rPr>
                                        <m:t>𝑗</m:t>
                                      </m:r>
                                    </m:sub>
                                  </m:sSub>
                                </m:sup>
                              </m:sSup>
                            </m:e>
                          </m:nary>
                        </m:den>
                      </m:f>
                    </m:oMath>
                  </m:oMathPara>
                </a14:m>
                <a:endParaRPr lang="en-GB" sz="40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759926" y="2465817"/>
                <a:ext cx="4203903" cy="1577098"/>
              </a:xfrm>
              <a:prstGeom prst="rect">
                <a:avLst/>
              </a:prstGeom>
              <a:blipFill rotWithShape="0">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031640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f>
                      <m:fPr>
                        <m:ctrlPr>
                          <a:rPr lang="mr-IN" i="1" smtClean="0">
                            <a:latin typeface="Cambria Math" charset="0"/>
                          </a:rPr>
                        </m:ctrlPr>
                      </m:fPr>
                      <m:num>
                        <m:r>
                          <a:rPr lang="mr-IN" i="1" smtClean="0">
                            <a:latin typeface="Cambria Math" charset="0"/>
                          </a:rPr>
                          <m:t>𝛿</m:t>
                        </m:r>
                        <m:sSub>
                          <m:sSubPr>
                            <m:ctrlPr>
                              <a:rPr lang="en-US" i="1" smtClean="0">
                                <a:latin typeface="Cambria Math" charset="0"/>
                              </a:rPr>
                            </m:ctrlPr>
                          </m:sSubPr>
                          <m:e>
                            <m:r>
                              <a:rPr lang="en-US" b="0" i="1" smtClean="0">
                                <a:latin typeface="Cambria Math" charset="0"/>
                              </a:rPr>
                              <m:t>𝑌</m:t>
                            </m:r>
                          </m:e>
                          <m:sub>
                            <m:r>
                              <a:rPr lang="en-US" b="0" i="1" smtClean="0">
                                <a:latin typeface="Cambria Math" charset="0"/>
                              </a:rPr>
                              <m:t>𝑖</m:t>
                            </m:r>
                          </m:sub>
                        </m:sSub>
                      </m:num>
                      <m:den>
                        <m:r>
                          <a:rPr lang="mr-IN" i="1" smtClean="0">
                            <a:latin typeface="Cambria Math" charset="0"/>
                          </a:rPr>
                          <m:t>𝛿</m:t>
                        </m:r>
                        <m:sSub>
                          <m:sSubPr>
                            <m:ctrlPr>
                              <a:rPr lang="en-US" i="1" smtClean="0">
                                <a:latin typeface="Cambria Math" charset="0"/>
                              </a:rPr>
                            </m:ctrlPr>
                          </m:sSubPr>
                          <m:e>
                            <m:r>
                              <a:rPr lang="en-US" b="0" i="1" smtClean="0">
                                <a:latin typeface="Cambria Math" charset="0"/>
                              </a:rPr>
                              <m:t>𝑍</m:t>
                            </m:r>
                          </m:e>
                          <m:sub>
                            <m:r>
                              <a:rPr lang="en-US" b="0" i="1" smtClean="0">
                                <a:latin typeface="Cambria Math" charset="0"/>
                              </a:rPr>
                              <m:t>𝑖</m:t>
                            </m:r>
                          </m:sub>
                        </m:sSub>
                      </m:den>
                    </m:f>
                    <m:r>
                      <a:rPr lang="en-US" b="0" i="1" smtClean="0">
                        <a:latin typeface="Cambria Math" charset="0"/>
                      </a:rPr>
                      <m:t>=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r>
                          <a:rPr lang="en-US" b="0" i="1" smtClean="0">
                            <a:latin typeface="Cambria Math" charset="0"/>
                          </a:rPr>
                          <m:t> </m:t>
                        </m:r>
                      </m:sub>
                    </m:sSub>
                    <m:r>
                      <a:rPr lang="en-US" b="0" i="1" smtClean="0">
                        <a:latin typeface="Cambria Math" charset="0"/>
                      </a:rPr>
                      <m:t>(1 − </m:t>
                    </m:r>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𝑖</m:t>
                        </m:r>
                      </m:sub>
                    </m:sSub>
                    <m:r>
                      <a:rPr lang="en-US" b="0" i="1" smtClean="0">
                        <a:latin typeface="Cambria Math" charset="0"/>
                      </a:rPr>
                      <m:t>)</m:t>
                    </m:r>
                  </m:oMath>
                </a14:m>
                <a:endParaRPr lang="en-GB" dirty="0" smtClean="0"/>
              </a:p>
              <a:p>
                <a:r>
                  <a:rPr lang="en-GB" dirty="0" smtClean="0"/>
                  <a:t>Nice Simple derivative</a:t>
                </a:r>
              </a:p>
              <a:p>
                <a:r>
                  <a:rPr lang="en-GB" dirty="0" smtClean="0"/>
                  <a:t>Even though</a:t>
                </a:r>
                <a14:m>
                  <m:oMath xmlns:m="http://schemas.openxmlformats.org/officeDocument/2006/math">
                    <m:r>
                      <a:rPr lang="en-US" b="0" i="0" smtClean="0">
                        <a:latin typeface="Cambria Math" charset="0"/>
                      </a:rPr>
                      <m:t> </m:t>
                    </m:r>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oMath>
                </a14:m>
                <a:r>
                  <a:rPr lang="en-GB" dirty="0" smtClean="0"/>
                  <a:t>depends of </a:t>
                </a:r>
                <a14:m>
                  <m:oMath xmlns:m="http://schemas.openxmlformats.org/officeDocument/2006/math">
                    <m:sSub>
                      <m:sSubPr>
                        <m:ctrlPr>
                          <a:rPr lang="en-US" i="1" smtClean="0">
                            <a:latin typeface="Cambria Math" charset="0"/>
                          </a:rPr>
                        </m:ctrlPr>
                      </m:sSubPr>
                      <m:e>
                        <m:r>
                          <a:rPr lang="en-US" b="0" i="1" smtClean="0">
                            <a:latin typeface="Cambria Math" charset="0"/>
                          </a:rPr>
                          <m:t>𝑍</m:t>
                        </m:r>
                      </m:e>
                      <m:sub>
                        <m:r>
                          <a:rPr lang="en-US" i="1">
                            <a:latin typeface="Cambria Math" charset="0"/>
                          </a:rPr>
                          <m:t>𝑖</m:t>
                        </m:r>
                        <m:r>
                          <a:rPr lang="en-US" i="1">
                            <a:latin typeface="Cambria Math" charset="0"/>
                          </a:rPr>
                          <m:t> </m:t>
                        </m:r>
                      </m:sub>
                    </m:sSub>
                    <m:r>
                      <a:rPr lang="en-US" b="0" i="1" smtClean="0">
                        <a:latin typeface="Cambria Math" charset="0"/>
                      </a:rPr>
                      <m:t>, </m:t>
                    </m:r>
                  </m:oMath>
                </a14:m>
                <a:endParaRPr lang="en-US" b="0" dirty="0" smtClean="0"/>
              </a:p>
              <a:p>
                <a:pPr lvl="1"/>
                <a:r>
                  <a:rPr lang="en-GB" dirty="0" smtClean="0"/>
                  <a:t>Derivative </a:t>
                </a:r>
              </a:p>
              <a:p>
                <a:pPr lvl="2"/>
                <a:r>
                  <a:rPr lang="en-GB" dirty="0" smtClean="0"/>
                  <a:t>for an individual neuron </a:t>
                </a:r>
              </a:p>
              <a:p>
                <a:pPr lvl="2"/>
                <a:r>
                  <a:rPr lang="en-GB" dirty="0" smtClean="0"/>
                  <a:t>of an I/P in respect to O/P is just </a:t>
                </a:r>
                <a14:m>
                  <m:oMath xmlns:m="http://schemas.openxmlformats.org/officeDocument/2006/math">
                    <m:sSub>
                      <m:sSubPr>
                        <m:ctrlPr>
                          <a:rPr lang="en-US" i="1">
                            <a:latin typeface="Cambria Math" charset="0"/>
                          </a:rPr>
                        </m:ctrlPr>
                      </m:sSubPr>
                      <m:e>
                        <m:r>
                          <a:rPr lang="en-US" i="1">
                            <a:latin typeface="Cambria Math" charset="0"/>
                          </a:rPr>
                          <m:t>𝑌</m:t>
                        </m:r>
                      </m:e>
                      <m:sub>
                        <m:r>
                          <a:rPr lang="en-US" i="1">
                            <a:latin typeface="Cambria Math" charset="0"/>
                          </a:rPr>
                          <m:t>𝑖</m:t>
                        </m:r>
                        <m:r>
                          <a:rPr lang="en-US" i="1">
                            <a:latin typeface="Cambria Math" charset="0"/>
                          </a:rPr>
                          <m:t> </m:t>
                        </m:r>
                      </m:sub>
                    </m:sSub>
                    <m:r>
                      <a:rPr lang="en-US" i="1">
                        <a:latin typeface="Cambria Math" charset="0"/>
                      </a:rPr>
                      <m:t>(1 − </m:t>
                    </m:r>
                    <m:sSub>
                      <m:sSubPr>
                        <m:ctrlPr>
                          <a:rPr lang="en-US" i="1">
                            <a:latin typeface="Cambria Math" charset="0"/>
                          </a:rPr>
                        </m:ctrlPr>
                      </m:sSubPr>
                      <m:e>
                        <m:r>
                          <a:rPr lang="en-US" i="1">
                            <a:latin typeface="Cambria Math" charset="0"/>
                          </a:rPr>
                          <m:t>𝑌</m:t>
                        </m:r>
                      </m:e>
                      <m:sub>
                        <m:r>
                          <a:rPr lang="en-US" i="1">
                            <a:latin typeface="Cambria Math" charset="0"/>
                          </a:rPr>
                          <m:t>𝑖</m:t>
                        </m:r>
                      </m:sub>
                    </m:sSub>
                    <m:r>
                      <a:rPr lang="en-US" i="1">
                        <a:latin typeface="Cambria Math" charset="0"/>
                      </a:rPr>
                      <m:t>)</m:t>
                    </m:r>
                  </m:oMath>
                </a14:m>
                <a:endParaRPr lang="en-GB" dirty="0"/>
              </a:p>
              <a:p>
                <a:pPr lvl="2"/>
                <a:endParaRPr lang="en-GB" dirty="0" smtClean="0"/>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b="-1175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Derivative </a:t>
            </a:r>
            <a:r>
              <a:rPr lang="en-GB" dirty="0" err="1" smtClean="0"/>
              <a:t>Softmax</a:t>
            </a:r>
            <a:endParaRPr lang="en-GB" dirty="0"/>
          </a:p>
        </p:txBody>
      </p:sp>
    </p:spTree>
    <p:extLst>
      <p:ext uri="{BB962C8B-B14F-4D97-AF65-F5344CB8AC3E}">
        <p14:creationId xmlns:p14="http://schemas.microsoft.com/office/powerpoint/2010/main" val="2077484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i="1" smtClean="0">
                        <a:latin typeface="Cambria Math" charset="0"/>
                      </a:rPr>
                      <m:t>𝐶</m:t>
                    </m:r>
                    <m:r>
                      <a:rPr lang="en-US" b="0" i="1" smtClean="0">
                        <a:latin typeface="Cambria Math" charset="0"/>
                      </a:rPr>
                      <m:t>=−</m:t>
                    </m:r>
                    <m:nary>
                      <m:naryPr>
                        <m:chr m:val="∑"/>
                        <m:ctrlPr>
                          <a:rPr lang="is-IS" b="0" i="1" smtClean="0">
                            <a:latin typeface="Cambria Math" charset="0"/>
                          </a:rPr>
                        </m:ctrlPr>
                      </m:naryPr>
                      <m:sub>
                        <m:r>
                          <m:rPr>
                            <m:brk m:alnAt="23"/>
                          </m:rPr>
                          <a:rPr lang="en-US" b="0" i="1" smtClean="0">
                            <a:latin typeface="Cambria Math" charset="0"/>
                          </a:rPr>
                          <m:t>𝑗</m:t>
                        </m:r>
                      </m:sub>
                      <m:sup>
                        <m:r>
                          <a:rPr lang="en-US" b="0" i="1" smtClean="0">
                            <a:latin typeface="Cambria Math" charset="0"/>
                          </a:rPr>
                          <m:t> </m:t>
                        </m:r>
                      </m:sup>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nary>
                    <m:func>
                      <m:funcPr>
                        <m:ctrlPr>
                          <a:rPr lang="mr-IN" b="0" i="1" smtClean="0">
                            <a:latin typeface="Cambria Math" charset="0"/>
                          </a:rPr>
                        </m:ctrlPr>
                      </m:funcPr>
                      <m:fName>
                        <m:sSub>
                          <m:sSubPr>
                            <m:ctrlPr>
                              <a:rPr lang="mr-IN" b="0" i="1" smtClean="0">
                                <a:latin typeface="Cambria Math" charset="0"/>
                              </a:rPr>
                            </m:ctrlPr>
                          </m:sSubPr>
                          <m:e>
                            <m:r>
                              <m:rPr>
                                <m:sty m:val="p"/>
                              </m:rPr>
                              <a:rPr lang="mr-IN" b="0" i="0" smtClean="0">
                                <a:latin typeface="Cambria Math" charset="0"/>
                              </a:rPr>
                              <m:t>log</m:t>
                            </m:r>
                          </m:e>
                          <m:sub>
                            <m:r>
                              <a:rPr lang="en-US" b="0" i="1" smtClean="0">
                                <a:latin typeface="Cambria Math" charset="0"/>
                              </a:rPr>
                              <m:t> </m:t>
                            </m:r>
                          </m:sub>
                        </m:sSub>
                      </m:fName>
                      <m:e>
                        <m:sSub>
                          <m:sSubPr>
                            <m:ctrlPr>
                              <a:rPr lang="en-US" i="1">
                                <a:latin typeface="Cambria Math" charset="0"/>
                              </a:rPr>
                            </m:ctrlPr>
                          </m:sSubPr>
                          <m:e>
                            <m:r>
                              <a:rPr lang="en-US" i="1">
                                <a:latin typeface="Cambria Math" charset="0"/>
                              </a:rPr>
                              <m:t>𝑌</m:t>
                            </m:r>
                          </m:e>
                          <m:sub>
                            <m:r>
                              <a:rPr lang="en-US" b="0" i="1" smtClean="0">
                                <a:latin typeface="Cambria Math" charset="0"/>
                              </a:rPr>
                              <m:t>𝑗</m:t>
                            </m:r>
                            <m:r>
                              <a:rPr lang="en-US" i="1">
                                <a:latin typeface="Cambria Math" charset="0"/>
                              </a:rPr>
                              <m:t> </m:t>
                            </m:r>
                          </m:sub>
                        </m:sSub>
                      </m:e>
                    </m:func>
                  </m:oMath>
                </a14:m>
                <a:endParaRPr lang="en-US" b="0" dirty="0" smtClean="0"/>
              </a:p>
              <a:p>
                <a:pPr lvl="1"/>
                <a:r>
                  <a:rPr lang="en-GB" dirty="0" smtClean="0"/>
                  <a:t>Negative log probability of correct answer</a:t>
                </a:r>
              </a:p>
              <a:p>
                <a:r>
                  <a:rPr lang="en-GB" dirty="0" smtClean="0"/>
                  <a:t>Maximise the log probability of getting answer right</a:t>
                </a:r>
              </a:p>
              <a:p>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694"/>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smtClean="0"/>
              <a:t>Cost Measure for </a:t>
            </a:r>
            <a:r>
              <a:rPr lang="en-GB" dirty="0" err="1" smtClean="0"/>
              <a:t>Softmax</a:t>
            </a:r>
            <a:r>
              <a:rPr lang="en-GB" dirty="0" smtClean="0"/>
              <a:t> Output Function</a:t>
            </a:r>
            <a:endParaRPr lang="en-GB" dirty="0"/>
          </a:p>
        </p:txBody>
      </p:sp>
    </p:spTree>
    <p:extLst>
      <p:ext uri="{BB962C8B-B14F-4D97-AF65-F5344CB8AC3E}">
        <p14:creationId xmlns:p14="http://schemas.microsoft.com/office/powerpoint/2010/main" val="13157459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79426" y="1283494"/>
                <a:ext cx="7923213" cy="3376488"/>
              </a:xfrm>
            </p:spPr>
            <p:txBody>
              <a:bodyPr/>
              <a:lstStyle/>
              <a:p>
                <a14:m>
                  <m:oMath xmlns:m="http://schemas.openxmlformats.org/officeDocument/2006/math">
                    <m:r>
                      <a:rPr lang="en-US" sz="2400" i="1" smtClean="0">
                        <a:latin typeface="Cambria Math" charset="0"/>
                      </a:rPr>
                      <m:t>𝐶</m:t>
                    </m:r>
                    <m:r>
                      <a:rPr lang="en-US" sz="2400" b="0" i="1" smtClean="0">
                        <a:latin typeface="Cambria Math" charset="0"/>
                      </a:rPr>
                      <m:t>=−</m:t>
                    </m:r>
                    <m:nary>
                      <m:naryPr>
                        <m:chr m:val="∑"/>
                        <m:ctrlPr>
                          <a:rPr lang="is-IS" sz="2400" b="0" i="1" smtClean="0">
                            <a:latin typeface="Cambria Math" charset="0"/>
                          </a:rPr>
                        </m:ctrlPr>
                      </m:naryPr>
                      <m:sub>
                        <m:r>
                          <m:rPr>
                            <m:brk m:alnAt="23"/>
                          </m:rPr>
                          <a:rPr lang="en-US" sz="2400" b="0" i="1" smtClean="0">
                            <a:latin typeface="Cambria Math" charset="0"/>
                          </a:rPr>
                          <m:t>𝑗</m:t>
                        </m:r>
                      </m:sub>
                      <m:sup>
                        <m:r>
                          <a:rPr lang="en-US" sz="2400" b="0" i="1" smtClean="0">
                            <a:latin typeface="Cambria Math" charset="0"/>
                          </a:rPr>
                          <m:t> </m:t>
                        </m:r>
                      </m:sup>
                      <m:e>
                        <m:sSub>
                          <m:sSubPr>
                            <m:ctrlPr>
                              <a:rPr lang="en-US" sz="2400" b="0" i="1" smtClean="0">
                                <a:latin typeface="Cambria Math" charset="0"/>
                              </a:rPr>
                            </m:ctrlPr>
                          </m:sSubPr>
                          <m:e>
                            <m:r>
                              <a:rPr lang="en-US" sz="2400" b="0" i="1" smtClean="0">
                                <a:latin typeface="Cambria Math" charset="0"/>
                              </a:rPr>
                              <m:t>𝑡</m:t>
                            </m:r>
                          </m:e>
                          <m:sub>
                            <m:r>
                              <a:rPr lang="en-US" sz="2400" b="0" i="1" smtClean="0">
                                <a:latin typeface="Cambria Math" charset="0"/>
                              </a:rPr>
                              <m:t>𝑗</m:t>
                            </m:r>
                          </m:sub>
                        </m:sSub>
                      </m:e>
                    </m:nary>
                    <m:func>
                      <m:funcPr>
                        <m:ctrlPr>
                          <a:rPr lang="mr-IN" sz="2400" b="0" i="1" smtClean="0">
                            <a:latin typeface="Cambria Math" charset="0"/>
                          </a:rPr>
                        </m:ctrlPr>
                      </m:funcPr>
                      <m:fName>
                        <m:sSub>
                          <m:sSubPr>
                            <m:ctrlPr>
                              <a:rPr lang="mr-IN" sz="2400" b="0" i="1" smtClean="0">
                                <a:latin typeface="Cambria Math" charset="0"/>
                              </a:rPr>
                            </m:ctrlPr>
                          </m:sSubPr>
                          <m:e>
                            <m:r>
                              <m:rPr>
                                <m:sty m:val="p"/>
                              </m:rPr>
                              <a:rPr lang="mr-IN" sz="2400" b="0" i="0" smtClean="0">
                                <a:latin typeface="Cambria Math" charset="0"/>
                              </a:rPr>
                              <m:t>log</m:t>
                            </m:r>
                          </m:e>
                          <m:sub>
                            <m:r>
                              <a:rPr lang="en-US" sz="2400" b="0" i="1" smtClean="0">
                                <a:latin typeface="Cambria Math" charset="0"/>
                              </a:rPr>
                              <m:t> </m:t>
                            </m:r>
                          </m:sub>
                        </m:sSub>
                      </m:fName>
                      <m:e>
                        <m:sSub>
                          <m:sSubPr>
                            <m:ctrlPr>
                              <a:rPr lang="en-US" sz="2400" i="1">
                                <a:latin typeface="Cambria Math" charset="0"/>
                              </a:rPr>
                            </m:ctrlPr>
                          </m:sSubPr>
                          <m:e>
                            <m:r>
                              <a:rPr lang="en-US" sz="2400" i="1">
                                <a:latin typeface="Cambria Math" charset="0"/>
                              </a:rPr>
                              <m:t>𝑌</m:t>
                            </m:r>
                          </m:e>
                          <m:sub>
                            <m:r>
                              <a:rPr lang="en-US" sz="2400" b="0" i="1" smtClean="0">
                                <a:latin typeface="Cambria Math" charset="0"/>
                              </a:rPr>
                              <m:t>𝑗</m:t>
                            </m:r>
                            <m:r>
                              <a:rPr lang="en-US" sz="2400" i="1">
                                <a:latin typeface="Cambria Math" charset="0"/>
                              </a:rPr>
                              <m:t> </m:t>
                            </m:r>
                          </m:sub>
                        </m:sSub>
                      </m:e>
                    </m:func>
                  </m:oMath>
                </a14:m>
                <a:endParaRPr lang="en-US" sz="2400" b="0" dirty="0" smtClean="0"/>
              </a:p>
              <a:p>
                <a:r>
                  <a:rPr lang="en-GB" sz="2400" dirty="0" smtClean="0"/>
                  <a:t>Very </a:t>
                </a:r>
                <a:r>
                  <a:rPr lang="en-GB" sz="2400" dirty="0"/>
                  <a:t>big gradient </a:t>
                </a:r>
                <a:r>
                  <a:rPr lang="en-GB" sz="2400" dirty="0" smtClean="0"/>
                  <a:t>when:</a:t>
                </a:r>
              </a:p>
              <a:p>
                <a:pPr lvl="1"/>
                <a:r>
                  <a:rPr lang="en-GB" sz="2400" dirty="0" smtClean="0"/>
                  <a:t>Target value is 1.</a:t>
                </a:r>
              </a:p>
              <a:p>
                <a:pPr lvl="1"/>
                <a:r>
                  <a:rPr lang="en-GB" sz="2400" dirty="0" smtClean="0"/>
                  <a:t>Actual output is 0.</a:t>
                </a:r>
              </a:p>
              <a:p>
                <a:r>
                  <a:rPr lang="en-GB" sz="2400" dirty="0" smtClean="0"/>
                  <a:t>Balance between </a:t>
                </a:r>
              </a:p>
              <a:p>
                <a:pPr lvl="1"/>
                <a:r>
                  <a:rPr lang="en-GB" sz="2400" dirty="0" smtClean="0"/>
                  <a:t>Steepness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i="1">
                            <a:latin typeface="Cambria Math" charset="0"/>
                          </a:rPr>
                          <m:t>𝐶</m:t>
                        </m:r>
                      </m:num>
                      <m:den>
                        <m:r>
                          <a:rPr lang="en-GB" sz="2400" i="1">
                            <a:latin typeface="Cambria Math" charset="0"/>
                          </a:rPr>
                          <m:t>𝑑</m:t>
                        </m:r>
                        <m:r>
                          <a:rPr lang="en-US" sz="2400" b="0" i="1" smtClean="0">
                            <a:latin typeface="Cambria Math" charset="0"/>
                          </a:rPr>
                          <m:t>𝑦</m:t>
                        </m:r>
                      </m:den>
                    </m:f>
                  </m:oMath>
                </a14:m>
                <a:r>
                  <a:rPr lang="en-GB" sz="2400" dirty="0" smtClean="0"/>
                  <a:t> and </a:t>
                </a:r>
              </a:p>
              <a:p>
                <a:pPr lvl="1"/>
                <a:r>
                  <a:rPr lang="en-GB" sz="2400" dirty="0" smtClean="0"/>
                  <a:t>Flatness of </a:t>
                </a:r>
                <a14:m>
                  <m:oMath xmlns:m="http://schemas.openxmlformats.org/officeDocument/2006/math">
                    <m:f>
                      <m:fPr>
                        <m:ctrlPr>
                          <a:rPr lang="en-GB" sz="2400" i="1">
                            <a:latin typeface="Cambria Math" charset="0"/>
                          </a:rPr>
                        </m:ctrlPr>
                      </m:fPr>
                      <m:num>
                        <m:r>
                          <a:rPr lang="en-GB" sz="2400" i="1">
                            <a:latin typeface="Cambria Math" charset="0"/>
                          </a:rPr>
                          <m:t>𝑑</m:t>
                        </m:r>
                        <m:r>
                          <a:rPr lang="en-US" sz="2400" b="0" i="1" smtClean="0">
                            <a:latin typeface="Cambria Math" charset="0"/>
                          </a:rPr>
                          <m:t>𝑦</m:t>
                        </m:r>
                      </m:num>
                      <m:den>
                        <m:r>
                          <a:rPr lang="en-GB" sz="2400" i="1">
                            <a:latin typeface="Cambria Math" charset="0"/>
                          </a:rPr>
                          <m:t>𝑑</m:t>
                        </m:r>
                        <m:r>
                          <a:rPr lang="en-US" sz="2400" b="0" i="1" smtClean="0">
                            <a:latin typeface="Cambria Math" charset="0"/>
                          </a:rPr>
                          <m:t>𝑍</m:t>
                        </m:r>
                      </m:den>
                    </m:f>
                  </m:oMath>
                </a14:m>
                <a:endParaRPr lang="en-GB" sz="2400" dirty="0" smtClean="0"/>
              </a:p>
              <a:p>
                <a:pPr lvl="1"/>
                <a:endParaRPr lang="en-GB" sz="2400"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79426" y="1283494"/>
                <a:ext cx="7923213" cy="3376488"/>
              </a:xfrm>
              <a:blipFill rotWithShape="0">
                <a:blip r:embed="rId2"/>
                <a:stretch>
                  <a:fillRect l="-1232" t="-16998" b="-5967"/>
                </a:stretch>
              </a:blipFill>
            </p:spPr>
            <p:txBody>
              <a:bodyPr/>
              <a:lstStyle/>
              <a:p>
                <a:r>
                  <a:rPr lang="en-GB">
                    <a:noFill/>
                  </a:rPr>
                  <a:t> </a:t>
                </a:r>
              </a:p>
            </p:txBody>
          </p:sp>
        </mc:Fallback>
      </mc:AlternateContent>
      <p:sp>
        <p:nvSpPr>
          <p:cNvPr id="3" name="Title 2"/>
          <p:cNvSpPr>
            <a:spLocks noGrp="1"/>
          </p:cNvSpPr>
          <p:nvPr>
            <p:ph type="title"/>
          </p:nvPr>
        </p:nvSpPr>
        <p:spPr/>
        <p:txBody>
          <a:bodyPr/>
          <a:lstStyle/>
          <a:p>
            <a:r>
              <a:rPr lang="en-GB" dirty="0"/>
              <a:t>Advantages to Squared Error </a:t>
            </a:r>
            <a:r>
              <a:rPr lang="en-GB" dirty="0" smtClean="0"/>
              <a:t>Measure</a:t>
            </a:r>
            <a:endParaRPr lang="en-GB" dirty="0"/>
          </a:p>
        </p:txBody>
      </p:sp>
      <mc:AlternateContent xmlns:mc="http://schemas.openxmlformats.org/markup-compatibility/2006" xmlns:a14="http://schemas.microsoft.com/office/drawing/2010/main">
        <mc:Choice Requires="a14">
          <p:sp>
            <p:nvSpPr>
              <p:cNvPr id="4" name="TextBox 3"/>
              <p:cNvSpPr txBox="1"/>
              <p:nvPr/>
            </p:nvSpPr>
            <p:spPr>
              <a:xfrm>
                <a:off x="4464389" y="2568005"/>
                <a:ext cx="3882008" cy="11898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mr-IN" sz="2800" i="1" smtClean="0">
                              <a:latin typeface="Cambria Math" charset="0"/>
                            </a:rPr>
                          </m:ctrlPr>
                        </m:fPr>
                        <m:num>
                          <m:r>
                            <a:rPr lang="mr-IN" sz="2800" i="1" smtClean="0">
                              <a:latin typeface="Cambria Math" charset="0"/>
                            </a:rPr>
                            <m:t>𝜕</m:t>
                          </m:r>
                          <m:r>
                            <a:rPr lang="en-US" sz="2800" b="0" i="1" smtClean="0">
                              <a:latin typeface="Cambria Math" charset="0"/>
                            </a:rPr>
                            <m:t>𝐶</m:t>
                          </m:r>
                        </m:num>
                        <m:den>
                          <m:r>
                            <a:rPr lang="mr-IN" sz="2800" i="1" smtClean="0">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r>
                        <a:rPr lang="en-US" sz="2800" b="0" i="1" smtClean="0">
                          <a:latin typeface="Cambria Math" charset="0"/>
                        </a:rPr>
                        <m:t>= </m:t>
                      </m:r>
                      <m:nary>
                        <m:naryPr>
                          <m:chr m:val="∑"/>
                          <m:supHide m:val="on"/>
                          <m:ctrlPr>
                            <a:rPr lang="en-US" sz="2800" b="0" i="1" smtClean="0">
                              <a:latin typeface="Cambria Math" charset="0"/>
                            </a:rPr>
                          </m:ctrlPr>
                        </m:naryPr>
                        <m:sub>
                          <m:r>
                            <m:rPr>
                              <m:brk m:alnAt="7"/>
                            </m:rPr>
                            <a:rPr lang="en-US" sz="2800" b="0" i="1" smtClean="0">
                              <a:latin typeface="Cambria Math" charset="0"/>
                            </a:rPr>
                            <m:t>𝑗</m:t>
                          </m:r>
                        </m:sub>
                        <m:sup/>
                        <m:e>
                          <m:f>
                            <m:fPr>
                              <m:ctrlPr>
                                <a:rPr lang="mr-IN" sz="2800" i="1">
                                  <a:latin typeface="Cambria Math" charset="0"/>
                                </a:rPr>
                              </m:ctrlPr>
                            </m:fPr>
                            <m:num>
                              <m:r>
                                <a:rPr lang="mr-IN" sz="2800" i="1">
                                  <a:latin typeface="Cambria Math" charset="0"/>
                                </a:rPr>
                                <m:t>𝜕</m:t>
                              </m:r>
                              <m:r>
                                <a:rPr lang="en-US" sz="2800" i="1">
                                  <a:latin typeface="Cambria Math" charset="0"/>
                                </a:rPr>
                                <m:t>𝐶</m:t>
                              </m:r>
                            </m:num>
                            <m:den>
                              <m:r>
                                <a:rPr lang="mr-IN" sz="2800" i="1">
                                  <a:latin typeface="Cambria Math" charset="0"/>
                                </a:rPr>
                                <m:t>𝜕</m:t>
                              </m:r>
                              <m:sSub>
                                <m:sSubPr>
                                  <m:ctrlPr>
                                    <a:rPr lang="en-US" sz="2800" i="1" smtClean="0">
                                      <a:latin typeface="Cambria Math" charset="0"/>
                                    </a:rPr>
                                  </m:ctrlPr>
                                </m:sSubPr>
                                <m:e>
                                  <m:r>
                                    <a:rPr lang="en-US" sz="2800" b="0" i="1" smtClean="0">
                                      <a:latin typeface="Cambria Math" charset="0"/>
                                    </a:rPr>
                                    <m:t>𝑦</m:t>
                                  </m:r>
                                </m:e>
                                <m:sub>
                                  <m:r>
                                    <a:rPr lang="en-US" sz="2800" b="0" i="1" smtClean="0">
                                      <a:latin typeface="Cambria Math" charset="0"/>
                                    </a:rPr>
                                    <m:t>𝑗</m:t>
                                  </m:r>
                                </m:sub>
                              </m:sSub>
                            </m:den>
                          </m:f>
                          <m:f>
                            <m:fPr>
                              <m:ctrlPr>
                                <a:rPr lang="mr-IN" sz="2800" i="1">
                                  <a:latin typeface="Cambria Math" charset="0"/>
                                </a:rPr>
                              </m:ctrlPr>
                            </m:fPr>
                            <m:num>
                              <m:r>
                                <a:rPr lang="mr-IN" sz="2800" i="1">
                                  <a:latin typeface="Cambria Math" charset="0"/>
                                </a:rPr>
                                <m:t>𝜕</m:t>
                              </m:r>
                              <m:sSub>
                                <m:sSubPr>
                                  <m:ctrlPr>
                                    <a:rPr lang="en-US" sz="2800" i="1">
                                      <a:latin typeface="Cambria Math" charset="0"/>
                                    </a:rPr>
                                  </m:ctrlPr>
                                </m:sSubPr>
                                <m:e>
                                  <m:r>
                                    <a:rPr lang="en-US" sz="2800" i="1">
                                      <a:latin typeface="Cambria Math" charset="0"/>
                                    </a:rPr>
                                    <m:t>𝑦</m:t>
                                  </m:r>
                                </m:e>
                                <m:sub>
                                  <m:r>
                                    <a:rPr lang="en-US" sz="2800" i="1">
                                      <a:latin typeface="Cambria Math" charset="0"/>
                                    </a:rPr>
                                    <m:t>𝑗</m:t>
                                  </m:r>
                                </m:sub>
                              </m:sSub>
                            </m:num>
                            <m:den>
                              <m:r>
                                <a:rPr lang="mr-IN" sz="2800" i="1">
                                  <a:latin typeface="Cambria Math" charset="0"/>
                                </a:rPr>
                                <m:t>𝜕</m:t>
                              </m:r>
                              <m:sSub>
                                <m:sSubPr>
                                  <m:ctrlPr>
                                    <a:rPr lang="en-US" sz="2800" i="1">
                                      <a:latin typeface="Cambria Math" charset="0"/>
                                    </a:rPr>
                                  </m:ctrlPr>
                                </m:sSubPr>
                                <m:e>
                                  <m:r>
                                    <a:rPr lang="en-US" sz="2800" b="0" i="1" smtClean="0">
                                      <a:latin typeface="Cambria Math" charset="0"/>
                                    </a:rPr>
                                    <m:t>𝑍</m:t>
                                  </m:r>
                                </m:e>
                                <m:sub>
                                  <m:r>
                                    <a:rPr lang="en-US" sz="2800" i="1">
                                      <a:latin typeface="Cambria Math" charset="0"/>
                                    </a:rPr>
                                    <m:t>𝑗</m:t>
                                  </m:r>
                                </m:sub>
                              </m:sSub>
                            </m:den>
                          </m:f>
                        </m:e>
                      </m:nary>
                    </m:oMath>
                  </m:oMathPara>
                </a14:m>
                <a:endParaRPr lang="en-GB"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4464389" y="2568005"/>
                <a:ext cx="3882008" cy="1189813"/>
              </a:xfrm>
              <a:prstGeom prst="rect">
                <a:avLst/>
              </a:prstGeom>
              <a:blipFill rotWithShape="0">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10385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Learning </a:t>
            </a:r>
            <a:r>
              <a:rPr lang="en-US" dirty="0" smtClean="0"/>
              <a:t>Rate</a:t>
            </a:r>
          </a:p>
          <a:p>
            <a:endParaRPr lang="en-GB" dirty="0"/>
          </a:p>
        </p:txBody>
      </p:sp>
      <p:sp>
        <p:nvSpPr>
          <p:cNvPr id="3" name="Title 2"/>
          <p:cNvSpPr>
            <a:spLocks noGrp="1"/>
          </p:cNvSpPr>
          <p:nvPr>
            <p:ph type="title"/>
          </p:nvPr>
        </p:nvSpPr>
        <p:spPr/>
        <p:txBody>
          <a:bodyPr/>
          <a:lstStyle/>
          <a:p>
            <a:r>
              <a:rPr lang="en-GB" dirty="0" err="1" smtClean="0"/>
              <a:t>Hyperparameters</a:t>
            </a:r>
            <a:endParaRPr lang="en-GB" dirty="0"/>
          </a:p>
        </p:txBody>
      </p:sp>
    </p:spTree>
    <p:extLst>
      <p:ext uri="{BB962C8B-B14F-4D97-AF65-F5344CB8AC3E}">
        <p14:creationId xmlns:p14="http://schemas.microsoft.com/office/powerpoint/2010/main" val="1210777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Precision 0.83</a:t>
            </a:r>
          </a:p>
        </p:txBody>
      </p:sp>
      <p:sp>
        <p:nvSpPr>
          <p:cNvPr id="3" name="Titel 2"/>
          <p:cNvSpPr>
            <a:spLocks noGrp="1"/>
          </p:cNvSpPr>
          <p:nvPr>
            <p:ph type="title"/>
          </p:nvPr>
        </p:nvSpPr>
        <p:spPr/>
        <p:txBody>
          <a:bodyPr/>
          <a:lstStyle/>
          <a:p>
            <a:r>
              <a:rPr lang="de-DE" dirty="0" err="1"/>
              <a:t>Results</a:t>
            </a:r>
            <a:endParaRPr lang="de-DE" dirty="0"/>
          </a:p>
        </p:txBody>
      </p:sp>
    </p:spTree>
    <p:extLst>
      <p:ext uri="{BB962C8B-B14F-4D97-AF65-F5344CB8AC3E}">
        <p14:creationId xmlns:p14="http://schemas.microsoft.com/office/powerpoint/2010/main" val="991511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82600" y="771550"/>
            <a:ext cx="7899400" cy="431006"/>
          </a:xfrm>
        </p:spPr>
        <p:txBody>
          <a:bodyPr/>
          <a:lstStyle/>
          <a:p>
            <a:r>
              <a:rPr lang="de-DE" dirty="0"/>
              <a:t>Problem Statement - </a:t>
            </a:r>
            <a:r>
              <a:rPr lang="de-DE" dirty="0" err="1"/>
              <a:t>Explained</a:t>
            </a:r>
            <a:endParaRPr lang="de-DE" dirty="0"/>
          </a:p>
        </p:txBody>
      </p:sp>
      <p:pic>
        <p:nvPicPr>
          <p:cNvPr id="5" name="Picture 4"/>
          <p:cNvPicPr>
            <a:picLocks noChangeAspect="1"/>
          </p:cNvPicPr>
          <p:nvPr/>
        </p:nvPicPr>
        <p:blipFill>
          <a:blip r:embed="rId2">
            <a:grayscl/>
            <a:extLst>
              <a:ext uri="{BEBA8EAE-BF5A-486C-A8C5-ECC9F3942E4B}">
                <a14:imgProps xmlns:a14="http://schemas.microsoft.com/office/drawing/2010/main">
                  <a14:imgLayer r:embed="rId3">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6" name="TextBox 5"/>
          <p:cNvSpPr txBox="1"/>
          <p:nvPr/>
        </p:nvSpPr>
        <p:spPr>
          <a:xfrm>
            <a:off x="5580112" y="2067694"/>
            <a:ext cx="576064" cy="369332"/>
          </a:xfrm>
          <a:prstGeom prst="rect">
            <a:avLst/>
          </a:prstGeom>
          <a:noFill/>
        </p:spPr>
        <p:txBody>
          <a:bodyPr wrap="square" rtlCol="0">
            <a:spAutoFit/>
          </a:bodyPr>
          <a:lstStyle/>
          <a:p>
            <a:r>
              <a:rPr lang="en-GB"/>
              <a:t>NN</a:t>
            </a:r>
          </a:p>
        </p:txBody>
      </p:sp>
      <p:sp>
        <p:nvSpPr>
          <p:cNvPr id="7" name="Rectangle 6"/>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TextBox 7"/>
          <p:cNvSpPr txBox="1"/>
          <p:nvPr/>
        </p:nvSpPr>
        <p:spPr>
          <a:xfrm>
            <a:off x="5220072" y="2063048"/>
            <a:ext cx="1296144" cy="369332"/>
          </a:xfrm>
          <a:prstGeom prst="rect">
            <a:avLst/>
          </a:prstGeom>
          <a:noFill/>
        </p:spPr>
        <p:txBody>
          <a:bodyPr wrap="square" rtlCol="0">
            <a:spAutoFit/>
          </a:bodyPr>
          <a:lstStyle/>
          <a:p>
            <a:r>
              <a:rPr lang="en-GB" dirty="0"/>
              <a:t>Neural Net</a:t>
            </a:r>
          </a:p>
        </p:txBody>
      </p:sp>
      <p:sp>
        <p:nvSpPr>
          <p:cNvPr id="10" name="TextBox 9"/>
          <p:cNvSpPr txBox="1"/>
          <p:nvPr/>
        </p:nvSpPr>
        <p:spPr>
          <a:xfrm>
            <a:off x="5220072" y="3647224"/>
            <a:ext cx="1296144" cy="369332"/>
          </a:xfrm>
          <a:prstGeom prst="rect">
            <a:avLst/>
          </a:prstGeom>
          <a:noFill/>
        </p:spPr>
        <p:txBody>
          <a:bodyPr wrap="square" rtlCol="0">
            <a:spAutoFit/>
          </a:bodyPr>
          <a:lstStyle/>
          <a:p>
            <a:r>
              <a:rPr lang="en-GB" dirty="0"/>
              <a:t>Neural Net</a:t>
            </a:r>
          </a:p>
        </p:txBody>
      </p:sp>
    </p:spTree>
    <p:extLst>
      <p:ext uri="{BB962C8B-B14F-4D97-AF65-F5344CB8AC3E}">
        <p14:creationId xmlns:p14="http://schemas.microsoft.com/office/powerpoint/2010/main" val="940388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http://cs231n.github.io/convolutional-networks/</a:t>
            </a:r>
          </a:p>
        </p:txBody>
      </p:sp>
      <p:sp>
        <p:nvSpPr>
          <p:cNvPr id="3" name="Titel 2"/>
          <p:cNvSpPr>
            <a:spLocks noGrp="1"/>
          </p:cNvSpPr>
          <p:nvPr>
            <p:ph type="title"/>
          </p:nvPr>
        </p:nvSpPr>
        <p:spPr/>
        <p:txBody>
          <a:bodyPr/>
          <a:lstStyle/>
          <a:p>
            <a:r>
              <a:rPr lang="de-DE" dirty="0"/>
              <a:t>Quellen</a:t>
            </a:r>
          </a:p>
        </p:txBody>
      </p:sp>
    </p:spTree>
    <p:extLst>
      <p:ext uri="{BB962C8B-B14F-4D97-AF65-F5344CB8AC3E}">
        <p14:creationId xmlns:p14="http://schemas.microsoft.com/office/powerpoint/2010/main" val="3012252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uppieren 226"/>
          <p:cNvGrpSpPr/>
          <p:nvPr/>
        </p:nvGrpSpPr>
        <p:grpSpPr>
          <a:xfrm>
            <a:off x="1476008" y="1529131"/>
            <a:ext cx="5912584" cy="3168352"/>
            <a:chOff x="2602386" y="1562474"/>
            <a:chExt cx="5108495" cy="2737468"/>
          </a:xfrm>
        </p:grpSpPr>
        <p:grpSp>
          <p:nvGrpSpPr>
            <p:cNvPr id="87" name="Gruppieren 224"/>
            <p:cNvGrpSpPr/>
            <p:nvPr/>
          </p:nvGrpSpPr>
          <p:grpSpPr>
            <a:xfrm>
              <a:off x="2603006" y="1562474"/>
              <a:ext cx="5107875" cy="2390758"/>
              <a:chOff x="2603006" y="1562474"/>
              <a:chExt cx="5107875" cy="2390758"/>
            </a:xfrm>
          </p:grpSpPr>
          <p:grpSp>
            <p:nvGrpSpPr>
              <p:cNvPr id="89" name="Gruppieren 121"/>
              <p:cNvGrpSpPr/>
              <p:nvPr/>
            </p:nvGrpSpPr>
            <p:grpSpPr>
              <a:xfrm>
                <a:off x="2663788" y="1562474"/>
                <a:ext cx="4896544" cy="2017969"/>
                <a:chOff x="2663788" y="1562474"/>
                <a:chExt cx="4896544" cy="2017969"/>
              </a:xfrm>
            </p:grpSpPr>
            <p:sp>
              <p:nvSpPr>
                <p:cNvPr id="100" name="Rechteck 120"/>
                <p:cNvSpPr/>
                <p:nvPr/>
              </p:nvSpPr>
              <p:spPr>
                <a:xfrm>
                  <a:off x="6984268" y="2283718"/>
                  <a:ext cx="576064" cy="617564"/>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1" name="Rechteck 119"/>
                <p:cNvSpPr/>
                <p:nvPr/>
              </p:nvSpPr>
              <p:spPr>
                <a:xfrm>
                  <a:off x="5544108" y="1563056"/>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2" name="Rechteck 118"/>
                <p:cNvSpPr/>
                <p:nvPr/>
              </p:nvSpPr>
              <p:spPr>
                <a:xfrm>
                  <a:off x="4103948" y="1562474"/>
                  <a:ext cx="576064" cy="2017387"/>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3" name="Rechteck 117"/>
                <p:cNvSpPr/>
                <p:nvPr/>
              </p:nvSpPr>
              <p:spPr>
                <a:xfrm>
                  <a:off x="2663788" y="1828789"/>
                  <a:ext cx="576064" cy="1527422"/>
                </a:xfrm>
                <a:prstGeom prst="rect">
                  <a:avLst/>
                </a:prstGeom>
                <a:solidFill>
                  <a:schemeClr val="bg1">
                    <a:lumMod val="85000"/>
                  </a:schemeClr>
                </a:solidFill>
                <a:ln cap="rnd">
                  <a:solidFill>
                    <a:schemeClr val="bg1">
                      <a:lumMod val="85000"/>
                    </a:schemeClr>
                  </a:solidFill>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4" name="Ellipse 6"/>
                <p:cNvSpPr/>
                <p:nvPr/>
              </p:nvSpPr>
              <p:spPr>
                <a:xfrm>
                  <a:off x="421196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5" name="Ellipse 7"/>
                <p:cNvSpPr/>
                <p:nvPr/>
              </p:nvSpPr>
              <p:spPr>
                <a:xfrm>
                  <a:off x="421196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6" name="Ellipse 8"/>
                <p:cNvSpPr/>
                <p:nvPr/>
              </p:nvSpPr>
              <p:spPr>
                <a:xfrm>
                  <a:off x="421196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7" name="Ellipse 9"/>
                <p:cNvSpPr/>
                <p:nvPr/>
              </p:nvSpPr>
              <p:spPr>
                <a:xfrm>
                  <a:off x="421196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8" name="Ellipse 10"/>
                <p:cNvSpPr/>
                <p:nvPr/>
              </p:nvSpPr>
              <p:spPr>
                <a:xfrm>
                  <a:off x="5652120" y="1656396"/>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9" name="Ellipse 11"/>
                <p:cNvSpPr/>
                <p:nvPr/>
              </p:nvSpPr>
              <p:spPr>
                <a:xfrm>
                  <a:off x="5652120" y="214519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0" name="Ellipse 12"/>
                <p:cNvSpPr/>
                <p:nvPr/>
              </p:nvSpPr>
              <p:spPr>
                <a:xfrm>
                  <a:off x="5652120" y="263400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1" name="Ellipse 13"/>
                <p:cNvSpPr/>
                <p:nvPr/>
              </p:nvSpPr>
              <p:spPr>
                <a:xfrm>
                  <a:off x="5652120" y="312280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2" name="Ellipse 14"/>
                <p:cNvSpPr/>
                <p:nvPr/>
              </p:nvSpPr>
              <p:spPr>
                <a:xfrm>
                  <a:off x="2771800" y="1923678"/>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3" name="Ellipse 15"/>
                <p:cNvSpPr/>
                <p:nvPr/>
              </p:nvSpPr>
              <p:spPr>
                <a:xfrm>
                  <a:off x="277180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4" name="Ellipse 16"/>
                <p:cNvSpPr/>
                <p:nvPr/>
              </p:nvSpPr>
              <p:spPr>
                <a:xfrm>
                  <a:off x="2771800" y="2901282"/>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15" name="Ellipse 18"/>
                <p:cNvSpPr/>
                <p:nvPr/>
              </p:nvSpPr>
              <p:spPr>
                <a:xfrm>
                  <a:off x="7092280" y="2412480"/>
                  <a:ext cx="360040" cy="360040"/>
                </a:xfrm>
                <a:prstGeom prst="ellipse">
                  <a:avLst/>
                </a:prstGeom>
                <a:solidFill>
                  <a:schemeClr val="bg1">
                    <a:lumMod val="95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116" name="Gerade Verbindung mit Pfeil 20"/>
                <p:cNvCxnSpPr>
                  <a:stCxn id="105" idx="6"/>
                  <a:endCxn id="91" idx="2"/>
                </p:cNvCxnSpPr>
                <p:nvPr/>
              </p:nvCxnSpPr>
              <p:spPr>
                <a:xfrm flipV="1">
                  <a:off x="3131840" y="1836416"/>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Gerade Verbindung mit Pfeil 22"/>
                <p:cNvCxnSpPr>
                  <a:cxnSpLocks/>
                  <a:stCxn id="105" idx="6"/>
                  <a:endCxn id="98" idx="2"/>
                </p:cNvCxnSpPr>
                <p:nvPr/>
              </p:nvCxnSpPr>
              <p:spPr>
                <a:xfrm>
                  <a:off x="3131840" y="2103698"/>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Gerade Verbindung mit Pfeil 25"/>
                <p:cNvCxnSpPr>
                  <a:cxnSpLocks/>
                  <a:stCxn id="105" idx="6"/>
                  <a:endCxn id="99" idx="2"/>
                </p:cNvCxnSpPr>
                <p:nvPr/>
              </p:nvCxnSpPr>
              <p:spPr>
                <a:xfrm>
                  <a:off x="3131840" y="2103698"/>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Gerade Verbindung mit Pfeil 28"/>
                <p:cNvCxnSpPr>
                  <a:cxnSpLocks/>
                  <a:stCxn id="105" idx="6"/>
                  <a:endCxn id="100" idx="2"/>
                </p:cNvCxnSpPr>
                <p:nvPr/>
              </p:nvCxnSpPr>
              <p:spPr>
                <a:xfrm>
                  <a:off x="3131840" y="2103698"/>
                  <a:ext cx="1080120" cy="119912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Gerade Verbindung mit Pfeil 32"/>
                <p:cNvCxnSpPr>
                  <a:cxnSpLocks/>
                  <a:stCxn id="106" idx="6"/>
                  <a:endCxn id="91" idx="2"/>
                </p:cNvCxnSpPr>
                <p:nvPr/>
              </p:nvCxnSpPr>
              <p:spPr>
                <a:xfrm flipV="1">
                  <a:off x="313184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35"/>
                <p:cNvCxnSpPr>
                  <a:cxnSpLocks/>
                  <a:stCxn id="106" idx="6"/>
                  <a:endCxn id="98" idx="2"/>
                </p:cNvCxnSpPr>
                <p:nvPr/>
              </p:nvCxnSpPr>
              <p:spPr>
                <a:xfrm flipV="1">
                  <a:off x="313184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38"/>
                <p:cNvCxnSpPr>
                  <a:cxnSpLocks/>
                  <a:stCxn id="106" idx="6"/>
                  <a:endCxn id="99" idx="2"/>
                </p:cNvCxnSpPr>
                <p:nvPr/>
              </p:nvCxnSpPr>
              <p:spPr>
                <a:xfrm>
                  <a:off x="3131840" y="2592500"/>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41"/>
                <p:cNvCxnSpPr>
                  <a:cxnSpLocks/>
                  <a:stCxn id="106" idx="6"/>
                  <a:endCxn id="100" idx="2"/>
                </p:cNvCxnSpPr>
                <p:nvPr/>
              </p:nvCxnSpPr>
              <p:spPr>
                <a:xfrm>
                  <a:off x="313184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44"/>
                <p:cNvCxnSpPr>
                  <a:cxnSpLocks/>
                  <a:stCxn id="107" idx="6"/>
                  <a:endCxn id="91" idx="2"/>
                </p:cNvCxnSpPr>
                <p:nvPr/>
              </p:nvCxnSpPr>
              <p:spPr>
                <a:xfrm flipV="1">
                  <a:off x="3131840" y="1836416"/>
                  <a:ext cx="1080120" cy="1244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47"/>
                <p:cNvCxnSpPr>
                  <a:cxnSpLocks/>
                  <a:stCxn id="107" idx="6"/>
                  <a:endCxn id="98" idx="2"/>
                </p:cNvCxnSpPr>
                <p:nvPr/>
              </p:nvCxnSpPr>
              <p:spPr>
                <a:xfrm flipV="1">
                  <a:off x="3131840" y="2325218"/>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Gerade Verbindung mit Pfeil 50"/>
                <p:cNvCxnSpPr>
                  <a:cxnSpLocks/>
                  <a:stCxn id="107" idx="6"/>
                  <a:endCxn id="99" idx="2"/>
                </p:cNvCxnSpPr>
                <p:nvPr/>
              </p:nvCxnSpPr>
              <p:spPr>
                <a:xfrm flipV="1">
                  <a:off x="3131840" y="2814020"/>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Gerade Verbindung mit Pfeil 53"/>
                <p:cNvCxnSpPr>
                  <a:cxnSpLocks/>
                  <a:stCxn id="107" idx="6"/>
                  <a:endCxn id="100" idx="2"/>
                </p:cNvCxnSpPr>
                <p:nvPr/>
              </p:nvCxnSpPr>
              <p:spPr>
                <a:xfrm>
                  <a:off x="3131840" y="3081302"/>
                  <a:ext cx="1080120" cy="22152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Gerade Verbindung mit Pfeil 56"/>
                <p:cNvCxnSpPr>
                  <a:cxnSpLocks/>
                  <a:stCxn id="91" idx="6"/>
                  <a:endCxn id="104" idx="2"/>
                </p:cNvCxnSpPr>
                <p:nvPr/>
              </p:nvCxnSpPr>
              <p:spPr>
                <a:xfrm>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59"/>
                <p:cNvCxnSpPr>
                  <a:cxnSpLocks/>
                  <a:stCxn id="91" idx="6"/>
                  <a:endCxn id="103" idx="2"/>
                </p:cNvCxnSpPr>
                <p:nvPr/>
              </p:nvCxnSpPr>
              <p:spPr>
                <a:xfrm>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Gerade Verbindung mit Pfeil 62"/>
                <p:cNvCxnSpPr>
                  <a:cxnSpLocks/>
                  <a:stCxn id="91" idx="6"/>
                  <a:endCxn id="102" idx="2"/>
                </p:cNvCxnSpPr>
                <p:nvPr/>
              </p:nvCxnSpPr>
              <p:spPr>
                <a:xfrm>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Gerade Verbindung mit Pfeil 65"/>
                <p:cNvCxnSpPr>
                  <a:cxnSpLocks/>
                  <a:stCxn id="91" idx="6"/>
                  <a:endCxn id="101" idx="2"/>
                </p:cNvCxnSpPr>
                <p:nvPr/>
              </p:nvCxnSpPr>
              <p:spPr>
                <a:xfrm>
                  <a:off x="4572000" y="1836416"/>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Gerade Verbindung mit Pfeil 68"/>
                <p:cNvCxnSpPr>
                  <a:cxnSpLocks/>
                  <a:stCxn id="98" idx="6"/>
                  <a:endCxn id="101" idx="2"/>
                </p:cNvCxnSpPr>
                <p:nvPr/>
              </p:nvCxnSpPr>
              <p:spPr>
                <a:xfrm flipV="1">
                  <a:off x="4572000" y="1836416"/>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71"/>
                <p:cNvCxnSpPr>
                  <a:cxnSpLocks/>
                  <a:stCxn id="98" idx="6"/>
                  <a:endCxn id="102" idx="2"/>
                </p:cNvCxnSpPr>
                <p:nvPr/>
              </p:nvCxnSpPr>
              <p:spPr>
                <a:xfrm>
                  <a:off x="4572000" y="2325218"/>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74"/>
                <p:cNvCxnSpPr>
                  <a:cxnSpLocks/>
                  <a:stCxn id="98" idx="6"/>
                  <a:endCxn id="103" idx="2"/>
                </p:cNvCxnSpPr>
                <p:nvPr/>
              </p:nvCxnSpPr>
              <p:spPr>
                <a:xfrm>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77"/>
                <p:cNvCxnSpPr>
                  <a:cxnSpLocks/>
                  <a:stCxn id="98" idx="6"/>
                  <a:endCxn id="104" idx="2"/>
                </p:cNvCxnSpPr>
                <p:nvPr/>
              </p:nvCxnSpPr>
              <p:spPr>
                <a:xfrm>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Gerade Verbindung mit Pfeil 81"/>
                <p:cNvCxnSpPr>
                  <a:cxnSpLocks/>
                  <a:stCxn id="99" idx="6"/>
                  <a:endCxn id="101" idx="2"/>
                </p:cNvCxnSpPr>
                <p:nvPr/>
              </p:nvCxnSpPr>
              <p:spPr>
                <a:xfrm flipV="1">
                  <a:off x="4572000" y="1836416"/>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Gerade Verbindung mit Pfeil 84"/>
                <p:cNvCxnSpPr>
                  <a:cxnSpLocks/>
                  <a:stCxn id="99" idx="6"/>
                  <a:endCxn id="102" idx="2"/>
                </p:cNvCxnSpPr>
                <p:nvPr/>
              </p:nvCxnSpPr>
              <p:spPr>
                <a:xfrm flipV="1">
                  <a:off x="4572000" y="2325218"/>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Gerade Verbindung mit Pfeil 87"/>
                <p:cNvCxnSpPr>
                  <a:cxnSpLocks/>
                  <a:stCxn id="99" idx="6"/>
                  <a:endCxn id="103" idx="2"/>
                </p:cNvCxnSpPr>
                <p:nvPr/>
              </p:nvCxnSpPr>
              <p:spPr>
                <a:xfrm>
                  <a:off x="4572000" y="2814020"/>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Gerade Verbindung mit Pfeil 90"/>
                <p:cNvCxnSpPr>
                  <a:cxnSpLocks/>
                  <a:stCxn id="99" idx="6"/>
                  <a:endCxn id="104" idx="2"/>
                </p:cNvCxnSpPr>
                <p:nvPr/>
              </p:nvCxnSpPr>
              <p:spPr>
                <a:xfrm>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Gerade Verbindung mit Pfeil 93"/>
                <p:cNvCxnSpPr>
                  <a:cxnSpLocks/>
                  <a:stCxn id="100" idx="6"/>
                  <a:endCxn id="101" idx="2"/>
                </p:cNvCxnSpPr>
                <p:nvPr/>
              </p:nvCxnSpPr>
              <p:spPr>
                <a:xfrm flipV="1">
                  <a:off x="4572000" y="1836416"/>
                  <a:ext cx="1080120" cy="146640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96"/>
                <p:cNvCxnSpPr>
                  <a:cxnSpLocks/>
                  <a:stCxn id="100" idx="6"/>
                  <a:endCxn id="102" idx="2"/>
                </p:cNvCxnSpPr>
                <p:nvPr/>
              </p:nvCxnSpPr>
              <p:spPr>
                <a:xfrm flipV="1">
                  <a:off x="4572000" y="2325218"/>
                  <a:ext cx="1080120" cy="97760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99"/>
                <p:cNvCxnSpPr>
                  <a:cxnSpLocks/>
                  <a:stCxn id="100" idx="6"/>
                  <a:endCxn id="103" idx="2"/>
                </p:cNvCxnSpPr>
                <p:nvPr/>
              </p:nvCxnSpPr>
              <p:spPr>
                <a:xfrm flipV="1">
                  <a:off x="4572000" y="2814020"/>
                  <a:ext cx="1080120" cy="4888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mit Pfeil 102"/>
                <p:cNvCxnSpPr>
                  <a:cxnSpLocks/>
                  <a:stCxn id="100" idx="6"/>
                  <a:endCxn id="104" idx="2"/>
                </p:cNvCxnSpPr>
                <p:nvPr/>
              </p:nvCxnSpPr>
              <p:spPr>
                <a:xfrm>
                  <a:off x="4572000" y="3302822"/>
                  <a:ext cx="108012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Gerade Verbindung mit Pfeil 105"/>
                <p:cNvCxnSpPr>
                  <a:cxnSpLocks/>
                  <a:stCxn id="101" idx="6"/>
                  <a:endCxn id="109" idx="2"/>
                </p:cNvCxnSpPr>
                <p:nvPr/>
              </p:nvCxnSpPr>
              <p:spPr>
                <a:xfrm>
                  <a:off x="6012160" y="1836416"/>
                  <a:ext cx="1080120" cy="75608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Gerade Verbindung mit Pfeil 108"/>
                <p:cNvCxnSpPr>
                  <a:cxnSpLocks/>
                  <a:stCxn id="102" idx="6"/>
                  <a:endCxn id="109" idx="2"/>
                </p:cNvCxnSpPr>
                <p:nvPr/>
              </p:nvCxnSpPr>
              <p:spPr>
                <a:xfrm>
                  <a:off x="6012160" y="2325218"/>
                  <a:ext cx="1080120" cy="26728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Gerade Verbindung mit Pfeil 111"/>
                <p:cNvCxnSpPr>
                  <a:cxnSpLocks/>
                  <a:stCxn id="103" idx="6"/>
                </p:cNvCxnSpPr>
                <p:nvPr/>
              </p:nvCxnSpPr>
              <p:spPr>
                <a:xfrm flipV="1">
                  <a:off x="6012160" y="2601571"/>
                  <a:ext cx="1080120" cy="21244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14"/>
                <p:cNvCxnSpPr>
                  <a:cxnSpLocks/>
                  <a:stCxn id="104" idx="6"/>
                  <a:endCxn id="109" idx="2"/>
                </p:cNvCxnSpPr>
                <p:nvPr/>
              </p:nvCxnSpPr>
              <p:spPr>
                <a:xfrm flipV="1">
                  <a:off x="6012160" y="2592500"/>
                  <a:ext cx="1080120" cy="7103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Textfeld 171"/>
              <p:cNvSpPr txBox="1"/>
              <p:nvPr/>
            </p:nvSpPr>
            <p:spPr>
              <a:xfrm>
                <a:off x="2603006" y="3579862"/>
                <a:ext cx="697627" cy="369332"/>
              </a:xfrm>
              <a:prstGeom prst="rect">
                <a:avLst/>
              </a:prstGeom>
              <a:noFill/>
            </p:spPr>
            <p:txBody>
              <a:bodyPr wrap="none" rtlCol="0">
                <a:spAutoFit/>
              </a:bodyPr>
              <a:lstStyle/>
              <a:p>
                <a:pPr algn="ctr"/>
                <a:r>
                  <a:rPr lang="de-DE" dirty="0"/>
                  <a:t>Input</a:t>
                </a:r>
              </a:p>
            </p:txBody>
          </p:sp>
          <p:sp>
            <p:nvSpPr>
              <p:cNvPr id="91" name="Textfeld 221"/>
              <p:cNvSpPr txBox="1"/>
              <p:nvPr/>
            </p:nvSpPr>
            <p:spPr>
              <a:xfrm>
                <a:off x="3934162" y="3583900"/>
                <a:ext cx="915635" cy="369332"/>
              </a:xfrm>
              <a:prstGeom prst="rect">
                <a:avLst/>
              </a:prstGeom>
              <a:noFill/>
            </p:spPr>
            <p:txBody>
              <a:bodyPr wrap="none" rtlCol="0">
                <a:spAutoFit/>
              </a:bodyPr>
              <a:lstStyle/>
              <a:p>
                <a:pPr algn="ctr"/>
                <a:r>
                  <a:rPr lang="de-DE" dirty="0"/>
                  <a:t>Hidden</a:t>
                </a:r>
              </a:p>
            </p:txBody>
          </p:sp>
          <p:sp>
            <p:nvSpPr>
              <p:cNvPr id="98" name="Textfeld 222"/>
              <p:cNvSpPr txBox="1"/>
              <p:nvPr/>
            </p:nvSpPr>
            <p:spPr>
              <a:xfrm>
                <a:off x="5374322" y="3579862"/>
                <a:ext cx="915635" cy="369332"/>
              </a:xfrm>
              <a:prstGeom prst="rect">
                <a:avLst/>
              </a:prstGeom>
              <a:noFill/>
            </p:spPr>
            <p:txBody>
              <a:bodyPr wrap="none" rtlCol="0">
                <a:spAutoFit/>
              </a:bodyPr>
              <a:lstStyle/>
              <a:p>
                <a:pPr algn="ctr"/>
                <a:r>
                  <a:rPr lang="de-DE" dirty="0"/>
                  <a:t>Hidden</a:t>
                </a:r>
              </a:p>
            </p:txBody>
          </p:sp>
          <p:sp>
            <p:nvSpPr>
              <p:cNvPr id="99" name="Textfeld 223"/>
              <p:cNvSpPr txBox="1"/>
              <p:nvPr/>
            </p:nvSpPr>
            <p:spPr>
              <a:xfrm>
                <a:off x="6833718" y="3579862"/>
                <a:ext cx="877163" cy="369332"/>
              </a:xfrm>
              <a:prstGeom prst="rect">
                <a:avLst/>
              </a:prstGeom>
              <a:noFill/>
            </p:spPr>
            <p:txBody>
              <a:bodyPr wrap="none" rtlCol="0">
                <a:spAutoFit/>
              </a:bodyPr>
              <a:lstStyle/>
              <a:p>
                <a:pPr algn="ctr"/>
                <a:r>
                  <a:rPr lang="de-DE" dirty="0"/>
                  <a:t>Output</a:t>
                </a:r>
              </a:p>
            </p:txBody>
          </p:sp>
        </p:grpSp>
        <p:sp>
          <p:nvSpPr>
            <p:cNvPr id="88" name="Textfeld 225"/>
            <p:cNvSpPr txBox="1"/>
            <p:nvPr/>
          </p:nvSpPr>
          <p:spPr>
            <a:xfrm>
              <a:off x="2602386" y="3992165"/>
              <a:ext cx="4472699" cy="307777"/>
            </a:xfrm>
            <a:prstGeom prst="rect">
              <a:avLst/>
            </a:prstGeom>
            <a:noFill/>
          </p:spPr>
          <p:txBody>
            <a:bodyPr wrap="none" rtlCol="0">
              <a:spAutoFit/>
            </a:bodyPr>
            <a:lstStyle/>
            <a:p>
              <a:r>
                <a:rPr lang="de-DE" sz="1400" dirty="0"/>
                <a:t>Quelle: http://cs231n.github.io/convolutional-networks/</a:t>
              </a:r>
            </a:p>
          </p:txBody>
        </p:sp>
      </p:grpSp>
      <p:sp>
        <p:nvSpPr>
          <p:cNvPr id="4" name="Title 3"/>
          <p:cNvSpPr>
            <a:spLocks noGrp="1"/>
          </p:cNvSpPr>
          <p:nvPr>
            <p:ph type="title"/>
          </p:nvPr>
        </p:nvSpPr>
        <p:spPr/>
        <p:txBody>
          <a:bodyPr/>
          <a:lstStyle/>
          <a:p>
            <a:r>
              <a:rPr lang="en-US" sz="3200" dirty="0"/>
              <a:t>Introduction </a:t>
            </a:r>
            <a:r>
              <a:rPr lang="mr-IN" sz="3200" dirty="0"/>
              <a:t>–</a:t>
            </a:r>
            <a:r>
              <a:rPr lang="en-US" sz="3200" dirty="0"/>
              <a:t> Neural Nets</a:t>
            </a:r>
          </a:p>
        </p:txBody>
      </p:sp>
      <p:sp>
        <p:nvSpPr>
          <p:cNvPr id="92" name="TextBox 91"/>
          <p:cNvSpPr txBox="1"/>
          <p:nvPr/>
        </p:nvSpPr>
        <p:spPr>
          <a:xfrm>
            <a:off x="4477824" y="1587025"/>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11</a:t>
            </a:r>
          </a:p>
        </p:txBody>
      </p:sp>
      <p:sp>
        <p:nvSpPr>
          <p:cNvPr id="93" name="TextBox 92"/>
          <p:cNvSpPr txBox="1"/>
          <p:nvPr/>
        </p:nvSpPr>
        <p:spPr>
          <a:xfrm>
            <a:off x="4492929" y="2041327"/>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12</a:t>
            </a:r>
          </a:p>
        </p:txBody>
      </p:sp>
      <p:sp>
        <p:nvSpPr>
          <p:cNvPr id="94" name="TextBox 93"/>
          <p:cNvSpPr txBox="1"/>
          <p:nvPr/>
        </p:nvSpPr>
        <p:spPr>
          <a:xfrm>
            <a:off x="4487352" y="3126636"/>
            <a:ext cx="479618" cy="276999"/>
          </a:xfrm>
          <a:prstGeom prst="rect">
            <a:avLst/>
          </a:prstGeom>
          <a:noFill/>
        </p:spPr>
        <p:txBody>
          <a:bodyPr wrap="none" rtlCol="0">
            <a:spAutoFit/>
          </a:bodyPr>
          <a:lstStyle/>
          <a:p>
            <a:r>
              <a:rPr lang="en-GB" sz="1200" dirty="0"/>
              <a:t>W</a:t>
            </a:r>
            <a:r>
              <a:rPr lang="en-GB" sz="1200" baseline="30000" dirty="0"/>
              <a:t>’</a:t>
            </a:r>
            <a:r>
              <a:rPr lang="en-GB" sz="1200" baseline="-25000" dirty="0"/>
              <a:t>1n</a:t>
            </a:r>
          </a:p>
        </p:txBody>
      </p:sp>
      <p:sp>
        <p:nvSpPr>
          <p:cNvPr id="95" name="TextBox 94"/>
          <p:cNvSpPr txBox="1"/>
          <p:nvPr/>
        </p:nvSpPr>
        <p:spPr>
          <a:xfrm>
            <a:off x="2843808" y="1587025"/>
            <a:ext cx="445956" cy="276999"/>
          </a:xfrm>
          <a:prstGeom prst="rect">
            <a:avLst/>
          </a:prstGeom>
          <a:noFill/>
        </p:spPr>
        <p:txBody>
          <a:bodyPr wrap="none" rtlCol="0">
            <a:spAutoFit/>
          </a:bodyPr>
          <a:lstStyle/>
          <a:p>
            <a:r>
              <a:rPr lang="en-GB" sz="1200" dirty="0"/>
              <a:t>W</a:t>
            </a:r>
            <a:r>
              <a:rPr lang="en-GB" sz="1200" baseline="-25000" dirty="0"/>
              <a:t>11</a:t>
            </a:r>
          </a:p>
        </p:txBody>
      </p:sp>
      <p:sp>
        <p:nvSpPr>
          <p:cNvPr id="96" name="TextBox 95"/>
          <p:cNvSpPr txBox="1"/>
          <p:nvPr/>
        </p:nvSpPr>
        <p:spPr>
          <a:xfrm>
            <a:off x="2843808" y="2091081"/>
            <a:ext cx="445956" cy="276999"/>
          </a:xfrm>
          <a:prstGeom prst="rect">
            <a:avLst/>
          </a:prstGeom>
          <a:noFill/>
        </p:spPr>
        <p:txBody>
          <a:bodyPr wrap="none" rtlCol="0">
            <a:spAutoFit/>
          </a:bodyPr>
          <a:lstStyle/>
          <a:p>
            <a:r>
              <a:rPr lang="en-GB" sz="1200" dirty="0"/>
              <a:t>W</a:t>
            </a:r>
            <a:r>
              <a:rPr lang="en-GB" sz="1200" baseline="-25000" dirty="0"/>
              <a:t>12</a:t>
            </a:r>
          </a:p>
        </p:txBody>
      </p:sp>
      <p:sp>
        <p:nvSpPr>
          <p:cNvPr id="97" name="TextBox 96"/>
          <p:cNvSpPr txBox="1"/>
          <p:nvPr/>
        </p:nvSpPr>
        <p:spPr>
          <a:xfrm>
            <a:off x="2833920" y="3099796"/>
            <a:ext cx="445956" cy="276999"/>
          </a:xfrm>
          <a:prstGeom prst="rect">
            <a:avLst/>
          </a:prstGeom>
          <a:noFill/>
        </p:spPr>
        <p:txBody>
          <a:bodyPr wrap="none" rtlCol="0">
            <a:spAutoFit/>
          </a:bodyPr>
          <a:lstStyle/>
          <a:p>
            <a:r>
              <a:rPr lang="en-GB" sz="1200" dirty="0"/>
              <a:t>W</a:t>
            </a:r>
            <a:r>
              <a:rPr lang="en-GB" sz="1200" baseline="-25000" dirty="0"/>
              <a:t>1n</a:t>
            </a:r>
          </a:p>
        </p:txBody>
      </p:sp>
    </p:spTree>
    <p:extLst>
      <p:ext uri="{BB962C8B-B14F-4D97-AF65-F5344CB8AC3E}">
        <p14:creationId xmlns:p14="http://schemas.microsoft.com/office/powerpoint/2010/main" val="153386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479426" y="1347614"/>
            <a:ext cx="4206386" cy="3384376"/>
          </a:xfrm>
        </p:spPr>
        <p:txBody>
          <a:bodyPr/>
          <a:lstStyle/>
          <a:p>
            <a:r>
              <a:rPr lang="en-GB" sz="2000" dirty="0" smtClean="0"/>
              <a:t>I</a:t>
            </a:r>
            <a:r>
              <a:rPr lang="en-GB" sz="2000" dirty="0" smtClean="0"/>
              <a:t>nput</a:t>
            </a:r>
            <a:r>
              <a:rPr lang="en-GB" sz="2000" dirty="0"/>
              <a:t>	</a:t>
            </a:r>
            <a:r>
              <a:rPr lang="en-GB" sz="2000" dirty="0" smtClean="0"/>
              <a:t>	32*32*3 </a:t>
            </a:r>
            <a:r>
              <a:rPr lang="en-GB" sz="2000" dirty="0"/>
              <a:t>= 3072</a:t>
            </a:r>
          </a:p>
          <a:p>
            <a:r>
              <a:rPr lang="en-GB" sz="2000" dirty="0"/>
              <a:t>Weights	</a:t>
            </a:r>
            <a:r>
              <a:rPr lang="en-GB" sz="2000" dirty="0" smtClean="0"/>
              <a:t>3072*N</a:t>
            </a:r>
            <a:endParaRPr lang="en-GB" sz="2000" dirty="0"/>
          </a:p>
          <a:p>
            <a:r>
              <a:rPr lang="en-GB" sz="2000" dirty="0"/>
              <a:t>Biases	</a:t>
            </a:r>
            <a:r>
              <a:rPr lang="en-GB" sz="2000" dirty="0" smtClean="0"/>
              <a:t>N</a:t>
            </a:r>
          </a:p>
          <a:p>
            <a:r>
              <a:rPr lang="en-GB" sz="2000" dirty="0" smtClean="0"/>
              <a:t>So</a:t>
            </a:r>
            <a:r>
              <a:rPr lang="en-GB" sz="2000" dirty="0"/>
              <a:t>, </a:t>
            </a:r>
          </a:p>
          <a:p>
            <a:pPr lvl="1"/>
            <a:r>
              <a:rPr lang="en-GB" sz="1800" dirty="0"/>
              <a:t>Full connectivity is wasteful</a:t>
            </a:r>
          </a:p>
          <a:p>
            <a:pPr lvl="1"/>
            <a:r>
              <a:rPr lang="en-GB" sz="1800" dirty="0"/>
              <a:t>Huge number of parameters </a:t>
            </a:r>
            <a:endParaRPr lang="en-GB" sz="1800" dirty="0" smtClean="0"/>
          </a:p>
          <a:p>
            <a:pPr lvl="1"/>
            <a:r>
              <a:rPr lang="en-GB" sz="1800" dirty="0" smtClean="0"/>
              <a:t>Loss </a:t>
            </a:r>
            <a:r>
              <a:rPr lang="en-GB" sz="1800" dirty="0"/>
              <a:t>of spatial </a:t>
            </a:r>
            <a:r>
              <a:rPr lang="en-GB" sz="1800" dirty="0" smtClean="0"/>
              <a:t>information</a:t>
            </a:r>
          </a:p>
          <a:p>
            <a:pPr lvl="2"/>
            <a:r>
              <a:rPr lang="en-GB" sz="1400" dirty="0" smtClean="0"/>
              <a:t>How 3072 input signals represent 32*32*3 matrix ?</a:t>
            </a:r>
          </a:p>
          <a:p>
            <a:pPr lvl="1"/>
            <a:r>
              <a:rPr lang="en-GB" sz="1800" dirty="0" smtClean="0"/>
              <a:t>Deconvolution</a:t>
            </a:r>
          </a:p>
          <a:p>
            <a:pPr lvl="1"/>
            <a:endParaRPr lang="en-GB" sz="1800" dirty="0" smtClean="0"/>
          </a:p>
        </p:txBody>
      </p:sp>
      <p:sp>
        <p:nvSpPr>
          <p:cNvPr id="3" name="Titel 2"/>
          <p:cNvSpPr>
            <a:spLocks noGrp="1"/>
          </p:cNvSpPr>
          <p:nvPr>
            <p:ph type="title"/>
          </p:nvPr>
        </p:nvSpPr>
        <p:spPr/>
        <p:txBody>
          <a:bodyPr/>
          <a:lstStyle/>
          <a:p>
            <a:r>
              <a:rPr lang="de-DE" dirty="0" err="1"/>
              <a:t>Why</a:t>
            </a:r>
            <a:r>
              <a:rPr lang="de-DE" dirty="0"/>
              <a:t> not just </a:t>
            </a:r>
            <a:r>
              <a:rPr lang="de-DE" dirty="0" err="1"/>
              <a:t>Neural</a:t>
            </a:r>
            <a:r>
              <a:rPr lang="de-DE" dirty="0"/>
              <a:t> Nets?</a:t>
            </a:r>
            <a:br>
              <a:rPr lang="de-DE" dirty="0"/>
            </a:br>
            <a:r>
              <a:rPr lang="de-DE" dirty="0"/>
              <a:t/>
            </a:r>
            <a:br>
              <a:rPr lang="de-DE" dirty="0"/>
            </a:br>
            <a:r>
              <a:rPr lang="de-DE" dirty="0"/>
              <a:t/>
            </a:r>
            <a:br>
              <a:rPr lang="de-DE" dirty="0"/>
            </a:br>
            <a:r>
              <a:rPr lang="de-DE" dirty="0"/>
              <a:t/>
            </a:r>
            <a:br>
              <a:rPr lang="de-DE" dirty="0"/>
            </a:br>
            <a:endParaRPr lang="de-DE"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817" y="1491821"/>
            <a:ext cx="3639285" cy="273630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4903366"/>
              </p:ext>
            </p:extLst>
          </p:nvPr>
        </p:nvGraphicFramePr>
        <p:xfrm>
          <a:off x="4685816" y="1491634"/>
          <a:ext cx="3639290" cy="2736300"/>
        </p:xfrm>
        <a:graphic>
          <a:graphicData uri="http://schemas.openxmlformats.org/drawingml/2006/table">
            <a:tbl>
              <a:tblPr firstRow="1" bandRow="1">
                <a:tableStyleId>{2D5ABB26-0587-4C30-8999-92F81FD0307C}</a:tableStyleId>
              </a:tblPr>
              <a:tblGrid>
                <a:gridCol w="363929">
                  <a:extLst>
                    <a:ext uri="{9D8B030D-6E8A-4147-A177-3AD203B41FA5}">
                      <a16:colId xmlns="" xmlns:a16="http://schemas.microsoft.com/office/drawing/2014/main" val="20000"/>
                    </a:ext>
                  </a:extLst>
                </a:gridCol>
                <a:gridCol w="363929">
                  <a:extLst>
                    <a:ext uri="{9D8B030D-6E8A-4147-A177-3AD203B41FA5}">
                      <a16:colId xmlns="" xmlns:a16="http://schemas.microsoft.com/office/drawing/2014/main" val="20001"/>
                    </a:ext>
                  </a:extLst>
                </a:gridCol>
                <a:gridCol w="363929">
                  <a:extLst>
                    <a:ext uri="{9D8B030D-6E8A-4147-A177-3AD203B41FA5}">
                      <a16:colId xmlns="" xmlns:a16="http://schemas.microsoft.com/office/drawing/2014/main" val="20002"/>
                    </a:ext>
                  </a:extLst>
                </a:gridCol>
                <a:gridCol w="363929">
                  <a:extLst>
                    <a:ext uri="{9D8B030D-6E8A-4147-A177-3AD203B41FA5}">
                      <a16:colId xmlns="" xmlns:a16="http://schemas.microsoft.com/office/drawing/2014/main" val="20003"/>
                    </a:ext>
                  </a:extLst>
                </a:gridCol>
                <a:gridCol w="363929">
                  <a:extLst>
                    <a:ext uri="{9D8B030D-6E8A-4147-A177-3AD203B41FA5}">
                      <a16:colId xmlns="" xmlns:a16="http://schemas.microsoft.com/office/drawing/2014/main" val="20004"/>
                    </a:ext>
                  </a:extLst>
                </a:gridCol>
                <a:gridCol w="363929">
                  <a:extLst>
                    <a:ext uri="{9D8B030D-6E8A-4147-A177-3AD203B41FA5}">
                      <a16:colId xmlns="" xmlns:a16="http://schemas.microsoft.com/office/drawing/2014/main" val="20005"/>
                    </a:ext>
                  </a:extLst>
                </a:gridCol>
                <a:gridCol w="363929">
                  <a:extLst>
                    <a:ext uri="{9D8B030D-6E8A-4147-A177-3AD203B41FA5}">
                      <a16:colId xmlns="" xmlns:a16="http://schemas.microsoft.com/office/drawing/2014/main" val="20006"/>
                    </a:ext>
                  </a:extLst>
                </a:gridCol>
                <a:gridCol w="363929">
                  <a:extLst>
                    <a:ext uri="{9D8B030D-6E8A-4147-A177-3AD203B41FA5}">
                      <a16:colId xmlns="" xmlns:a16="http://schemas.microsoft.com/office/drawing/2014/main" val="20007"/>
                    </a:ext>
                  </a:extLst>
                </a:gridCol>
                <a:gridCol w="363929">
                  <a:extLst>
                    <a:ext uri="{9D8B030D-6E8A-4147-A177-3AD203B41FA5}">
                      <a16:colId xmlns="" xmlns:a16="http://schemas.microsoft.com/office/drawing/2014/main" val="20008"/>
                    </a:ext>
                  </a:extLst>
                </a:gridCol>
                <a:gridCol w="363929">
                  <a:extLst>
                    <a:ext uri="{9D8B030D-6E8A-4147-A177-3AD203B41FA5}">
                      <a16:colId xmlns="" xmlns:a16="http://schemas.microsoft.com/office/drawing/2014/main" val="20009"/>
                    </a:ext>
                  </a:extLst>
                </a:gridCol>
              </a:tblGrid>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9090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9090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26416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err="1"/>
              <a:t>Convolutional</a:t>
            </a:r>
            <a:r>
              <a:rPr lang="de-DE" dirty="0"/>
              <a:t> </a:t>
            </a:r>
            <a:r>
              <a:rPr lang="de-DE" dirty="0" err="1"/>
              <a:t>Neural</a:t>
            </a:r>
            <a:r>
              <a:rPr lang="de-DE" dirty="0"/>
              <a:t> Network (CNN)</a:t>
            </a:r>
          </a:p>
        </p:txBody>
      </p:sp>
      <p:pic>
        <p:nvPicPr>
          <p:cNvPr id="4" name="Picture 3"/>
          <p:cNvPicPr>
            <a:picLocks noChangeAspect="1"/>
          </p:cNvPicPr>
          <p:nvPr/>
        </p:nvPicPr>
        <p:blipFill>
          <a:blip r:embed="rId3">
            <a:grayscl/>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82886" y="1491630"/>
            <a:ext cx="6898828" cy="3027232"/>
          </a:xfrm>
          <a:prstGeom prst="rect">
            <a:avLst/>
          </a:prstGeom>
        </p:spPr>
      </p:pic>
      <p:sp>
        <p:nvSpPr>
          <p:cNvPr id="5" name="Rectangle 4"/>
          <p:cNvSpPr/>
          <p:nvPr/>
        </p:nvSpPr>
        <p:spPr>
          <a:xfrm>
            <a:off x="5004048" y="1779662"/>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ctangle 5"/>
          <p:cNvSpPr/>
          <p:nvPr/>
        </p:nvSpPr>
        <p:spPr>
          <a:xfrm>
            <a:off x="5004048" y="3363838"/>
            <a:ext cx="1728192" cy="9361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7" name="TextBox 6"/>
          <p:cNvSpPr txBox="1"/>
          <p:nvPr/>
        </p:nvSpPr>
        <p:spPr>
          <a:xfrm>
            <a:off x="5508104" y="2063048"/>
            <a:ext cx="936104" cy="369332"/>
          </a:xfrm>
          <a:prstGeom prst="rect">
            <a:avLst/>
          </a:prstGeom>
          <a:noFill/>
        </p:spPr>
        <p:txBody>
          <a:bodyPr wrap="square" rtlCol="0">
            <a:spAutoFit/>
          </a:bodyPr>
          <a:lstStyle/>
          <a:p>
            <a:r>
              <a:rPr lang="en-GB"/>
              <a:t>CNN</a:t>
            </a:r>
          </a:p>
        </p:txBody>
      </p:sp>
      <p:sp>
        <p:nvSpPr>
          <p:cNvPr id="8" name="TextBox 7"/>
          <p:cNvSpPr txBox="1"/>
          <p:nvPr/>
        </p:nvSpPr>
        <p:spPr>
          <a:xfrm>
            <a:off x="5508104" y="3647224"/>
            <a:ext cx="936104" cy="369332"/>
          </a:xfrm>
          <a:prstGeom prst="rect">
            <a:avLst/>
          </a:prstGeom>
          <a:noFill/>
        </p:spPr>
        <p:txBody>
          <a:bodyPr wrap="square" rtlCol="0">
            <a:spAutoFit/>
          </a:bodyPr>
          <a:lstStyle/>
          <a:p>
            <a:r>
              <a:rPr lang="en-GB"/>
              <a:t>CNN</a:t>
            </a:r>
          </a:p>
        </p:txBody>
      </p:sp>
    </p:spTree>
    <p:extLst>
      <p:ext uri="{BB962C8B-B14F-4D97-AF65-F5344CB8AC3E}">
        <p14:creationId xmlns:p14="http://schemas.microsoft.com/office/powerpoint/2010/main" val="342560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INPUT</a:t>
            </a:r>
          </a:p>
          <a:p>
            <a:r>
              <a:rPr lang="en-US" dirty="0"/>
              <a:t>CONV</a:t>
            </a:r>
          </a:p>
          <a:p>
            <a:r>
              <a:rPr lang="en-US" dirty="0"/>
              <a:t>RELU</a:t>
            </a:r>
          </a:p>
          <a:p>
            <a:r>
              <a:rPr lang="en-US" dirty="0"/>
              <a:t>POOL</a:t>
            </a:r>
          </a:p>
          <a:p>
            <a:r>
              <a:rPr lang="en-US" dirty="0"/>
              <a:t>FC</a:t>
            </a:r>
          </a:p>
        </p:txBody>
      </p:sp>
      <p:sp>
        <p:nvSpPr>
          <p:cNvPr id="3" name="Title 2"/>
          <p:cNvSpPr>
            <a:spLocks noGrp="1"/>
          </p:cNvSpPr>
          <p:nvPr>
            <p:ph type="title"/>
          </p:nvPr>
        </p:nvSpPr>
        <p:spPr/>
        <p:txBody>
          <a:bodyPr/>
          <a:lstStyle/>
          <a:p>
            <a:r>
              <a:rPr lang="en-US" dirty="0"/>
              <a:t>CNN Layers</a:t>
            </a:r>
          </a:p>
        </p:txBody>
      </p:sp>
    </p:spTree>
    <p:extLst>
      <p:ext uri="{BB962C8B-B14F-4D97-AF65-F5344CB8AC3E}">
        <p14:creationId xmlns:p14="http://schemas.microsoft.com/office/powerpoint/2010/main" val="165747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911493200"/>
              </p:ext>
            </p:extLst>
          </p:nvPr>
        </p:nvGraphicFramePr>
        <p:xfrm>
          <a:off x="539552" y="1347614"/>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65760">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 xmlns:a16="http://schemas.microsoft.com/office/drawing/2014/main" val="10000"/>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a:p>
                  </a:txBody>
                  <a:tcPr>
                    <a:blipFill dpi="0" rotWithShape="1">
                      <a:blip r:embed="rId2"/>
                      <a:srcRect/>
                      <a:tile tx="0" ty="0" sx="100000" sy="100000" flip="none" algn="tl"/>
                    </a:blipFill>
                  </a:tcPr>
                </a:tc>
                <a:extLst>
                  <a:ext uri="{0D108BD9-81ED-4DB2-BD59-A6C34878D82A}">
                    <a16:rowId xmlns="" xmlns:a16="http://schemas.microsoft.com/office/drawing/2014/main" val="10001"/>
                  </a:ext>
                </a:extLst>
              </a:tr>
              <a:tr h="365760">
                <a:tc>
                  <a:txBody>
                    <a:bodyPr/>
                    <a:lstStyle/>
                    <a:p>
                      <a:endParaRPr lang="en-GB"/>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tc>
                  <a:txBody>
                    <a:bodyPr/>
                    <a:lstStyle/>
                    <a:p>
                      <a:endParaRPr lang="en-GB" dirty="0"/>
                    </a:p>
                  </a:txBody>
                  <a:tcPr>
                    <a:blipFill dpi="0" rotWithShape="1">
                      <a:blip r:embed="rId2"/>
                      <a:srcRect/>
                      <a:tile tx="0" ty="0" sx="100000" sy="100000" flip="none" algn="tl"/>
                    </a:blipFill>
                  </a:tcPr>
                </a:tc>
                <a:extLst>
                  <a:ext uri="{0D108BD9-81ED-4DB2-BD59-A6C34878D82A}">
                    <a16:rowId xmlns="" xmlns:a16="http://schemas.microsoft.com/office/drawing/2014/main" val="10002"/>
                  </a:ext>
                </a:extLst>
              </a:tr>
            </a:tbl>
          </a:graphicData>
        </a:graphic>
      </p:graphicFrame>
      <p:sp>
        <p:nvSpPr>
          <p:cNvPr id="3" name="Titel 2"/>
          <p:cNvSpPr>
            <a:spLocks noGrp="1"/>
          </p:cNvSpPr>
          <p:nvPr>
            <p:ph type="title"/>
          </p:nvPr>
        </p:nvSpPr>
        <p:spPr/>
        <p:txBody>
          <a:bodyPr/>
          <a:lstStyle/>
          <a:p>
            <a:r>
              <a:rPr lang="de-DE" dirty="0"/>
              <a:t>CNN </a:t>
            </a:r>
            <a:r>
              <a:rPr lang="mr-IN" dirty="0"/>
              <a:t>–</a:t>
            </a:r>
            <a:r>
              <a:rPr lang="de-DE" dirty="0"/>
              <a:t> </a:t>
            </a:r>
            <a:r>
              <a:rPr lang="de-DE" dirty="0" err="1"/>
              <a:t>Conv</a:t>
            </a:r>
            <a:r>
              <a:rPr lang="de-DE" dirty="0"/>
              <a:t> Layer</a:t>
            </a:r>
          </a:p>
        </p:txBody>
      </p:sp>
      <p:graphicFrame>
        <p:nvGraphicFramePr>
          <p:cNvPr id="8" name="Table 7"/>
          <p:cNvGraphicFramePr>
            <a:graphicFrameLocks noGrp="1"/>
          </p:cNvGraphicFramePr>
          <p:nvPr>
            <p:extLst>
              <p:ext uri="{D42A27DB-BD31-4B8C-83A1-F6EECF244321}">
                <p14:modId xmlns:p14="http://schemas.microsoft.com/office/powerpoint/2010/main" val="1207723940"/>
              </p:ext>
            </p:extLst>
          </p:nvPr>
        </p:nvGraphicFramePr>
        <p:xfrm>
          <a:off x="539552" y="1347614"/>
          <a:ext cx="2952328" cy="29260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gridCol w="369041">
                  <a:extLst>
                    <a:ext uri="{9D8B030D-6E8A-4147-A177-3AD203B41FA5}">
                      <a16:colId xmlns="" xmlns:a16="http://schemas.microsoft.com/office/drawing/2014/main" val="20003"/>
                    </a:ext>
                  </a:extLst>
                </a:gridCol>
                <a:gridCol w="369041">
                  <a:extLst>
                    <a:ext uri="{9D8B030D-6E8A-4147-A177-3AD203B41FA5}">
                      <a16:colId xmlns="" xmlns:a16="http://schemas.microsoft.com/office/drawing/2014/main" val="20004"/>
                    </a:ext>
                  </a:extLst>
                </a:gridCol>
                <a:gridCol w="369041">
                  <a:extLst>
                    <a:ext uri="{9D8B030D-6E8A-4147-A177-3AD203B41FA5}">
                      <a16:colId xmlns="" xmlns:a16="http://schemas.microsoft.com/office/drawing/2014/main" val="20005"/>
                    </a:ext>
                  </a:extLst>
                </a:gridCol>
                <a:gridCol w="369041">
                  <a:extLst>
                    <a:ext uri="{9D8B030D-6E8A-4147-A177-3AD203B41FA5}">
                      <a16:colId xmlns="" xmlns:a16="http://schemas.microsoft.com/office/drawing/2014/main" val="20006"/>
                    </a:ext>
                  </a:extLst>
                </a:gridCol>
                <a:gridCol w="369041">
                  <a:extLst>
                    <a:ext uri="{9D8B030D-6E8A-4147-A177-3AD203B41FA5}">
                      <a16:colId xmlns="" xmlns:a16="http://schemas.microsoft.com/office/drawing/2014/main" val="20007"/>
                    </a:ext>
                  </a:extLst>
                </a:gridCol>
              </a:tblGrid>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0"/>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2"/>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3"/>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4"/>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5"/>
                  </a:ext>
                </a:extLst>
              </a:tr>
              <a:tr h="360040">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6"/>
                  </a:ext>
                </a:extLst>
              </a:tr>
              <a:tr h="3600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58189883"/>
              </p:ext>
            </p:extLst>
          </p:nvPr>
        </p:nvGraphicFramePr>
        <p:xfrm>
          <a:off x="4138621"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tx1"/>
                    </a:solidFill>
                  </a:tcPr>
                </a:tc>
                <a:extLst>
                  <a:ext uri="{0D108BD9-81ED-4DB2-BD59-A6C34878D82A}">
                    <a16:rowId xmlns="" xmlns:a16="http://schemas.microsoft.com/office/drawing/2014/main" val="10002"/>
                  </a:ext>
                </a:extLst>
              </a:tr>
            </a:tbl>
          </a:graphicData>
        </a:graphic>
      </p:graphicFrame>
      <p:sp>
        <p:nvSpPr>
          <p:cNvPr id="15" name="TextBox 14"/>
          <p:cNvSpPr txBox="1"/>
          <p:nvPr/>
        </p:nvSpPr>
        <p:spPr>
          <a:xfrm>
            <a:off x="4138621" y="3209949"/>
            <a:ext cx="1107123" cy="307777"/>
          </a:xfrm>
          <a:prstGeom prst="rect">
            <a:avLst/>
          </a:prstGeom>
          <a:noFill/>
        </p:spPr>
        <p:txBody>
          <a:bodyPr wrap="square" rtlCol="0">
            <a:spAutoFit/>
          </a:bodyPr>
          <a:lstStyle/>
          <a:p>
            <a:r>
              <a:rPr lang="en-GB" sz="1400" dirty="0"/>
              <a:t>Feature 1</a:t>
            </a:r>
          </a:p>
        </p:txBody>
      </p:sp>
      <p:graphicFrame>
        <p:nvGraphicFramePr>
          <p:cNvPr id="16" name="Table 15"/>
          <p:cNvGraphicFramePr>
            <a:graphicFrameLocks noGrp="1"/>
          </p:cNvGraphicFramePr>
          <p:nvPr>
            <p:extLst>
              <p:ext uri="{D42A27DB-BD31-4B8C-83A1-F6EECF244321}">
                <p14:modId xmlns:p14="http://schemas.microsoft.com/office/powerpoint/2010/main" val="1873830856"/>
              </p:ext>
            </p:extLst>
          </p:nvPr>
        </p:nvGraphicFramePr>
        <p:xfrm>
          <a:off x="5968367"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2"/>
                  </a:ext>
                </a:extLst>
              </a:tr>
            </a:tbl>
          </a:graphicData>
        </a:graphic>
      </p:graphicFrame>
      <p:sp>
        <p:nvSpPr>
          <p:cNvPr id="17" name="Multiply 16"/>
          <p:cNvSpPr/>
          <p:nvPr/>
        </p:nvSpPr>
        <p:spPr>
          <a:xfrm>
            <a:off x="3563888" y="2283718"/>
            <a:ext cx="490554" cy="722841"/>
          </a:xfrm>
          <a:prstGeom prst="mathMultiply">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 name="Equal 17"/>
          <p:cNvSpPr/>
          <p:nvPr/>
        </p:nvSpPr>
        <p:spPr>
          <a:xfrm>
            <a:off x="5329923" y="2444894"/>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sp>
        <p:nvSpPr>
          <p:cNvPr id="19" name="TextBox 18"/>
          <p:cNvSpPr txBox="1"/>
          <p:nvPr/>
        </p:nvSpPr>
        <p:spPr>
          <a:xfrm>
            <a:off x="913093" y="1727166"/>
            <a:ext cx="360040" cy="369332"/>
          </a:xfrm>
          <a:prstGeom prst="rect">
            <a:avLst/>
          </a:prstGeom>
          <a:noFill/>
        </p:spPr>
        <p:txBody>
          <a:bodyPr wrap="square" rtlCol="0">
            <a:spAutoFit/>
          </a:bodyPr>
          <a:lstStyle/>
          <a:p>
            <a:r>
              <a:rPr lang="en-GB" dirty="0">
                <a:solidFill>
                  <a:schemeClr val="bg1"/>
                </a:solidFill>
              </a:rPr>
              <a:t>1</a:t>
            </a:r>
          </a:p>
        </p:txBody>
      </p:sp>
      <p:sp>
        <p:nvSpPr>
          <p:cNvPr id="22" name="Rectangle 21"/>
          <p:cNvSpPr/>
          <p:nvPr/>
        </p:nvSpPr>
        <p:spPr>
          <a:xfrm>
            <a:off x="5892486" y="1923678"/>
            <a:ext cx="1274554" cy="1440160"/>
          </a:xfrm>
          <a:prstGeom prst="rect">
            <a:avLst/>
          </a:prstGeom>
          <a:solidFill>
            <a:schemeClr val="lt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aphicFrame>
        <p:nvGraphicFramePr>
          <p:cNvPr id="21" name="Table 20"/>
          <p:cNvGraphicFramePr>
            <a:graphicFrameLocks noGrp="1"/>
          </p:cNvGraphicFramePr>
          <p:nvPr>
            <p:extLst>
              <p:ext uri="{D42A27DB-BD31-4B8C-83A1-F6EECF244321}">
                <p14:modId xmlns:p14="http://schemas.microsoft.com/office/powerpoint/2010/main" val="440946348"/>
              </p:ext>
            </p:extLst>
          </p:nvPr>
        </p:nvGraphicFramePr>
        <p:xfrm>
          <a:off x="5962188" y="2096498"/>
          <a:ext cx="1107123" cy="1097280"/>
        </p:xfrm>
        <a:graphic>
          <a:graphicData uri="http://schemas.openxmlformats.org/drawingml/2006/table">
            <a:tbl>
              <a:tblPr firstRow="1" bandRow="1">
                <a:tableStyleId>{2D5ABB26-0587-4C30-8999-92F81FD0307C}</a:tableStyleId>
              </a:tblPr>
              <a:tblGrid>
                <a:gridCol w="369041">
                  <a:extLst>
                    <a:ext uri="{9D8B030D-6E8A-4147-A177-3AD203B41FA5}">
                      <a16:colId xmlns="" xmlns:a16="http://schemas.microsoft.com/office/drawing/2014/main" val="20000"/>
                    </a:ext>
                  </a:extLst>
                </a:gridCol>
                <a:gridCol w="369041">
                  <a:extLst>
                    <a:ext uri="{9D8B030D-6E8A-4147-A177-3AD203B41FA5}">
                      <a16:colId xmlns="" xmlns:a16="http://schemas.microsoft.com/office/drawing/2014/main" val="20001"/>
                    </a:ext>
                  </a:extLst>
                </a:gridCol>
                <a:gridCol w="369041">
                  <a:extLst>
                    <a:ext uri="{9D8B030D-6E8A-4147-A177-3AD203B41FA5}">
                      <a16:colId xmlns="" xmlns:a16="http://schemas.microsoft.com/office/drawing/2014/main" val="20002"/>
                    </a:ext>
                  </a:extLst>
                </a:gridCol>
              </a:tblGrid>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sz="16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0"/>
                  </a:ext>
                </a:extLst>
              </a:tr>
              <a:tr h="356759">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extLst>
                  <a:ext uri="{0D108BD9-81ED-4DB2-BD59-A6C34878D82A}">
                    <a16:rowId xmlns="" xmlns:a16="http://schemas.microsoft.com/office/drawing/2014/main" val="10001"/>
                  </a:ext>
                </a:extLst>
              </a:tr>
              <a:tr h="356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GB"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 xmlns:a16="http://schemas.microsoft.com/office/drawing/2014/main" val="10002"/>
                  </a:ext>
                </a:extLst>
              </a:tr>
            </a:tbl>
          </a:graphicData>
        </a:graphic>
      </p:graphicFrame>
      <p:sp>
        <p:nvSpPr>
          <p:cNvPr id="23" name="Equal 22"/>
          <p:cNvSpPr/>
          <p:nvPr/>
        </p:nvSpPr>
        <p:spPr>
          <a:xfrm>
            <a:off x="7212605" y="2460878"/>
            <a:ext cx="546895" cy="365760"/>
          </a:xfrm>
          <a:prstGeom prst="mathEqual">
            <a:avLst/>
          </a:prstGeom>
          <a:solidFill>
            <a:srgbClr val="418E4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mc:AlternateContent xmlns:mc="http://schemas.openxmlformats.org/markup-compatibility/2006" xmlns:a14="http://schemas.microsoft.com/office/drawing/2010/main">
        <mc:Choice Requires="a14">
          <p:sp>
            <p:nvSpPr>
              <p:cNvPr id="25" name="TextBox 24"/>
              <p:cNvSpPr txBox="1"/>
              <p:nvPr/>
            </p:nvSpPr>
            <p:spPr>
              <a:xfrm>
                <a:off x="7843010" y="2505258"/>
                <a:ext cx="4344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r>
                        <a:rPr lang="mr-IN" i="1" smtClean="0">
                          <a:latin typeface="Cambria Math" charset="0"/>
                        </a:rPr>
                        <m:t>/</m:t>
                      </m:r>
                      <m:r>
                        <a:rPr lang="en-US" b="0" i="1" smtClean="0">
                          <a:latin typeface="Cambria Math" charset="0"/>
                        </a:rPr>
                        <m:t>9</m:t>
                      </m:r>
                    </m:oMath>
                  </m:oMathPara>
                </a14:m>
                <a:endParaRPr lang="en-GB" dirty="0"/>
              </a:p>
            </p:txBody>
          </p:sp>
        </mc:Choice>
        <mc:Fallback xmlns="">
          <p:sp>
            <p:nvSpPr>
              <p:cNvPr id="25" name="TextBox 24"/>
              <p:cNvSpPr txBox="1">
                <a:spLocks noRot="1" noChangeAspect="1" noMove="1" noResize="1" noEditPoints="1" noAdjustHandles="1" noChangeArrowheads="1" noChangeShapeType="1" noTextEdit="1"/>
              </p:cNvSpPr>
              <p:nvPr/>
            </p:nvSpPr>
            <p:spPr>
              <a:xfrm>
                <a:off x="7843010" y="2505258"/>
                <a:ext cx="434414" cy="276999"/>
              </a:xfrm>
              <a:prstGeom prst="rect">
                <a:avLst/>
              </a:prstGeom>
              <a:blipFill rotWithShape="0">
                <a:blip r:embed="rId3"/>
                <a:stretch>
                  <a:fillRect l="-12676" r="-11268" b="-37778"/>
                </a:stretch>
              </a:blipFill>
            </p:spPr>
            <p:txBody>
              <a:bodyPr/>
              <a:lstStyle/>
              <a:p>
                <a:r>
                  <a:rPr lang="en-GB">
                    <a:noFill/>
                  </a:rPr>
                  <a:t> </a:t>
                </a:r>
              </a:p>
            </p:txBody>
          </p:sp>
        </mc:Fallback>
      </mc:AlternateContent>
      <p:sp>
        <p:nvSpPr>
          <p:cNvPr id="26" name="TextBox 25"/>
          <p:cNvSpPr txBox="1"/>
          <p:nvPr/>
        </p:nvSpPr>
        <p:spPr>
          <a:xfrm>
            <a:off x="2699792" y="1727166"/>
            <a:ext cx="554746" cy="369332"/>
          </a:xfrm>
          <a:prstGeom prst="rect">
            <a:avLst/>
          </a:prstGeom>
          <a:noFill/>
        </p:spPr>
        <p:txBody>
          <a:bodyPr wrap="square" rtlCol="0">
            <a:spAutoFit/>
          </a:bodyPr>
          <a:lstStyle/>
          <a:p>
            <a:r>
              <a:rPr lang="en-GB">
                <a:solidFill>
                  <a:schemeClr val="bg1"/>
                </a:solidFill>
              </a:rPr>
              <a:t>.</a:t>
            </a:r>
            <a:r>
              <a:rPr lang="en-GB" dirty="0">
                <a:solidFill>
                  <a:schemeClr val="bg1"/>
                </a:solidFill>
              </a:rPr>
              <a:t>11</a:t>
            </a:r>
          </a:p>
        </p:txBody>
      </p:sp>
    </p:spTree>
    <p:extLst>
      <p:ext uri="{BB962C8B-B14F-4D97-AF65-F5344CB8AC3E}">
        <p14:creationId xmlns:p14="http://schemas.microsoft.com/office/powerpoint/2010/main" val="42933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4.44444E-6 1.48148E-6 L 0.19948 0.00555 " pathEditMode="relative" rAng="0" ptsTypes="AA">
                                      <p:cBhvr>
                                        <p:cTn id="38" dur="5000" fill="hold"/>
                                        <p:tgtEl>
                                          <p:spTgt spid="14"/>
                                        </p:tgtEl>
                                        <p:attrNameLst>
                                          <p:attrName>ppt_x</p:attrName>
                                          <p:attrName>ppt_y</p:attrName>
                                        </p:attrNameLst>
                                      </p:cBhvr>
                                      <p:rCtr x="9965" y="278"/>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18" grpId="0" animBg="1"/>
      <p:bldP spid="19" grpId="0"/>
      <p:bldP spid="22" grpId="0" animBg="1"/>
      <p:bldP spid="23" grpId="0" animBg="1"/>
      <p:bldP spid="25" grpId="0"/>
      <p:bldP spid="26" grpId="0"/>
    </p:bldLst>
  </p:timing>
</p:sld>
</file>

<file path=ppt/theme/theme1.xml><?xml version="1.0" encoding="utf-8"?>
<a:theme xmlns:a="http://schemas.openxmlformats.org/drawingml/2006/main" name="en_tuc_vorlage_test">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Unicode MS">
      <a:majorFont>
        <a:latin typeface="Arial Unicode MS"/>
        <a:ea typeface=""/>
        <a:cs typeface=""/>
      </a:majorFont>
      <a:minorFont>
        <a:latin typeface="Arial Unicode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TU-Clausthal-Powerpoint16zu9</Template>
  <TotalTime>807</TotalTime>
  <Words>1309</Words>
  <Application>Microsoft Macintosh PowerPoint</Application>
  <PresentationFormat>On-screen Show (16:9)</PresentationFormat>
  <Paragraphs>325</Paragraphs>
  <Slides>40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 Unicode MS</vt:lpstr>
      <vt:lpstr>Calibri</vt:lpstr>
      <vt:lpstr>Cambria Math</vt:lpstr>
      <vt:lpstr>Mangal</vt:lpstr>
      <vt:lpstr>Symbol</vt:lpstr>
      <vt:lpstr>Wingdings</vt:lpstr>
      <vt:lpstr>Arial</vt:lpstr>
      <vt:lpstr>en_tuc_vorlage_test</vt:lpstr>
      <vt:lpstr>Convolutional NN for Image Classification</vt:lpstr>
      <vt:lpstr>Today‘s Talk</vt:lpstr>
      <vt:lpstr>Problem Statement</vt:lpstr>
      <vt:lpstr>Problem Statement - Explained</vt:lpstr>
      <vt:lpstr>Introduction – Neural Nets</vt:lpstr>
      <vt:lpstr>Why not just Neural Nets?    </vt:lpstr>
      <vt:lpstr>Convolutional Neural Network (CNN)</vt:lpstr>
      <vt:lpstr>CNN Layers</vt:lpstr>
      <vt:lpstr>CNN – Conv Layer</vt:lpstr>
      <vt:lpstr>PowerPoint Presentation</vt:lpstr>
      <vt:lpstr>Result= Stack of Filtered images</vt:lpstr>
      <vt:lpstr>Convolutional Filter Size</vt:lpstr>
      <vt:lpstr>CNN – POOL</vt:lpstr>
      <vt:lpstr>CNN – RELU</vt:lpstr>
      <vt:lpstr>CNN Parameters</vt:lpstr>
      <vt:lpstr>Learning Rate</vt:lpstr>
      <vt:lpstr>Learning Rate decay</vt:lpstr>
      <vt:lpstr>Momentum</vt:lpstr>
      <vt:lpstr>Batch Normalization (BN)</vt:lpstr>
      <vt:lpstr>Is BN enough ?</vt:lpstr>
      <vt:lpstr>Weight decay</vt:lpstr>
      <vt:lpstr>TensorFlow</vt:lpstr>
      <vt:lpstr>The data</vt:lpstr>
      <vt:lpstr>Training data</vt:lpstr>
      <vt:lpstr>Ratio</vt:lpstr>
      <vt:lpstr>Test data</vt:lpstr>
      <vt:lpstr>Process images</vt:lpstr>
      <vt:lpstr>Limitations</vt:lpstr>
      <vt:lpstr>Structure of the CNN used</vt:lpstr>
      <vt:lpstr>Activation Functions </vt:lpstr>
      <vt:lpstr>TF Implementation: Prediction</vt:lpstr>
      <vt:lpstr>Cost Functions</vt:lpstr>
      <vt:lpstr>Squared Error Measure Function</vt:lpstr>
      <vt:lpstr>Softmax Output Function</vt:lpstr>
      <vt:lpstr>Derivative Softmax</vt:lpstr>
      <vt:lpstr>Cost Measure for Softmax Output Function</vt:lpstr>
      <vt:lpstr>Advantages to Squared Error Measure</vt:lpstr>
      <vt:lpstr>Hyperparameters</vt:lpstr>
      <vt:lpstr>Results</vt:lpstr>
      <vt:lpstr>Quellen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des Vortrages </dc:title>
  <dc:creator>Waspan</dc:creator>
  <cp:lastModifiedBy>Aditya Raj</cp:lastModifiedBy>
  <cp:revision>63</cp:revision>
  <dcterms:created xsi:type="dcterms:W3CDTF">2017-01-24T22:13:19Z</dcterms:created>
  <dcterms:modified xsi:type="dcterms:W3CDTF">2017-02-05T10:00:51Z</dcterms:modified>
</cp:coreProperties>
</file>