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7"/>
  </p:notesMasterIdLst>
  <p:handoutMasterIdLst>
    <p:handoutMasterId r:id="rId78"/>
  </p:handoutMasterIdLst>
  <p:sldIdLst>
    <p:sldId id="269" r:id="rId2"/>
    <p:sldId id="320" r:id="rId3"/>
    <p:sldId id="315" r:id="rId4"/>
    <p:sldId id="336" r:id="rId5"/>
    <p:sldId id="349" r:id="rId6"/>
    <p:sldId id="344" r:id="rId7"/>
    <p:sldId id="347" r:id="rId8"/>
    <p:sldId id="345" r:id="rId9"/>
    <p:sldId id="350" r:id="rId10"/>
    <p:sldId id="346" r:id="rId11"/>
    <p:sldId id="316" r:id="rId12"/>
    <p:sldId id="351" r:id="rId13"/>
    <p:sldId id="352" r:id="rId14"/>
    <p:sldId id="337" r:id="rId15"/>
    <p:sldId id="285" r:id="rId16"/>
    <p:sldId id="322" r:id="rId17"/>
    <p:sldId id="330" r:id="rId18"/>
    <p:sldId id="324" r:id="rId19"/>
    <p:sldId id="331" r:id="rId20"/>
    <p:sldId id="333" r:id="rId21"/>
    <p:sldId id="325" r:id="rId22"/>
    <p:sldId id="335" r:id="rId23"/>
    <p:sldId id="326" r:id="rId24"/>
    <p:sldId id="328" r:id="rId25"/>
    <p:sldId id="327" r:id="rId26"/>
    <p:sldId id="353" r:id="rId27"/>
    <p:sldId id="354" r:id="rId28"/>
    <p:sldId id="355" r:id="rId29"/>
    <p:sldId id="317" r:id="rId30"/>
    <p:sldId id="358" r:id="rId31"/>
    <p:sldId id="359" r:id="rId32"/>
    <p:sldId id="360" r:id="rId33"/>
    <p:sldId id="361" r:id="rId34"/>
    <p:sldId id="362" r:id="rId35"/>
    <p:sldId id="356" r:id="rId36"/>
    <p:sldId id="338" r:id="rId37"/>
    <p:sldId id="339" r:id="rId38"/>
    <p:sldId id="340" r:id="rId39"/>
    <p:sldId id="341" r:id="rId40"/>
    <p:sldId id="342" r:id="rId41"/>
    <p:sldId id="318" r:id="rId42"/>
    <p:sldId id="321" r:id="rId43"/>
    <p:sldId id="332" r:id="rId44"/>
    <p:sldId id="313" r:id="rId45"/>
    <p:sldId id="262" r:id="rId46"/>
    <p:sldId id="270" r:id="rId47"/>
    <p:sldId id="272" r:id="rId48"/>
    <p:sldId id="271" r:id="rId49"/>
    <p:sldId id="310" r:id="rId50"/>
    <p:sldId id="263" r:id="rId51"/>
    <p:sldId id="264" r:id="rId52"/>
    <p:sldId id="278" r:id="rId53"/>
    <p:sldId id="284" r:id="rId54"/>
    <p:sldId id="275" r:id="rId55"/>
    <p:sldId id="276" r:id="rId56"/>
    <p:sldId id="298" r:id="rId57"/>
    <p:sldId id="277" r:id="rId58"/>
    <p:sldId id="297" r:id="rId59"/>
    <p:sldId id="301" r:id="rId60"/>
    <p:sldId id="302" r:id="rId61"/>
    <p:sldId id="303" r:id="rId62"/>
    <p:sldId id="305" r:id="rId63"/>
    <p:sldId id="306" r:id="rId64"/>
    <p:sldId id="266" r:id="rId65"/>
    <p:sldId id="282" r:id="rId66"/>
    <p:sldId id="294" r:id="rId67"/>
    <p:sldId id="290" r:id="rId68"/>
    <p:sldId id="293" r:id="rId69"/>
    <p:sldId id="296" r:id="rId70"/>
    <p:sldId id="283" r:id="rId71"/>
    <p:sldId id="312" r:id="rId72"/>
    <p:sldId id="259" r:id="rId73"/>
    <p:sldId id="257" r:id="rId74"/>
    <p:sldId id="286" r:id="rId75"/>
    <p:sldId id="314" r:id="rId7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3" autoAdjust="0"/>
    <p:restoredTop sz="89837" autoAdjust="0"/>
  </p:normalViewPr>
  <p:slideViewPr>
    <p:cSldViewPr>
      <p:cViewPr>
        <p:scale>
          <a:sx n="139" d="100"/>
          <a:sy n="139" d="100"/>
        </p:scale>
        <p:origin x="-160" y="144"/>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06.02.17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06.02.17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4</a:t>
            </a:fld>
            <a:endParaRPr lang="de-DE"/>
          </a:p>
        </p:txBody>
      </p:sp>
    </p:spTree>
    <p:extLst>
      <p:ext uri="{BB962C8B-B14F-4D97-AF65-F5344CB8AC3E}">
        <p14:creationId xmlns:p14="http://schemas.microsoft.com/office/powerpoint/2010/main" val="199554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19</a:t>
            </a:fld>
            <a:endParaRPr lang="de-DE"/>
          </a:p>
        </p:txBody>
      </p:sp>
    </p:spTree>
    <p:extLst>
      <p:ext uri="{BB962C8B-B14F-4D97-AF65-F5344CB8AC3E}">
        <p14:creationId xmlns:p14="http://schemas.microsoft.com/office/powerpoint/2010/main" val="2986892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20</a:t>
            </a:fld>
            <a:endParaRPr lang="de-DE"/>
          </a:p>
        </p:txBody>
      </p:sp>
    </p:spTree>
    <p:extLst>
      <p:ext uri="{BB962C8B-B14F-4D97-AF65-F5344CB8AC3E}">
        <p14:creationId xmlns:p14="http://schemas.microsoft.com/office/powerpoint/2010/main" val="347516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21</a:t>
            </a:fld>
            <a:endParaRPr lang="de-DE"/>
          </a:p>
        </p:txBody>
      </p:sp>
    </p:spTree>
    <p:extLst>
      <p:ext uri="{BB962C8B-B14F-4D97-AF65-F5344CB8AC3E}">
        <p14:creationId xmlns:p14="http://schemas.microsoft.com/office/powerpoint/2010/main" val="17715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Max </a:t>
            </a:r>
            <a:r>
              <a:rPr lang="de-DE" dirty="0" err="1"/>
              <a:t>pool</a:t>
            </a:r>
            <a:r>
              <a:rPr lang="de-DE" dirty="0"/>
              <a:t> </a:t>
            </a:r>
            <a:r>
              <a:rPr lang="de-DE" dirty="0" err="1"/>
              <a:t>with</a:t>
            </a:r>
            <a:r>
              <a:rPr lang="de-DE" dirty="0"/>
              <a:t> 2x2 </a:t>
            </a:r>
            <a:r>
              <a:rPr lang="de-DE" dirty="0" err="1"/>
              <a:t>filters</a:t>
            </a:r>
            <a:r>
              <a:rPr lang="de-DE" dirty="0"/>
              <a:t> </a:t>
            </a:r>
            <a:r>
              <a:rPr lang="de-DE" dirty="0" err="1"/>
              <a:t>and</a:t>
            </a:r>
            <a:r>
              <a:rPr lang="de-DE" dirty="0"/>
              <a:t> </a:t>
            </a:r>
            <a:r>
              <a:rPr lang="de-DE" dirty="0" err="1"/>
              <a:t>stride</a:t>
            </a:r>
            <a:r>
              <a:rPr lang="de-DE" dirty="0"/>
              <a:t> 2</a:t>
            </a:r>
          </a:p>
        </p:txBody>
      </p:sp>
      <p:sp>
        <p:nvSpPr>
          <p:cNvPr id="4" name="Foliennummernplatzhalter 3"/>
          <p:cNvSpPr>
            <a:spLocks noGrp="1"/>
          </p:cNvSpPr>
          <p:nvPr>
            <p:ph type="sldNum" sz="quarter" idx="10"/>
          </p:nvPr>
        </p:nvSpPr>
        <p:spPr/>
        <p:txBody>
          <a:bodyPr/>
          <a:lstStyle/>
          <a:p>
            <a:fld id="{272E3E51-A3F3-4FD4-9C75-1C612CCCCA5A}" type="slidenum">
              <a:rPr lang="de-DE" smtClean="0"/>
              <a:t>22</a:t>
            </a:fld>
            <a:endParaRPr lang="de-DE"/>
          </a:p>
        </p:txBody>
      </p:sp>
    </p:spTree>
    <p:extLst>
      <p:ext uri="{BB962C8B-B14F-4D97-AF65-F5344CB8AC3E}">
        <p14:creationId xmlns:p14="http://schemas.microsoft.com/office/powerpoint/2010/main" val="162538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23</a:t>
            </a:fld>
            <a:endParaRPr lang="de-DE"/>
          </a:p>
        </p:txBody>
      </p:sp>
    </p:spTree>
    <p:extLst>
      <p:ext uri="{BB962C8B-B14F-4D97-AF65-F5344CB8AC3E}">
        <p14:creationId xmlns:p14="http://schemas.microsoft.com/office/powerpoint/2010/main" val="2782886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24</a:t>
            </a:fld>
            <a:endParaRPr lang="de-DE"/>
          </a:p>
        </p:txBody>
      </p:sp>
    </p:spTree>
    <p:extLst>
      <p:ext uri="{BB962C8B-B14F-4D97-AF65-F5344CB8AC3E}">
        <p14:creationId xmlns:p14="http://schemas.microsoft.com/office/powerpoint/2010/main" val="555917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25</a:t>
            </a:fld>
            <a:endParaRPr lang="de-DE"/>
          </a:p>
        </p:txBody>
      </p:sp>
    </p:spTree>
    <p:extLst>
      <p:ext uri="{BB962C8B-B14F-4D97-AF65-F5344CB8AC3E}">
        <p14:creationId xmlns:p14="http://schemas.microsoft.com/office/powerpoint/2010/main" val="95518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 lies between 0 to 1</a:t>
            </a:r>
            <a:r>
              <a:rPr lang="mr-IN" dirty="0"/>
              <a:t>…</a:t>
            </a:r>
            <a:r>
              <a:rPr lang="en-US" dirty="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26</a:t>
            </a:fld>
            <a:endParaRPr lang="de-DE"/>
          </a:p>
        </p:txBody>
      </p:sp>
    </p:spTree>
    <p:extLst>
      <p:ext uri="{BB962C8B-B14F-4D97-AF65-F5344CB8AC3E}">
        <p14:creationId xmlns:p14="http://schemas.microsoft.com/office/powerpoint/2010/main" val="80430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Derivative of penalty is the force pulling down to zero</a:t>
            </a:r>
          </a:p>
        </p:txBody>
      </p:sp>
      <p:sp>
        <p:nvSpPr>
          <p:cNvPr id="4" name="Slide Number Placeholder 3"/>
          <p:cNvSpPr>
            <a:spLocks noGrp="1"/>
          </p:cNvSpPr>
          <p:nvPr>
            <p:ph type="sldNum" sz="quarter" idx="10"/>
          </p:nvPr>
        </p:nvSpPr>
        <p:spPr/>
        <p:txBody>
          <a:bodyPr/>
          <a:lstStyle/>
          <a:p>
            <a:fld id="{272E3E51-A3F3-4FD4-9C75-1C612CCCCA5A}" type="slidenum">
              <a:rPr lang="de-DE" smtClean="0"/>
              <a:t>33</a:t>
            </a:fld>
            <a:endParaRPr lang="de-DE"/>
          </a:p>
        </p:txBody>
      </p:sp>
    </p:spTree>
    <p:extLst>
      <p:ext uri="{BB962C8B-B14F-4D97-AF65-F5344CB8AC3E}">
        <p14:creationId xmlns:p14="http://schemas.microsoft.com/office/powerpoint/2010/main" val="33839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err="1"/>
              <a:t>No</a:t>
            </a:r>
            <a:r>
              <a:rPr lang="de-DE" dirty="0"/>
              <a:t> </a:t>
            </a:r>
            <a:r>
              <a:rPr lang="de-DE" dirty="0" err="1"/>
              <a:t>advantage</a:t>
            </a:r>
            <a:r>
              <a:rPr lang="de-DE" dirty="0"/>
              <a:t> in </a:t>
            </a:r>
            <a:r>
              <a:rPr lang="de-DE" dirty="0" err="1"/>
              <a:t>normalization</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43</a:t>
            </a:fld>
            <a:endParaRPr lang="de-DE"/>
          </a:p>
        </p:txBody>
      </p:sp>
    </p:spTree>
    <p:extLst>
      <p:ext uri="{BB962C8B-B14F-4D97-AF65-F5344CB8AC3E}">
        <p14:creationId xmlns:p14="http://schemas.microsoft.com/office/powerpoint/2010/main" val="63466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1264194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46</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48</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Deducing what multilayer </a:t>
            </a:r>
            <a:r>
              <a:rPr lang="en-GB" sz="1600" dirty="0" err="1"/>
              <a:t>perceptrons</a:t>
            </a:r>
            <a:r>
              <a:rPr lang="en-GB" sz="1600" dirty="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50</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51</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53</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54</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Reason</a:t>
            </a:r>
            <a:r>
              <a:rPr lang="en-US" baseline="0" dirty="0"/>
              <a:t> behind </a:t>
            </a:r>
            <a:r>
              <a:rPr lang="en-GB" dirty="0"/>
              <a:t>More conv layers with small filter</a:t>
            </a:r>
            <a:r>
              <a:rPr lang="en-GB" baseline="0" dirty="0"/>
              <a:t> is that </a:t>
            </a:r>
            <a:r>
              <a:rPr lang="en-US" dirty="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55</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56</a:t>
            </a:fld>
            <a:endParaRPr lang="de-DE"/>
          </a:p>
        </p:txBody>
      </p:sp>
    </p:spTree>
    <p:extLst>
      <p:ext uri="{BB962C8B-B14F-4D97-AF65-F5344CB8AC3E}">
        <p14:creationId xmlns:p14="http://schemas.microsoft.com/office/powerpoint/2010/main" val="183572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57</a:t>
            </a:fld>
            <a:endParaRPr lang="de-DE"/>
          </a:p>
        </p:txBody>
      </p:sp>
    </p:spTree>
    <p:extLst>
      <p:ext uri="{BB962C8B-B14F-4D97-AF65-F5344CB8AC3E}">
        <p14:creationId xmlns:p14="http://schemas.microsoft.com/office/powerpoint/2010/main" val="685515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The amount of re-training weights within deeper layers of a network have to do as a result of earlier layers changing their weights and thus their output values.</a:t>
            </a:r>
          </a:p>
          <a:p>
            <a:endParaRPr lang="en-US" dirty="0"/>
          </a:p>
          <a:p>
            <a:r>
              <a:rPr lang="en-US" sz="1200" b="0" i="0" kern="1200" dirty="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60</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12</a:t>
            </a:fld>
            <a:endParaRPr lang="de-DE"/>
          </a:p>
        </p:txBody>
      </p:sp>
    </p:spTree>
    <p:extLst>
      <p:ext uri="{BB962C8B-B14F-4D97-AF65-F5344CB8AC3E}">
        <p14:creationId xmlns:p14="http://schemas.microsoft.com/office/powerpoint/2010/main" val="2095429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adding a new shift parameter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61</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64</a:t>
            </a:fld>
            <a:endParaRPr lang="de-DE"/>
          </a:p>
        </p:txBody>
      </p:sp>
    </p:spTree>
    <p:extLst>
      <p:ext uri="{BB962C8B-B14F-4D97-AF65-F5344CB8AC3E}">
        <p14:creationId xmlns:p14="http://schemas.microsoft.com/office/powerpoint/2010/main" val="1853158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70</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13</a:t>
            </a:fld>
            <a:endParaRPr lang="de-DE"/>
          </a:p>
        </p:txBody>
      </p:sp>
    </p:spTree>
    <p:extLst>
      <p:ext uri="{BB962C8B-B14F-4D97-AF65-F5344CB8AC3E}">
        <p14:creationId xmlns:p14="http://schemas.microsoft.com/office/powerpoint/2010/main" val="110353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164812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Over time </a:t>
            </a:r>
            <a:r>
              <a:rPr lang="de-DE" dirty="0" err="1"/>
              <a:t>the</a:t>
            </a:r>
            <a:r>
              <a:rPr lang="de-DE" dirty="0"/>
              <a:t> original </a:t>
            </a:r>
            <a:r>
              <a:rPr lang="de-DE" dirty="0" err="1"/>
              <a:t>image</a:t>
            </a:r>
            <a:r>
              <a:rPr lang="de-DE" dirty="0"/>
              <a:t> </a:t>
            </a:r>
            <a:r>
              <a:rPr lang="de-DE" dirty="0" err="1"/>
              <a:t>is</a:t>
            </a:r>
            <a:r>
              <a:rPr lang="de-DE" dirty="0"/>
              <a:t> </a:t>
            </a:r>
            <a:r>
              <a:rPr lang="de-DE" dirty="0" err="1"/>
              <a:t>reduced</a:t>
            </a:r>
            <a:r>
              <a:rPr lang="de-DE" dirty="0"/>
              <a:t> in </a:t>
            </a:r>
            <a:r>
              <a:rPr lang="de-DE" dirty="0" err="1"/>
              <a:t>size</a:t>
            </a:r>
            <a:r>
              <a:rPr lang="de-DE" dirty="0"/>
              <a:t> </a:t>
            </a:r>
            <a:r>
              <a:rPr lang="de-DE" dirty="0" err="1"/>
              <a:t>more</a:t>
            </a:r>
            <a:r>
              <a:rPr lang="de-DE" dirty="0"/>
              <a:t> </a:t>
            </a:r>
            <a:r>
              <a:rPr lang="de-DE" dirty="0" err="1"/>
              <a:t>and</a:t>
            </a:r>
            <a:r>
              <a:rPr lang="de-DE" dirty="0"/>
              <a:t> </a:t>
            </a:r>
            <a:r>
              <a:rPr lang="de-DE" dirty="0" err="1"/>
              <a:t>more</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15</a:t>
            </a:fld>
            <a:endParaRPr lang="de-DE"/>
          </a:p>
        </p:txBody>
      </p:sp>
    </p:spTree>
    <p:extLst>
      <p:ext uri="{BB962C8B-B14F-4D97-AF65-F5344CB8AC3E}">
        <p14:creationId xmlns:p14="http://schemas.microsoft.com/office/powerpoint/2010/main" val="3325163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16</a:t>
            </a:fld>
            <a:endParaRPr lang="de-DE"/>
          </a:p>
        </p:txBody>
      </p:sp>
    </p:spTree>
    <p:extLst>
      <p:ext uri="{BB962C8B-B14F-4D97-AF65-F5344CB8AC3E}">
        <p14:creationId xmlns:p14="http://schemas.microsoft.com/office/powerpoint/2010/main" val="376985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17</a:t>
            </a:fld>
            <a:endParaRPr lang="de-DE"/>
          </a:p>
        </p:txBody>
      </p:sp>
    </p:spTree>
    <p:extLst>
      <p:ext uri="{BB962C8B-B14F-4D97-AF65-F5344CB8AC3E}">
        <p14:creationId xmlns:p14="http://schemas.microsoft.com/office/powerpoint/2010/main" val="396821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18</a:t>
            </a:fld>
            <a:endParaRPr lang="de-DE"/>
          </a:p>
        </p:txBody>
      </p:sp>
    </p:spTree>
    <p:extLst>
      <p:ext uri="{BB962C8B-B14F-4D97-AF65-F5344CB8AC3E}">
        <p14:creationId xmlns:p14="http://schemas.microsoft.com/office/powerpoint/2010/main" val="268208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06.02.17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NULL"/><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microsoft.com/office/2007/relationships/hdphoto" Target="NUL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4" Type="http://schemas.microsoft.com/office/2007/relationships/hdphoto" Target="NUL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NUL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1.png"/><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NUL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6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200" dirty="0"/>
              <a:t>A </a:t>
            </a:r>
            <a:r>
              <a:rPr lang="de-DE" sz="3200" dirty="0" err="1"/>
              <a:t>Convolutional</a:t>
            </a:r>
            <a:r>
              <a:rPr lang="de-DE" sz="3200" dirty="0"/>
              <a:t> </a:t>
            </a:r>
            <a:r>
              <a:rPr lang="de-DE" sz="3200" dirty="0" err="1"/>
              <a:t>Neural</a:t>
            </a:r>
            <a:r>
              <a:rPr lang="de-DE" sz="3200" dirty="0"/>
              <a:t> Network </a:t>
            </a:r>
            <a:r>
              <a:rPr lang="de-DE" sz="3200" dirty="0" err="1"/>
              <a:t>for</a:t>
            </a:r>
            <a:r>
              <a:rPr lang="de-DE" sz="3200" dirty="0"/>
              <a:t> Image </a:t>
            </a:r>
            <a:r>
              <a:rPr lang="en-GB" sz="3200" dirty="0"/>
              <a:t>Classification of Cats and Dogs</a:t>
            </a:r>
          </a:p>
        </p:txBody>
      </p:sp>
      <p:sp>
        <p:nvSpPr>
          <p:cNvPr id="3" name="Untertitel 2"/>
          <p:cNvSpPr>
            <a:spLocks noGrp="1"/>
          </p:cNvSpPr>
          <p:nvPr>
            <p:ph type="subTitle" idx="1"/>
          </p:nvPr>
        </p:nvSpPr>
        <p:spPr/>
        <p:txBody>
          <a:bodyPr/>
          <a:lstStyle/>
          <a:p>
            <a:r>
              <a:rPr lang="de-DE" dirty="0"/>
              <a:t>Status update</a:t>
            </a:r>
          </a:p>
        </p:txBody>
      </p:sp>
    </p:spTree>
    <p:extLst>
      <p:ext uri="{BB962C8B-B14F-4D97-AF65-F5344CB8AC3E}">
        <p14:creationId xmlns:p14="http://schemas.microsoft.com/office/powerpoint/2010/main" val="302264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Squared </a:t>
            </a:r>
            <a:r>
              <a:rPr lang="en-GB" dirty="0"/>
              <a:t>Error Measure</a:t>
            </a:r>
          </a:p>
          <a:p>
            <a:endParaRPr lang="en-GB" dirty="0"/>
          </a:p>
          <a:p>
            <a:r>
              <a:rPr lang="en-GB" dirty="0" err="1"/>
              <a:t>Softmax</a:t>
            </a:r>
            <a:r>
              <a:rPr lang="en-GB" dirty="0"/>
              <a:t> Cross-entropy Function</a:t>
            </a:r>
          </a:p>
          <a:p>
            <a:pPr lvl="2"/>
            <a:endParaRPr lang="en-GB" dirty="0"/>
          </a:p>
        </p:txBody>
      </p:sp>
      <p:sp>
        <p:nvSpPr>
          <p:cNvPr id="3" name="Title 2"/>
          <p:cNvSpPr>
            <a:spLocks noGrp="1"/>
          </p:cNvSpPr>
          <p:nvPr>
            <p:ph type="title"/>
          </p:nvPr>
        </p:nvSpPr>
        <p:spPr/>
        <p:txBody>
          <a:bodyPr/>
          <a:lstStyle/>
          <a:p>
            <a:r>
              <a:rPr lang="en-GB" dirty="0"/>
              <a:t>Cost Functions</a:t>
            </a:r>
          </a:p>
        </p:txBody>
      </p:sp>
    </p:spTree>
    <p:extLst>
      <p:ext uri="{BB962C8B-B14F-4D97-AF65-F5344CB8AC3E}">
        <p14:creationId xmlns:p14="http://schemas.microsoft.com/office/powerpoint/2010/main" val="730582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Convolutional</a:t>
            </a:r>
            <a:r>
              <a:rPr lang="de-DE" dirty="0"/>
              <a:t> NN</a:t>
            </a:r>
          </a:p>
        </p:txBody>
      </p:sp>
    </p:spTree>
    <p:extLst>
      <p:ext uri="{BB962C8B-B14F-4D97-AF65-F5344CB8AC3E}">
        <p14:creationId xmlns:p14="http://schemas.microsoft.com/office/powerpoint/2010/main" val="3817756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smtClean="0"/>
              <a:t>Neural Nets to CNN</a:t>
            </a:r>
            <a:endParaRPr lang="en-US" sz="3200" dirty="0"/>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145776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p:cNvGrpSpPr/>
          <p:nvPr/>
        </p:nvGrpSpPr>
        <p:grpSpPr>
          <a:xfrm>
            <a:off x="4392550" y="1012142"/>
            <a:ext cx="666738" cy="2334928"/>
            <a:chOff x="3018725" y="1524456"/>
            <a:chExt cx="666738" cy="2334928"/>
          </a:xfrm>
        </p:grpSpPr>
        <p:sp>
          <p:nvSpPr>
            <p:cNvPr id="230"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1"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2"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3"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4"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35" name="Group 234"/>
          <p:cNvGrpSpPr/>
          <p:nvPr/>
        </p:nvGrpSpPr>
        <p:grpSpPr>
          <a:xfrm>
            <a:off x="4544950" y="1164542"/>
            <a:ext cx="666738" cy="2334928"/>
            <a:chOff x="3018725" y="1524456"/>
            <a:chExt cx="666738" cy="2334928"/>
          </a:xfrm>
        </p:grpSpPr>
        <p:sp>
          <p:nvSpPr>
            <p:cNvPr id="236"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7"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8"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9"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0"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41" name="Group 240"/>
          <p:cNvGrpSpPr/>
          <p:nvPr/>
        </p:nvGrpSpPr>
        <p:grpSpPr>
          <a:xfrm>
            <a:off x="4697350" y="1316942"/>
            <a:ext cx="666738" cy="2334928"/>
            <a:chOff x="3018725" y="1524456"/>
            <a:chExt cx="666738" cy="2334928"/>
          </a:xfrm>
        </p:grpSpPr>
        <p:sp>
          <p:nvSpPr>
            <p:cNvPr id="242"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3"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4"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5"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6"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31" name="Group 30"/>
          <p:cNvGrpSpPr/>
          <p:nvPr/>
        </p:nvGrpSpPr>
        <p:grpSpPr>
          <a:xfrm>
            <a:off x="2736366" y="1012142"/>
            <a:ext cx="666738" cy="2334928"/>
            <a:chOff x="3018725" y="1524456"/>
            <a:chExt cx="666738" cy="2334928"/>
          </a:xfrm>
        </p:grpSpPr>
        <p:sp>
          <p:nvSpPr>
            <p:cNvPr id="206"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7"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8"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9"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10"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17" name="Group 216"/>
          <p:cNvGrpSpPr/>
          <p:nvPr/>
        </p:nvGrpSpPr>
        <p:grpSpPr>
          <a:xfrm>
            <a:off x="2888766" y="1164542"/>
            <a:ext cx="666738" cy="2334928"/>
            <a:chOff x="3018725" y="1524456"/>
            <a:chExt cx="666738" cy="2334928"/>
          </a:xfrm>
        </p:grpSpPr>
        <p:sp>
          <p:nvSpPr>
            <p:cNvPr id="218"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19"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0"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1"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2"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23" name="Group 222"/>
          <p:cNvGrpSpPr/>
          <p:nvPr/>
        </p:nvGrpSpPr>
        <p:grpSpPr>
          <a:xfrm>
            <a:off x="3041166" y="1316942"/>
            <a:ext cx="666738" cy="2334928"/>
            <a:chOff x="3018725" y="1524456"/>
            <a:chExt cx="666738" cy="2334928"/>
          </a:xfrm>
        </p:grpSpPr>
        <p:sp>
          <p:nvSpPr>
            <p:cNvPr id="224"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5"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6"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7"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8"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575820"/>
              <a:chOff x="2603006" y="1562474"/>
              <a:chExt cx="5107875" cy="2575820"/>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sz="1600" dirty="0">
                    <a:ln w="0"/>
                    <a:effectLst>
                      <a:outerShdw blurRad="38100" dist="19050" dir="2700000" algn="tl" rotWithShape="0">
                        <a:schemeClr val="dk1">
                          <a:alpha val="40000"/>
                        </a:schemeClr>
                      </a:outerShdw>
                    </a:effectLst>
                  </a:rPr>
                  <a:t>Input</a:t>
                </a:r>
              </a:p>
            </p:txBody>
          </p:sp>
          <p:sp>
            <p:nvSpPr>
              <p:cNvPr id="91" name="Textfeld 221"/>
              <p:cNvSpPr txBox="1"/>
              <p:nvPr/>
            </p:nvSpPr>
            <p:spPr>
              <a:xfrm>
                <a:off x="3809453" y="3583900"/>
                <a:ext cx="1165063" cy="292512"/>
              </a:xfrm>
              <a:prstGeom prst="rect">
                <a:avLst/>
              </a:prstGeom>
              <a:noFill/>
            </p:spPr>
            <p:txBody>
              <a:bodyPr wrap="none" rtlCol="0">
                <a:spAutoFit/>
              </a:bodyPr>
              <a:lstStyle/>
              <a:p>
                <a:pPr algn="ctr"/>
                <a:r>
                  <a:rPr lang="de-DE" sz="1600" dirty="0" smtClean="0">
                    <a:ln w="0"/>
                    <a:effectLst>
                      <a:outerShdw blurRad="38100" dist="19050" dir="2700000" algn="tl" rotWithShape="0">
                        <a:schemeClr val="dk1">
                          <a:alpha val="40000"/>
                        </a:schemeClr>
                      </a:outerShdw>
                    </a:effectLst>
                  </a:rPr>
                  <a:t>Feature </a:t>
                </a:r>
                <a:r>
                  <a:rPr lang="de-DE" sz="1600" dirty="0" err="1" smtClean="0">
                    <a:ln w="0"/>
                    <a:effectLst>
                      <a:outerShdw blurRad="38100" dist="19050" dir="2700000" algn="tl" rotWithShape="0">
                        <a:schemeClr val="dk1">
                          <a:alpha val="40000"/>
                        </a:schemeClr>
                      </a:outerShdw>
                    </a:effectLst>
                  </a:rPr>
                  <a:t>Map</a:t>
                </a:r>
                <a:endParaRPr lang="de-DE" sz="1600" dirty="0">
                  <a:ln w="0"/>
                  <a:effectLst>
                    <a:outerShdw blurRad="38100" dist="19050" dir="2700000" algn="tl" rotWithShape="0">
                      <a:schemeClr val="dk1">
                        <a:alpha val="40000"/>
                      </a:schemeClr>
                    </a:outerShdw>
                  </a:effectLst>
                </a:endParaRPr>
              </a:p>
            </p:txBody>
          </p:sp>
          <p:sp>
            <p:nvSpPr>
              <p:cNvPr id="98" name="Textfeld 222"/>
              <p:cNvSpPr txBox="1"/>
              <p:nvPr/>
            </p:nvSpPr>
            <p:spPr>
              <a:xfrm>
                <a:off x="5032166" y="3579862"/>
                <a:ext cx="1599953" cy="558432"/>
              </a:xfrm>
              <a:prstGeom prst="rect">
                <a:avLst/>
              </a:prstGeom>
              <a:noFill/>
            </p:spPr>
            <p:txBody>
              <a:bodyPr wrap="none" rtlCol="0">
                <a:spAutoFit/>
              </a:bodyPr>
              <a:lstStyle/>
              <a:p>
                <a:pPr algn="ctr"/>
                <a:r>
                  <a:rPr lang="de-DE" dirty="0" err="1" smtClean="0"/>
                  <a:t>Fully</a:t>
                </a:r>
                <a:r>
                  <a:rPr lang="de-DE" dirty="0" smtClean="0"/>
                  <a:t> </a:t>
                </a:r>
                <a:r>
                  <a:rPr lang="de-DE" dirty="0" err="1" smtClean="0"/>
                  <a:t>Connected</a:t>
                </a:r>
                <a:endParaRPr lang="de-DE" dirty="0" smtClean="0"/>
              </a:p>
              <a:p>
                <a:pPr algn="ctr"/>
                <a:r>
                  <a:rPr lang="de-DE" dirty="0" smtClean="0"/>
                  <a:t> Layer</a:t>
                </a:r>
                <a:endParaRPr lang="de-DE" dirty="0"/>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33920" y="1921918"/>
            <a:ext cx="445956" cy="276999"/>
          </a:xfrm>
          <a:prstGeom prst="rect">
            <a:avLst/>
          </a:prstGeom>
          <a:noFill/>
        </p:spPr>
        <p:txBody>
          <a:bodyPr wrap="none" rtlCol="0">
            <a:spAutoFit/>
          </a:bodyPr>
          <a:lstStyle/>
          <a:p>
            <a:r>
              <a:rPr lang="en-GB" sz="1200" dirty="0"/>
              <a:t>W</a:t>
            </a:r>
            <a:r>
              <a:rPr lang="en-GB" sz="1200" baseline="-25000" dirty="0"/>
              <a:t>12</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cxnSp>
        <p:nvCxnSpPr>
          <p:cNvPr id="72" name="Gerade Verbindung mit Pfeil 53"/>
          <p:cNvCxnSpPr>
            <a:cxnSpLocks/>
            <a:stCxn id="114" idx="6"/>
          </p:cNvCxnSpPr>
          <p:nvPr/>
        </p:nvCxnSpPr>
        <p:spPr>
          <a:xfrm flipV="1">
            <a:off x="2088799" y="2455908"/>
            <a:ext cx="1250133" cy="83111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53"/>
          <p:cNvCxnSpPr>
            <a:cxnSpLocks/>
            <a:stCxn id="114" idx="6"/>
            <a:endCxn id="106" idx="2"/>
          </p:cNvCxnSpPr>
          <p:nvPr/>
        </p:nvCxnSpPr>
        <p:spPr>
          <a:xfrm flipV="1">
            <a:off x="2088799" y="2977674"/>
            <a:ext cx="1250134" cy="30935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20"/>
          <p:cNvCxnSpPr/>
          <p:nvPr/>
        </p:nvCxnSpPr>
        <p:spPr>
          <a:xfrm>
            <a:off x="2778257" y="1837365"/>
            <a:ext cx="15885" cy="1767842"/>
          </a:xfrm>
          <a:prstGeom prst="straightConnector1">
            <a:avLst/>
          </a:prstGeom>
          <a:ln>
            <a:solidFill>
              <a:srgbClr val="418E4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Gerade Verbindung mit Pfeil 20"/>
          <p:cNvCxnSpPr/>
          <p:nvPr/>
        </p:nvCxnSpPr>
        <p:spPr>
          <a:xfrm>
            <a:off x="2776665" y="1846192"/>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20"/>
          <p:cNvCxnSpPr/>
          <p:nvPr/>
        </p:nvCxnSpPr>
        <p:spPr>
          <a:xfrm>
            <a:off x="2786199" y="2411932"/>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Gerade Verbindung mit Pfeil 20"/>
          <p:cNvCxnSpPr/>
          <p:nvPr/>
        </p:nvCxnSpPr>
        <p:spPr>
          <a:xfrm>
            <a:off x="2786198" y="2977673"/>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Gerade Verbindung mit Pfeil 20"/>
          <p:cNvCxnSpPr/>
          <p:nvPr/>
        </p:nvCxnSpPr>
        <p:spPr>
          <a:xfrm>
            <a:off x="2786198" y="3605207"/>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26446" y="1750864"/>
            <a:ext cx="433485" cy="230832"/>
          </a:xfrm>
          <a:prstGeom prst="rect">
            <a:avLst/>
          </a:prstGeom>
          <a:noFill/>
        </p:spPr>
        <p:txBody>
          <a:bodyPr wrap="square" rtlCol="0">
            <a:spAutoFit/>
          </a:bodyPr>
          <a:lstStyle/>
          <a:p>
            <a:r>
              <a:rPr lang="en-GB" sz="900" dirty="0" smtClean="0">
                <a:solidFill>
                  <a:srgbClr val="418E4F"/>
                </a:solidFill>
              </a:rPr>
              <a:t>Bias</a:t>
            </a:r>
            <a:endParaRPr lang="en-GB" sz="900" dirty="0">
              <a:solidFill>
                <a:srgbClr val="418E4F"/>
              </a:solidFill>
            </a:endParaRPr>
          </a:p>
        </p:txBody>
      </p:sp>
      <p:sp>
        <p:nvSpPr>
          <p:cNvPr id="26" name="Left Brace 25"/>
          <p:cNvSpPr/>
          <p:nvPr/>
        </p:nvSpPr>
        <p:spPr>
          <a:xfrm>
            <a:off x="1285640" y="2115732"/>
            <a:ext cx="216024" cy="1342616"/>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7030A0"/>
              </a:solidFill>
            </a:endParaRPr>
          </a:p>
        </p:txBody>
      </p:sp>
      <p:sp>
        <p:nvSpPr>
          <p:cNvPr id="27" name="TextBox 26"/>
          <p:cNvSpPr txBox="1"/>
          <p:nvPr/>
        </p:nvSpPr>
        <p:spPr>
          <a:xfrm>
            <a:off x="568702" y="2615222"/>
            <a:ext cx="1117191" cy="369332"/>
          </a:xfrm>
          <a:prstGeom prst="rect">
            <a:avLst/>
          </a:prstGeom>
          <a:noFill/>
        </p:spPr>
        <p:txBody>
          <a:bodyPr wrap="square" rtlCol="0">
            <a:spAutoFit/>
          </a:bodyPr>
          <a:lstStyle/>
          <a:p>
            <a:r>
              <a:rPr lang="en-GB" dirty="0" smtClean="0">
                <a:solidFill>
                  <a:srgbClr val="0070C0"/>
                </a:solidFill>
              </a:rPr>
              <a:t>Stride</a:t>
            </a:r>
            <a:endParaRPr lang="en-GB" dirty="0">
              <a:solidFill>
                <a:srgbClr val="0070C0"/>
              </a:solidFill>
            </a:endParaRPr>
          </a:p>
        </p:txBody>
      </p:sp>
      <p:cxnSp>
        <p:nvCxnSpPr>
          <p:cNvPr id="201" name="Gerade Verbindung mit Pfeil 44"/>
          <p:cNvCxnSpPr>
            <a:cxnSpLocks/>
            <a:stCxn id="113" idx="6"/>
            <a:endCxn id="104" idx="2"/>
          </p:cNvCxnSpPr>
          <p:nvPr/>
        </p:nvCxnSpPr>
        <p:spPr>
          <a:xfrm flipV="1">
            <a:off x="2088799" y="1846193"/>
            <a:ext cx="1250134" cy="8750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2833920" y="2265831"/>
            <a:ext cx="445956" cy="276999"/>
          </a:xfrm>
          <a:prstGeom prst="rect">
            <a:avLst/>
          </a:prstGeom>
          <a:noFill/>
        </p:spPr>
        <p:txBody>
          <a:bodyPr wrap="none" rtlCol="0">
            <a:spAutoFit/>
          </a:bodyPr>
          <a:lstStyle/>
          <a:p>
            <a:r>
              <a:rPr lang="en-GB" sz="1200" dirty="0" smtClean="0"/>
              <a:t>W</a:t>
            </a:r>
            <a:r>
              <a:rPr lang="en-GB" sz="1200" baseline="-25000" dirty="0" smtClean="0"/>
              <a:t>13</a:t>
            </a:r>
            <a:endParaRPr lang="en-GB" sz="1200" baseline="-25000" dirty="0"/>
          </a:p>
        </p:txBody>
      </p:sp>
      <p:sp>
        <p:nvSpPr>
          <p:cNvPr id="203" name="TextBox 202"/>
          <p:cNvSpPr txBox="1"/>
          <p:nvPr/>
        </p:nvSpPr>
        <p:spPr>
          <a:xfrm>
            <a:off x="2858504" y="2636302"/>
            <a:ext cx="445956" cy="276999"/>
          </a:xfrm>
          <a:prstGeom prst="rect">
            <a:avLst/>
          </a:prstGeom>
          <a:noFill/>
        </p:spPr>
        <p:txBody>
          <a:bodyPr wrap="none" rtlCol="0">
            <a:spAutoFit/>
          </a:bodyPr>
          <a:lstStyle/>
          <a:p>
            <a:r>
              <a:rPr lang="en-GB" sz="1200" dirty="0"/>
              <a:t>W</a:t>
            </a:r>
            <a:r>
              <a:rPr lang="en-GB" sz="1200" baseline="-25000" dirty="0"/>
              <a:t>11</a:t>
            </a:r>
          </a:p>
        </p:txBody>
      </p:sp>
      <p:sp>
        <p:nvSpPr>
          <p:cNvPr id="204" name="TextBox 203"/>
          <p:cNvSpPr txBox="1"/>
          <p:nvPr/>
        </p:nvSpPr>
        <p:spPr>
          <a:xfrm>
            <a:off x="2848616" y="2971195"/>
            <a:ext cx="445956" cy="276999"/>
          </a:xfrm>
          <a:prstGeom prst="rect">
            <a:avLst/>
          </a:prstGeom>
          <a:noFill/>
        </p:spPr>
        <p:txBody>
          <a:bodyPr wrap="none" rtlCol="0">
            <a:spAutoFit/>
          </a:bodyPr>
          <a:lstStyle/>
          <a:p>
            <a:r>
              <a:rPr lang="en-GB" sz="1200" dirty="0"/>
              <a:t>W</a:t>
            </a:r>
            <a:r>
              <a:rPr lang="en-GB" sz="1200" baseline="-25000" dirty="0"/>
              <a:t>12</a:t>
            </a:r>
          </a:p>
        </p:txBody>
      </p:sp>
      <p:sp>
        <p:nvSpPr>
          <p:cNvPr id="205" name="TextBox 204"/>
          <p:cNvSpPr txBox="1"/>
          <p:nvPr/>
        </p:nvSpPr>
        <p:spPr>
          <a:xfrm>
            <a:off x="2848616" y="3315108"/>
            <a:ext cx="445956" cy="276999"/>
          </a:xfrm>
          <a:prstGeom prst="rect">
            <a:avLst/>
          </a:prstGeom>
          <a:noFill/>
        </p:spPr>
        <p:txBody>
          <a:bodyPr wrap="none" rtlCol="0">
            <a:spAutoFit/>
          </a:bodyPr>
          <a:lstStyle/>
          <a:p>
            <a:r>
              <a:rPr lang="en-GB" sz="1200" dirty="0" smtClean="0"/>
              <a:t>W</a:t>
            </a:r>
            <a:r>
              <a:rPr lang="en-GB" sz="1200" baseline="-25000" dirty="0" smtClean="0"/>
              <a:t>13</a:t>
            </a:r>
            <a:endParaRPr lang="en-GB" sz="1200" baseline="-25000" dirty="0"/>
          </a:p>
        </p:txBody>
      </p:sp>
    </p:spTree>
    <p:extLst>
      <p:ext uri="{BB962C8B-B14F-4D97-AF65-F5344CB8AC3E}">
        <p14:creationId xmlns:p14="http://schemas.microsoft.com/office/powerpoint/2010/main" val="460815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74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3232472"/>
          </a:xfrm>
        </p:spPr>
        <p:txBody>
          <a:bodyPr/>
          <a:lstStyle/>
          <a:p>
            <a:endParaRPr lang="de-DE" dirty="0"/>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we</a:t>
            </a:r>
            <a:r>
              <a:rPr lang="de-DE" dirty="0"/>
              <a:t> </a:t>
            </a:r>
            <a:r>
              <a:rPr lang="de-DE" dirty="0" err="1"/>
              <a:t>used</a:t>
            </a:r>
            <a:endParaRPr lang="de-DE" dirty="0"/>
          </a:p>
        </p:txBody>
      </p:sp>
      <p:grpSp>
        <p:nvGrpSpPr>
          <p:cNvPr id="23" name="Gruppieren 22"/>
          <p:cNvGrpSpPr/>
          <p:nvPr/>
        </p:nvGrpSpPr>
        <p:grpSpPr>
          <a:xfrm>
            <a:off x="569168" y="2606445"/>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0679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Input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24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Filter</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4" name="Tabelle 23"/>
          <p:cNvGraphicFramePr>
            <a:graphicFrameLocks noGrp="1"/>
          </p:cNvGraphicFramePr>
          <p:nvPr>
            <p:extLst>
              <p:ext uri="{D42A27DB-BD31-4B8C-83A1-F6EECF244321}">
                <p14:modId xmlns:p14="http://schemas.microsoft.com/office/powerpoint/2010/main" val="2224161252"/>
              </p:ext>
            </p:extLst>
          </p:nvPr>
        </p:nvGraphicFramePr>
        <p:xfrm>
          <a:off x="611560" y="1740430"/>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340640650"/>
                    </a:ext>
                  </a:extLst>
                </a:gridCol>
                <a:gridCol w="292533">
                  <a:extLst>
                    <a:ext uri="{9D8B030D-6E8A-4147-A177-3AD203B41FA5}">
                      <a16:colId xmlns:a16="http://schemas.microsoft.com/office/drawing/2014/main" xmlns="" val="3446830125"/>
                    </a:ext>
                  </a:extLst>
                </a:gridCol>
                <a:gridCol w="292533">
                  <a:extLst>
                    <a:ext uri="{9D8B030D-6E8A-4147-A177-3AD203B41FA5}">
                      <a16:colId xmlns:a16="http://schemas.microsoft.com/office/drawing/2014/main" xmlns="" val="3679236382"/>
                    </a:ext>
                  </a:extLst>
                </a:gridCol>
                <a:gridCol w="292533">
                  <a:extLst>
                    <a:ext uri="{9D8B030D-6E8A-4147-A177-3AD203B41FA5}">
                      <a16:colId xmlns:a16="http://schemas.microsoft.com/office/drawing/2014/main" xmlns="" val="2148225625"/>
                    </a:ext>
                  </a:extLst>
                </a:gridCol>
                <a:gridCol w="292533">
                  <a:extLst>
                    <a:ext uri="{9D8B030D-6E8A-4147-A177-3AD203B41FA5}">
                      <a16:colId xmlns:a16="http://schemas.microsoft.com/office/drawing/2014/main" xmlns="" val="1761354030"/>
                    </a:ext>
                  </a:extLst>
                </a:gridCol>
                <a:gridCol w="292533">
                  <a:extLst>
                    <a:ext uri="{9D8B030D-6E8A-4147-A177-3AD203B41FA5}">
                      <a16:colId xmlns:a16="http://schemas.microsoft.com/office/drawing/2014/main" xmlns="" val="1004052197"/>
                    </a:ext>
                  </a:extLst>
                </a:gridCol>
                <a:gridCol w="292533">
                  <a:extLst>
                    <a:ext uri="{9D8B030D-6E8A-4147-A177-3AD203B41FA5}">
                      <a16:colId xmlns:a16="http://schemas.microsoft.com/office/drawing/2014/main" xmlns=""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a16="http://schemas.microsoft.com/office/drawing/2014/main" xmlns=""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21895028"/>
                  </a:ext>
                </a:extLst>
              </a:tr>
            </a:tbl>
          </a:graphicData>
        </a:graphic>
      </p:graphicFrame>
      <p:graphicFrame>
        <p:nvGraphicFramePr>
          <p:cNvPr id="25" name="Tabelle 24"/>
          <p:cNvGraphicFramePr>
            <a:graphicFrameLocks noGrp="1"/>
          </p:cNvGraphicFramePr>
          <p:nvPr>
            <p:extLst>
              <p:ext uri="{D42A27DB-BD31-4B8C-83A1-F6EECF244321}">
                <p14:modId xmlns:p14="http://schemas.microsoft.com/office/powerpoint/2010/main" val="2081054471"/>
              </p:ext>
            </p:extLst>
          </p:nvPr>
        </p:nvGraphicFramePr>
        <p:xfrm>
          <a:off x="4067944" y="1740430"/>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612979101"/>
                    </a:ext>
                  </a:extLst>
                </a:gridCol>
                <a:gridCol w="292533">
                  <a:extLst>
                    <a:ext uri="{9D8B030D-6E8A-4147-A177-3AD203B41FA5}">
                      <a16:colId xmlns:a16="http://schemas.microsoft.com/office/drawing/2014/main" xmlns="" val="79360699"/>
                    </a:ext>
                  </a:extLst>
                </a:gridCol>
                <a:gridCol w="292533">
                  <a:extLst>
                    <a:ext uri="{9D8B030D-6E8A-4147-A177-3AD203B41FA5}">
                      <a16:colId xmlns:a16="http://schemas.microsoft.com/office/drawing/2014/main" xmlns=""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a16="http://schemas.microsoft.com/office/drawing/2014/main" xmlns=""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a16="http://schemas.microsoft.com/office/drawing/2014/main" xmlns="" val="3014617110"/>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610573845"/>
              </p:ext>
            </p:extLst>
          </p:nvPr>
        </p:nvGraphicFramePr>
        <p:xfrm>
          <a:off x="6169515" y="1728037"/>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612979101"/>
                    </a:ext>
                  </a:extLst>
                </a:gridCol>
              </a:tblGrid>
              <a:tr h="292533">
                <a:tc>
                  <a:txBody>
                    <a:bodyPr/>
                    <a:lstStyle/>
                    <a:p>
                      <a:pPr algn="ctr"/>
                      <a:r>
                        <a:rPr lang="de-DE" sz="1300" dirty="0"/>
                        <a:t>1</a:t>
                      </a:r>
                    </a:p>
                  </a:txBody>
                  <a:tcPr marL="74295" marR="74295" marT="37148" marB="37148"/>
                </a:tc>
                <a:extLst>
                  <a:ext uri="{0D108BD9-81ED-4DB2-BD59-A6C34878D82A}">
                    <a16:rowId xmlns:a16="http://schemas.microsoft.com/office/drawing/2014/main" xmlns="" val="1667766103"/>
                  </a:ext>
                </a:extLst>
              </a:tr>
            </a:tbl>
          </a:graphicData>
        </a:graphic>
      </p:graphicFrame>
      <p:sp>
        <p:nvSpPr>
          <p:cNvPr id="27" name="Textfeld 26"/>
          <p:cNvSpPr txBox="1"/>
          <p:nvPr/>
        </p:nvSpPr>
        <p:spPr>
          <a:xfrm>
            <a:off x="611560" y="1372665"/>
            <a:ext cx="2047728" cy="369332"/>
          </a:xfrm>
          <a:prstGeom prst="rect">
            <a:avLst/>
          </a:prstGeom>
          <a:noFill/>
        </p:spPr>
        <p:txBody>
          <a:bodyPr wrap="square" rtlCol="0">
            <a:spAutoFit/>
          </a:bodyPr>
          <a:lstStyle/>
          <a:p>
            <a:pPr algn="ctr"/>
            <a:r>
              <a:rPr lang="de-DE" dirty="0"/>
              <a:t>Input</a:t>
            </a:r>
          </a:p>
        </p:txBody>
      </p:sp>
      <p:sp>
        <p:nvSpPr>
          <p:cNvPr id="28" name="Textfeld 27"/>
          <p:cNvSpPr txBox="1"/>
          <p:nvPr/>
        </p:nvSpPr>
        <p:spPr>
          <a:xfrm>
            <a:off x="4071607" y="1368215"/>
            <a:ext cx="877598" cy="369332"/>
          </a:xfrm>
          <a:prstGeom prst="rect">
            <a:avLst/>
          </a:prstGeom>
          <a:noFill/>
        </p:spPr>
        <p:txBody>
          <a:bodyPr wrap="square" rtlCol="0">
            <a:spAutoFit/>
          </a:bodyPr>
          <a:lstStyle/>
          <a:p>
            <a:pPr algn="ctr"/>
            <a:r>
              <a:rPr lang="de-DE" dirty="0"/>
              <a:t>Filter</a:t>
            </a:r>
          </a:p>
        </p:txBody>
      </p:sp>
      <p:sp>
        <p:nvSpPr>
          <p:cNvPr id="29" name="Textfeld 28"/>
          <p:cNvSpPr txBox="1"/>
          <p:nvPr/>
        </p:nvSpPr>
        <p:spPr>
          <a:xfrm>
            <a:off x="5848136" y="1371892"/>
            <a:ext cx="936104" cy="369332"/>
          </a:xfrm>
          <a:prstGeom prst="rect">
            <a:avLst/>
          </a:prstGeom>
          <a:noFill/>
        </p:spPr>
        <p:txBody>
          <a:bodyPr wrap="square" rtlCol="0">
            <a:spAutoFit/>
          </a:bodyPr>
          <a:lstStyle/>
          <a:p>
            <a:pPr algn="ctr"/>
            <a:r>
              <a:rPr lang="de-DE" dirty="0"/>
              <a:t>Output</a:t>
            </a:r>
          </a:p>
        </p:txBody>
      </p:sp>
      <p:sp>
        <p:nvSpPr>
          <p:cNvPr id="30" name="Textfeld 29"/>
          <p:cNvSpPr txBox="1"/>
          <p:nvPr/>
        </p:nvSpPr>
        <p:spPr>
          <a:xfrm>
            <a:off x="5837796" y="2527007"/>
            <a:ext cx="2047728"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31" name="Textfeld 30"/>
          <p:cNvSpPr txBox="1"/>
          <p:nvPr/>
        </p:nvSpPr>
        <p:spPr>
          <a:xfrm>
            <a:off x="4067945" y="3126479"/>
            <a:ext cx="877598" cy="369332"/>
          </a:xfrm>
          <a:prstGeom prst="rect">
            <a:avLst/>
          </a:prstGeom>
          <a:noFill/>
        </p:spPr>
        <p:txBody>
          <a:bodyPr wrap="square" rtlCol="0">
            <a:spAutoFit/>
          </a:bodyPr>
          <a:lstStyle/>
          <a:p>
            <a:pPr algn="ctr"/>
            <a:r>
              <a:rPr lang="de-DE" dirty="0"/>
              <a:t>Bias</a:t>
            </a:r>
          </a:p>
        </p:txBody>
      </p:sp>
      <p:graphicFrame>
        <p:nvGraphicFramePr>
          <p:cNvPr id="32" name="Tabelle 31"/>
          <p:cNvGraphicFramePr>
            <a:graphicFrameLocks noGrp="1"/>
          </p:cNvGraphicFramePr>
          <p:nvPr>
            <p:extLst>
              <p:ext uri="{D42A27DB-BD31-4B8C-83A1-F6EECF244321}">
                <p14:modId xmlns:p14="http://schemas.microsoft.com/office/powerpoint/2010/main" val="2926577382"/>
              </p:ext>
            </p:extLst>
          </p:nvPr>
        </p:nvGraphicFramePr>
        <p:xfrm>
          <a:off x="4360476" y="3493713"/>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612979101"/>
                    </a:ext>
                  </a:extLst>
                </a:gridCol>
              </a:tblGrid>
              <a:tr h="292533">
                <a:tc>
                  <a:txBody>
                    <a:bodyPr/>
                    <a:lstStyle/>
                    <a:p>
                      <a:pPr algn="ctr"/>
                      <a:r>
                        <a:rPr lang="de-DE" sz="1300" dirty="0"/>
                        <a:t>1</a:t>
                      </a:r>
                    </a:p>
                  </a:txBody>
                  <a:tcPr marL="74295" marR="74295" marT="37148" marB="37148"/>
                </a:tc>
                <a:extLst>
                  <a:ext uri="{0D108BD9-81ED-4DB2-BD59-A6C34878D82A}">
                    <a16:rowId xmlns:a16="http://schemas.microsoft.com/office/drawing/2014/main" xmlns="" val="1667766103"/>
                  </a:ext>
                </a:extLst>
              </a:tr>
            </a:tbl>
          </a:graphicData>
        </a:graphic>
      </p:graphicFrame>
      <p:cxnSp>
        <p:nvCxnSpPr>
          <p:cNvPr id="34" name="Gerader Verbinder 33"/>
          <p:cNvCxnSpPr/>
          <p:nvPr/>
        </p:nvCxnSpPr>
        <p:spPr>
          <a:xfrm flipV="1">
            <a:off x="1763688" y="1737547"/>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a:cxnSpLocks/>
          </p:cNvCxnSpPr>
          <p:nvPr/>
        </p:nvCxnSpPr>
        <p:spPr>
          <a:xfrm flipV="1">
            <a:off x="2659288" y="1737547"/>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p:cNvCxnSpPr>
          <p:nvPr/>
        </p:nvCxnSpPr>
        <p:spPr>
          <a:xfrm flipV="1">
            <a:off x="1763688" y="2618030"/>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a:cxnSpLocks/>
          </p:cNvCxnSpPr>
          <p:nvPr/>
        </p:nvCxnSpPr>
        <p:spPr>
          <a:xfrm flipV="1">
            <a:off x="2659288" y="2618029"/>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spTree>
    <p:extLst>
      <p:ext uri="{BB962C8B-B14F-4D97-AF65-F5344CB8AC3E}">
        <p14:creationId xmlns:p14="http://schemas.microsoft.com/office/powerpoint/2010/main" val="2972495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r>
              <a:rPr lang="de-DE" dirty="0"/>
              <a:t>Input </a:t>
            </a:r>
            <a:r>
              <a:rPr lang="de-DE" dirty="0" err="1"/>
              <a:t>volume</a:t>
            </a:r>
            <a:r>
              <a:rPr lang="de-DE" dirty="0"/>
              <a:t> </a:t>
            </a:r>
            <a:r>
              <a:rPr lang="de-DE" dirty="0" err="1"/>
              <a:t>size</a:t>
            </a:r>
            <a:endParaRPr lang="de-DE" dirty="0"/>
          </a:p>
          <a:p>
            <a:r>
              <a:rPr lang="de-DE" dirty="0" err="1"/>
              <a:t>Number</a:t>
            </a:r>
            <a:r>
              <a:rPr lang="de-DE" dirty="0"/>
              <a:t> </a:t>
            </a:r>
            <a:r>
              <a:rPr lang="de-DE" dirty="0" err="1"/>
              <a:t>of</a:t>
            </a:r>
            <a:r>
              <a:rPr lang="de-DE" dirty="0"/>
              <a:t> </a:t>
            </a:r>
            <a:r>
              <a:rPr lang="de-DE" dirty="0" err="1"/>
              <a:t>filters</a:t>
            </a:r>
            <a:endParaRPr lang="de-DE" dirty="0"/>
          </a:p>
          <a:p>
            <a:r>
              <a:rPr lang="de-DE" dirty="0"/>
              <a:t>Filter </a:t>
            </a:r>
            <a:r>
              <a:rPr lang="de-DE" dirty="0" err="1"/>
              <a:t>size</a:t>
            </a:r>
            <a:endParaRPr lang="de-DE" dirty="0"/>
          </a:p>
          <a:p>
            <a:r>
              <a:rPr lang="de-DE" dirty="0"/>
              <a:t>Zero </a:t>
            </a:r>
            <a:r>
              <a:rPr lang="de-DE" dirty="0" err="1"/>
              <a:t>padding</a:t>
            </a:r>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Parameters</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51" name="Tabelle 50"/>
          <p:cNvGraphicFramePr>
            <a:graphicFrameLocks noGrp="1"/>
          </p:cNvGraphicFramePr>
          <p:nvPr>
            <p:extLst>
              <p:ext uri="{D42A27DB-BD31-4B8C-83A1-F6EECF244321}">
                <p14:modId xmlns:p14="http://schemas.microsoft.com/office/powerpoint/2010/main" val="1414222001"/>
              </p:ext>
            </p:extLst>
          </p:nvPr>
        </p:nvGraphicFramePr>
        <p:xfrm>
          <a:off x="3906696" y="1715082"/>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340640650"/>
                    </a:ext>
                  </a:extLst>
                </a:gridCol>
                <a:gridCol w="292533">
                  <a:extLst>
                    <a:ext uri="{9D8B030D-6E8A-4147-A177-3AD203B41FA5}">
                      <a16:colId xmlns:a16="http://schemas.microsoft.com/office/drawing/2014/main" xmlns="" val="3446830125"/>
                    </a:ext>
                  </a:extLst>
                </a:gridCol>
                <a:gridCol w="292533">
                  <a:extLst>
                    <a:ext uri="{9D8B030D-6E8A-4147-A177-3AD203B41FA5}">
                      <a16:colId xmlns:a16="http://schemas.microsoft.com/office/drawing/2014/main" xmlns="" val="3679236382"/>
                    </a:ext>
                  </a:extLst>
                </a:gridCol>
                <a:gridCol w="292533">
                  <a:extLst>
                    <a:ext uri="{9D8B030D-6E8A-4147-A177-3AD203B41FA5}">
                      <a16:colId xmlns:a16="http://schemas.microsoft.com/office/drawing/2014/main" xmlns="" val="2148225625"/>
                    </a:ext>
                  </a:extLst>
                </a:gridCol>
                <a:gridCol w="292533">
                  <a:extLst>
                    <a:ext uri="{9D8B030D-6E8A-4147-A177-3AD203B41FA5}">
                      <a16:colId xmlns:a16="http://schemas.microsoft.com/office/drawing/2014/main" xmlns="" val="1761354030"/>
                    </a:ext>
                  </a:extLst>
                </a:gridCol>
                <a:gridCol w="292533">
                  <a:extLst>
                    <a:ext uri="{9D8B030D-6E8A-4147-A177-3AD203B41FA5}">
                      <a16:colId xmlns:a16="http://schemas.microsoft.com/office/drawing/2014/main" xmlns="" val="1004052197"/>
                    </a:ext>
                  </a:extLst>
                </a:gridCol>
                <a:gridCol w="292533">
                  <a:extLst>
                    <a:ext uri="{9D8B030D-6E8A-4147-A177-3AD203B41FA5}">
                      <a16:colId xmlns:a16="http://schemas.microsoft.com/office/drawing/2014/main" xmlns=""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a16="http://schemas.microsoft.com/office/drawing/2014/main" xmlns=""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21895028"/>
                  </a:ext>
                </a:extLst>
              </a:tr>
            </a:tbl>
          </a:graphicData>
        </a:graphic>
      </p:graphicFrame>
      <p:graphicFrame>
        <p:nvGraphicFramePr>
          <p:cNvPr id="52" name="Tabelle 51"/>
          <p:cNvGraphicFramePr>
            <a:graphicFrameLocks noGrp="1"/>
          </p:cNvGraphicFramePr>
          <p:nvPr>
            <p:extLst>
              <p:ext uri="{D42A27DB-BD31-4B8C-83A1-F6EECF244321}">
                <p14:modId xmlns:p14="http://schemas.microsoft.com/office/powerpoint/2010/main" val="3385741111"/>
              </p:ext>
            </p:extLst>
          </p:nvPr>
        </p:nvGraphicFramePr>
        <p:xfrm>
          <a:off x="7363080" y="1715082"/>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a16="http://schemas.microsoft.com/office/drawing/2014/main" xmlns="" val="2612979101"/>
                    </a:ext>
                  </a:extLst>
                </a:gridCol>
                <a:gridCol w="292533">
                  <a:extLst>
                    <a:ext uri="{9D8B030D-6E8A-4147-A177-3AD203B41FA5}">
                      <a16:colId xmlns:a16="http://schemas.microsoft.com/office/drawing/2014/main" xmlns="" val="79360699"/>
                    </a:ext>
                  </a:extLst>
                </a:gridCol>
                <a:gridCol w="292533">
                  <a:extLst>
                    <a:ext uri="{9D8B030D-6E8A-4147-A177-3AD203B41FA5}">
                      <a16:colId xmlns:a16="http://schemas.microsoft.com/office/drawing/2014/main" xmlns=""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a16="http://schemas.microsoft.com/office/drawing/2014/main" xmlns=""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a16="http://schemas.microsoft.com/office/drawing/2014/main" xmlns=""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a16="http://schemas.microsoft.com/office/drawing/2014/main" xmlns="" val="3014617110"/>
                  </a:ext>
                </a:extLst>
              </a:tr>
            </a:tbl>
          </a:graphicData>
        </a:graphic>
      </p:graphicFrame>
      <p:sp>
        <p:nvSpPr>
          <p:cNvPr id="53" name="Textfeld 52"/>
          <p:cNvSpPr txBox="1"/>
          <p:nvPr/>
        </p:nvSpPr>
        <p:spPr>
          <a:xfrm>
            <a:off x="3906696" y="1347317"/>
            <a:ext cx="2047728" cy="369332"/>
          </a:xfrm>
          <a:prstGeom prst="rect">
            <a:avLst/>
          </a:prstGeom>
          <a:noFill/>
        </p:spPr>
        <p:txBody>
          <a:bodyPr wrap="square" rtlCol="0">
            <a:spAutoFit/>
          </a:bodyPr>
          <a:lstStyle/>
          <a:p>
            <a:pPr algn="ctr"/>
            <a:r>
              <a:rPr lang="de-DE" dirty="0"/>
              <a:t>Input</a:t>
            </a:r>
          </a:p>
        </p:txBody>
      </p:sp>
      <p:sp>
        <p:nvSpPr>
          <p:cNvPr id="54" name="Textfeld 53"/>
          <p:cNvSpPr txBox="1"/>
          <p:nvPr/>
        </p:nvSpPr>
        <p:spPr>
          <a:xfrm>
            <a:off x="7366743" y="1342867"/>
            <a:ext cx="877598" cy="369332"/>
          </a:xfrm>
          <a:prstGeom prst="rect">
            <a:avLst/>
          </a:prstGeom>
          <a:noFill/>
        </p:spPr>
        <p:txBody>
          <a:bodyPr wrap="square" rtlCol="0">
            <a:spAutoFit/>
          </a:bodyPr>
          <a:lstStyle/>
          <a:p>
            <a:pPr algn="ctr"/>
            <a:r>
              <a:rPr lang="de-DE" dirty="0"/>
              <a:t>Filter</a:t>
            </a:r>
          </a:p>
        </p:txBody>
      </p:sp>
      <p:cxnSp>
        <p:nvCxnSpPr>
          <p:cNvPr id="57" name="Gerader Verbinder 56"/>
          <p:cNvCxnSpPr/>
          <p:nvPr/>
        </p:nvCxnSpPr>
        <p:spPr>
          <a:xfrm flipV="1">
            <a:off x="5058824" y="1712199"/>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a:cxnSpLocks/>
          </p:cNvCxnSpPr>
          <p:nvPr/>
        </p:nvCxnSpPr>
        <p:spPr>
          <a:xfrm flipV="1">
            <a:off x="5954424" y="1712199"/>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a:cxnSpLocks/>
          </p:cNvCxnSpPr>
          <p:nvPr/>
        </p:nvCxnSpPr>
        <p:spPr>
          <a:xfrm flipV="1">
            <a:off x="5058824" y="2592682"/>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Gerader Verbinder 59"/>
          <p:cNvCxnSpPr>
            <a:cxnSpLocks/>
          </p:cNvCxnSpPr>
          <p:nvPr/>
        </p:nvCxnSpPr>
        <p:spPr>
          <a:xfrm flipV="1">
            <a:off x="5954424" y="2592681"/>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2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996" y="2160050"/>
            <a:ext cx="4032448" cy="2172003"/>
          </a:xfrm>
          <a:prstGeom prst="rect">
            <a:avLst/>
          </a:prstGeom>
        </p:spPr>
      </p:pic>
      <p:pic>
        <p:nvPicPr>
          <p:cNvPr id="33"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392" y="1221601"/>
            <a:ext cx="2232248" cy="1133750"/>
          </a:xfrm>
          <a:prstGeom prst="rect">
            <a:avLst/>
          </a:prstGeom>
        </p:spPr>
      </p:pic>
      <p:sp>
        <p:nvSpPr>
          <p:cNvPr id="2" name="Inhaltsplatzhalter 1"/>
          <p:cNvSpPr>
            <a:spLocks noGrp="1"/>
          </p:cNvSpPr>
          <p:nvPr>
            <p:ph idx="1"/>
          </p:nvPr>
        </p:nvSpPr>
        <p:spPr>
          <a:xfrm>
            <a:off x="479427" y="1283494"/>
            <a:ext cx="4308598" cy="2800424"/>
          </a:xfrm>
        </p:spPr>
        <p:txBody>
          <a:bodyPr/>
          <a:lstStyle/>
          <a:p>
            <a:r>
              <a:rPr lang="en-GB" dirty="0"/>
              <a:t>Sigmoid</a:t>
            </a:r>
          </a:p>
          <a:p>
            <a:pPr lvl="1"/>
            <a:r>
              <a:rPr lang="en-GB" dirty="0"/>
              <a:t>Not telling in which direction should we move in.</a:t>
            </a:r>
          </a:p>
          <a:p>
            <a:pPr lvl="1"/>
            <a:r>
              <a:rPr lang="en-GB" dirty="0"/>
              <a:t>Non-differentiability at certain points</a:t>
            </a:r>
          </a:p>
          <a:p>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290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Neural</a:t>
            </a:r>
            <a:r>
              <a:rPr lang="de-DE" dirty="0"/>
              <a:t> Nets (NN)</a:t>
            </a:r>
          </a:p>
          <a:p>
            <a:r>
              <a:rPr lang="de-DE" dirty="0" err="1"/>
              <a:t>Convolution</a:t>
            </a:r>
            <a:r>
              <a:rPr lang="de-DE" dirty="0"/>
              <a:t> NN (CNN)</a:t>
            </a:r>
          </a:p>
          <a:p>
            <a:r>
              <a:rPr lang="de-DE" dirty="0"/>
              <a:t>Problem</a:t>
            </a:r>
          </a:p>
          <a:p>
            <a:r>
              <a:rPr lang="de-DE" dirty="0"/>
              <a:t>Evaluation</a:t>
            </a:r>
          </a:p>
          <a:p>
            <a:r>
              <a:rPr lang="de-DE" dirty="0" err="1"/>
              <a:t>Aims</a:t>
            </a:r>
            <a:endParaRPr lang="de-DE" dirty="0"/>
          </a:p>
          <a:p>
            <a:endParaRPr lang="de-DE" dirty="0"/>
          </a:p>
        </p:txBody>
      </p:sp>
      <p:sp>
        <p:nvSpPr>
          <p:cNvPr id="3" name="Titel 2"/>
          <p:cNvSpPr>
            <a:spLocks noGrp="1"/>
          </p:cNvSpPr>
          <p:nvPr>
            <p:ph type="title"/>
          </p:nvPr>
        </p:nvSpPr>
        <p:spPr/>
        <p:txBody>
          <a:bodyPr/>
          <a:lstStyle/>
          <a:p>
            <a:r>
              <a:rPr lang="de-DE" dirty="0" err="1"/>
              <a:t>Structure</a:t>
            </a:r>
            <a:endParaRPr lang="de-DE" dirty="0"/>
          </a:p>
        </p:txBody>
      </p:sp>
    </p:spTree>
    <p:extLst>
      <p:ext uri="{BB962C8B-B14F-4D97-AF65-F5344CB8AC3E}">
        <p14:creationId xmlns:p14="http://schemas.microsoft.com/office/powerpoint/2010/main" val="3718926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p:cNvSpPr>
                <a:spLocks noGrp="1"/>
              </p:cNvSpPr>
              <p:nvPr>
                <p:ph idx="1"/>
              </p:nvPr>
            </p:nvSpPr>
            <p:spPr>
              <a:xfrm>
                <a:off x="479426" y="1283494"/>
                <a:ext cx="5172693" cy="2800424"/>
              </a:xfrm>
            </p:spPr>
            <p:txBody>
              <a:bodyPr/>
              <a:lstStyle/>
              <a:p>
                <a:r>
                  <a:rPr lang="de-DE" dirty="0" err="1"/>
                  <a:t>Rectified</a:t>
                </a:r>
                <a:r>
                  <a:rPr lang="de-DE" dirty="0"/>
                  <a:t> linear</a:t>
                </a:r>
              </a:p>
              <a:p>
                <a:pPr lvl="1"/>
                <a14:m>
                  <m:oMath xmlns:m="http://schemas.openxmlformats.org/officeDocument/2006/math">
                    <m:r>
                      <a:rPr lang="en-US" i="1">
                        <a:latin typeface="Cambria Math" charset="0"/>
                      </a:rPr>
                      <m:t>𝐸𝑙𝑒𝑚𝑒𝑛𝑡</m:t>
                    </m:r>
                    <m:r>
                      <a:rPr lang="en-US" i="1">
                        <a:latin typeface="Cambria Math" charset="0"/>
                      </a:rPr>
                      <m:t> </m:t>
                    </m:r>
                    <m:r>
                      <a:rPr lang="en-US" i="1">
                        <a:latin typeface="Cambria Math" charset="0"/>
                      </a:rPr>
                      <m:t>𝑊𝑖𝑠𝑒</m:t>
                    </m:r>
                    <m:r>
                      <a:rPr lang="en-US" i="1">
                        <a:latin typeface="Cambria Math" charset="0"/>
                      </a:rPr>
                      <m:t>:</m:t>
                    </m:r>
                    <m:r>
                      <m:rPr>
                        <m:sty m:val="p"/>
                      </m:rPr>
                      <a:rPr lang="en-US">
                        <a:latin typeface="Cambria Math" charset="0"/>
                      </a:rPr>
                      <m:t>max</m:t>
                    </m:r>
                    <m:r>
                      <a:rPr lang="en-US" i="1">
                        <a:latin typeface="Cambria Math" charset="0"/>
                      </a:rPr>
                      <m:t>⁡(0, </m:t>
                    </m:r>
                    <m:r>
                      <a:rPr lang="en-US" i="1">
                        <a:latin typeface="Cambria Math" charset="0"/>
                      </a:rPr>
                      <m:t>𝑥</m:t>
                    </m:r>
                    <m:r>
                      <a:rPr lang="en-US" i="1">
                        <a:latin typeface="Cambria Math" charset="0"/>
                      </a:rPr>
                      <m:t>)</m:t>
                    </m:r>
                  </m:oMath>
                </a14:m>
                <a:endParaRPr lang="en-GB" dirty="0"/>
              </a:p>
              <a:p>
                <a:pPr lvl="1"/>
                <a:r>
                  <a:rPr lang="en-GB" dirty="0"/>
                  <a:t>Leaky </a:t>
                </a:r>
                <a:r>
                  <a:rPr lang="en-GB" dirty="0" err="1"/>
                  <a:t>ReLU</a:t>
                </a:r>
                <a:endParaRPr lang="en-GB" dirty="0"/>
              </a:p>
              <a:p>
                <a:pPr lvl="1"/>
                <a:r>
                  <a:rPr lang="en-GB" dirty="0"/>
                  <a:t>If x &lt; 0, Output = 0.01x. </a:t>
                </a:r>
              </a:p>
              <a:p>
                <a:pPr lvl="1"/>
                <a:r>
                  <a:rPr lang="en-GB" dirty="0"/>
                  <a:t>Non-zero gradient when the input is negative </a:t>
                </a:r>
              </a:p>
              <a:p>
                <a:endParaRPr lang="de-DE" dirty="0"/>
              </a:p>
            </p:txBody>
          </p:sp>
        </mc:Choice>
        <mc:Fallback xmlns="">
          <p:sp>
            <p:nvSpPr>
              <p:cNvPr id="2" name="Inhaltsplatzhalter 1"/>
              <p:cNvSpPr>
                <a:spLocks noGrp="1" noRot="1" noChangeAspect="1" noMove="1" noResize="1" noEditPoints="1" noAdjustHandles="1" noChangeArrowheads="1" noChangeShapeType="1" noTextEdit="1"/>
              </p:cNvSpPr>
              <p:nvPr>
                <p:ph idx="1"/>
              </p:nvPr>
            </p:nvSpPr>
            <p:spPr>
              <a:xfrm>
                <a:off x="479426" y="1283494"/>
                <a:ext cx="5172693" cy="2800424"/>
              </a:xfrm>
              <a:blipFill>
                <a:blip r:embed="rId3"/>
                <a:stretch>
                  <a:fillRect l="-2594" t="-2614" b="-5664"/>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657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Pool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8548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Pool </a:t>
            </a:r>
            <a:r>
              <a:rPr lang="de-DE" dirty="0" err="1"/>
              <a:t>layer</a:t>
            </a:r>
            <a:r>
              <a:rPr lang="de-DE" dirty="0"/>
              <a:t> – Max </a:t>
            </a:r>
            <a:r>
              <a:rPr lang="de-DE" dirty="0" err="1"/>
              <a:t>pooling</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elle 24"/>
          <p:cNvGraphicFramePr>
            <a:graphicFrameLocks noGrp="1"/>
          </p:cNvGraphicFramePr>
          <p:nvPr>
            <p:extLst>
              <p:ext uri="{D42A27DB-BD31-4B8C-83A1-F6EECF244321}">
                <p14:modId xmlns:p14="http://schemas.microsoft.com/office/powerpoint/2010/main" val="4082229898"/>
              </p:ext>
            </p:extLst>
          </p:nvPr>
        </p:nvGraphicFramePr>
        <p:xfrm>
          <a:off x="934086" y="1923640"/>
          <a:ext cx="1853604" cy="1853604"/>
        </p:xfrm>
        <a:graphic>
          <a:graphicData uri="http://schemas.openxmlformats.org/drawingml/2006/table">
            <a:tbl>
              <a:tblPr firstRow="1" bandRow="1">
                <a:tableStyleId>{5940675A-B579-460E-94D1-54222C63F5DA}</a:tableStyleId>
              </a:tblPr>
              <a:tblGrid>
                <a:gridCol w="463401">
                  <a:extLst>
                    <a:ext uri="{9D8B030D-6E8A-4147-A177-3AD203B41FA5}">
                      <a16:colId xmlns:a16="http://schemas.microsoft.com/office/drawing/2014/main" xmlns="" val="1315853969"/>
                    </a:ext>
                  </a:extLst>
                </a:gridCol>
                <a:gridCol w="463401">
                  <a:extLst>
                    <a:ext uri="{9D8B030D-6E8A-4147-A177-3AD203B41FA5}">
                      <a16:colId xmlns:a16="http://schemas.microsoft.com/office/drawing/2014/main" xmlns="" val="2704368736"/>
                    </a:ext>
                  </a:extLst>
                </a:gridCol>
                <a:gridCol w="463401">
                  <a:extLst>
                    <a:ext uri="{9D8B030D-6E8A-4147-A177-3AD203B41FA5}">
                      <a16:colId xmlns:a16="http://schemas.microsoft.com/office/drawing/2014/main" xmlns="" val="581167327"/>
                    </a:ext>
                  </a:extLst>
                </a:gridCol>
                <a:gridCol w="463401">
                  <a:extLst>
                    <a:ext uri="{9D8B030D-6E8A-4147-A177-3AD203B41FA5}">
                      <a16:colId xmlns:a16="http://schemas.microsoft.com/office/drawing/2014/main" xmlns="" val="398809108"/>
                    </a:ext>
                  </a:extLst>
                </a:gridCol>
              </a:tblGrid>
              <a:tr h="463401">
                <a:tc>
                  <a:txBody>
                    <a:bodyPr/>
                    <a:lstStyle/>
                    <a:p>
                      <a:pPr algn="ctr"/>
                      <a:r>
                        <a:rPr lang="de-DE" sz="2100" dirty="0"/>
                        <a:t>1</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xmlns="" val="626965300"/>
                  </a:ext>
                </a:extLst>
              </a:tr>
              <a:tr h="463401">
                <a:tc>
                  <a:txBody>
                    <a:bodyPr/>
                    <a:lstStyle/>
                    <a:p>
                      <a:pPr algn="ctr"/>
                      <a:r>
                        <a:rPr lang="de-DE" sz="2100" dirty="0"/>
                        <a:t>5</a:t>
                      </a:r>
                    </a:p>
                  </a:txBody>
                  <a:tcPr marL="117691" marR="117691" marT="58846" marB="58846"/>
                </a:tc>
                <a:tc>
                  <a:txBody>
                    <a:bodyPr/>
                    <a:lstStyle/>
                    <a:p>
                      <a:pPr algn="ctr"/>
                      <a:r>
                        <a:rPr lang="de-DE" sz="2100" dirty="0"/>
                        <a:t>6</a:t>
                      </a:r>
                    </a:p>
                  </a:txBody>
                  <a:tcPr marL="117691" marR="117691" marT="58846" marB="58846"/>
                </a:tc>
                <a:tc>
                  <a:txBody>
                    <a:bodyPr/>
                    <a:lstStyle/>
                    <a:p>
                      <a:pPr algn="ctr"/>
                      <a:r>
                        <a:rPr lang="de-DE" sz="2100" dirty="0"/>
                        <a:t>7</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a16="http://schemas.microsoft.com/office/drawing/2014/main" xmlns="" val="2359931059"/>
                  </a:ext>
                </a:extLst>
              </a:tr>
              <a:tr h="463401">
                <a:tc>
                  <a:txBody>
                    <a:bodyPr/>
                    <a:lstStyle/>
                    <a:p>
                      <a:pPr algn="ctr"/>
                      <a:r>
                        <a:rPr lang="de-DE" sz="2100" dirty="0"/>
                        <a:t>3</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0</a:t>
                      </a:r>
                    </a:p>
                  </a:txBody>
                  <a:tcPr marL="117691" marR="117691" marT="58846" marB="58846"/>
                </a:tc>
                <a:extLst>
                  <a:ext uri="{0D108BD9-81ED-4DB2-BD59-A6C34878D82A}">
                    <a16:rowId xmlns:a16="http://schemas.microsoft.com/office/drawing/2014/main" xmlns="" val="1895507255"/>
                  </a:ext>
                </a:extLst>
              </a:tr>
              <a:tr h="463401">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xmlns="" val="1750681758"/>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932413225"/>
              </p:ext>
            </p:extLst>
          </p:nvPr>
        </p:nvGraphicFramePr>
        <p:xfrm>
          <a:off x="5627426" y="2387041"/>
          <a:ext cx="926802" cy="926802"/>
        </p:xfrm>
        <a:graphic>
          <a:graphicData uri="http://schemas.openxmlformats.org/drawingml/2006/table">
            <a:tbl>
              <a:tblPr firstRow="1" bandRow="1">
                <a:tableStyleId>{5940675A-B579-460E-94D1-54222C63F5DA}</a:tableStyleId>
              </a:tblPr>
              <a:tblGrid>
                <a:gridCol w="463401">
                  <a:extLst>
                    <a:ext uri="{9D8B030D-6E8A-4147-A177-3AD203B41FA5}">
                      <a16:colId xmlns:a16="http://schemas.microsoft.com/office/drawing/2014/main" xmlns="" val="2593313714"/>
                    </a:ext>
                  </a:extLst>
                </a:gridCol>
                <a:gridCol w="463401">
                  <a:extLst>
                    <a:ext uri="{9D8B030D-6E8A-4147-A177-3AD203B41FA5}">
                      <a16:colId xmlns:a16="http://schemas.microsoft.com/office/drawing/2014/main" xmlns="" val="2220839097"/>
                    </a:ext>
                  </a:extLst>
                </a:gridCol>
              </a:tblGrid>
              <a:tr h="463401">
                <a:tc>
                  <a:txBody>
                    <a:bodyPr/>
                    <a:lstStyle/>
                    <a:p>
                      <a:pPr algn="ctr"/>
                      <a:r>
                        <a:rPr lang="de-DE" sz="2100" dirty="0"/>
                        <a:t>6</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a16="http://schemas.microsoft.com/office/drawing/2014/main" xmlns="" val="507255841"/>
                  </a:ext>
                </a:extLst>
              </a:tr>
              <a:tr h="463401">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a16="http://schemas.microsoft.com/office/drawing/2014/main" xmlns="" val="786806740"/>
                  </a:ext>
                </a:extLst>
              </a:tr>
            </a:tbl>
          </a:graphicData>
        </a:graphic>
      </p:graphicFrame>
      <p:sp>
        <p:nvSpPr>
          <p:cNvPr id="27" name="Inhaltsplatzhalter 1"/>
          <p:cNvSpPr>
            <a:spLocks noGrp="1"/>
          </p:cNvSpPr>
          <p:nvPr>
            <p:ph idx="1"/>
          </p:nvPr>
        </p:nvSpPr>
        <p:spPr>
          <a:xfrm>
            <a:off x="479426" y="1283494"/>
            <a:ext cx="7923213" cy="568176"/>
          </a:xfrm>
        </p:spPr>
        <p:txBody>
          <a:bodyPr/>
          <a:lstStyle/>
          <a:p>
            <a:r>
              <a:rPr lang="de-DE" dirty="0" err="1"/>
              <a:t>Reduce</a:t>
            </a:r>
            <a:r>
              <a:rPr lang="de-DE" dirty="0"/>
              <a:t> </a:t>
            </a:r>
            <a:r>
              <a:rPr lang="de-DE" dirty="0" err="1"/>
              <a:t>the</a:t>
            </a:r>
            <a:r>
              <a:rPr lang="de-DE" dirty="0"/>
              <a:t> </a:t>
            </a:r>
            <a:r>
              <a:rPr lang="de-DE" dirty="0" err="1"/>
              <a:t>spatial</a:t>
            </a:r>
            <a:r>
              <a:rPr lang="de-DE" dirty="0"/>
              <a:t> </a:t>
            </a:r>
            <a:r>
              <a:rPr lang="de-DE" dirty="0" err="1"/>
              <a:t>dimension</a:t>
            </a:r>
            <a:r>
              <a:rPr lang="de-DE" dirty="0"/>
              <a:t> </a:t>
            </a:r>
            <a:r>
              <a:rPr lang="de-DE" dirty="0" err="1"/>
              <a:t>of</a:t>
            </a:r>
            <a:r>
              <a:rPr lang="de-DE" dirty="0"/>
              <a:t> an </a:t>
            </a:r>
            <a:r>
              <a:rPr lang="de-DE" dirty="0" err="1"/>
              <a:t>image</a:t>
            </a:r>
            <a:endParaRPr lang="de-DE" dirty="0"/>
          </a:p>
        </p:txBody>
      </p:sp>
      <p:sp>
        <p:nvSpPr>
          <p:cNvPr id="2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cxnSp>
        <p:nvCxnSpPr>
          <p:cNvPr id="30" name="Gerader Verbinder 29"/>
          <p:cNvCxnSpPr/>
          <p:nvPr/>
        </p:nvCxnSpPr>
        <p:spPr>
          <a:xfrm>
            <a:off x="934086" y="1923640"/>
            <a:ext cx="4693340"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2787690" y="1923640"/>
            <a:ext cx="3766538"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a:cxnSpLocks/>
          </p:cNvCxnSpPr>
          <p:nvPr/>
        </p:nvCxnSpPr>
        <p:spPr>
          <a:xfrm flipV="1">
            <a:off x="934086" y="3305427"/>
            <a:ext cx="4691556" cy="4718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p:cNvCxnSpPr>
          <p:nvPr/>
        </p:nvCxnSpPr>
        <p:spPr>
          <a:xfrm flipV="1">
            <a:off x="2787690" y="3313843"/>
            <a:ext cx="3766538" cy="4630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49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Norm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673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Local</a:t>
            </a:r>
            <a:r>
              <a:rPr lang="de-DE" dirty="0"/>
              <a: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8261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Softmax</a:t>
            </a:r>
            <a:r>
              <a:rPr lang="de-DE" dirty="0"/>
              <a:t>-linear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3575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a:t>Soft continuous version of Max Function</a:t>
                </a:r>
              </a:p>
              <a:p>
                <a:r>
                  <a:rPr lang="en-GB" dirty="0"/>
                  <a:t>Forces</a:t>
                </a:r>
                <a14:m>
                  <m:oMath xmlns:m="http://schemas.openxmlformats.org/officeDocument/2006/math">
                    <m:r>
                      <a:rPr lang="en-US">
                        <a:latin typeface="Cambria Math" charset="0"/>
                      </a:rPr>
                      <m:t> </m:t>
                    </m:r>
                    <m:nary>
                      <m:naryPr>
                        <m:chr m:val="∑"/>
                        <m:subHide m:val="on"/>
                        <m:supHide m:val="on"/>
                        <m:ctrlPr>
                          <a:rPr lang="en-GB" i="1" smtClean="0">
                            <a:latin typeface="Cambria Math"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a:t>.</a:t>
                </a:r>
              </a:p>
              <a:p>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a:t>Softmax</a:t>
            </a:r>
            <a:r>
              <a:rPr lang="en-GB" dirty="0"/>
              <a:t> Output Function</a:t>
            </a:r>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charset="0"/>
                            </a:rPr>
                          </m:ctrlPr>
                        </m:fPr>
                        <m:num>
                          <m:sSup>
                            <m:sSupPr>
                              <m:ctrlPr>
                                <a:rPr lang="mr-IN" sz="4000" b="0" i="1" smtClean="0">
                                  <a:latin typeface="Cambria Math" charset="0"/>
                                </a:rPr>
                              </m:ctrlPr>
                            </m:sSupPr>
                            <m:e>
                              <m:r>
                                <a:rPr lang="en-US" sz="4000" b="0" i="1" smtClean="0">
                                  <a:latin typeface="Cambria Math" charset="0"/>
                                </a:rPr>
                                <m:t>𝑒</m:t>
                              </m:r>
                            </m:e>
                            <m:sup>
                              <m:sSubSup>
                                <m:sSubSupPr>
                                  <m:ctrlPr>
                                    <a:rPr lang="en-US" sz="4000" b="0" i="1" smtClean="0">
                                      <a:latin typeface="Cambria Math"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charset="0"/>
                                    </a:rPr>
                                  </m:ctrlPr>
                                </m:sSupPr>
                                <m:e>
                                  <m:r>
                                    <a:rPr lang="en-US" sz="4000" b="0" i="1" smtClean="0">
                                      <a:latin typeface="Cambria Math" charset="0"/>
                                    </a:rPr>
                                    <m:t>𝑒</m:t>
                                  </m:r>
                                </m:e>
                                <m:sup>
                                  <m:sSub>
                                    <m:sSubPr>
                                      <m:ctrlPr>
                                        <a:rPr lang="en-US" sz="4000" b="0" i="1" smtClean="0">
                                          <a:latin typeface="Cambria Math"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369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charset="0"/>
                          </a:rPr>
                        </m:ctrlPr>
                      </m:fPr>
                      <m:num>
                        <m:r>
                          <a:rPr lang="mr-IN" i="1" smtClean="0">
                            <a:latin typeface="Cambria Math" charset="0"/>
                          </a:rPr>
                          <m:t>𝛿</m:t>
                        </m:r>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a:p>
              <a:p>
                <a:r>
                  <a:rPr lang="en-GB" dirty="0"/>
                  <a:t>Nice Simple derivative</a:t>
                </a:r>
              </a:p>
              <a:p>
                <a:r>
                  <a:rPr lang="en-GB" dirty="0"/>
                  <a:t>Even though</a:t>
                </a:r>
                <a14:m>
                  <m:oMath xmlns:m="http://schemas.openxmlformats.org/officeDocument/2006/math">
                    <m:r>
                      <a:rPr lang="en-US" b="0" i="0" smtClean="0">
                        <a:latin typeface="Cambria Math" charset="0"/>
                      </a:rPr>
                      <m:t> </m:t>
                    </m:r>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a:t>depends of </a:t>
                </a:r>
                <a14:m>
                  <m:oMath xmlns:m="http://schemas.openxmlformats.org/officeDocument/2006/math">
                    <m:sSub>
                      <m:sSubPr>
                        <m:ctrlPr>
                          <a:rPr lang="en-US" i="1" smtClean="0">
                            <a:latin typeface="Cambria Math"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a:p>
              <a:p>
                <a:pPr lvl="1"/>
                <a:r>
                  <a:rPr lang="en-GB" dirty="0"/>
                  <a:t>Derivative </a:t>
                </a:r>
              </a:p>
              <a:p>
                <a:pPr lvl="2"/>
                <a:r>
                  <a:rPr lang="en-GB" dirty="0"/>
                  <a:t>for an individual neuron </a:t>
                </a:r>
              </a:p>
              <a:p>
                <a:pPr lvl="2"/>
                <a:r>
                  <a:rPr lang="en-GB" dirty="0"/>
                  <a:t>of an I/P in respect to O/P is just </a:t>
                </a:r>
                <a14:m>
                  <m:oMath xmlns:m="http://schemas.openxmlformats.org/officeDocument/2006/math">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Derivative </a:t>
            </a:r>
            <a:r>
              <a:rPr lang="en-GB" dirty="0" err="1"/>
              <a:t>Softmax</a:t>
            </a:r>
            <a:endParaRPr lang="en-GB" dirty="0"/>
          </a:p>
        </p:txBody>
      </p:sp>
    </p:spTree>
    <p:extLst>
      <p:ext uri="{BB962C8B-B14F-4D97-AF65-F5344CB8AC3E}">
        <p14:creationId xmlns:p14="http://schemas.microsoft.com/office/powerpoint/2010/main" val="1610916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charset="0"/>
                          </a:rPr>
                        </m:ctrlPr>
                      </m:funcPr>
                      <m:fName>
                        <m:sSub>
                          <m:sSubPr>
                            <m:ctrlPr>
                              <a:rPr lang="mr-IN" b="0" i="1" smtClean="0">
                                <a:latin typeface="Cambria Math"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a:p>
              <a:p>
                <a:pPr lvl="1"/>
                <a:r>
                  <a:rPr lang="en-GB" dirty="0"/>
                  <a:t>Negative log probability of correct answer</a:t>
                </a:r>
              </a:p>
              <a:p>
                <a:r>
                  <a:rPr lang="en-GB" dirty="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Cost Measure for </a:t>
            </a:r>
            <a:r>
              <a:rPr lang="en-GB" dirty="0" err="1"/>
              <a:t>Softmax</a:t>
            </a:r>
            <a:r>
              <a:rPr lang="en-GB" dirty="0"/>
              <a:t> Output Function</a:t>
            </a:r>
          </a:p>
        </p:txBody>
      </p:sp>
    </p:spTree>
    <p:extLst>
      <p:ext uri="{BB962C8B-B14F-4D97-AF65-F5344CB8AC3E}">
        <p14:creationId xmlns:p14="http://schemas.microsoft.com/office/powerpoint/2010/main" val="1348723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HYPERPARAMETERS</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54382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Neural</a:t>
            </a:r>
            <a:r>
              <a:rPr lang="de-DE" dirty="0"/>
              <a:t> Nets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09255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trains</a:t>
            </a:r>
          </a:p>
          <a:p>
            <a:r>
              <a:rPr lang="en-US" dirty="0"/>
              <a:t>High learning rate</a:t>
            </a:r>
          </a:p>
          <a:p>
            <a:pPr lvl="1"/>
            <a:r>
              <a:rPr lang="en-US" dirty="0"/>
              <a:t>Convergence or global minimum finding is problem</a:t>
            </a:r>
          </a:p>
          <a:p>
            <a:r>
              <a:rPr lang="en-US" dirty="0"/>
              <a:t>Low learning rate</a:t>
            </a:r>
          </a:p>
          <a:p>
            <a:pPr lvl="1"/>
            <a:r>
              <a:rPr lang="en-US" dirty="0"/>
              <a:t>High training times</a:t>
            </a:r>
            <a:endParaRPr lang="en-GB" dirty="0"/>
          </a:p>
        </p:txBody>
      </p:sp>
      <p:sp>
        <p:nvSpPr>
          <p:cNvPr id="3" name="Title 2"/>
          <p:cNvSpPr>
            <a:spLocks noGrp="1"/>
          </p:cNvSpPr>
          <p:nvPr>
            <p:ph type="title"/>
          </p:nvPr>
        </p:nvSpPr>
        <p:spPr/>
        <p:txBody>
          <a:bodyPr/>
          <a:lstStyle/>
          <a:p>
            <a:r>
              <a:rPr lang="en-GB" dirty="0"/>
              <a:t>Learning Rate</a:t>
            </a:r>
          </a:p>
        </p:txBody>
      </p:sp>
    </p:spTree>
    <p:extLst>
      <p:ext uri="{BB962C8B-B14F-4D97-AF65-F5344CB8AC3E}">
        <p14:creationId xmlns:p14="http://schemas.microsoft.com/office/powerpoint/2010/main" val="430933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time</a:t>
            </a:r>
          </a:p>
          <a:p>
            <a:pPr lvl="1"/>
            <a:r>
              <a:rPr lang="en-US" sz="2000" dirty="0"/>
              <a:t>higher learning rate is well suited to get close to the global minimum</a:t>
            </a:r>
          </a:p>
          <a:p>
            <a:pPr lvl="1"/>
            <a:r>
              <a:rPr lang="en-US" sz="2000" dirty="0"/>
              <a:t>small learning rate is better at fine tuning the global minimum</a:t>
            </a:r>
          </a:p>
          <a:p>
            <a:pPr lvl="1"/>
            <a:endParaRPr lang="en-US" sz="2000" dirty="0"/>
          </a:p>
          <a:p>
            <a:r>
              <a:rPr lang="en-US" sz="2000" dirty="0"/>
              <a:t>Several ways to do it:</a:t>
            </a:r>
          </a:p>
          <a:p>
            <a:pPr lvl="1"/>
            <a:r>
              <a:rPr lang="en-US" sz="2000" dirty="0"/>
              <a:t>Exponential decay, reduction by factor of n </a:t>
            </a:r>
          </a:p>
          <a:p>
            <a:pPr lvl="1"/>
            <a:r>
              <a:rPr lang="en-US" sz="2000" dirty="0" err="1"/>
              <a:t>GoogLeNet</a:t>
            </a:r>
            <a:r>
              <a:rPr lang="en-US" sz="2000" dirty="0"/>
              <a:t>: function to decrease the learning rate by 4%</a:t>
            </a:r>
          </a:p>
        </p:txBody>
      </p:sp>
      <p:sp>
        <p:nvSpPr>
          <p:cNvPr id="3" name="Title 2"/>
          <p:cNvSpPr>
            <a:spLocks noGrp="1"/>
          </p:cNvSpPr>
          <p:nvPr>
            <p:ph type="title"/>
          </p:nvPr>
        </p:nvSpPr>
        <p:spPr/>
        <p:txBody>
          <a:bodyPr/>
          <a:lstStyle/>
          <a:p>
            <a:r>
              <a:rPr lang="en-GB" dirty="0"/>
              <a:t>Learning Rate decay</a:t>
            </a:r>
          </a:p>
        </p:txBody>
      </p:sp>
    </p:spTree>
    <p:extLst>
      <p:ext uri="{BB962C8B-B14F-4D97-AF65-F5344CB8AC3E}">
        <p14:creationId xmlns:p14="http://schemas.microsoft.com/office/powerpoint/2010/main" val="1377350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61" y="1284288"/>
            <a:ext cx="7370941" cy="3232150"/>
          </a:xfrm>
        </p:spPr>
      </p:pic>
      <p:sp>
        <p:nvSpPr>
          <p:cNvPr id="3" name="Title 2"/>
          <p:cNvSpPr>
            <a:spLocks noGrp="1"/>
          </p:cNvSpPr>
          <p:nvPr>
            <p:ph type="title"/>
          </p:nvPr>
        </p:nvSpPr>
        <p:spPr/>
        <p:txBody>
          <a:bodyPr/>
          <a:lstStyle/>
          <a:p>
            <a:r>
              <a:rPr lang="en-GB" dirty="0"/>
              <a:t>Overfitting </a:t>
            </a:r>
            <a:r>
              <a:rPr lang="en-GB" dirty="0" smtClean="0"/>
              <a:t>or </a:t>
            </a:r>
            <a:r>
              <a:rPr lang="en-GB" dirty="0" err="1"/>
              <a:t>Underfitting</a:t>
            </a:r>
            <a:endParaRPr lang="en-GB" dirty="0"/>
          </a:p>
        </p:txBody>
      </p:sp>
      <p:cxnSp>
        <p:nvCxnSpPr>
          <p:cNvPr id="6" name="Straight Connector 5"/>
          <p:cNvCxnSpPr/>
          <p:nvPr/>
        </p:nvCxnSpPr>
        <p:spPr>
          <a:xfrm>
            <a:off x="1475656" y="1779662"/>
            <a:ext cx="1224136" cy="1440160"/>
          </a:xfrm>
          <a:prstGeom prst="line">
            <a:avLst/>
          </a:prstGeom>
          <a:ln w="38100">
            <a:solidFill>
              <a:srgbClr val="418E4F"/>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925229" y="1769327"/>
            <a:ext cx="1464527" cy="1055649"/>
          </a:xfrm>
          <a:custGeom>
            <a:avLst/>
            <a:gdLst>
              <a:gd name="connsiteX0" fmla="*/ 297366 w 1464527"/>
              <a:gd name="connsiteY0" fmla="*/ 0 h 1055649"/>
              <a:gd name="connsiteX1" fmla="*/ 267630 w 1464527"/>
              <a:gd name="connsiteY1" fmla="*/ 37171 h 1055649"/>
              <a:gd name="connsiteX2" fmla="*/ 230459 w 1464527"/>
              <a:gd name="connsiteY2" fmla="*/ 74341 h 1055649"/>
              <a:gd name="connsiteX3" fmla="*/ 215591 w 1464527"/>
              <a:gd name="connsiteY3" fmla="*/ 89210 h 1055649"/>
              <a:gd name="connsiteX4" fmla="*/ 185854 w 1464527"/>
              <a:gd name="connsiteY4" fmla="*/ 133814 h 1055649"/>
              <a:gd name="connsiteX5" fmla="*/ 170986 w 1464527"/>
              <a:gd name="connsiteY5" fmla="*/ 156117 h 1055649"/>
              <a:gd name="connsiteX6" fmla="*/ 148683 w 1464527"/>
              <a:gd name="connsiteY6" fmla="*/ 193288 h 1055649"/>
              <a:gd name="connsiteX7" fmla="*/ 133815 w 1464527"/>
              <a:gd name="connsiteY7" fmla="*/ 237893 h 1055649"/>
              <a:gd name="connsiteX8" fmla="*/ 118947 w 1464527"/>
              <a:gd name="connsiteY8" fmla="*/ 260195 h 1055649"/>
              <a:gd name="connsiteX9" fmla="*/ 111512 w 1464527"/>
              <a:gd name="connsiteY9" fmla="*/ 282497 h 1055649"/>
              <a:gd name="connsiteX10" fmla="*/ 96644 w 1464527"/>
              <a:gd name="connsiteY10" fmla="*/ 304800 h 1055649"/>
              <a:gd name="connsiteX11" fmla="*/ 89210 w 1464527"/>
              <a:gd name="connsiteY11" fmla="*/ 327102 h 1055649"/>
              <a:gd name="connsiteX12" fmla="*/ 74342 w 1464527"/>
              <a:gd name="connsiteY12" fmla="*/ 349405 h 1055649"/>
              <a:gd name="connsiteX13" fmla="*/ 59473 w 1464527"/>
              <a:gd name="connsiteY13" fmla="*/ 394010 h 1055649"/>
              <a:gd name="connsiteX14" fmla="*/ 37171 w 1464527"/>
              <a:gd name="connsiteY14" fmla="*/ 460917 h 1055649"/>
              <a:gd name="connsiteX15" fmla="*/ 29737 w 1464527"/>
              <a:gd name="connsiteY15" fmla="*/ 483219 h 1055649"/>
              <a:gd name="connsiteX16" fmla="*/ 22303 w 1464527"/>
              <a:gd name="connsiteY16" fmla="*/ 505522 h 1055649"/>
              <a:gd name="connsiteX17" fmla="*/ 14869 w 1464527"/>
              <a:gd name="connsiteY17" fmla="*/ 564995 h 1055649"/>
              <a:gd name="connsiteX18" fmla="*/ 7434 w 1464527"/>
              <a:gd name="connsiteY18" fmla="*/ 602166 h 1055649"/>
              <a:gd name="connsiteX19" fmla="*/ 0 w 1464527"/>
              <a:gd name="connsiteY19" fmla="*/ 669073 h 1055649"/>
              <a:gd name="connsiteX20" fmla="*/ 22303 w 1464527"/>
              <a:gd name="connsiteY20" fmla="*/ 773151 h 1055649"/>
              <a:gd name="connsiteX21" fmla="*/ 37171 w 1464527"/>
              <a:gd name="connsiteY21" fmla="*/ 795453 h 1055649"/>
              <a:gd name="connsiteX22" fmla="*/ 52039 w 1464527"/>
              <a:gd name="connsiteY22" fmla="*/ 810322 h 1055649"/>
              <a:gd name="connsiteX23" fmla="*/ 81776 w 1464527"/>
              <a:gd name="connsiteY23" fmla="*/ 854927 h 1055649"/>
              <a:gd name="connsiteX24" fmla="*/ 96644 w 1464527"/>
              <a:gd name="connsiteY24" fmla="*/ 877229 h 1055649"/>
              <a:gd name="connsiteX25" fmla="*/ 118947 w 1464527"/>
              <a:gd name="connsiteY25" fmla="*/ 892097 h 1055649"/>
              <a:gd name="connsiteX26" fmla="*/ 133815 w 1464527"/>
              <a:gd name="connsiteY26" fmla="*/ 906966 h 1055649"/>
              <a:gd name="connsiteX27" fmla="*/ 148683 w 1464527"/>
              <a:gd name="connsiteY27" fmla="*/ 929268 h 1055649"/>
              <a:gd name="connsiteX28" fmla="*/ 170986 w 1464527"/>
              <a:gd name="connsiteY28" fmla="*/ 936702 h 1055649"/>
              <a:gd name="connsiteX29" fmla="*/ 215591 w 1464527"/>
              <a:gd name="connsiteY29" fmla="*/ 966439 h 1055649"/>
              <a:gd name="connsiteX30" fmla="*/ 260195 w 1464527"/>
              <a:gd name="connsiteY30" fmla="*/ 988741 h 1055649"/>
              <a:gd name="connsiteX31" fmla="*/ 312234 w 1464527"/>
              <a:gd name="connsiteY31" fmla="*/ 1011044 h 1055649"/>
              <a:gd name="connsiteX32" fmla="*/ 364273 w 1464527"/>
              <a:gd name="connsiteY32" fmla="*/ 1025912 h 1055649"/>
              <a:gd name="connsiteX33" fmla="*/ 483220 w 1464527"/>
              <a:gd name="connsiteY33" fmla="*/ 1040780 h 1055649"/>
              <a:gd name="connsiteX34" fmla="*/ 535259 w 1464527"/>
              <a:gd name="connsiteY34" fmla="*/ 1048214 h 1055649"/>
              <a:gd name="connsiteX35" fmla="*/ 817756 w 1464527"/>
              <a:gd name="connsiteY35" fmla="*/ 1055649 h 1055649"/>
              <a:gd name="connsiteX36" fmla="*/ 1018478 w 1464527"/>
              <a:gd name="connsiteY36" fmla="*/ 1048214 h 1055649"/>
              <a:gd name="connsiteX37" fmla="*/ 1055649 w 1464527"/>
              <a:gd name="connsiteY37" fmla="*/ 1040780 h 1055649"/>
              <a:gd name="connsiteX38" fmla="*/ 1137425 w 1464527"/>
              <a:gd name="connsiteY38" fmla="*/ 1018478 h 1055649"/>
              <a:gd name="connsiteX39" fmla="*/ 1159727 w 1464527"/>
              <a:gd name="connsiteY39" fmla="*/ 1003610 h 1055649"/>
              <a:gd name="connsiteX40" fmla="*/ 1204332 w 1464527"/>
              <a:gd name="connsiteY40" fmla="*/ 988741 h 1055649"/>
              <a:gd name="connsiteX41" fmla="*/ 1226634 w 1464527"/>
              <a:gd name="connsiteY41" fmla="*/ 973873 h 1055649"/>
              <a:gd name="connsiteX42" fmla="*/ 1241503 w 1464527"/>
              <a:gd name="connsiteY42" fmla="*/ 959005 h 1055649"/>
              <a:gd name="connsiteX43" fmla="*/ 1286108 w 1464527"/>
              <a:gd name="connsiteY43" fmla="*/ 929268 h 1055649"/>
              <a:gd name="connsiteX44" fmla="*/ 1308410 w 1464527"/>
              <a:gd name="connsiteY44" fmla="*/ 914400 h 1055649"/>
              <a:gd name="connsiteX45" fmla="*/ 1345581 w 1464527"/>
              <a:gd name="connsiteY45" fmla="*/ 884663 h 1055649"/>
              <a:gd name="connsiteX46" fmla="*/ 1390186 w 1464527"/>
              <a:gd name="connsiteY46" fmla="*/ 854927 h 1055649"/>
              <a:gd name="connsiteX47" fmla="*/ 1427356 w 1464527"/>
              <a:gd name="connsiteY47" fmla="*/ 825190 h 1055649"/>
              <a:gd name="connsiteX48" fmla="*/ 1442225 w 1464527"/>
              <a:gd name="connsiteY48" fmla="*/ 810322 h 1055649"/>
              <a:gd name="connsiteX49" fmla="*/ 1464527 w 1464527"/>
              <a:gd name="connsiteY49" fmla="*/ 802888 h 105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64527" h="1055649">
                <a:moveTo>
                  <a:pt x="297366" y="0"/>
                </a:moveTo>
                <a:cubicBezTo>
                  <a:pt x="287454" y="12390"/>
                  <a:pt x="278245" y="25377"/>
                  <a:pt x="267630" y="37171"/>
                </a:cubicBezTo>
                <a:cubicBezTo>
                  <a:pt x="255908" y="50195"/>
                  <a:pt x="242849" y="61951"/>
                  <a:pt x="230459" y="74341"/>
                </a:cubicBezTo>
                <a:cubicBezTo>
                  <a:pt x="225503" y="79297"/>
                  <a:pt x="219479" y="83378"/>
                  <a:pt x="215591" y="89210"/>
                </a:cubicBezTo>
                <a:lnTo>
                  <a:pt x="185854" y="133814"/>
                </a:lnTo>
                <a:cubicBezTo>
                  <a:pt x="180898" y="141248"/>
                  <a:pt x="173812" y="147641"/>
                  <a:pt x="170986" y="156117"/>
                </a:cubicBezTo>
                <a:cubicBezTo>
                  <a:pt x="161334" y="185068"/>
                  <a:pt x="169092" y="172878"/>
                  <a:pt x="148683" y="193288"/>
                </a:cubicBezTo>
                <a:cubicBezTo>
                  <a:pt x="143727" y="208156"/>
                  <a:pt x="142509" y="224853"/>
                  <a:pt x="133815" y="237893"/>
                </a:cubicBezTo>
                <a:cubicBezTo>
                  <a:pt x="128859" y="245327"/>
                  <a:pt x="122943" y="252204"/>
                  <a:pt x="118947" y="260195"/>
                </a:cubicBezTo>
                <a:cubicBezTo>
                  <a:pt x="115442" y="267204"/>
                  <a:pt x="115017" y="275488"/>
                  <a:pt x="111512" y="282497"/>
                </a:cubicBezTo>
                <a:cubicBezTo>
                  <a:pt x="107516" y="290489"/>
                  <a:pt x="100640" y="296808"/>
                  <a:pt x="96644" y="304800"/>
                </a:cubicBezTo>
                <a:cubicBezTo>
                  <a:pt x="93140" y="311809"/>
                  <a:pt x="92714" y="320093"/>
                  <a:pt x="89210" y="327102"/>
                </a:cubicBezTo>
                <a:cubicBezTo>
                  <a:pt x="85214" y="335094"/>
                  <a:pt x="77971" y="341240"/>
                  <a:pt x="74342" y="349405"/>
                </a:cubicBezTo>
                <a:cubicBezTo>
                  <a:pt x="67977" y="363727"/>
                  <a:pt x="64429" y="379142"/>
                  <a:pt x="59473" y="394010"/>
                </a:cubicBezTo>
                <a:lnTo>
                  <a:pt x="37171" y="460917"/>
                </a:lnTo>
                <a:lnTo>
                  <a:pt x="29737" y="483219"/>
                </a:lnTo>
                <a:lnTo>
                  <a:pt x="22303" y="505522"/>
                </a:lnTo>
                <a:cubicBezTo>
                  <a:pt x="19825" y="525346"/>
                  <a:pt x="17907" y="545249"/>
                  <a:pt x="14869" y="564995"/>
                </a:cubicBezTo>
                <a:cubicBezTo>
                  <a:pt x="12948" y="577484"/>
                  <a:pt x="9221" y="589657"/>
                  <a:pt x="7434" y="602166"/>
                </a:cubicBezTo>
                <a:cubicBezTo>
                  <a:pt x="4260" y="624380"/>
                  <a:pt x="2478" y="646771"/>
                  <a:pt x="0" y="669073"/>
                </a:cubicBezTo>
                <a:cubicBezTo>
                  <a:pt x="3146" y="694241"/>
                  <a:pt x="6005" y="748704"/>
                  <a:pt x="22303" y="773151"/>
                </a:cubicBezTo>
                <a:cubicBezTo>
                  <a:pt x="27259" y="780585"/>
                  <a:pt x="31590" y="788476"/>
                  <a:pt x="37171" y="795453"/>
                </a:cubicBezTo>
                <a:cubicBezTo>
                  <a:pt x="41549" y="800926"/>
                  <a:pt x="47834" y="804715"/>
                  <a:pt x="52039" y="810322"/>
                </a:cubicBezTo>
                <a:cubicBezTo>
                  <a:pt x="62761" y="824618"/>
                  <a:pt x="71864" y="840059"/>
                  <a:pt x="81776" y="854927"/>
                </a:cubicBezTo>
                <a:cubicBezTo>
                  <a:pt x="86732" y="862361"/>
                  <a:pt x="89210" y="872273"/>
                  <a:pt x="96644" y="877229"/>
                </a:cubicBezTo>
                <a:cubicBezTo>
                  <a:pt x="104078" y="882185"/>
                  <a:pt x="111970" y="886515"/>
                  <a:pt x="118947" y="892097"/>
                </a:cubicBezTo>
                <a:cubicBezTo>
                  <a:pt x="124420" y="896476"/>
                  <a:pt x="129437" y="901493"/>
                  <a:pt x="133815" y="906966"/>
                </a:cubicBezTo>
                <a:cubicBezTo>
                  <a:pt x="139396" y="913943"/>
                  <a:pt x="141706" y="923687"/>
                  <a:pt x="148683" y="929268"/>
                </a:cubicBezTo>
                <a:cubicBezTo>
                  <a:pt x="154802" y="934163"/>
                  <a:pt x="163552" y="934224"/>
                  <a:pt x="170986" y="936702"/>
                </a:cubicBezTo>
                <a:cubicBezTo>
                  <a:pt x="197485" y="963203"/>
                  <a:pt x="173584" y="942436"/>
                  <a:pt x="215591" y="966439"/>
                </a:cubicBezTo>
                <a:cubicBezTo>
                  <a:pt x="255944" y="989497"/>
                  <a:pt x="219304" y="975111"/>
                  <a:pt x="260195" y="988741"/>
                </a:cubicBezTo>
                <a:cubicBezTo>
                  <a:pt x="285627" y="1014173"/>
                  <a:pt x="265255" y="999299"/>
                  <a:pt x="312234" y="1011044"/>
                </a:cubicBezTo>
                <a:cubicBezTo>
                  <a:pt x="342250" y="1018548"/>
                  <a:pt x="329516" y="1020698"/>
                  <a:pt x="364273" y="1025912"/>
                </a:cubicBezTo>
                <a:cubicBezTo>
                  <a:pt x="403788" y="1031839"/>
                  <a:pt x="443664" y="1035129"/>
                  <a:pt x="483220" y="1040780"/>
                </a:cubicBezTo>
                <a:cubicBezTo>
                  <a:pt x="500566" y="1043258"/>
                  <a:pt x="517754" y="1047436"/>
                  <a:pt x="535259" y="1048214"/>
                </a:cubicBezTo>
                <a:cubicBezTo>
                  <a:pt x="629364" y="1052397"/>
                  <a:pt x="723590" y="1053171"/>
                  <a:pt x="817756" y="1055649"/>
                </a:cubicBezTo>
                <a:cubicBezTo>
                  <a:pt x="884663" y="1053171"/>
                  <a:pt x="951655" y="1052391"/>
                  <a:pt x="1018478" y="1048214"/>
                </a:cubicBezTo>
                <a:cubicBezTo>
                  <a:pt x="1031089" y="1047426"/>
                  <a:pt x="1043337" y="1043621"/>
                  <a:pt x="1055649" y="1040780"/>
                </a:cubicBezTo>
                <a:cubicBezTo>
                  <a:pt x="1110146" y="1028204"/>
                  <a:pt x="1100560" y="1030766"/>
                  <a:pt x="1137425" y="1018478"/>
                </a:cubicBezTo>
                <a:cubicBezTo>
                  <a:pt x="1144859" y="1013522"/>
                  <a:pt x="1151563" y="1007239"/>
                  <a:pt x="1159727" y="1003610"/>
                </a:cubicBezTo>
                <a:cubicBezTo>
                  <a:pt x="1174049" y="997245"/>
                  <a:pt x="1191292" y="997435"/>
                  <a:pt x="1204332" y="988741"/>
                </a:cubicBezTo>
                <a:cubicBezTo>
                  <a:pt x="1211766" y="983785"/>
                  <a:pt x="1219657" y="979454"/>
                  <a:pt x="1226634" y="973873"/>
                </a:cubicBezTo>
                <a:cubicBezTo>
                  <a:pt x="1232107" y="969495"/>
                  <a:pt x="1235896" y="963210"/>
                  <a:pt x="1241503" y="959005"/>
                </a:cubicBezTo>
                <a:cubicBezTo>
                  <a:pt x="1255799" y="948283"/>
                  <a:pt x="1271240" y="939180"/>
                  <a:pt x="1286108" y="929268"/>
                </a:cubicBezTo>
                <a:lnTo>
                  <a:pt x="1308410" y="914400"/>
                </a:lnTo>
                <a:cubicBezTo>
                  <a:pt x="1341661" y="864522"/>
                  <a:pt x="1302491" y="913389"/>
                  <a:pt x="1345581" y="884663"/>
                </a:cubicBezTo>
                <a:cubicBezTo>
                  <a:pt x="1401269" y="847539"/>
                  <a:pt x="1337154" y="872603"/>
                  <a:pt x="1390186" y="854927"/>
                </a:cubicBezTo>
                <a:cubicBezTo>
                  <a:pt x="1426076" y="819034"/>
                  <a:pt x="1380478" y="862692"/>
                  <a:pt x="1427356" y="825190"/>
                </a:cubicBezTo>
                <a:cubicBezTo>
                  <a:pt x="1432829" y="820812"/>
                  <a:pt x="1436215" y="813928"/>
                  <a:pt x="1442225" y="810322"/>
                </a:cubicBezTo>
                <a:cubicBezTo>
                  <a:pt x="1448944" y="806290"/>
                  <a:pt x="1464527" y="802888"/>
                  <a:pt x="1464527" y="802888"/>
                </a:cubicBezTo>
              </a:path>
            </a:pathLst>
          </a:custGeom>
          <a:noFill/>
          <a:ln w="38100">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6235700" y="1727200"/>
            <a:ext cx="1327207" cy="1092200"/>
          </a:xfrm>
          <a:custGeom>
            <a:avLst/>
            <a:gdLst>
              <a:gd name="connsiteX0" fmla="*/ 298450 w 1327207"/>
              <a:gd name="connsiteY0" fmla="*/ 0 h 1092200"/>
              <a:gd name="connsiteX1" fmla="*/ 279400 w 1327207"/>
              <a:gd name="connsiteY1" fmla="*/ 22225 h 1092200"/>
              <a:gd name="connsiteX2" fmla="*/ 269875 w 1327207"/>
              <a:gd name="connsiteY2" fmla="*/ 31750 h 1092200"/>
              <a:gd name="connsiteX3" fmla="*/ 247650 w 1327207"/>
              <a:gd name="connsiteY3" fmla="*/ 60325 h 1092200"/>
              <a:gd name="connsiteX4" fmla="*/ 238125 w 1327207"/>
              <a:gd name="connsiteY4" fmla="*/ 79375 h 1092200"/>
              <a:gd name="connsiteX5" fmla="*/ 234950 w 1327207"/>
              <a:gd name="connsiteY5" fmla="*/ 88900 h 1092200"/>
              <a:gd name="connsiteX6" fmla="*/ 228600 w 1327207"/>
              <a:gd name="connsiteY6" fmla="*/ 98425 h 1092200"/>
              <a:gd name="connsiteX7" fmla="*/ 222250 w 1327207"/>
              <a:gd name="connsiteY7" fmla="*/ 111125 h 1092200"/>
              <a:gd name="connsiteX8" fmla="*/ 219075 w 1327207"/>
              <a:gd name="connsiteY8" fmla="*/ 127000 h 1092200"/>
              <a:gd name="connsiteX9" fmla="*/ 212725 w 1327207"/>
              <a:gd name="connsiteY9" fmla="*/ 136525 h 1092200"/>
              <a:gd name="connsiteX10" fmla="*/ 206375 w 1327207"/>
              <a:gd name="connsiteY10" fmla="*/ 149225 h 1092200"/>
              <a:gd name="connsiteX11" fmla="*/ 203200 w 1327207"/>
              <a:gd name="connsiteY11" fmla="*/ 161925 h 1092200"/>
              <a:gd name="connsiteX12" fmla="*/ 196850 w 1327207"/>
              <a:gd name="connsiteY12" fmla="*/ 171450 h 1092200"/>
              <a:gd name="connsiteX13" fmla="*/ 190500 w 1327207"/>
              <a:gd name="connsiteY13" fmla="*/ 184150 h 1092200"/>
              <a:gd name="connsiteX14" fmla="*/ 187325 w 1327207"/>
              <a:gd name="connsiteY14" fmla="*/ 196850 h 1092200"/>
              <a:gd name="connsiteX15" fmla="*/ 180975 w 1327207"/>
              <a:gd name="connsiteY15" fmla="*/ 206375 h 1092200"/>
              <a:gd name="connsiteX16" fmla="*/ 174625 w 1327207"/>
              <a:gd name="connsiteY16" fmla="*/ 225425 h 1092200"/>
              <a:gd name="connsiteX17" fmla="*/ 171450 w 1327207"/>
              <a:gd name="connsiteY17" fmla="*/ 234950 h 1092200"/>
              <a:gd name="connsiteX18" fmla="*/ 165100 w 1327207"/>
              <a:gd name="connsiteY18" fmla="*/ 260350 h 1092200"/>
              <a:gd name="connsiteX19" fmla="*/ 152400 w 1327207"/>
              <a:gd name="connsiteY19" fmla="*/ 288925 h 1092200"/>
              <a:gd name="connsiteX20" fmla="*/ 149225 w 1327207"/>
              <a:gd name="connsiteY20" fmla="*/ 298450 h 1092200"/>
              <a:gd name="connsiteX21" fmla="*/ 142875 w 1327207"/>
              <a:gd name="connsiteY21" fmla="*/ 307975 h 1092200"/>
              <a:gd name="connsiteX22" fmla="*/ 139700 w 1327207"/>
              <a:gd name="connsiteY22" fmla="*/ 317500 h 1092200"/>
              <a:gd name="connsiteX23" fmla="*/ 123825 w 1327207"/>
              <a:gd name="connsiteY23" fmla="*/ 336550 h 1092200"/>
              <a:gd name="connsiteX24" fmla="*/ 120650 w 1327207"/>
              <a:gd name="connsiteY24" fmla="*/ 346075 h 1092200"/>
              <a:gd name="connsiteX25" fmla="*/ 107950 w 1327207"/>
              <a:gd name="connsiteY25" fmla="*/ 368300 h 1092200"/>
              <a:gd name="connsiteX26" fmla="*/ 104775 w 1327207"/>
              <a:gd name="connsiteY26" fmla="*/ 377825 h 1092200"/>
              <a:gd name="connsiteX27" fmla="*/ 92075 w 1327207"/>
              <a:gd name="connsiteY27" fmla="*/ 396875 h 1092200"/>
              <a:gd name="connsiteX28" fmla="*/ 85725 w 1327207"/>
              <a:gd name="connsiteY28" fmla="*/ 406400 h 1092200"/>
              <a:gd name="connsiteX29" fmla="*/ 79375 w 1327207"/>
              <a:gd name="connsiteY29" fmla="*/ 415925 h 1092200"/>
              <a:gd name="connsiteX30" fmla="*/ 50800 w 1327207"/>
              <a:gd name="connsiteY30" fmla="*/ 441325 h 1092200"/>
              <a:gd name="connsiteX31" fmla="*/ 34925 w 1327207"/>
              <a:gd name="connsiteY31" fmla="*/ 457200 h 1092200"/>
              <a:gd name="connsiteX32" fmla="*/ 28575 w 1327207"/>
              <a:gd name="connsiteY32" fmla="*/ 466725 h 1092200"/>
              <a:gd name="connsiteX33" fmla="*/ 9525 w 1327207"/>
              <a:gd name="connsiteY33" fmla="*/ 485775 h 1092200"/>
              <a:gd name="connsiteX34" fmla="*/ 3175 w 1327207"/>
              <a:gd name="connsiteY34" fmla="*/ 504825 h 1092200"/>
              <a:gd name="connsiteX35" fmla="*/ 0 w 1327207"/>
              <a:gd name="connsiteY35" fmla="*/ 514350 h 1092200"/>
              <a:gd name="connsiteX36" fmla="*/ 3175 w 1327207"/>
              <a:gd name="connsiteY36" fmla="*/ 603250 h 1092200"/>
              <a:gd name="connsiteX37" fmla="*/ 6350 w 1327207"/>
              <a:gd name="connsiteY37" fmla="*/ 612775 h 1092200"/>
              <a:gd name="connsiteX38" fmla="*/ 15875 w 1327207"/>
              <a:gd name="connsiteY38" fmla="*/ 619125 h 1092200"/>
              <a:gd name="connsiteX39" fmla="*/ 41275 w 1327207"/>
              <a:gd name="connsiteY39" fmla="*/ 635000 h 1092200"/>
              <a:gd name="connsiteX40" fmla="*/ 50800 w 1327207"/>
              <a:gd name="connsiteY40" fmla="*/ 638175 h 1092200"/>
              <a:gd name="connsiteX41" fmla="*/ 95250 w 1327207"/>
              <a:gd name="connsiteY41" fmla="*/ 635000 h 1092200"/>
              <a:gd name="connsiteX42" fmla="*/ 107950 w 1327207"/>
              <a:gd name="connsiteY42" fmla="*/ 631825 h 1092200"/>
              <a:gd name="connsiteX43" fmla="*/ 130175 w 1327207"/>
              <a:gd name="connsiteY43" fmla="*/ 628650 h 1092200"/>
              <a:gd name="connsiteX44" fmla="*/ 142875 w 1327207"/>
              <a:gd name="connsiteY44" fmla="*/ 625475 h 1092200"/>
              <a:gd name="connsiteX45" fmla="*/ 358775 w 1327207"/>
              <a:gd name="connsiteY45" fmla="*/ 622300 h 1092200"/>
              <a:gd name="connsiteX46" fmla="*/ 438150 w 1327207"/>
              <a:gd name="connsiteY46" fmla="*/ 625475 h 1092200"/>
              <a:gd name="connsiteX47" fmla="*/ 460375 w 1327207"/>
              <a:gd name="connsiteY47" fmla="*/ 631825 h 1092200"/>
              <a:gd name="connsiteX48" fmla="*/ 495300 w 1327207"/>
              <a:gd name="connsiteY48" fmla="*/ 641350 h 1092200"/>
              <a:gd name="connsiteX49" fmla="*/ 508000 w 1327207"/>
              <a:gd name="connsiteY49" fmla="*/ 647700 h 1092200"/>
              <a:gd name="connsiteX50" fmla="*/ 530225 w 1327207"/>
              <a:gd name="connsiteY50" fmla="*/ 663575 h 1092200"/>
              <a:gd name="connsiteX51" fmla="*/ 539750 w 1327207"/>
              <a:gd name="connsiteY51" fmla="*/ 673100 h 1092200"/>
              <a:gd name="connsiteX52" fmla="*/ 552450 w 1327207"/>
              <a:gd name="connsiteY52" fmla="*/ 679450 h 1092200"/>
              <a:gd name="connsiteX53" fmla="*/ 568325 w 1327207"/>
              <a:gd name="connsiteY53" fmla="*/ 698500 h 1092200"/>
              <a:gd name="connsiteX54" fmla="*/ 577850 w 1327207"/>
              <a:gd name="connsiteY54" fmla="*/ 708025 h 1092200"/>
              <a:gd name="connsiteX55" fmla="*/ 584200 w 1327207"/>
              <a:gd name="connsiteY55" fmla="*/ 717550 h 1092200"/>
              <a:gd name="connsiteX56" fmla="*/ 590550 w 1327207"/>
              <a:gd name="connsiteY56" fmla="*/ 739775 h 1092200"/>
              <a:gd name="connsiteX57" fmla="*/ 596900 w 1327207"/>
              <a:gd name="connsiteY57" fmla="*/ 758825 h 1092200"/>
              <a:gd name="connsiteX58" fmla="*/ 600075 w 1327207"/>
              <a:gd name="connsiteY58" fmla="*/ 768350 h 1092200"/>
              <a:gd name="connsiteX59" fmla="*/ 606425 w 1327207"/>
              <a:gd name="connsiteY59" fmla="*/ 777875 h 1092200"/>
              <a:gd name="connsiteX60" fmla="*/ 609600 w 1327207"/>
              <a:gd name="connsiteY60" fmla="*/ 796925 h 1092200"/>
              <a:gd name="connsiteX61" fmla="*/ 615950 w 1327207"/>
              <a:gd name="connsiteY61" fmla="*/ 815975 h 1092200"/>
              <a:gd name="connsiteX62" fmla="*/ 612775 w 1327207"/>
              <a:gd name="connsiteY62" fmla="*/ 860425 h 1092200"/>
              <a:gd name="connsiteX63" fmla="*/ 593725 w 1327207"/>
              <a:gd name="connsiteY63" fmla="*/ 873125 h 1092200"/>
              <a:gd name="connsiteX64" fmla="*/ 584200 w 1327207"/>
              <a:gd name="connsiteY64" fmla="*/ 879475 h 1092200"/>
              <a:gd name="connsiteX65" fmla="*/ 558800 w 1327207"/>
              <a:gd name="connsiteY65" fmla="*/ 885825 h 1092200"/>
              <a:gd name="connsiteX66" fmla="*/ 438150 w 1327207"/>
              <a:gd name="connsiteY66" fmla="*/ 882650 h 1092200"/>
              <a:gd name="connsiteX67" fmla="*/ 409575 w 1327207"/>
              <a:gd name="connsiteY67" fmla="*/ 866775 h 1092200"/>
              <a:gd name="connsiteX68" fmla="*/ 400050 w 1327207"/>
              <a:gd name="connsiteY68" fmla="*/ 860425 h 1092200"/>
              <a:gd name="connsiteX69" fmla="*/ 393700 w 1327207"/>
              <a:gd name="connsiteY69" fmla="*/ 850900 h 1092200"/>
              <a:gd name="connsiteX70" fmla="*/ 384175 w 1327207"/>
              <a:gd name="connsiteY70" fmla="*/ 841375 h 1092200"/>
              <a:gd name="connsiteX71" fmla="*/ 381000 w 1327207"/>
              <a:gd name="connsiteY71" fmla="*/ 831850 h 1092200"/>
              <a:gd name="connsiteX72" fmla="*/ 368300 w 1327207"/>
              <a:gd name="connsiteY72" fmla="*/ 812800 h 1092200"/>
              <a:gd name="connsiteX73" fmla="*/ 361950 w 1327207"/>
              <a:gd name="connsiteY73" fmla="*/ 803275 h 1092200"/>
              <a:gd name="connsiteX74" fmla="*/ 349250 w 1327207"/>
              <a:gd name="connsiteY74" fmla="*/ 774700 h 1092200"/>
              <a:gd name="connsiteX75" fmla="*/ 342900 w 1327207"/>
              <a:gd name="connsiteY75" fmla="*/ 752475 h 1092200"/>
              <a:gd name="connsiteX76" fmla="*/ 336550 w 1327207"/>
              <a:gd name="connsiteY76" fmla="*/ 742950 h 1092200"/>
              <a:gd name="connsiteX77" fmla="*/ 317500 w 1327207"/>
              <a:gd name="connsiteY77" fmla="*/ 730250 h 1092200"/>
              <a:gd name="connsiteX78" fmla="*/ 298450 w 1327207"/>
              <a:gd name="connsiteY78" fmla="*/ 714375 h 1092200"/>
              <a:gd name="connsiteX79" fmla="*/ 285750 w 1327207"/>
              <a:gd name="connsiteY79" fmla="*/ 711200 h 1092200"/>
              <a:gd name="connsiteX80" fmla="*/ 257175 w 1327207"/>
              <a:gd name="connsiteY80" fmla="*/ 701675 h 1092200"/>
              <a:gd name="connsiteX81" fmla="*/ 238125 w 1327207"/>
              <a:gd name="connsiteY81" fmla="*/ 692150 h 1092200"/>
              <a:gd name="connsiteX82" fmla="*/ 219075 w 1327207"/>
              <a:gd name="connsiteY82" fmla="*/ 685800 h 1092200"/>
              <a:gd name="connsiteX83" fmla="*/ 209550 w 1327207"/>
              <a:gd name="connsiteY83" fmla="*/ 682625 h 1092200"/>
              <a:gd name="connsiteX84" fmla="*/ 158750 w 1327207"/>
              <a:gd name="connsiteY84" fmla="*/ 685800 h 1092200"/>
              <a:gd name="connsiteX85" fmla="*/ 149225 w 1327207"/>
              <a:gd name="connsiteY85" fmla="*/ 688975 h 1092200"/>
              <a:gd name="connsiteX86" fmla="*/ 136525 w 1327207"/>
              <a:gd name="connsiteY86" fmla="*/ 708025 h 1092200"/>
              <a:gd name="connsiteX87" fmla="*/ 123825 w 1327207"/>
              <a:gd name="connsiteY87" fmla="*/ 727075 h 1092200"/>
              <a:gd name="connsiteX88" fmla="*/ 117475 w 1327207"/>
              <a:gd name="connsiteY88" fmla="*/ 736600 h 1092200"/>
              <a:gd name="connsiteX89" fmla="*/ 111125 w 1327207"/>
              <a:gd name="connsiteY89" fmla="*/ 746125 h 1092200"/>
              <a:gd name="connsiteX90" fmla="*/ 107950 w 1327207"/>
              <a:gd name="connsiteY90" fmla="*/ 768350 h 1092200"/>
              <a:gd name="connsiteX91" fmla="*/ 111125 w 1327207"/>
              <a:gd name="connsiteY91" fmla="*/ 841375 h 1092200"/>
              <a:gd name="connsiteX92" fmla="*/ 114300 w 1327207"/>
              <a:gd name="connsiteY92" fmla="*/ 850900 h 1092200"/>
              <a:gd name="connsiteX93" fmla="*/ 123825 w 1327207"/>
              <a:gd name="connsiteY93" fmla="*/ 882650 h 1092200"/>
              <a:gd name="connsiteX94" fmla="*/ 130175 w 1327207"/>
              <a:gd name="connsiteY94" fmla="*/ 901700 h 1092200"/>
              <a:gd name="connsiteX95" fmla="*/ 133350 w 1327207"/>
              <a:gd name="connsiteY95" fmla="*/ 911225 h 1092200"/>
              <a:gd name="connsiteX96" fmla="*/ 155575 w 1327207"/>
              <a:gd name="connsiteY96" fmla="*/ 936625 h 1092200"/>
              <a:gd name="connsiteX97" fmla="*/ 171450 w 1327207"/>
              <a:gd name="connsiteY97" fmla="*/ 965200 h 1092200"/>
              <a:gd name="connsiteX98" fmla="*/ 180975 w 1327207"/>
              <a:gd name="connsiteY98" fmla="*/ 971550 h 1092200"/>
              <a:gd name="connsiteX99" fmla="*/ 196850 w 1327207"/>
              <a:gd name="connsiteY99" fmla="*/ 987425 h 1092200"/>
              <a:gd name="connsiteX100" fmla="*/ 212725 w 1327207"/>
              <a:gd name="connsiteY100" fmla="*/ 1003300 h 1092200"/>
              <a:gd name="connsiteX101" fmla="*/ 231775 w 1327207"/>
              <a:gd name="connsiteY101" fmla="*/ 1009650 h 1092200"/>
              <a:gd name="connsiteX102" fmla="*/ 260350 w 1327207"/>
              <a:gd name="connsiteY102" fmla="*/ 1016000 h 1092200"/>
              <a:gd name="connsiteX103" fmla="*/ 276225 w 1327207"/>
              <a:gd name="connsiteY103" fmla="*/ 1022350 h 1092200"/>
              <a:gd name="connsiteX104" fmla="*/ 288925 w 1327207"/>
              <a:gd name="connsiteY104" fmla="*/ 1025525 h 1092200"/>
              <a:gd name="connsiteX105" fmla="*/ 311150 w 1327207"/>
              <a:gd name="connsiteY105" fmla="*/ 1038225 h 1092200"/>
              <a:gd name="connsiteX106" fmla="*/ 330200 w 1327207"/>
              <a:gd name="connsiteY106" fmla="*/ 1044575 h 1092200"/>
              <a:gd name="connsiteX107" fmla="*/ 339725 w 1327207"/>
              <a:gd name="connsiteY107" fmla="*/ 1047750 h 1092200"/>
              <a:gd name="connsiteX108" fmla="*/ 349250 w 1327207"/>
              <a:gd name="connsiteY108" fmla="*/ 1050925 h 1092200"/>
              <a:gd name="connsiteX109" fmla="*/ 387350 w 1327207"/>
              <a:gd name="connsiteY109" fmla="*/ 1054100 h 1092200"/>
              <a:gd name="connsiteX110" fmla="*/ 403225 w 1327207"/>
              <a:gd name="connsiteY110" fmla="*/ 1060450 h 1092200"/>
              <a:gd name="connsiteX111" fmla="*/ 412750 w 1327207"/>
              <a:gd name="connsiteY111" fmla="*/ 1063625 h 1092200"/>
              <a:gd name="connsiteX112" fmla="*/ 434975 w 1327207"/>
              <a:gd name="connsiteY112" fmla="*/ 1073150 h 1092200"/>
              <a:gd name="connsiteX113" fmla="*/ 460375 w 1327207"/>
              <a:gd name="connsiteY113" fmla="*/ 1079500 h 1092200"/>
              <a:gd name="connsiteX114" fmla="*/ 469900 w 1327207"/>
              <a:gd name="connsiteY114" fmla="*/ 1076325 h 1092200"/>
              <a:gd name="connsiteX115" fmla="*/ 476250 w 1327207"/>
              <a:gd name="connsiteY115" fmla="*/ 1066800 h 1092200"/>
              <a:gd name="connsiteX116" fmla="*/ 485775 w 1327207"/>
              <a:gd name="connsiteY116" fmla="*/ 1060450 h 1092200"/>
              <a:gd name="connsiteX117" fmla="*/ 504825 w 1327207"/>
              <a:gd name="connsiteY117" fmla="*/ 1076325 h 1092200"/>
              <a:gd name="connsiteX118" fmla="*/ 511175 w 1327207"/>
              <a:gd name="connsiteY118" fmla="*/ 1085850 h 1092200"/>
              <a:gd name="connsiteX119" fmla="*/ 533400 w 1327207"/>
              <a:gd name="connsiteY119" fmla="*/ 1092200 h 1092200"/>
              <a:gd name="connsiteX120" fmla="*/ 654050 w 1327207"/>
              <a:gd name="connsiteY120" fmla="*/ 1085850 h 1092200"/>
              <a:gd name="connsiteX121" fmla="*/ 708025 w 1327207"/>
              <a:gd name="connsiteY121" fmla="*/ 1079500 h 1092200"/>
              <a:gd name="connsiteX122" fmla="*/ 809625 w 1327207"/>
              <a:gd name="connsiteY122" fmla="*/ 1076325 h 1092200"/>
              <a:gd name="connsiteX123" fmla="*/ 828675 w 1327207"/>
              <a:gd name="connsiteY123" fmla="*/ 1073150 h 1092200"/>
              <a:gd name="connsiteX124" fmla="*/ 990600 w 1327207"/>
              <a:gd name="connsiteY124" fmla="*/ 1060450 h 1092200"/>
              <a:gd name="connsiteX125" fmla="*/ 1019175 w 1327207"/>
              <a:gd name="connsiteY125" fmla="*/ 1044575 h 1092200"/>
              <a:gd name="connsiteX126" fmla="*/ 1028700 w 1327207"/>
              <a:gd name="connsiteY126" fmla="*/ 1038225 h 1092200"/>
              <a:gd name="connsiteX127" fmla="*/ 1035050 w 1327207"/>
              <a:gd name="connsiteY127" fmla="*/ 1028700 h 1092200"/>
              <a:gd name="connsiteX128" fmla="*/ 1044575 w 1327207"/>
              <a:gd name="connsiteY128" fmla="*/ 1025525 h 1092200"/>
              <a:gd name="connsiteX129" fmla="*/ 1047750 w 1327207"/>
              <a:gd name="connsiteY129" fmla="*/ 1016000 h 1092200"/>
              <a:gd name="connsiteX130" fmla="*/ 1060450 w 1327207"/>
              <a:gd name="connsiteY130" fmla="*/ 996950 h 1092200"/>
              <a:gd name="connsiteX131" fmla="*/ 1054100 w 1327207"/>
              <a:gd name="connsiteY131" fmla="*/ 958850 h 1092200"/>
              <a:gd name="connsiteX132" fmla="*/ 1047750 w 1327207"/>
              <a:gd name="connsiteY132" fmla="*/ 949325 h 1092200"/>
              <a:gd name="connsiteX133" fmla="*/ 1044575 w 1327207"/>
              <a:gd name="connsiteY133" fmla="*/ 939800 h 1092200"/>
              <a:gd name="connsiteX134" fmla="*/ 1035050 w 1327207"/>
              <a:gd name="connsiteY134" fmla="*/ 933450 h 1092200"/>
              <a:gd name="connsiteX135" fmla="*/ 1031875 w 1327207"/>
              <a:gd name="connsiteY135" fmla="*/ 923925 h 1092200"/>
              <a:gd name="connsiteX136" fmla="*/ 993775 w 1327207"/>
              <a:gd name="connsiteY136" fmla="*/ 904875 h 1092200"/>
              <a:gd name="connsiteX137" fmla="*/ 981075 w 1327207"/>
              <a:gd name="connsiteY137" fmla="*/ 898525 h 1092200"/>
              <a:gd name="connsiteX138" fmla="*/ 965200 w 1327207"/>
              <a:gd name="connsiteY138" fmla="*/ 895350 h 1092200"/>
              <a:gd name="connsiteX139" fmla="*/ 955675 w 1327207"/>
              <a:gd name="connsiteY139" fmla="*/ 892175 h 1092200"/>
              <a:gd name="connsiteX140" fmla="*/ 936625 w 1327207"/>
              <a:gd name="connsiteY140" fmla="*/ 889000 h 1092200"/>
              <a:gd name="connsiteX141" fmla="*/ 904875 w 1327207"/>
              <a:gd name="connsiteY141" fmla="*/ 882650 h 1092200"/>
              <a:gd name="connsiteX142" fmla="*/ 860425 w 1327207"/>
              <a:gd name="connsiteY142" fmla="*/ 879475 h 1092200"/>
              <a:gd name="connsiteX143" fmla="*/ 831850 w 1327207"/>
              <a:gd name="connsiteY143" fmla="*/ 876300 h 1092200"/>
              <a:gd name="connsiteX144" fmla="*/ 825500 w 1327207"/>
              <a:gd name="connsiteY144" fmla="*/ 866775 h 1092200"/>
              <a:gd name="connsiteX145" fmla="*/ 815975 w 1327207"/>
              <a:gd name="connsiteY145" fmla="*/ 860425 h 1092200"/>
              <a:gd name="connsiteX146" fmla="*/ 800100 w 1327207"/>
              <a:gd name="connsiteY146" fmla="*/ 831850 h 1092200"/>
              <a:gd name="connsiteX147" fmla="*/ 806450 w 1327207"/>
              <a:gd name="connsiteY147" fmla="*/ 768350 h 1092200"/>
              <a:gd name="connsiteX148" fmla="*/ 831850 w 1327207"/>
              <a:gd name="connsiteY148" fmla="*/ 739775 h 1092200"/>
              <a:gd name="connsiteX149" fmla="*/ 850900 w 1327207"/>
              <a:gd name="connsiteY149" fmla="*/ 720725 h 1092200"/>
              <a:gd name="connsiteX150" fmla="*/ 860425 w 1327207"/>
              <a:gd name="connsiteY150" fmla="*/ 711200 h 1092200"/>
              <a:gd name="connsiteX151" fmla="*/ 869950 w 1327207"/>
              <a:gd name="connsiteY151" fmla="*/ 704850 h 1092200"/>
              <a:gd name="connsiteX152" fmla="*/ 889000 w 1327207"/>
              <a:gd name="connsiteY152" fmla="*/ 692150 h 1092200"/>
              <a:gd name="connsiteX153" fmla="*/ 936625 w 1327207"/>
              <a:gd name="connsiteY153" fmla="*/ 695325 h 1092200"/>
              <a:gd name="connsiteX154" fmla="*/ 942975 w 1327207"/>
              <a:gd name="connsiteY154" fmla="*/ 704850 h 1092200"/>
              <a:gd name="connsiteX155" fmla="*/ 962025 w 1327207"/>
              <a:gd name="connsiteY155" fmla="*/ 717550 h 1092200"/>
              <a:gd name="connsiteX156" fmla="*/ 971550 w 1327207"/>
              <a:gd name="connsiteY156" fmla="*/ 723900 h 1092200"/>
              <a:gd name="connsiteX157" fmla="*/ 990600 w 1327207"/>
              <a:gd name="connsiteY157" fmla="*/ 730250 h 1092200"/>
              <a:gd name="connsiteX158" fmla="*/ 1016000 w 1327207"/>
              <a:gd name="connsiteY158" fmla="*/ 758825 h 1092200"/>
              <a:gd name="connsiteX159" fmla="*/ 1022350 w 1327207"/>
              <a:gd name="connsiteY159" fmla="*/ 771525 h 1092200"/>
              <a:gd name="connsiteX160" fmla="*/ 1035050 w 1327207"/>
              <a:gd name="connsiteY160" fmla="*/ 790575 h 1092200"/>
              <a:gd name="connsiteX161" fmla="*/ 1041400 w 1327207"/>
              <a:gd name="connsiteY161" fmla="*/ 800100 h 1092200"/>
              <a:gd name="connsiteX162" fmla="*/ 1047750 w 1327207"/>
              <a:gd name="connsiteY162" fmla="*/ 812800 h 1092200"/>
              <a:gd name="connsiteX163" fmla="*/ 1050925 w 1327207"/>
              <a:gd name="connsiteY163" fmla="*/ 822325 h 1092200"/>
              <a:gd name="connsiteX164" fmla="*/ 1057275 w 1327207"/>
              <a:gd name="connsiteY164" fmla="*/ 835025 h 1092200"/>
              <a:gd name="connsiteX165" fmla="*/ 1060450 w 1327207"/>
              <a:gd name="connsiteY165" fmla="*/ 844550 h 1092200"/>
              <a:gd name="connsiteX166" fmla="*/ 1073150 w 1327207"/>
              <a:gd name="connsiteY166" fmla="*/ 863600 h 1092200"/>
              <a:gd name="connsiteX167" fmla="*/ 1079500 w 1327207"/>
              <a:gd name="connsiteY167" fmla="*/ 873125 h 1092200"/>
              <a:gd name="connsiteX168" fmla="*/ 1089025 w 1327207"/>
              <a:gd name="connsiteY168" fmla="*/ 879475 h 1092200"/>
              <a:gd name="connsiteX169" fmla="*/ 1117600 w 1327207"/>
              <a:gd name="connsiteY169" fmla="*/ 895350 h 1092200"/>
              <a:gd name="connsiteX170" fmla="*/ 1127125 w 1327207"/>
              <a:gd name="connsiteY170" fmla="*/ 904875 h 1092200"/>
              <a:gd name="connsiteX171" fmla="*/ 1155700 w 1327207"/>
              <a:gd name="connsiteY171" fmla="*/ 914400 h 1092200"/>
              <a:gd name="connsiteX172" fmla="*/ 1165225 w 1327207"/>
              <a:gd name="connsiteY172" fmla="*/ 917575 h 1092200"/>
              <a:gd name="connsiteX173" fmla="*/ 1222375 w 1327207"/>
              <a:gd name="connsiteY173" fmla="*/ 914400 h 1092200"/>
              <a:gd name="connsiteX174" fmla="*/ 1231900 w 1327207"/>
              <a:gd name="connsiteY174" fmla="*/ 911225 h 1092200"/>
              <a:gd name="connsiteX175" fmla="*/ 1241425 w 1327207"/>
              <a:gd name="connsiteY175" fmla="*/ 901700 h 1092200"/>
              <a:gd name="connsiteX176" fmla="*/ 1254125 w 1327207"/>
              <a:gd name="connsiteY176" fmla="*/ 882650 h 1092200"/>
              <a:gd name="connsiteX177" fmla="*/ 1263650 w 1327207"/>
              <a:gd name="connsiteY177" fmla="*/ 860425 h 1092200"/>
              <a:gd name="connsiteX178" fmla="*/ 1270000 w 1327207"/>
              <a:gd name="connsiteY178" fmla="*/ 841375 h 1092200"/>
              <a:gd name="connsiteX179" fmla="*/ 1273175 w 1327207"/>
              <a:gd name="connsiteY179" fmla="*/ 831850 h 1092200"/>
              <a:gd name="connsiteX180" fmla="*/ 1276350 w 1327207"/>
              <a:gd name="connsiteY180" fmla="*/ 815975 h 1092200"/>
              <a:gd name="connsiteX181" fmla="*/ 1279525 w 1327207"/>
              <a:gd name="connsiteY181" fmla="*/ 806450 h 1092200"/>
              <a:gd name="connsiteX182" fmla="*/ 1282700 w 1327207"/>
              <a:gd name="connsiteY182" fmla="*/ 793750 h 1092200"/>
              <a:gd name="connsiteX183" fmla="*/ 1285875 w 1327207"/>
              <a:gd name="connsiteY183" fmla="*/ 727075 h 1092200"/>
              <a:gd name="connsiteX184" fmla="*/ 1289050 w 1327207"/>
              <a:gd name="connsiteY184" fmla="*/ 695325 h 1092200"/>
              <a:gd name="connsiteX185" fmla="*/ 1295400 w 1327207"/>
              <a:gd name="connsiteY185" fmla="*/ 600075 h 1092200"/>
              <a:gd name="connsiteX186" fmla="*/ 1298575 w 1327207"/>
              <a:gd name="connsiteY186" fmla="*/ 542925 h 1092200"/>
              <a:gd name="connsiteX187" fmla="*/ 1301750 w 1327207"/>
              <a:gd name="connsiteY187" fmla="*/ 517525 h 1092200"/>
              <a:gd name="connsiteX188" fmla="*/ 1308100 w 1327207"/>
              <a:gd name="connsiteY188" fmla="*/ 409575 h 1092200"/>
              <a:gd name="connsiteX189" fmla="*/ 1314450 w 1327207"/>
              <a:gd name="connsiteY189" fmla="*/ 368300 h 1092200"/>
              <a:gd name="connsiteX190" fmla="*/ 1320800 w 1327207"/>
              <a:gd name="connsiteY190" fmla="*/ 187325 h 1092200"/>
              <a:gd name="connsiteX191" fmla="*/ 1323975 w 1327207"/>
              <a:gd name="connsiteY191" fmla="*/ 152400 h 1092200"/>
              <a:gd name="connsiteX192" fmla="*/ 1327150 w 1327207"/>
              <a:gd name="connsiteY192" fmla="*/ 11430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327207" h="1092200">
                <a:moveTo>
                  <a:pt x="298450" y="0"/>
                </a:moveTo>
                <a:cubicBezTo>
                  <a:pt x="260292" y="38158"/>
                  <a:pt x="303577" y="-6788"/>
                  <a:pt x="279400" y="22225"/>
                </a:cubicBezTo>
                <a:cubicBezTo>
                  <a:pt x="276525" y="25674"/>
                  <a:pt x="272632" y="28206"/>
                  <a:pt x="269875" y="31750"/>
                </a:cubicBezTo>
                <a:cubicBezTo>
                  <a:pt x="243291" y="65929"/>
                  <a:pt x="269275" y="38700"/>
                  <a:pt x="247650" y="60325"/>
                </a:cubicBezTo>
                <a:cubicBezTo>
                  <a:pt x="239670" y="84266"/>
                  <a:pt x="250435" y="54756"/>
                  <a:pt x="238125" y="79375"/>
                </a:cubicBezTo>
                <a:cubicBezTo>
                  <a:pt x="236628" y="82368"/>
                  <a:pt x="236447" y="85907"/>
                  <a:pt x="234950" y="88900"/>
                </a:cubicBezTo>
                <a:cubicBezTo>
                  <a:pt x="233243" y="92313"/>
                  <a:pt x="230493" y="95112"/>
                  <a:pt x="228600" y="98425"/>
                </a:cubicBezTo>
                <a:cubicBezTo>
                  <a:pt x="226252" y="102534"/>
                  <a:pt x="224367" y="106892"/>
                  <a:pt x="222250" y="111125"/>
                </a:cubicBezTo>
                <a:cubicBezTo>
                  <a:pt x="221192" y="116417"/>
                  <a:pt x="220970" y="121947"/>
                  <a:pt x="219075" y="127000"/>
                </a:cubicBezTo>
                <a:cubicBezTo>
                  <a:pt x="217735" y="130573"/>
                  <a:pt x="214618" y="133212"/>
                  <a:pt x="212725" y="136525"/>
                </a:cubicBezTo>
                <a:cubicBezTo>
                  <a:pt x="210377" y="140634"/>
                  <a:pt x="208037" y="144793"/>
                  <a:pt x="206375" y="149225"/>
                </a:cubicBezTo>
                <a:cubicBezTo>
                  <a:pt x="204843" y="153311"/>
                  <a:pt x="204919" y="157914"/>
                  <a:pt x="203200" y="161925"/>
                </a:cubicBezTo>
                <a:cubicBezTo>
                  <a:pt x="201697" y="165432"/>
                  <a:pt x="198743" y="168137"/>
                  <a:pt x="196850" y="171450"/>
                </a:cubicBezTo>
                <a:cubicBezTo>
                  <a:pt x="194502" y="175559"/>
                  <a:pt x="192162" y="179718"/>
                  <a:pt x="190500" y="184150"/>
                </a:cubicBezTo>
                <a:cubicBezTo>
                  <a:pt x="188968" y="188236"/>
                  <a:pt x="189044" y="192839"/>
                  <a:pt x="187325" y="196850"/>
                </a:cubicBezTo>
                <a:cubicBezTo>
                  <a:pt x="185822" y="200357"/>
                  <a:pt x="182525" y="202888"/>
                  <a:pt x="180975" y="206375"/>
                </a:cubicBezTo>
                <a:cubicBezTo>
                  <a:pt x="178257" y="212492"/>
                  <a:pt x="176742" y="219075"/>
                  <a:pt x="174625" y="225425"/>
                </a:cubicBezTo>
                <a:cubicBezTo>
                  <a:pt x="173567" y="228600"/>
                  <a:pt x="172262" y="231703"/>
                  <a:pt x="171450" y="234950"/>
                </a:cubicBezTo>
                <a:cubicBezTo>
                  <a:pt x="169333" y="243417"/>
                  <a:pt x="167860" y="252071"/>
                  <a:pt x="165100" y="260350"/>
                </a:cubicBezTo>
                <a:cubicBezTo>
                  <a:pt x="148718" y="309497"/>
                  <a:pt x="167494" y="258736"/>
                  <a:pt x="152400" y="288925"/>
                </a:cubicBezTo>
                <a:cubicBezTo>
                  <a:pt x="150903" y="291918"/>
                  <a:pt x="150722" y="295457"/>
                  <a:pt x="149225" y="298450"/>
                </a:cubicBezTo>
                <a:cubicBezTo>
                  <a:pt x="147518" y="301863"/>
                  <a:pt x="144582" y="304562"/>
                  <a:pt x="142875" y="307975"/>
                </a:cubicBezTo>
                <a:cubicBezTo>
                  <a:pt x="141378" y="310968"/>
                  <a:pt x="141197" y="314507"/>
                  <a:pt x="139700" y="317500"/>
                </a:cubicBezTo>
                <a:cubicBezTo>
                  <a:pt x="135280" y="326341"/>
                  <a:pt x="130847" y="329528"/>
                  <a:pt x="123825" y="336550"/>
                </a:cubicBezTo>
                <a:cubicBezTo>
                  <a:pt x="122767" y="339725"/>
                  <a:pt x="122147" y="343082"/>
                  <a:pt x="120650" y="346075"/>
                </a:cubicBezTo>
                <a:cubicBezTo>
                  <a:pt x="104707" y="377961"/>
                  <a:pt x="124649" y="329336"/>
                  <a:pt x="107950" y="368300"/>
                </a:cubicBezTo>
                <a:cubicBezTo>
                  <a:pt x="106632" y="371376"/>
                  <a:pt x="106400" y="374899"/>
                  <a:pt x="104775" y="377825"/>
                </a:cubicBezTo>
                <a:cubicBezTo>
                  <a:pt x="101069" y="384496"/>
                  <a:pt x="96308" y="390525"/>
                  <a:pt x="92075" y="396875"/>
                </a:cubicBezTo>
                <a:lnTo>
                  <a:pt x="85725" y="406400"/>
                </a:lnTo>
                <a:cubicBezTo>
                  <a:pt x="83608" y="409575"/>
                  <a:pt x="82073" y="413227"/>
                  <a:pt x="79375" y="415925"/>
                </a:cubicBezTo>
                <a:cubicBezTo>
                  <a:pt x="57627" y="437673"/>
                  <a:pt x="67797" y="429994"/>
                  <a:pt x="50800" y="441325"/>
                </a:cubicBezTo>
                <a:cubicBezTo>
                  <a:pt x="33867" y="466725"/>
                  <a:pt x="56092" y="436033"/>
                  <a:pt x="34925" y="457200"/>
                </a:cubicBezTo>
                <a:cubicBezTo>
                  <a:pt x="32227" y="459898"/>
                  <a:pt x="31110" y="463873"/>
                  <a:pt x="28575" y="466725"/>
                </a:cubicBezTo>
                <a:cubicBezTo>
                  <a:pt x="22609" y="473437"/>
                  <a:pt x="9525" y="485775"/>
                  <a:pt x="9525" y="485775"/>
                </a:cubicBezTo>
                <a:lnTo>
                  <a:pt x="3175" y="504825"/>
                </a:lnTo>
                <a:lnTo>
                  <a:pt x="0" y="514350"/>
                </a:lnTo>
                <a:cubicBezTo>
                  <a:pt x="1058" y="543983"/>
                  <a:pt x="1266" y="573659"/>
                  <a:pt x="3175" y="603250"/>
                </a:cubicBezTo>
                <a:cubicBezTo>
                  <a:pt x="3390" y="606590"/>
                  <a:pt x="4259" y="610162"/>
                  <a:pt x="6350" y="612775"/>
                </a:cubicBezTo>
                <a:cubicBezTo>
                  <a:pt x="8734" y="615755"/>
                  <a:pt x="12700" y="617008"/>
                  <a:pt x="15875" y="619125"/>
                </a:cubicBezTo>
                <a:cubicBezTo>
                  <a:pt x="25938" y="634219"/>
                  <a:pt x="18605" y="627443"/>
                  <a:pt x="41275" y="635000"/>
                </a:cubicBezTo>
                <a:lnTo>
                  <a:pt x="50800" y="638175"/>
                </a:lnTo>
                <a:cubicBezTo>
                  <a:pt x="65617" y="637117"/>
                  <a:pt x="80486" y="636640"/>
                  <a:pt x="95250" y="635000"/>
                </a:cubicBezTo>
                <a:cubicBezTo>
                  <a:pt x="99587" y="634518"/>
                  <a:pt x="103657" y="632606"/>
                  <a:pt x="107950" y="631825"/>
                </a:cubicBezTo>
                <a:cubicBezTo>
                  <a:pt x="115313" y="630486"/>
                  <a:pt x="122812" y="629989"/>
                  <a:pt x="130175" y="628650"/>
                </a:cubicBezTo>
                <a:cubicBezTo>
                  <a:pt x="134468" y="627869"/>
                  <a:pt x="138513" y="625596"/>
                  <a:pt x="142875" y="625475"/>
                </a:cubicBezTo>
                <a:cubicBezTo>
                  <a:pt x="214822" y="623476"/>
                  <a:pt x="286808" y="623358"/>
                  <a:pt x="358775" y="622300"/>
                </a:cubicBezTo>
                <a:cubicBezTo>
                  <a:pt x="385233" y="623358"/>
                  <a:pt x="411733" y="623653"/>
                  <a:pt x="438150" y="625475"/>
                </a:cubicBezTo>
                <a:cubicBezTo>
                  <a:pt x="446351" y="626041"/>
                  <a:pt x="452651" y="629894"/>
                  <a:pt x="460375" y="631825"/>
                </a:cubicBezTo>
                <a:cubicBezTo>
                  <a:pt x="474310" y="635309"/>
                  <a:pt x="481677" y="634539"/>
                  <a:pt x="495300" y="641350"/>
                </a:cubicBezTo>
                <a:cubicBezTo>
                  <a:pt x="499533" y="643467"/>
                  <a:pt x="503891" y="645352"/>
                  <a:pt x="508000" y="647700"/>
                </a:cubicBezTo>
                <a:cubicBezTo>
                  <a:pt x="513026" y="650572"/>
                  <a:pt x="526818" y="660655"/>
                  <a:pt x="530225" y="663575"/>
                </a:cubicBezTo>
                <a:cubicBezTo>
                  <a:pt x="533634" y="666497"/>
                  <a:pt x="536096" y="670490"/>
                  <a:pt x="539750" y="673100"/>
                </a:cubicBezTo>
                <a:cubicBezTo>
                  <a:pt x="543601" y="675851"/>
                  <a:pt x="548599" y="676699"/>
                  <a:pt x="552450" y="679450"/>
                </a:cubicBezTo>
                <a:cubicBezTo>
                  <a:pt x="563908" y="687635"/>
                  <a:pt x="560134" y="688671"/>
                  <a:pt x="568325" y="698500"/>
                </a:cubicBezTo>
                <a:cubicBezTo>
                  <a:pt x="571200" y="701949"/>
                  <a:pt x="574975" y="704576"/>
                  <a:pt x="577850" y="708025"/>
                </a:cubicBezTo>
                <a:cubicBezTo>
                  <a:pt x="580293" y="710956"/>
                  <a:pt x="582493" y="714137"/>
                  <a:pt x="584200" y="717550"/>
                </a:cubicBezTo>
                <a:cubicBezTo>
                  <a:pt x="586868" y="722885"/>
                  <a:pt x="589024" y="734689"/>
                  <a:pt x="590550" y="739775"/>
                </a:cubicBezTo>
                <a:cubicBezTo>
                  <a:pt x="592473" y="746186"/>
                  <a:pt x="594783" y="752475"/>
                  <a:pt x="596900" y="758825"/>
                </a:cubicBezTo>
                <a:cubicBezTo>
                  <a:pt x="597958" y="762000"/>
                  <a:pt x="598219" y="765565"/>
                  <a:pt x="600075" y="768350"/>
                </a:cubicBezTo>
                <a:lnTo>
                  <a:pt x="606425" y="777875"/>
                </a:lnTo>
                <a:cubicBezTo>
                  <a:pt x="607483" y="784225"/>
                  <a:pt x="608039" y="790680"/>
                  <a:pt x="609600" y="796925"/>
                </a:cubicBezTo>
                <a:cubicBezTo>
                  <a:pt x="611223" y="803419"/>
                  <a:pt x="615950" y="815975"/>
                  <a:pt x="615950" y="815975"/>
                </a:cubicBezTo>
                <a:cubicBezTo>
                  <a:pt x="614892" y="830792"/>
                  <a:pt x="618159" y="846581"/>
                  <a:pt x="612775" y="860425"/>
                </a:cubicBezTo>
                <a:cubicBezTo>
                  <a:pt x="610009" y="867538"/>
                  <a:pt x="600075" y="868892"/>
                  <a:pt x="593725" y="873125"/>
                </a:cubicBezTo>
                <a:cubicBezTo>
                  <a:pt x="590550" y="875242"/>
                  <a:pt x="587820" y="878268"/>
                  <a:pt x="584200" y="879475"/>
                </a:cubicBezTo>
                <a:cubicBezTo>
                  <a:pt x="569555" y="884357"/>
                  <a:pt x="577957" y="881994"/>
                  <a:pt x="558800" y="885825"/>
                </a:cubicBezTo>
                <a:cubicBezTo>
                  <a:pt x="518583" y="884767"/>
                  <a:pt x="478333" y="884610"/>
                  <a:pt x="438150" y="882650"/>
                </a:cubicBezTo>
                <a:cubicBezTo>
                  <a:pt x="429106" y="882209"/>
                  <a:pt x="413804" y="869594"/>
                  <a:pt x="409575" y="866775"/>
                </a:cubicBezTo>
                <a:lnTo>
                  <a:pt x="400050" y="860425"/>
                </a:lnTo>
                <a:cubicBezTo>
                  <a:pt x="397933" y="857250"/>
                  <a:pt x="396143" y="853831"/>
                  <a:pt x="393700" y="850900"/>
                </a:cubicBezTo>
                <a:cubicBezTo>
                  <a:pt x="390825" y="847451"/>
                  <a:pt x="386666" y="845111"/>
                  <a:pt x="384175" y="841375"/>
                </a:cubicBezTo>
                <a:cubicBezTo>
                  <a:pt x="382319" y="838590"/>
                  <a:pt x="382625" y="834776"/>
                  <a:pt x="381000" y="831850"/>
                </a:cubicBezTo>
                <a:cubicBezTo>
                  <a:pt x="377294" y="825179"/>
                  <a:pt x="372533" y="819150"/>
                  <a:pt x="368300" y="812800"/>
                </a:cubicBezTo>
                <a:cubicBezTo>
                  <a:pt x="366183" y="809625"/>
                  <a:pt x="363157" y="806895"/>
                  <a:pt x="361950" y="803275"/>
                </a:cubicBezTo>
                <a:cubicBezTo>
                  <a:pt x="354393" y="780605"/>
                  <a:pt x="359313" y="789794"/>
                  <a:pt x="349250" y="774700"/>
                </a:cubicBezTo>
                <a:cubicBezTo>
                  <a:pt x="348233" y="770631"/>
                  <a:pt x="345177" y="757030"/>
                  <a:pt x="342900" y="752475"/>
                </a:cubicBezTo>
                <a:cubicBezTo>
                  <a:pt x="341193" y="749062"/>
                  <a:pt x="339422" y="745463"/>
                  <a:pt x="336550" y="742950"/>
                </a:cubicBezTo>
                <a:cubicBezTo>
                  <a:pt x="330807" y="737924"/>
                  <a:pt x="322896" y="735646"/>
                  <a:pt x="317500" y="730250"/>
                </a:cubicBezTo>
                <a:cubicBezTo>
                  <a:pt x="311779" y="724529"/>
                  <a:pt x="306186" y="717690"/>
                  <a:pt x="298450" y="714375"/>
                </a:cubicBezTo>
                <a:cubicBezTo>
                  <a:pt x="294439" y="712656"/>
                  <a:pt x="289930" y="712454"/>
                  <a:pt x="285750" y="711200"/>
                </a:cubicBezTo>
                <a:cubicBezTo>
                  <a:pt x="276133" y="708315"/>
                  <a:pt x="266700" y="704850"/>
                  <a:pt x="257175" y="701675"/>
                </a:cubicBezTo>
                <a:cubicBezTo>
                  <a:pt x="222437" y="690096"/>
                  <a:pt x="275054" y="708563"/>
                  <a:pt x="238125" y="692150"/>
                </a:cubicBezTo>
                <a:cubicBezTo>
                  <a:pt x="232008" y="689432"/>
                  <a:pt x="225425" y="687917"/>
                  <a:pt x="219075" y="685800"/>
                </a:cubicBezTo>
                <a:lnTo>
                  <a:pt x="209550" y="682625"/>
                </a:lnTo>
                <a:cubicBezTo>
                  <a:pt x="192617" y="683683"/>
                  <a:pt x="175623" y="684024"/>
                  <a:pt x="158750" y="685800"/>
                </a:cubicBezTo>
                <a:cubicBezTo>
                  <a:pt x="155422" y="686150"/>
                  <a:pt x="151592" y="686608"/>
                  <a:pt x="149225" y="688975"/>
                </a:cubicBezTo>
                <a:cubicBezTo>
                  <a:pt x="143829" y="694371"/>
                  <a:pt x="140758" y="701675"/>
                  <a:pt x="136525" y="708025"/>
                </a:cubicBezTo>
                <a:lnTo>
                  <a:pt x="123825" y="727075"/>
                </a:lnTo>
                <a:lnTo>
                  <a:pt x="117475" y="736600"/>
                </a:lnTo>
                <a:lnTo>
                  <a:pt x="111125" y="746125"/>
                </a:lnTo>
                <a:cubicBezTo>
                  <a:pt x="110067" y="753533"/>
                  <a:pt x="107950" y="760866"/>
                  <a:pt x="107950" y="768350"/>
                </a:cubicBezTo>
                <a:cubicBezTo>
                  <a:pt x="107950" y="792715"/>
                  <a:pt x="109256" y="817082"/>
                  <a:pt x="111125" y="841375"/>
                </a:cubicBezTo>
                <a:cubicBezTo>
                  <a:pt x="111382" y="844712"/>
                  <a:pt x="113381" y="847682"/>
                  <a:pt x="114300" y="850900"/>
                </a:cubicBezTo>
                <a:cubicBezTo>
                  <a:pt x="123897" y="884489"/>
                  <a:pt x="108735" y="837379"/>
                  <a:pt x="123825" y="882650"/>
                </a:cubicBezTo>
                <a:lnTo>
                  <a:pt x="130175" y="901700"/>
                </a:lnTo>
                <a:cubicBezTo>
                  <a:pt x="131233" y="904875"/>
                  <a:pt x="130983" y="908858"/>
                  <a:pt x="133350" y="911225"/>
                </a:cubicBezTo>
                <a:cubicBezTo>
                  <a:pt x="149792" y="927667"/>
                  <a:pt x="142458" y="919136"/>
                  <a:pt x="155575" y="936625"/>
                </a:cubicBezTo>
                <a:cubicBezTo>
                  <a:pt x="158884" y="946551"/>
                  <a:pt x="162092" y="958962"/>
                  <a:pt x="171450" y="965200"/>
                </a:cubicBezTo>
                <a:lnTo>
                  <a:pt x="180975" y="971550"/>
                </a:lnTo>
                <a:cubicBezTo>
                  <a:pt x="197908" y="996950"/>
                  <a:pt x="175683" y="966258"/>
                  <a:pt x="196850" y="987425"/>
                </a:cubicBezTo>
                <a:cubicBezTo>
                  <a:pt x="207857" y="998432"/>
                  <a:pt x="197485" y="996527"/>
                  <a:pt x="212725" y="1003300"/>
                </a:cubicBezTo>
                <a:cubicBezTo>
                  <a:pt x="218842" y="1006018"/>
                  <a:pt x="225425" y="1007533"/>
                  <a:pt x="231775" y="1009650"/>
                </a:cubicBezTo>
                <a:cubicBezTo>
                  <a:pt x="247407" y="1014861"/>
                  <a:pt x="237999" y="1012275"/>
                  <a:pt x="260350" y="1016000"/>
                </a:cubicBezTo>
                <a:cubicBezTo>
                  <a:pt x="265642" y="1018117"/>
                  <a:pt x="270818" y="1020548"/>
                  <a:pt x="276225" y="1022350"/>
                </a:cubicBezTo>
                <a:cubicBezTo>
                  <a:pt x="280365" y="1023730"/>
                  <a:pt x="284839" y="1023993"/>
                  <a:pt x="288925" y="1025525"/>
                </a:cubicBezTo>
                <a:cubicBezTo>
                  <a:pt x="329471" y="1040730"/>
                  <a:pt x="277988" y="1023486"/>
                  <a:pt x="311150" y="1038225"/>
                </a:cubicBezTo>
                <a:cubicBezTo>
                  <a:pt x="317267" y="1040943"/>
                  <a:pt x="323850" y="1042458"/>
                  <a:pt x="330200" y="1044575"/>
                </a:cubicBezTo>
                <a:lnTo>
                  <a:pt x="339725" y="1047750"/>
                </a:lnTo>
                <a:cubicBezTo>
                  <a:pt x="342900" y="1048808"/>
                  <a:pt x="345915" y="1050647"/>
                  <a:pt x="349250" y="1050925"/>
                </a:cubicBezTo>
                <a:lnTo>
                  <a:pt x="387350" y="1054100"/>
                </a:lnTo>
                <a:cubicBezTo>
                  <a:pt x="392642" y="1056217"/>
                  <a:pt x="397889" y="1058449"/>
                  <a:pt x="403225" y="1060450"/>
                </a:cubicBezTo>
                <a:cubicBezTo>
                  <a:pt x="406359" y="1061625"/>
                  <a:pt x="409674" y="1062307"/>
                  <a:pt x="412750" y="1063625"/>
                </a:cubicBezTo>
                <a:cubicBezTo>
                  <a:pt x="425471" y="1069077"/>
                  <a:pt x="423061" y="1070172"/>
                  <a:pt x="434975" y="1073150"/>
                </a:cubicBezTo>
                <a:lnTo>
                  <a:pt x="460375" y="1079500"/>
                </a:lnTo>
                <a:cubicBezTo>
                  <a:pt x="463550" y="1078442"/>
                  <a:pt x="467287" y="1078416"/>
                  <a:pt x="469900" y="1076325"/>
                </a:cubicBezTo>
                <a:cubicBezTo>
                  <a:pt x="472880" y="1073941"/>
                  <a:pt x="473552" y="1069498"/>
                  <a:pt x="476250" y="1066800"/>
                </a:cubicBezTo>
                <a:cubicBezTo>
                  <a:pt x="478948" y="1064102"/>
                  <a:pt x="482600" y="1062567"/>
                  <a:pt x="485775" y="1060450"/>
                </a:cubicBezTo>
                <a:cubicBezTo>
                  <a:pt x="495141" y="1066694"/>
                  <a:pt x="497185" y="1067158"/>
                  <a:pt x="504825" y="1076325"/>
                </a:cubicBezTo>
                <a:cubicBezTo>
                  <a:pt x="507268" y="1079256"/>
                  <a:pt x="508195" y="1083466"/>
                  <a:pt x="511175" y="1085850"/>
                </a:cubicBezTo>
                <a:cubicBezTo>
                  <a:pt x="513245" y="1087506"/>
                  <a:pt x="532570" y="1091993"/>
                  <a:pt x="533400" y="1092200"/>
                </a:cubicBezTo>
                <a:lnTo>
                  <a:pt x="654050" y="1085850"/>
                </a:lnTo>
                <a:cubicBezTo>
                  <a:pt x="673410" y="1084301"/>
                  <a:pt x="688434" y="1080456"/>
                  <a:pt x="708025" y="1079500"/>
                </a:cubicBezTo>
                <a:cubicBezTo>
                  <a:pt x="741868" y="1077849"/>
                  <a:pt x="775758" y="1077383"/>
                  <a:pt x="809625" y="1076325"/>
                </a:cubicBezTo>
                <a:cubicBezTo>
                  <a:pt x="815975" y="1075267"/>
                  <a:pt x="822302" y="1074060"/>
                  <a:pt x="828675" y="1073150"/>
                </a:cubicBezTo>
                <a:cubicBezTo>
                  <a:pt x="882315" y="1065487"/>
                  <a:pt x="936565" y="1063452"/>
                  <a:pt x="990600" y="1060450"/>
                </a:cubicBezTo>
                <a:cubicBezTo>
                  <a:pt x="1007365" y="1054862"/>
                  <a:pt x="997340" y="1059131"/>
                  <a:pt x="1019175" y="1044575"/>
                </a:cubicBezTo>
                <a:lnTo>
                  <a:pt x="1028700" y="1038225"/>
                </a:lnTo>
                <a:cubicBezTo>
                  <a:pt x="1030817" y="1035050"/>
                  <a:pt x="1032070" y="1031084"/>
                  <a:pt x="1035050" y="1028700"/>
                </a:cubicBezTo>
                <a:cubicBezTo>
                  <a:pt x="1037663" y="1026609"/>
                  <a:pt x="1042208" y="1027892"/>
                  <a:pt x="1044575" y="1025525"/>
                </a:cubicBezTo>
                <a:cubicBezTo>
                  <a:pt x="1046942" y="1023158"/>
                  <a:pt x="1046125" y="1018926"/>
                  <a:pt x="1047750" y="1016000"/>
                </a:cubicBezTo>
                <a:cubicBezTo>
                  <a:pt x="1051456" y="1009329"/>
                  <a:pt x="1060450" y="996950"/>
                  <a:pt x="1060450" y="996950"/>
                </a:cubicBezTo>
                <a:cubicBezTo>
                  <a:pt x="1059444" y="987896"/>
                  <a:pt x="1059419" y="969488"/>
                  <a:pt x="1054100" y="958850"/>
                </a:cubicBezTo>
                <a:cubicBezTo>
                  <a:pt x="1052393" y="955437"/>
                  <a:pt x="1049457" y="952738"/>
                  <a:pt x="1047750" y="949325"/>
                </a:cubicBezTo>
                <a:cubicBezTo>
                  <a:pt x="1046253" y="946332"/>
                  <a:pt x="1046666" y="942413"/>
                  <a:pt x="1044575" y="939800"/>
                </a:cubicBezTo>
                <a:cubicBezTo>
                  <a:pt x="1042191" y="936820"/>
                  <a:pt x="1038225" y="935567"/>
                  <a:pt x="1035050" y="933450"/>
                </a:cubicBezTo>
                <a:cubicBezTo>
                  <a:pt x="1033992" y="930275"/>
                  <a:pt x="1034242" y="926292"/>
                  <a:pt x="1031875" y="923925"/>
                </a:cubicBezTo>
                <a:cubicBezTo>
                  <a:pt x="1013677" y="905727"/>
                  <a:pt x="1014433" y="915204"/>
                  <a:pt x="993775" y="904875"/>
                </a:cubicBezTo>
                <a:cubicBezTo>
                  <a:pt x="989542" y="902758"/>
                  <a:pt x="985565" y="900022"/>
                  <a:pt x="981075" y="898525"/>
                </a:cubicBezTo>
                <a:cubicBezTo>
                  <a:pt x="975955" y="896818"/>
                  <a:pt x="970435" y="896659"/>
                  <a:pt x="965200" y="895350"/>
                </a:cubicBezTo>
                <a:cubicBezTo>
                  <a:pt x="961953" y="894538"/>
                  <a:pt x="958942" y="892901"/>
                  <a:pt x="955675" y="892175"/>
                </a:cubicBezTo>
                <a:cubicBezTo>
                  <a:pt x="949391" y="890778"/>
                  <a:pt x="942938" y="890263"/>
                  <a:pt x="936625" y="889000"/>
                </a:cubicBezTo>
                <a:cubicBezTo>
                  <a:pt x="918760" y="885427"/>
                  <a:pt x="926635" y="884826"/>
                  <a:pt x="904875" y="882650"/>
                </a:cubicBezTo>
                <a:cubicBezTo>
                  <a:pt x="890094" y="881172"/>
                  <a:pt x="875224" y="880762"/>
                  <a:pt x="860425" y="879475"/>
                </a:cubicBezTo>
                <a:cubicBezTo>
                  <a:pt x="850877" y="878645"/>
                  <a:pt x="841375" y="877358"/>
                  <a:pt x="831850" y="876300"/>
                </a:cubicBezTo>
                <a:cubicBezTo>
                  <a:pt x="829733" y="873125"/>
                  <a:pt x="828198" y="869473"/>
                  <a:pt x="825500" y="866775"/>
                </a:cubicBezTo>
                <a:cubicBezTo>
                  <a:pt x="822802" y="864077"/>
                  <a:pt x="818488" y="863297"/>
                  <a:pt x="815975" y="860425"/>
                </a:cubicBezTo>
                <a:cubicBezTo>
                  <a:pt x="804218" y="846988"/>
                  <a:pt x="804461" y="844932"/>
                  <a:pt x="800100" y="831850"/>
                </a:cubicBezTo>
                <a:cubicBezTo>
                  <a:pt x="800286" y="828696"/>
                  <a:pt x="798167" y="784915"/>
                  <a:pt x="806450" y="768350"/>
                </a:cubicBezTo>
                <a:cubicBezTo>
                  <a:pt x="812116" y="757019"/>
                  <a:pt x="823435" y="748190"/>
                  <a:pt x="831850" y="739775"/>
                </a:cubicBezTo>
                <a:lnTo>
                  <a:pt x="850900" y="720725"/>
                </a:lnTo>
                <a:cubicBezTo>
                  <a:pt x="854075" y="717550"/>
                  <a:pt x="856689" y="713691"/>
                  <a:pt x="860425" y="711200"/>
                </a:cubicBezTo>
                <a:cubicBezTo>
                  <a:pt x="863600" y="709083"/>
                  <a:pt x="867019" y="707293"/>
                  <a:pt x="869950" y="704850"/>
                </a:cubicBezTo>
                <a:cubicBezTo>
                  <a:pt x="885805" y="691637"/>
                  <a:pt x="872261" y="697730"/>
                  <a:pt x="889000" y="692150"/>
                </a:cubicBezTo>
                <a:cubicBezTo>
                  <a:pt x="904875" y="693208"/>
                  <a:pt x="921138" y="691681"/>
                  <a:pt x="936625" y="695325"/>
                </a:cubicBezTo>
                <a:cubicBezTo>
                  <a:pt x="940339" y="696199"/>
                  <a:pt x="940103" y="702337"/>
                  <a:pt x="942975" y="704850"/>
                </a:cubicBezTo>
                <a:cubicBezTo>
                  <a:pt x="948718" y="709876"/>
                  <a:pt x="955675" y="713317"/>
                  <a:pt x="962025" y="717550"/>
                </a:cubicBezTo>
                <a:cubicBezTo>
                  <a:pt x="965200" y="719667"/>
                  <a:pt x="967930" y="722693"/>
                  <a:pt x="971550" y="723900"/>
                </a:cubicBezTo>
                <a:lnTo>
                  <a:pt x="990600" y="730250"/>
                </a:lnTo>
                <a:cubicBezTo>
                  <a:pt x="1003459" y="743109"/>
                  <a:pt x="1008446" y="745605"/>
                  <a:pt x="1016000" y="758825"/>
                </a:cubicBezTo>
                <a:cubicBezTo>
                  <a:pt x="1018348" y="762934"/>
                  <a:pt x="1019915" y="767466"/>
                  <a:pt x="1022350" y="771525"/>
                </a:cubicBezTo>
                <a:cubicBezTo>
                  <a:pt x="1026277" y="778069"/>
                  <a:pt x="1030817" y="784225"/>
                  <a:pt x="1035050" y="790575"/>
                </a:cubicBezTo>
                <a:cubicBezTo>
                  <a:pt x="1037167" y="793750"/>
                  <a:pt x="1039693" y="796687"/>
                  <a:pt x="1041400" y="800100"/>
                </a:cubicBezTo>
                <a:cubicBezTo>
                  <a:pt x="1043517" y="804333"/>
                  <a:pt x="1045886" y="808450"/>
                  <a:pt x="1047750" y="812800"/>
                </a:cubicBezTo>
                <a:cubicBezTo>
                  <a:pt x="1049068" y="815876"/>
                  <a:pt x="1049607" y="819249"/>
                  <a:pt x="1050925" y="822325"/>
                </a:cubicBezTo>
                <a:cubicBezTo>
                  <a:pt x="1052789" y="826675"/>
                  <a:pt x="1055411" y="830675"/>
                  <a:pt x="1057275" y="835025"/>
                </a:cubicBezTo>
                <a:cubicBezTo>
                  <a:pt x="1058593" y="838101"/>
                  <a:pt x="1058825" y="841624"/>
                  <a:pt x="1060450" y="844550"/>
                </a:cubicBezTo>
                <a:cubicBezTo>
                  <a:pt x="1064156" y="851221"/>
                  <a:pt x="1068917" y="857250"/>
                  <a:pt x="1073150" y="863600"/>
                </a:cubicBezTo>
                <a:cubicBezTo>
                  <a:pt x="1075267" y="866775"/>
                  <a:pt x="1076325" y="871008"/>
                  <a:pt x="1079500" y="873125"/>
                </a:cubicBezTo>
                <a:cubicBezTo>
                  <a:pt x="1082675" y="875242"/>
                  <a:pt x="1085612" y="877768"/>
                  <a:pt x="1089025" y="879475"/>
                </a:cubicBezTo>
                <a:cubicBezTo>
                  <a:pt x="1104995" y="887460"/>
                  <a:pt x="1097578" y="875328"/>
                  <a:pt x="1117600" y="895350"/>
                </a:cubicBezTo>
                <a:cubicBezTo>
                  <a:pt x="1120775" y="898525"/>
                  <a:pt x="1123200" y="902694"/>
                  <a:pt x="1127125" y="904875"/>
                </a:cubicBezTo>
                <a:lnTo>
                  <a:pt x="1155700" y="914400"/>
                </a:lnTo>
                <a:lnTo>
                  <a:pt x="1165225" y="917575"/>
                </a:lnTo>
                <a:cubicBezTo>
                  <a:pt x="1184275" y="916517"/>
                  <a:pt x="1203382" y="916209"/>
                  <a:pt x="1222375" y="914400"/>
                </a:cubicBezTo>
                <a:cubicBezTo>
                  <a:pt x="1225707" y="914083"/>
                  <a:pt x="1229115" y="913081"/>
                  <a:pt x="1231900" y="911225"/>
                </a:cubicBezTo>
                <a:cubicBezTo>
                  <a:pt x="1235636" y="908734"/>
                  <a:pt x="1238668" y="905244"/>
                  <a:pt x="1241425" y="901700"/>
                </a:cubicBezTo>
                <a:cubicBezTo>
                  <a:pt x="1246110" y="895676"/>
                  <a:pt x="1254125" y="882650"/>
                  <a:pt x="1254125" y="882650"/>
                </a:cubicBezTo>
                <a:cubicBezTo>
                  <a:pt x="1262524" y="849055"/>
                  <a:pt x="1251121" y="888616"/>
                  <a:pt x="1263650" y="860425"/>
                </a:cubicBezTo>
                <a:cubicBezTo>
                  <a:pt x="1266368" y="854308"/>
                  <a:pt x="1267883" y="847725"/>
                  <a:pt x="1270000" y="841375"/>
                </a:cubicBezTo>
                <a:cubicBezTo>
                  <a:pt x="1271058" y="838200"/>
                  <a:pt x="1272519" y="835132"/>
                  <a:pt x="1273175" y="831850"/>
                </a:cubicBezTo>
                <a:cubicBezTo>
                  <a:pt x="1274233" y="826558"/>
                  <a:pt x="1275041" y="821210"/>
                  <a:pt x="1276350" y="815975"/>
                </a:cubicBezTo>
                <a:cubicBezTo>
                  <a:pt x="1277162" y="812728"/>
                  <a:pt x="1278606" y="809668"/>
                  <a:pt x="1279525" y="806450"/>
                </a:cubicBezTo>
                <a:cubicBezTo>
                  <a:pt x="1280724" y="802254"/>
                  <a:pt x="1281642" y="797983"/>
                  <a:pt x="1282700" y="793750"/>
                </a:cubicBezTo>
                <a:cubicBezTo>
                  <a:pt x="1283758" y="771525"/>
                  <a:pt x="1284442" y="749279"/>
                  <a:pt x="1285875" y="727075"/>
                </a:cubicBezTo>
                <a:cubicBezTo>
                  <a:pt x="1286560" y="716461"/>
                  <a:pt x="1288255" y="705931"/>
                  <a:pt x="1289050" y="695325"/>
                </a:cubicBezTo>
                <a:cubicBezTo>
                  <a:pt x="1291430" y="663594"/>
                  <a:pt x="1293635" y="631846"/>
                  <a:pt x="1295400" y="600075"/>
                </a:cubicBezTo>
                <a:cubicBezTo>
                  <a:pt x="1296458" y="581025"/>
                  <a:pt x="1297112" y="561948"/>
                  <a:pt x="1298575" y="542925"/>
                </a:cubicBezTo>
                <a:cubicBezTo>
                  <a:pt x="1299229" y="534418"/>
                  <a:pt x="1300901" y="526015"/>
                  <a:pt x="1301750" y="517525"/>
                </a:cubicBezTo>
                <a:cubicBezTo>
                  <a:pt x="1307690" y="458127"/>
                  <a:pt x="1302830" y="488627"/>
                  <a:pt x="1308100" y="409575"/>
                </a:cubicBezTo>
                <a:cubicBezTo>
                  <a:pt x="1309253" y="392275"/>
                  <a:pt x="1311304" y="384032"/>
                  <a:pt x="1314450" y="368300"/>
                </a:cubicBezTo>
                <a:cubicBezTo>
                  <a:pt x="1316567" y="307975"/>
                  <a:pt x="1315335" y="247439"/>
                  <a:pt x="1320800" y="187325"/>
                </a:cubicBezTo>
                <a:cubicBezTo>
                  <a:pt x="1321858" y="175683"/>
                  <a:pt x="1322684" y="164018"/>
                  <a:pt x="1323975" y="152400"/>
                </a:cubicBezTo>
                <a:cubicBezTo>
                  <a:pt x="1327898" y="117090"/>
                  <a:pt x="1327150" y="143207"/>
                  <a:pt x="1327150" y="114300"/>
                </a:cubicBezTo>
              </a:path>
            </a:pathLst>
          </a:custGeom>
          <a:noFill/>
          <a:ln>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18E4F"/>
              </a:solidFill>
            </a:endParaRPr>
          </a:p>
        </p:txBody>
      </p:sp>
    </p:spTree>
    <p:extLst>
      <p:ext uri="{BB962C8B-B14F-4D97-AF65-F5344CB8AC3E}">
        <p14:creationId xmlns:p14="http://schemas.microsoft.com/office/powerpoint/2010/main" val="1406109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half" idx="1"/>
              </p:nvPr>
            </p:nvSpPr>
            <p:spPr/>
            <p:txBody>
              <a:bodyPr/>
              <a:lstStyle/>
              <a:p>
                <a:r>
                  <a:rPr lang="en-GB" dirty="0"/>
                  <a:t>Adding </a:t>
                </a:r>
                <a14:m>
                  <m:oMath xmlns:m="http://schemas.openxmlformats.org/officeDocument/2006/math">
                    <m:r>
                      <a:rPr lang="mr-IN" i="1">
                        <a:latin typeface="Cambria Math" charset="0"/>
                        <a:ea typeface="Cambria Math" charset="0"/>
                        <a:cs typeface="Cambria Math" charset="0"/>
                      </a:rPr>
                      <m:t>𝜆</m:t>
                    </m:r>
                    <m:r>
                      <a:rPr lang="mr-IN" i="1">
                        <a:latin typeface="Cambria Math" charset="0"/>
                        <a:ea typeface="Cambria Math" charset="0"/>
                        <a:cs typeface="Cambria Math" charset="0"/>
                      </a:rPr>
                      <m:t> </m:t>
                    </m:r>
                  </m:oMath>
                </a14:m>
                <a:r>
                  <a:rPr lang="en-GB" dirty="0"/>
                  <a:t>to penalise </a:t>
                </a:r>
              </a:p>
              <a:p>
                <a:pPr lvl="1"/>
                <a:r>
                  <a:rPr lang="en-GB" dirty="0"/>
                  <a:t>Keeps weight small</a:t>
                </a:r>
              </a:p>
              <a:p>
                <a:pPr lvl="1"/>
                <a:r>
                  <a:rPr lang="en-GB" dirty="0"/>
                  <a:t>Big error derivatives</a:t>
                </a:r>
              </a:p>
            </p:txBody>
          </p:sp>
        </mc:Choice>
        <mc:Fallback>
          <p:sp>
            <p:nvSpPr>
              <p:cNvPr id="2" name="Content Placeholder 1"/>
              <p:cNvSpPr>
                <a:spLocks noGrp="1" noRot="1" noChangeAspect="1" noMove="1" noResize="1" noEditPoints="1" noAdjustHandles="1" noChangeArrowheads="1" noChangeShapeType="1" noTextEdit="1"/>
              </p:cNvSpPr>
              <p:nvPr>
                <p:ph sz="half" idx="1"/>
              </p:nvPr>
            </p:nvSpPr>
            <p:spPr>
              <a:blipFill rotWithShape="0">
                <a:blip r:embed="rId3"/>
                <a:stretch>
                  <a:fillRect l="-3454" t="-233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Content Placeholder 22"/>
              <p:cNvSpPr>
                <a:spLocks noGrp="1"/>
              </p:cNvSpPr>
              <p:nvPr>
                <p:ph sz="half" idx="2"/>
              </p:nvPr>
            </p:nvSpPr>
            <p:spPr>
              <a:xfrm>
                <a:off x="5038459" y="977344"/>
                <a:ext cx="3886200" cy="4446389"/>
              </a:xfrm>
            </p:spPr>
            <p:txBody>
              <a:bodyPr/>
              <a:lstStyle/>
              <a:p>
                <a14:m>
                  <m:oMath xmlns:m="http://schemas.openxmlformats.org/officeDocument/2006/math">
                    <m:r>
                      <a:rPr lang="en-US" sz="2400" b="0" i="1" smtClean="0">
                        <a:latin typeface="Cambria Math" charset="0"/>
                      </a:rPr>
                      <m:t>𝐶</m:t>
                    </m:r>
                    <m:r>
                      <a:rPr lang="en-US" sz="2400" b="0" i="1" smtClean="0">
                        <a:latin typeface="Cambria Math" charset="0"/>
                      </a:rPr>
                      <m:t>=</m:t>
                    </m:r>
                    <m:r>
                      <a:rPr lang="en-US" sz="2400" b="0" i="1" smtClean="0">
                        <a:latin typeface="Cambria Math" charset="0"/>
                      </a:rPr>
                      <m:t>𝐸</m:t>
                    </m:r>
                    <m:r>
                      <a:rPr lang="en-US" sz="2400" b="0" i="1" smtClean="0">
                        <a:latin typeface="Cambria Math" charset="0"/>
                      </a:rPr>
                      <m:t>+ </m:t>
                    </m:r>
                    <m:f>
                      <m:fPr>
                        <m:ctrlPr>
                          <a:rPr lang="mr-IN" sz="2400" b="0" i="1" smtClean="0">
                            <a:latin typeface="Cambria Math" charset="0"/>
                          </a:rPr>
                        </m:ctrlPr>
                      </m:fPr>
                      <m:num>
                        <m:r>
                          <a:rPr lang="mr-IN" sz="2400" b="0" i="1" smtClean="0">
                            <a:latin typeface="Cambria Math" charset="0"/>
                            <a:ea typeface="Cambria Math" charset="0"/>
                            <a:cs typeface="Cambria Math" charset="0"/>
                          </a:rPr>
                          <m:t>𝜆</m:t>
                        </m:r>
                      </m:num>
                      <m:den>
                        <m:r>
                          <a:rPr lang="en-US" sz="2400" b="0" i="1" smtClean="0">
                            <a:latin typeface="Cambria Math" charset="0"/>
                          </a:rPr>
                          <m:t>2</m:t>
                        </m:r>
                      </m:den>
                    </m:f>
                    <m:nary>
                      <m:naryPr>
                        <m:chr m:val="∑"/>
                        <m:supHide m:val="on"/>
                        <m:ctrlPr>
                          <a:rPr lang="en-US" sz="2400" b="0" i="1" smtClean="0">
                            <a:latin typeface="Cambria Math" charset="0"/>
                          </a:rPr>
                        </m:ctrlPr>
                      </m:naryPr>
                      <m:sub>
                        <m:r>
                          <m:rPr>
                            <m:brk m:alnAt="7"/>
                          </m:rPr>
                          <a:rPr lang="en-US" sz="2400" b="0" i="1" smtClean="0">
                            <a:latin typeface="Cambria Math" charset="0"/>
                          </a:rPr>
                          <m:t>𝑖</m:t>
                        </m:r>
                        <m:r>
                          <a:rPr lang="en-US" sz="2400" b="0" i="1" smtClean="0">
                            <a:latin typeface="Cambria Math" charset="0"/>
                          </a:rPr>
                          <m:t>=1</m:t>
                        </m:r>
                      </m:sub>
                      <m:sup/>
                      <m:e>
                        <m:sSubSup>
                          <m:sSubSupPr>
                            <m:ctrlPr>
                              <a:rPr lang="en-US" sz="2400" b="0" i="1" smtClean="0">
                                <a:latin typeface="Cambria Math" charset="0"/>
                              </a:rPr>
                            </m:ctrlPr>
                          </m:sSubSupPr>
                          <m:e>
                            <m:r>
                              <a:rPr lang="en-US" sz="2400" b="0" i="1" smtClean="0">
                                <a:latin typeface="Cambria Math" charset="0"/>
                              </a:rPr>
                              <m:t>𝑤</m:t>
                            </m:r>
                          </m:e>
                          <m:sub>
                            <m:r>
                              <a:rPr lang="en-US" sz="2400" b="0" i="1" smtClean="0">
                                <a:latin typeface="Cambria Math" charset="0"/>
                              </a:rPr>
                              <m:t>𝑖</m:t>
                            </m:r>
                          </m:sub>
                          <m:sup>
                            <m:r>
                              <a:rPr lang="en-US" sz="2400" b="0" i="1" smtClean="0">
                                <a:latin typeface="Cambria Math" charset="0"/>
                              </a:rPr>
                              <m:t>2</m:t>
                            </m:r>
                          </m:sup>
                        </m:sSubSup>
                      </m:e>
                    </m:nary>
                  </m:oMath>
                </a14:m>
                <a:endParaRPr lang="en-GB" sz="2400" dirty="0"/>
              </a:p>
              <a:p>
                <a14:m>
                  <m:oMath xmlns:m="http://schemas.openxmlformats.org/officeDocument/2006/math">
                    <m:f>
                      <m:fPr>
                        <m:ctrlPr>
                          <a:rPr lang="mr-IN" sz="2400" i="1" smtClean="0">
                            <a:latin typeface="Cambria Math" charset="0"/>
                          </a:rPr>
                        </m:ctrlPr>
                      </m:fPr>
                      <m:num>
                        <m:r>
                          <a:rPr lang="mr-IN" sz="2400" i="1" smtClean="0">
                            <a:latin typeface="Cambria Math" charset="0"/>
                          </a:rPr>
                          <m:t>𝜕</m:t>
                        </m:r>
                        <m:r>
                          <a:rPr lang="en-US" sz="2400" b="0" i="1" smtClean="0">
                            <a:latin typeface="Cambria Math" charset="0"/>
                          </a:rPr>
                          <m:t>𝐶</m:t>
                        </m:r>
                      </m:num>
                      <m:den>
                        <m:r>
                          <a:rPr lang="mr-IN" sz="2400" i="1" smtClean="0">
                            <a:latin typeface="Cambria Math" charset="0"/>
                          </a:rPr>
                          <m:t>𝜕</m:t>
                        </m:r>
                        <m:sSub>
                          <m:sSubPr>
                            <m:ctrlPr>
                              <a:rPr lang="en-US" sz="2400" i="1" smtClean="0">
                                <a:latin typeface="Cambria Math" charset="0"/>
                              </a:rPr>
                            </m:ctrlPr>
                          </m:sSubPr>
                          <m:e>
                            <m:r>
                              <a:rPr lang="en-US" sz="2400" b="0" i="1" smtClean="0">
                                <a:latin typeface="Cambria Math" charset="0"/>
                              </a:rPr>
                              <m:t>𝑤</m:t>
                            </m:r>
                          </m:e>
                          <m:sub>
                            <m:r>
                              <a:rPr lang="en-US" sz="2400" b="0" i="1" smtClean="0">
                                <a:latin typeface="Cambria Math" charset="0"/>
                              </a:rPr>
                              <m:t>𝑖</m:t>
                            </m:r>
                          </m:sub>
                        </m:sSub>
                      </m:den>
                    </m:f>
                    <m:r>
                      <a:rPr lang="en-US" sz="2400" i="1">
                        <a:latin typeface="Cambria Math" charset="0"/>
                      </a:rPr>
                      <m:t>=</m:t>
                    </m:r>
                    <m:f>
                      <m:fPr>
                        <m:ctrlPr>
                          <a:rPr lang="mr-IN" sz="2400" i="1">
                            <a:latin typeface="Cambria Math" charset="0"/>
                          </a:rPr>
                        </m:ctrlPr>
                      </m:fPr>
                      <m:num>
                        <m:r>
                          <a:rPr lang="mr-IN" sz="2400" i="1">
                            <a:latin typeface="Cambria Math" charset="0"/>
                          </a:rPr>
                          <m:t>𝜕</m:t>
                        </m:r>
                        <m:r>
                          <a:rPr lang="en-US" sz="2400" b="0" i="1" smtClean="0">
                            <a:latin typeface="Cambria Math" charset="0"/>
                          </a:rPr>
                          <m:t>𝐸</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r>
                      <a:rPr lang="mr-IN" sz="2400" i="1">
                        <a:latin typeface="Cambria Math" charset="0"/>
                        <a:ea typeface="Cambria Math" charset="0"/>
                        <a:cs typeface="Cambria Math" charset="0"/>
                      </a:rPr>
                      <m:t>𝜆</m:t>
                    </m:r>
                    <m:sSub>
                      <m:sSubPr>
                        <m:ctrlPr>
                          <a:rPr lang="en-US" sz="240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oMath>
                </a14:m>
                <a:endParaRPr lang="en-GB" sz="2400" dirty="0"/>
              </a:p>
              <a:p>
                <a:r>
                  <a:rPr lang="en-GB" sz="2400" dirty="0"/>
                  <a:t>When </a:t>
                </a:r>
                <a14:m>
                  <m:oMath xmlns:m="http://schemas.openxmlformats.org/officeDocument/2006/math">
                    <m:f>
                      <m:fPr>
                        <m:ctrlPr>
                          <a:rPr lang="mr-IN" sz="2400" i="1">
                            <a:latin typeface="Cambria Math" charset="0"/>
                          </a:rPr>
                        </m:ctrlPr>
                      </m:fPr>
                      <m:num>
                        <m:r>
                          <a:rPr lang="mr-IN" sz="2400" i="1">
                            <a:latin typeface="Cambria Math" charset="0"/>
                          </a:rPr>
                          <m:t>𝜕</m:t>
                        </m:r>
                        <m:r>
                          <a:rPr lang="en-US" sz="2400" i="1">
                            <a:latin typeface="Cambria Math" charset="0"/>
                          </a:rPr>
                          <m:t>𝐶</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oMath>
                </a14:m>
                <a:r>
                  <a:rPr lang="en-GB" sz="2400" dirty="0"/>
                  <a:t>0; </a:t>
                </a:r>
                <a:endParaRPr lang="en-US" sz="2400" i="1" dirty="0">
                  <a:latin typeface="Cambria Math" charset="0"/>
                  <a:ea typeface="Cambria Math" charset="0"/>
                  <a:cs typeface="Cambria Math" charset="0"/>
                </a:endParaRPr>
              </a:p>
              <a:p>
                <a:pPr lvl="1"/>
                <a14:m>
                  <m:oMath xmlns:m="http://schemas.openxmlformats.org/officeDocument/2006/math">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𝑤</m:t>
                        </m:r>
                      </m:e>
                      <m:sub>
                        <m:r>
                          <a:rPr lang="en-US" sz="2000" i="1">
                            <a:latin typeface="Cambria Math" charset="0"/>
                            <a:ea typeface="Cambria Math" charset="0"/>
                            <a:cs typeface="Cambria Math" charset="0"/>
                          </a:rPr>
                          <m:t>𝑖</m:t>
                        </m:r>
                      </m:sub>
                    </m:sSub>
                  </m:oMath>
                </a14:m>
                <a:r>
                  <a:rPr lang="en-GB" sz="2000" dirty="0"/>
                  <a:t> =</a:t>
                </a:r>
                <a14:m>
                  <m:oMath xmlns:m="http://schemas.openxmlformats.org/officeDocument/2006/math">
                    <m:r>
                      <a:rPr lang="en-US" sz="2000" dirty="0">
                        <a:latin typeface="Cambria Math" charset="0"/>
                      </a:rPr>
                      <m:t>−</m:t>
                    </m:r>
                    <m:f>
                      <m:fPr>
                        <m:ctrlPr>
                          <a:rPr lang="mr-IN" sz="2000" i="1">
                            <a:latin typeface="Cambria Math" charset="0"/>
                          </a:rPr>
                        </m:ctrlPr>
                      </m:fPr>
                      <m:num>
                        <m:r>
                          <a:rPr lang="en-US" sz="2000" b="0" i="1" smtClean="0">
                            <a:latin typeface="Cambria Math" charset="0"/>
                          </a:rPr>
                          <m:t>1</m:t>
                        </m:r>
                      </m:num>
                      <m:den>
                        <m:r>
                          <a:rPr lang="mr-IN" sz="2000" i="1">
                            <a:latin typeface="Cambria Math" charset="0"/>
                            <a:ea typeface="Cambria Math" charset="0"/>
                            <a:cs typeface="Cambria Math" charset="0"/>
                          </a:rPr>
                          <m:t>𝜆</m:t>
                        </m:r>
                      </m:den>
                    </m:f>
                  </m:oMath>
                </a14:m>
                <a:r>
                  <a:rPr lang="en-GB"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endParaRPr lang="en-GB" sz="2000" dirty="0"/>
              </a:p>
              <a:p>
                <a:pPr lvl="1"/>
                <a:r>
                  <a:rPr lang="en-GB" sz="2000" dirty="0"/>
                  <a:t>So, at minimum of Cost function if</a:t>
                </a:r>
                <a:r>
                  <a:rPr lang="mr-IN"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r>
                  <a:rPr lang="en-GB" sz="2000" dirty="0"/>
                  <a:t> is big, the weights are big</a:t>
                </a:r>
              </a:p>
            </p:txBody>
          </p:sp>
        </mc:Choice>
        <mc:Fallback>
          <p:sp>
            <p:nvSpPr>
              <p:cNvPr id="23" name="Content Placeholder 22"/>
              <p:cNvSpPr>
                <a:spLocks noGrp="1" noRot="1" noChangeAspect="1" noMove="1" noResize="1" noEditPoints="1" noAdjustHandles="1" noChangeArrowheads="1" noChangeShapeType="1" noTextEdit="1"/>
              </p:cNvSpPr>
              <p:nvPr>
                <p:ph sz="half" idx="2"/>
              </p:nvPr>
            </p:nvSpPr>
            <p:spPr>
              <a:xfrm>
                <a:off x="5038459" y="977344"/>
                <a:ext cx="3886200" cy="4446389"/>
              </a:xfrm>
              <a:blipFill rotWithShape="0">
                <a:blip r:embed="rId4"/>
                <a:stretch>
                  <a:fillRect l="-2512"/>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Weight Penalty</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9171" y="3596357"/>
            <a:ext cx="1898220" cy="1169439"/>
          </a:xfrm>
          <a:prstGeom prst="rect">
            <a:avLst/>
          </a:prstGeom>
        </p:spPr>
      </p:pic>
      <p:sp>
        <p:nvSpPr>
          <p:cNvPr id="25" name="TextBox 24"/>
          <p:cNvSpPr txBox="1"/>
          <p:nvPr/>
        </p:nvSpPr>
        <p:spPr>
          <a:xfrm>
            <a:off x="1153846" y="3501411"/>
            <a:ext cx="580380" cy="369332"/>
          </a:xfrm>
          <a:prstGeom prst="rect">
            <a:avLst/>
          </a:prstGeom>
          <a:noFill/>
        </p:spPr>
        <p:txBody>
          <a:bodyPr wrap="square" rtlCol="0">
            <a:spAutoFit/>
          </a:bodyPr>
          <a:lstStyle/>
          <a:p>
            <a:r>
              <a:rPr lang="en-GB" dirty="0"/>
              <a:t>C</a:t>
            </a:r>
          </a:p>
        </p:txBody>
      </p:sp>
      <p:sp>
        <p:nvSpPr>
          <p:cNvPr id="26" name="TextBox 25"/>
          <p:cNvSpPr txBox="1"/>
          <p:nvPr/>
        </p:nvSpPr>
        <p:spPr>
          <a:xfrm>
            <a:off x="2953829" y="4308634"/>
            <a:ext cx="660772" cy="369332"/>
          </a:xfrm>
          <a:prstGeom prst="rect">
            <a:avLst/>
          </a:prstGeom>
          <a:noFill/>
        </p:spPr>
        <p:txBody>
          <a:bodyPr wrap="square" rtlCol="0">
            <a:spAutoFit/>
          </a:bodyPr>
          <a:lstStyle/>
          <a:p>
            <a:r>
              <a:rPr lang="en-GB" dirty="0"/>
              <a:t>W</a:t>
            </a:r>
          </a:p>
        </p:txBody>
      </p:sp>
    </p:spTree>
    <p:extLst>
      <p:ext uri="{BB962C8B-B14F-4D97-AF65-F5344CB8AC3E}">
        <p14:creationId xmlns:p14="http://schemas.microsoft.com/office/powerpoint/2010/main" val="1579424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7" y="1283494"/>
            <a:ext cx="4884662" cy="3232472"/>
          </a:xfrm>
        </p:spPr>
        <p:txBody>
          <a:bodyPr/>
          <a:lstStyle/>
          <a:p>
            <a:r>
              <a:rPr lang="en-GB" sz="2400" dirty="0"/>
              <a:t>Preventing network from the weights it does not need</a:t>
            </a:r>
          </a:p>
          <a:p>
            <a:pPr lvl="1"/>
            <a:r>
              <a:rPr lang="en-GB" sz="2200" dirty="0"/>
              <a:t>Don’t have a lot of weights not doing anything</a:t>
            </a:r>
            <a:endParaRPr lang="en-GB" sz="2400" dirty="0"/>
          </a:p>
          <a:p>
            <a:pPr lvl="1"/>
            <a:r>
              <a:rPr lang="en-GB" sz="2400" dirty="0"/>
              <a:t>So output changes more slowly as input changes.</a:t>
            </a:r>
          </a:p>
          <a:p>
            <a:r>
              <a:rPr lang="en-GB" sz="2400" dirty="0"/>
              <a:t>Putting half the weight on each and not on one</a:t>
            </a:r>
          </a:p>
        </p:txBody>
      </p:sp>
      <p:sp>
        <p:nvSpPr>
          <p:cNvPr id="3" name="Title 2"/>
          <p:cNvSpPr>
            <a:spLocks noGrp="1"/>
          </p:cNvSpPr>
          <p:nvPr>
            <p:ph type="title"/>
          </p:nvPr>
        </p:nvSpPr>
        <p:spPr/>
        <p:txBody>
          <a:bodyPr/>
          <a:lstStyle/>
          <a:p>
            <a:r>
              <a:rPr lang="en-GB" dirty="0"/>
              <a:t>Weight Penalty - Advantages </a:t>
            </a:r>
          </a:p>
        </p:txBody>
      </p:sp>
      <p:sp>
        <p:nvSpPr>
          <p:cNvPr id="4" name="Oval 3"/>
          <p:cNvSpPr/>
          <p:nvPr/>
        </p:nvSpPr>
        <p:spPr>
          <a:xfrm>
            <a:off x="6732240" y="1283494"/>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 name="Oval 4"/>
          <p:cNvSpPr/>
          <p:nvPr/>
        </p:nvSpPr>
        <p:spPr>
          <a:xfrm>
            <a:off x="6141547"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 name="Oval 5"/>
          <p:cNvSpPr/>
          <p:nvPr/>
        </p:nvSpPr>
        <p:spPr>
          <a:xfrm>
            <a:off x="7336610"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8" name="Straight Arrow Connector 7"/>
          <p:cNvCxnSpPr>
            <a:stCxn id="5" idx="7"/>
          </p:cNvCxnSpPr>
          <p:nvPr/>
        </p:nvCxnSpPr>
        <p:spPr>
          <a:xfrm flipV="1">
            <a:off x="6448826" y="1616332"/>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a:endCxn id="4" idx="5"/>
          </p:cNvCxnSpPr>
          <p:nvPr/>
        </p:nvCxnSpPr>
        <p:spPr>
          <a:xfrm flipH="1" flipV="1">
            <a:off x="7039519" y="1590773"/>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6732240" y="2947221"/>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Oval 13"/>
          <p:cNvSpPr/>
          <p:nvPr/>
        </p:nvSpPr>
        <p:spPr>
          <a:xfrm>
            <a:off x="6141547"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5" name="Oval 14"/>
          <p:cNvSpPr/>
          <p:nvPr/>
        </p:nvSpPr>
        <p:spPr>
          <a:xfrm>
            <a:off x="7336610"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Arrow Connector 15"/>
          <p:cNvCxnSpPr>
            <a:stCxn id="16" idx="7"/>
          </p:cNvCxnSpPr>
          <p:nvPr/>
        </p:nvCxnSpPr>
        <p:spPr>
          <a:xfrm flipV="1">
            <a:off x="6448826" y="3280059"/>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7" idx="1"/>
            <a:endCxn id="15" idx="5"/>
          </p:cNvCxnSpPr>
          <p:nvPr/>
        </p:nvCxnSpPr>
        <p:spPr>
          <a:xfrm flipH="1" flipV="1">
            <a:off x="7039519" y="3254500"/>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60394" y="1681165"/>
            <a:ext cx="360000" cy="369332"/>
          </a:xfrm>
          <a:prstGeom prst="rect">
            <a:avLst/>
          </a:prstGeom>
          <a:noFill/>
        </p:spPr>
        <p:txBody>
          <a:bodyPr wrap="square" rtlCol="0">
            <a:spAutoFit/>
          </a:bodyPr>
          <a:lstStyle/>
          <a:p>
            <a:r>
              <a:rPr lang="en-GB">
                <a:solidFill>
                  <a:srgbClr val="FF0000"/>
                </a:solidFill>
              </a:rPr>
              <a:t>W</a:t>
            </a:r>
          </a:p>
        </p:txBody>
      </p:sp>
      <p:sp>
        <p:nvSpPr>
          <p:cNvPr id="19" name="TextBox 18"/>
          <p:cNvSpPr txBox="1"/>
          <p:nvPr/>
        </p:nvSpPr>
        <p:spPr>
          <a:xfrm>
            <a:off x="7184814" y="1681165"/>
            <a:ext cx="360000"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20" name="TextBox 19"/>
              <p:cNvSpPr txBox="1"/>
              <p:nvPr/>
            </p:nvSpPr>
            <p:spPr>
              <a:xfrm>
                <a:off x="6142065" y="3280059"/>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142065" y="3280059"/>
                <a:ext cx="586167" cy="458395"/>
              </a:xfrm>
              <a:prstGeom prst="rect">
                <a:avLst/>
              </a:prstGeom>
              <a:blipFill rotWithShape="0">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080295" y="3283685"/>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080295" y="3283685"/>
                <a:ext cx="586167" cy="458395"/>
              </a:xfrm>
              <a:prstGeom prst="rect">
                <a:avLst/>
              </a:prstGeom>
              <a:blipFill rotWithShape="0">
                <a:blip r:embed="rId3"/>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880572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300474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283494"/>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Images of cats and dogs</a:t>
            </a:r>
            <a:endParaRPr lang="de-DE" dirty="0"/>
          </a:p>
          <a:p>
            <a:r>
              <a:rPr lang="de-DE" dirty="0"/>
              <a:t>File </a:t>
            </a:r>
            <a:r>
              <a:rPr lang="de-DE" dirty="0" err="1"/>
              <a:t>format</a:t>
            </a:r>
            <a:r>
              <a:rPr lang="de-DE" dirty="0"/>
              <a:t> </a:t>
            </a:r>
            <a:r>
              <a:rPr lang="de-DE" dirty="0" err="1"/>
              <a:t>is</a:t>
            </a:r>
            <a:r>
              <a:rPr lang="de-DE" dirty="0"/>
              <a:t> *.</a:t>
            </a:r>
            <a:r>
              <a:rPr lang="de-DE" dirty="0" err="1"/>
              <a:t>jpg</a:t>
            </a:r>
            <a:endParaRPr lang="de-DE" dirty="0"/>
          </a:p>
          <a:p>
            <a:r>
              <a:rPr lang="en-US" dirty="0"/>
              <a:t>Color space is RGB</a:t>
            </a:r>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725689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25,000 images</a:t>
            </a:r>
          </a:p>
          <a:p>
            <a:pPr lvl="1"/>
            <a:r>
              <a:rPr lang="en-US" dirty="0"/>
              <a:t>12,500 of dogs</a:t>
            </a:r>
          </a:p>
          <a:p>
            <a:pPr lvl="1"/>
            <a:r>
              <a:rPr lang="en-US" dirty="0"/>
              <a:t>12,500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791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12,500 images</a:t>
            </a:r>
          </a:p>
          <a:p>
            <a:pPr lvl="1"/>
            <a:r>
              <a:rPr lang="en-US" dirty="0"/>
              <a:t>x of dogs</a:t>
            </a:r>
          </a:p>
          <a:p>
            <a:pPr lvl="1"/>
            <a:r>
              <a:rPr lang="en-US" dirty="0"/>
              <a:t>y of cats</a:t>
            </a:r>
          </a:p>
          <a:p>
            <a:pPr lvl="1"/>
            <a:r>
              <a:rPr lang="en-US" dirty="0"/>
              <a:t>x + y = 12,500</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2652582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spTree>
    <p:extLst>
      <p:ext uri="{BB962C8B-B14F-4D97-AF65-F5344CB8AC3E}">
        <p14:creationId xmlns:p14="http://schemas.microsoft.com/office/powerpoint/2010/main" val="226287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4006683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258" y="3710274"/>
            <a:ext cx="304800" cy="304800"/>
          </a:xfrm>
          <a:prstGeom prst="rect">
            <a:avLst/>
          </a:prstGeom>
        </p:spPr>
      </p:pic>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11" y="3710274"/>
            <a:ext cx="304800" cy="304800"/>
          </a:xfrm>
          <a:prstGeom prst="rect">
            <a:avLst/>
          </a:prstGeom>
        </p:spPr>
      </p:pic>
      <p:cxnSp>
        <p:nvCxnSpPr>
          <p:cNvPr id="11" name="Gerader Verbinder 10"/>
          <p:cNvCxnSpPr>
            <a:cxnSpLocks/>
          </p:cNvCxnSpPr>
          <p:nvPr/>
        </p:nvCxnSpPr>
        <p:spPr>
          <a:xfrm>
            <a:off x="3707903" y="2067694"/>
            <a:ext cx="2130708"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a:cxnSpLocks/>
          </p:cNvCxnSpPr>
          <p:nvPr/>
        </p:nvCxnSpPr>
        <p:spPr>
          <a:xfrm>
            <a:off x="5357476" y="2067694"/>
            <a:ext cx="785935"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p:nvCxnSpPr>
        <p:spPr>
          <a:xfrm flipV="1">
            <a:off x="3734829" y="4015074"/>
            <a:ext cx="2103782"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p:cNvCxnSpPr>
          <p:nvPr/>
        </p:nvCxnSpPr>
        <p:spPr>
          <a:xfrm flipV="1">
            <a:off x="5357476" y="4015074"/>
            <a:ext cx="785935"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a:cxnSpLocks/>
          </p:cNvCxnSpPr>
          <p:nvPr/>
        </p:nvCxnSpPr>
        <p:spPr>
          <a:xfrm>
            <a:off x="5868143" y="915566"/>
            <a:ext cx="1616306" cy="28146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a:cxnSpLocks/>
          </p:cNvCxnSpPr>
          <p:nvPr/>
        </p:nvCxnSpPr>
        <p:spPr>
          <a:xfrm>
            <a:off x="5868143" y="2585288"/>
            <a:ext cx="1586842"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p:cNvCxnSpPr>
          <p:nvPr/>
        </p:nvCxnSpPr>
        <p:spPr>
          <a:xfrm flipH="1">
            <a:off x="7766058" y="915566"/>
            <a:ext cx="334333" cy="27947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a:cxnSpLocks/>
          </p:cNvCxnSpPr>
          <p:nvPr/>
        </p:nvCxnSpPr>
        <p:spPr>
          <a:xfrm flipV="1">
            <a:off x="7766057" y="2585288"/>
            <a:ext cx="334334"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53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Evaluation</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77036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AIMS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34078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Removing</a:t>
            </a:r>
            <a:r>
              <a:rPr lang="de-DE" dirty="0"/>
              <a:t> </a:t>
            </a:r>
            <a:r>
              <a:rPr lang="de-DE" dirty="0" err="1"/>
              <a:t>normalization</a:t>
            </a:r>
            <a:r>
              <a:rPr lang="de-DE" dirty="0"/>
              <a:t> </a:t>
            </a:r>
            <a:r>
              <a:rPr lang="de-DE" dirty="0" err="1"/>
              <a:t>layer</a:t>
            </a:r>
            <a:r>
              <a:rPr lang="de-DE" dirty="0"/>
              <a:t> </a:t>
            </a:r>
          </a:p>
        </p:txBody>
      </p:sp>
      <p:sp>
        <p:nvSpPr>
          <p:cNvPr id="3" name="Titel 2"/>
          <p:cNvSpPr>
            <a:spLocks noGrp="1"/>
          </p:cNvSpPr>
          <p:nvPr>
            <p:ph type="title"/>
          </p:nvPr>
        </p:nvSpPr>
        <p:spPr/>
        <p:txBody>
          <a:bodyPr/>
          <a:lstStyle/>
          <a:p>
            <a:r>
              <a:rPr lang="de-DE" dirty="0" err="1"/>
              <a:t>Aims</a:t>
            </a:r>
            <a:endParaRPr lang="de-DE" dirty="0"/>
          </a:p>
        </p:txBody>
      </p:sp>
    </p:spTree>
    <p:extLst>
      <p:ext uri="{BB962C8B-B14F-4D97-AF65-F5344CB8AC3E}">
        <p14:creationId xmlns:p14="http://schemas.microsoft.com/office/powerpoint/2010/main" val="3327301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endParaRPr lang="de-DE" dirty="0"/>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37281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800" dirty="0"/>
              <a:t>http://cs231n.github.io/convolutional-networks/</a:t>
            </a:r>
          </a:p>
          <a:p>
            <a:r>
              <a:rPr lang="de-DE" sz="1800" dirty="0"/>
              <a:t>https://www.tensorflow.org/tutorials/deep_cnn/</a:t>
            </a:r>
          </a:p>
          <a:p>
            <a:r>
              <a:rPr lang="de-DE" sz="1800" dirty="0"/>
              <a:t>Maas, Andrew L., Awni Y. </a:t>
            </a:r>
            <a:r>
              <a:rPr lang="de-DE" sz="1800" dirty="0" err="1"/>
              <a:t>Hannun</a:t>
            </a:r>
            <a:r>
              <a:rPr lang="de-DE" sz="1800" dirty="0"/>
              <a:t>, </a:t>
            </a:r>
            <a:r>
              <a:rPr lang="de-DE" sz="1800" dirty="0" err="1"/>
              <a:t>and</a:t>
            </a:r>
            <a:r>
              <a:rPr lang="de-DE" sz="1800" dirty="0"/>
              <a:t> Andrew Y. </a:t>
            </a:r>
            <a:r>
              <a:rPr lang="de-DE" sz="1800" dirty="0" err="1"/>
              <a:t>Ng</a:t>
            </a:r>
            <a:r>
              <a:rPr lang="de-DE" sz="1800" dirty="0"/>
              <a:t>. "</a:t>
            </a:r>
            <a:r>
              <a:rPr lang="de-DE" sz="1800" dirty="0" err="1"/>
              <a:t>Rectifier</a:t>
            </a:r>
            <a:r>
              <a:rPr lang="de-DE" sz="1800" dirty="0"/>
              <a:t> </a:t>
            </a:r>
            <a:r>
              <a:rPr lang="de-DE" sz="1800" dirty="0" err="1"/>
              <a:t>nonlinearities</a:t>
            </a:r>
            <a:r>
              <a:rPr lang="de-DE" sz="1800" dirty="0"/>
              <a:t> </a:t>
            </a:r>
            <a:r>
              <a:rPr lang="de-DE" sz="1800" dirty="0" err="1"/>
              <a:t>improve</a:t>
            </a:r>
            <a:r>
              <a:rPr lang="de-DE" sz="1800" dirty="0"/>
              <a:t> </a:t>
            </a:r>
            <a:r>
              <a:rPr lang="de-DE" sz="1800" dirty="0" err="1"/>
              <a:t>neural</a:t>
            </a:r>
            <a:r>
              <a:rPr lang="de-DE" sz="1800" dirty="0"/>
              <a:t> </a:t>
            </a:r>
            <a:r>
              <a:rPr lang="de-DE" sz="1800" dirty="0" err="1"/>
              <a:t>network</a:t>
            </a:r>
            <a:r>
              <a:rPr lang="de-DE" sz="1800" dirty="0"/>
              <a:t> </a:t>
            </a:r>
            <a:r>
              <a:rPr lang="de-DE" sz="1800" dirty="0" err="1"/>
              <a:t>acoustic</a:t>
            </a:r>
            <a:r>
              <a:rPr lang="de-DE" sz="1800" dirty="0"/>
              <a:t> </a:t>
            </a:r>
            <a:r>
              <a:rPr lang="de-DE" sz="1800" dirty="0" err="1"/>
              <a:t>models</a:t>
            </a:r>
            <a:r>
              <a:rPr lang="de-DE" sz="1800" dirty="0"/>
              <a:t>." </a:t>
            </a:r>
            <a:r>
              <a:rPr lang="de-DE" sz="1800" i="1" dirty="0" err="1"/>
              <a:t>Proc</a:t>
            </a:r>
            <a:r>
              <a:rPr lang="de-DE" sz="1800" i="1" dirty="0"/>
              <a:t>. ICML</a:t>
            </a:r>
            <a:r>
              <a:rPr lang="de-DE" sz="1800" dirty="0"/>
              <a:t>. Vol. 30. </a:t>
            </a:r>
            <a:r>
              <a:rPr lang="de-DE" sz="1800" dirty="0" err="1"/>
              <a:t>No</a:t>
            </a:r>
            <a:r>
              <a:rPr lang="de-DE" sz="1800" dirty="0"/>
              <a:t>. 1. 2013.</a:t>
            </a:r>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en-US" sz="1600" dirty="0"/>
              <a:t>Problem Statement</a:t>
            </a:r>
          </a:p>
          <a:p>
            <a:r>
              <a:rPr lang="en-US" sz="1600" dirty="0"/>
              <a:t>Introduction to Deep Learning</a:t>
            </a:r>
          </a:p>
          <a:p>
            <a:pPr lvl="1"/>
            <a:r>
              <a:rPr lang="en-US" sz="1600" dirty="0"/>
              <a:t>Layers In Deep Learning</a:t>
            </a:r>
          </a:p>
          <a:p>
            <a:r>
              <a:rPr lang="en-US" sz="1800" dirty="0"/>
              <a:t>TensorFlow</a:t>
            </a:r>
          </a:p>
          <a:p>
            <a:pPr lvl="1"/>
            <a:r>
              <a:rPr lang="en-US" sz="1600" dirty="0"/>
              <a:t>Methods</a:t>
            </a:r>
          </a:p>
          <a:p>
            <a:pPr lvl="1"/>
            <a:r>
              <a:rPr lang="en-US" sz="1600" dirty="0" err="1"/>
              <a:t>DataSets</a:t>
            </a:r>
            <a:endParaRPr lang="en-US" sz="1600" dirty="0"/>
          </a:p>
          <a:p>
            <a:pPr lvl="1"/>
            <a:r>
              <a:rPr lang="en-US" sz="1600" dirty="0"/>
              <a:t>Training Time</a:t>
            </a:r>
          </a:p>
          <a:p>
            <a:r>
              <a:rPr lang="en-US" sz="1600" dirty="0"/>
              <a:t>TensorFlow (TF)</a:t>
            </a:r>
          </a:p>
          <a:p>
            <a:pPr lvl="1"/>
            <a:r>
              <a:rPr lang="en-US" sz="1600" dirty="0"/>
              <a:t>Data-Structure for TensorFlow</a:t>
            </a:r>
          </a:p>
          <a:p>
            <a:endParaRPr lang="de-DE" sz="1600" dirty="0"/>
          </a:p>
        </p:txBody>
      </p:sp>
      <p:sp>
        <p:nvSpPr>
          <p:cNvPr id="4" name="Content Placeholder 3"/>
          <p:cNvSpPr>
            <a:spLocks noGrp="1"/>
          </p:cNvSpPr>
          <p:nvPr>
            <p:ph sz="half" idx="2"/>
          </p:nvPr>
        </p:nvSpPr>
        <p:spPr/>
        <p:txBody>
          <a:bodyPr/>
          <a:lstStyle/>
          <a:p>
            <a:r>
              <a:rPr lang="en-US" sz="1600" dirty="0"/>
              <a:t>Implementation in TF</a:t>
            </a:r>
          </a:p>
          <a:p>
            <a:pPr lvl="1"/>
            <a:r>
              <a:rPr lang="en-US" sz="1600" dirty="0"/>
              <a:t>Inputs</a:t>
            </a:r>
          </a:p>
          <a:p>
            <a:pPr lvl="1"/>
            <a:r>
              <a:rPr lang="en-US" sz="1600" dirty="0"/>
              <a:t>Prediction</a:t>
            </a:r>
          </a:p>
          <a:p>
            <a:pPr lvl="1"/>
            <a:r>
              <a:rPr lang="en-US" sz="1600" dirty="0"/>
              <a:t>Training</a:t>
            </a:r>
          </a:p>
          <a:p>
            <a:pPr lvl="1"/>
            <a:r>
              <a:rPr lang="en-US" sz="1600" dirty="0"/>
              <a:t>Evaluation</a:t>
            </a:r>
          </a:p>
          <a:p>
            <a:r>
              <a:rPr lang="en-US" sz="1800" dirty="0"/>
              <a:t>Results</a:t>
            </a:r>
          </a:p>
          <a:p>
            <a:r>
              <a:rPr lang="en-US" sz="1800" dirty="0"/>
              <a:t>Future Works</a:t>
            </a:r>
          </a:p>
          <a:p>
            <a:endParaRPr lang="en-GB"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1533869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592512"/>
              </a:xfrm>
            </p:spPr>
            <p:txBody>
              <a:bodyPr/>
              <a:lstStyle/>
              <a:p>
                <a:r>
                  <a:rPr lang="en-GB" dirty="0"/>
                  <a:t>Pushing down weights to push errors down</a:t>
                </a:r>
              </a:p>
              <a:p>
                <a:pPr lvl="1"/>
                <a:r>
                  <a:rPr lang="en-GB" dirty="0"/>
                  <a:t>Move weights in negative direction of gradient</a:t>
                </a:r>
              </a:p>
              <a:p>
                <a14:m>
                  <m:oMath xmlns:m="http://schemas.openxmlformats.org/officeDocument/2006/math">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rPr>
                      <m:t>=</m:t>
                    </m:r>
                    <m:r>
                      <a:rPr lang="en-US" i="1">
                        <a:latin typeface="Cambria Math" charset="0"/>
                      </a:rPr>
                      <m:t>h</m:t>
                    </m:r>
                    <m:r>
                      <a:rPr lang="en-US" i="1">
                        <a:latin typeface="Cambria Math" charset="0"/>
                      </a:rPr>
                      <m:t> (</m:t>
                    </m:r>
                    <m:r>
                      <a:rPr lang="en-US" i="1">
                        <a:latin typeface="Cambria Math" charset="0"/>
                      </a:rPr>
                      <m:t>𝑦</m:t>
                    </m:r>
                    <m:r>
                      <a:rPr lang="en-US" i="1">
                        <a:latin typeface="Cambria Math" charset="0"/>
                      </a:rPr>
                      <m:t>−</m:t>
                    </m:r>
                    <m:sSup>
                      <m:sSupPr>
                        <m:ctrlPr>
                          <a:rPr lang="en-US" i="1" smtClean="0">
                            <a:latin typeface="Cambria Math" charset="0"/>
                          </a:rPr>
                        </m:ctrlPr>
                      </m:sSupPr>
                      <m:e>
                        <m:r>
                          <a:rPr lang="en-US" b="0" i="1" smtClean="0">
                            <a:latin typeface="Cambria Math" charset="0"/>
                          </a:rPr>
                          <m:t>𝑦</m:t>
                        </m:r>
                      </m:e>
                      <m:sup>
                        <m:r>
                          <a:rPr lang="en-US" b="0" i="1" smtClean="0">
                            <a:latin typeface="Cambria Math" charset="0"/>
                          </a:rPr>
                          <m:t>′</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US" b="0" i="1" dirty="0">
                    <a:latin typeface="Cambria Math" charset="0"/>
                  </a:rPr>
                  <a:t>. Perceptron Case </a:t>
                </a:r>
              </a:p>
              <a:p>
                <a:pPr lvl="1"/>
                <a:r>
                  <a:rPr lang="en-US" sz="2400" i="1" dirty="0">
                    <a:latin typeface="Cambria Math" charset="0"/>
                  </a:rPr>
                  <a:t>No Thresholding, finite convergence but in linear cases</a:t>
                </a:r>
                <a:endParaRPr lang="en-US" sz="2400" b="0" i="1" dirty="0">
                  <a:latin typeface="Cambria Math" charset="0"/>
                </a:endParaRPr>
              </a:p>
              <a:p>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𝑤</m:t>
                        </m:r>
                      </m:e>
                      <m:sub>
                        <m:r>
                          <a:rPr lang="en-US" b="0" i="1" smtClean="0">
                            <a:latin typeface="Cambria Math" charset="0"/>
                            <a:ea typeface="Cambria Math" charset="0"/>
                            <a:cs typeface="Cambria Math" charset="0"/>
                          </a:rPr>
                          <m:t>𝑖</m:t>
                        </m:r>
                      </m:sub>
                    </m:sSub>
                    <m:r>
                      <a:rPr lang="en-US" b="0" i="1" smtClean="0">
                        <a:latin typeface="Cambria Math" charset="0"/>
                      </a:rPr>
                      <m:t>=</m:t>
                    </m:r>
                    <m:r>
                      <a:rPr lang="en-US" b="0" i="1" smtClean="0">
                        <a:latin typeface="Cambria Math" charset="0"/>
                      </a:rPr>
                      <m:t>h</m:t>
                    </m:r>
                    <m:r>
                      <a:rPr lang="en-US" b="0" i="1" smtClean="0">
                        <a:latin typeface="Cambria Math" charset="0"/>
                      </a:rPr>
                      <m:t> </m:t>
                    </m:r>
                    <m:d>
                      <m:dPr>
                        <m:ctrlPr>
                          <a:rPr lang="en-US" b="0" i="1" smtClean="0">
                            <a:latin typeface="Cambria Math" charset="0"/>
                          </a:rPr>
                        </m:ctrlPr>
                      </m:dPr>
                      <m:e>
                        <m:r>
                          <a:rPr lang="en-US" b="0" i="1" smtClean="0">
                            <a:latin typeface="Cambria Math" charset="0"/>
                          </a:rPr>
                          <m:t>𝑦</m:t>
                        </m:r>
                        <m:r>
                          <a:rPr lang="en-US" b="0" i="1" smtClean="0">
                            <a:latin typeface="Cambria Math" charset="0"/>
                          </a:rPr>
                          <m:t>−</m:t>
                        </m:r>
                        <m:r>
                          <a:rPr lang="en-US" b="0" i="1" smtClean="0">
                            <a:latin typeface="Cambria Math" charset="0"/>
                          </a:rPr>
                          <m:t>𝑎</m:t>
                        </m:r>
                      </m:e>
                    </m:d>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GB" dirty="0"/>
                  <a:t>  </a:t>
                </a:r>
                <a:r>
                  <a:rPr lang="en-US" i="1" dirty="0">
                    <a:latin typeface="Cambria Math" charset="0"/>
                  </a:rPr>
                  <a:t>Activation Case</a:t>
                </a:r>
              </a:p>
              <a:p>
                <a:pPr lvl="1"/>
                <a:r>
                  <a:rPr lang="en-US" sz="2800" i="1" dirty="0">
                    <a:latin typeface="Cambria Math" charset="0"/>
                  </a:rPr>
                  <a:t>Thresholding, more robust to non-linear cases</a:t>
                </a:r>
              </a:p>
              <a:p>
                <a:pPr lvl="1"/>
                <a:r>
                  <a:rPr lang="en-US" sz="2800" i="1" dirty="0">
                    <a:latin typeface="Cambria Math" charset="0"/>
                  </a:rPr>
                  <a:t>Converge to a limit only to a local optimum</a:t>
                </a:r>
              </a:p>
              <a:p>
                <a:pPr lvl="1"/>
                <a:endParaRPr lang="en-US" i="1" dirty="0">
                  <a:latin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592512"/>
              </a:xfrm>
              <a:blipFill rotWithShape="0">
                <a:blip r:embed="rId2"/>
                <a:stretch>
                  <a:fillRect l="-1694" t="-2207" b="-1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Gradient Descent</a:t>
            </a:r>
          </a:p>
        </p:txBody>
      </p:sp>
    </p:spTree>
    <p:extLst>
      <p:ext uri="{BB962C8B-B14F-4D97-AF65-F5344CB8AC3E}">
        <p14:creationId xmlns:p14="http://schemas.microsoft.com/office/powerpoint/2010/main" val="1083846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Neuron Model</a:t>
            </a:r>
            <a:br>
              <a:rPr lang="en-GB" dirty="0" smtClean="0"/>
            </a:b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563638"/>
            <a:ext cx="5556460" cy="3170301"/>
          </a:xfrm>
          <a:prstGeom prst="rect">
            <a:avLst/>
          </a:prstGeom>
        </p:spPr>
      </p:pic>
      <p:sp>
        <p:nvSpPr>
          <p:cNvPr id="7" name="Oval 6"/>
          <p:cNvSpPr/>
          <p:nvPr/>
        </p:nvSpPr>
        <p:spPr>
          <a:xfrm>
            <a:off x="6221427" y="2571750"/>
            <a:ext cx="1584176" cy="1584176"/>
          </a:xfrm>
          <a:prstGeom prst="ellipse">
            <a:avLst/>
          </a:prstGeom>
          <a:ln>
            <a:solidFill>
              <a:srgbClr val="418E4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TextBox 8"/>
              <p:cNvSpPr txBox="1"/>
              <p:nvPr/>
            </p:nvSpPr>
            <p:spPr>
              <a:xfrm>
                <a:off x="5465343" y="4078994"/>
                <a:ext cx="3096344" cy="50161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i="1" smtClean="0">
                          <a:latin typeface="Cambria Math" charset="0"/>
                        </a:rPr>
                        <m:t> </m:t>
                      </m:r>
                      <m:r>
                        <a:rPr lang="en-US" sz="1400" b="0" i="1" smtClean="0">
                          <a:latin typeface="Cambria Math" charset="0"/>
                        </a:rPr>
                        <m:t>𝑓</m:t>
                      </m:r>
                      <m:d>
                        <m:dPr>
                          <m:ctrlPr>
                            <a:rPr lang="mr-IN" sz="1400" b="0" i="1" smtClean="0">
                              <a:latin typeface="Cambria Math" charset="0"/>
                            </a:rPr>
                          </m:ctrlPr>
                        </m:dPr>
                        <m:e>
                          <m:f>
                            <m:fPr>
                              <m:ctrlPr>
                                <a:rPr lang="mr-IN" sz="1400" i="1">
                                  <a:latin typeface="Cambria Math" charset="0"/>
                                </a:rPr>
                              </m:ctrlPr>
                            </m:fPr>
                            <m:num>
                              <m:r>
                                <a:rPr lang="en-US" sz="1400" i="1">
                                  <a:latin typeface="Cambria Math" charset="0"/>
                                </a:rPr>
                                <m:t>1</m:t>
                              </m:r>
                            </m:num>
                            <m:den>
                              <m:r>
                                <a:rPr lang="en-US" sz="1400" i="1">
                                  <a:latin typeface="Cambria Math" charset="0"/>
                                </a:rPr>
                                <m:t>2</m:t>
                              </m:r>
                            </m:den>
                          </m:f>
                          <m:sSup>
                            <m:sSupPr>
                              <m:ctrlPr>
                                <a:rPr lang="mr-IN" sz="1400" i="1">
                                  <a:latin typeface="Cambria Math" charset="0"/>
                                </a:rPr>
                              </m:ctrlPr>
                            </m:sSupPr>
                            <m:e>
                              <m:r>
                                <a:rPr lang="en-US" sz="1400" i="1">
                                  <a:latin typeface="Cambria Math" charset="0"/>
                                </a:rPr>
                                <m:t>(</m:t>
                              </m:r>
                              <m:sSub>
                                <m:sSubPr>
                                  <m:ctrlPr>
                                    <a:rPr lang="en-US" sz="1400" i="1">
                                      <a:latin typeface="Cambria Math" charset="0"/>
                                    </a:rPr>
                                  </m:ctrlPr>
                                </m:sSubPr>
                                <m:e>
                                  <m:r>
                                    <a:rPr lang="en-US" sz="1400" i="1">
                                      <a:latin typeface="Cambria Math" charset="0"/>
                                    </a:rPr>
                                    <m:t>𝑌</m:t>
                                  </m:r>
                                </m:e>
                                <m:sub>
                                  <m:r>
                                    <a:rPr lang="en-US" sz="1400" i="1">
                                      <a:latin typeface="Cambria Math" charset="0"/>
                                    </a:rPr>
                                    <m:t>𝑎𝑐𝑡𝑢𝑎𝑙</m:t>
                                  </m:r>
                                </m:sub>
                              </m:sSub>
                              <m:r>
                                <a:rPr lang="en-US" sz="1400" i="1">
                                  <a:latin typeface="Cambria Math" charset="0"/>
                                </a:rPr>
                                <m:t>−</m:t>
                              </m:r>
                              <m:sSub>
                                <m:sSubPr>
                                  <m:ctrlPr>
                                    <a:rPr lang="en-US" sz="1400" i="1">
                                      <a:latin typeface="Cambria Math" charset="0"/>
                                    </a:rPr>
                                  </m:ctrlPr>
                                </m:sSubPr>
                                <m:e>
                                  <m:r>
                                    <a:rPr lang="en-US" sz="1400" i="1">
                                      <a:latin typeface="Cambria Math" charset="0"/>
                                    </a:rPr>
                                    <m:t>𝑌</m:t>
                                  </m:r>
                                </m:e>
                                <m:sub>
                                  <m:r>
                                    <a:rPr lang="en-US" sz="1400" i="1">
                                      <a:latin typeface="Cambria Math" charset="0"/>
                                    </a:rPr>
                                    <m:t>𝑝𝑟𝑒𝑑𝑖𝑐𝑡𝑒𝑑</m:t>
                                  </m:r>
                                </m:sub>
                              </m:sSub>
                              <m:r>
                                <a:rPr lang="en-US" sz="1400" i="1">
                                  <a:latin typeface="Cambria Math" charset="0"/>
                                </a:rPr>
                                <m:t>)</m:t>
                              </m:r>
                            </m:e>
                            <m:sup>
                              <m:r>
                                <a:rPr lang="en-US" sz="1400" i="1">
                                  <a:latin typeface="Cambria Math" charset="0"/>
                                </a:rPr>
                                <m:t>2</m:t>
                              </m:r>
                            </m:sup>
                          </m:sSup>
                        </m:e>
                      </m:d>
                    </m:oMath>
                  </m:oMathPara>
                </a14:m>
                <a:endParaRPr lang="en-GB" sz="1400" dirty="0"/>
              </a:p>
            </p:txBody>
          </p:sp>
        </mc:Choice>
        <mc:Fallback>
          <p:sp>
            <p:nvSpPr>
              <p:cNvPr id="9" name="TextBox 8"/>
              <p:cNvSpPr txBox="1">
                <a:spLocks noRot="1" noChangeAspect="1" noMove="1" noResize="1" noEditPoints="1" noAdjustHandles="1" noChangeArrowheads="1" noChangeShapeType="1" noTextEdit="1"/>
              </p:cNvSpPr>
              <p:nvPr/>
            </p:nvSpPr>
            <p:spPr>
              <a:xfrm>
                <a:off x="5465343" y="4078994"/>
                <a:ext cx="3096344" cy="501612"/>
              </a:xfrm>
              <a:prstGeom prst="rect">
                <a:avLst/>
              </a:prstGeom>
              <a:blipFill rotWithShape="0">
                <a:blip r:embed="rId3"/>
                <a:stretch>
                  <a:fillRect t="-29268" b="-51220"/>
                </a:stretch>
              </a:blipFill>
            </p:spPr>
            <p:txBody>
              <a:bodyPr/>
              <a:lstStyle/>
              <a:p>
                <a:r>
                  <a:rPr lang="en-GB">
                    <a:noFill/>
                  </a:rPr>
                  <a:t> </a:t>
                </a:r>
              </a:p>
            </p:txBody>
          </p:sp>
        </mc:Fallback>
      </mc:AlternateContent>
      <p:sp>
        <p:nvSpPr>
          <p:cNvPr id="10" name="TextBox 9"/>
          <p:cNvSpPr txBox="1"/>
          <p:nvPr/>
        </p:nvSpPr>
        <p:spPr>
          <a:xfrm>
            <a:off x="6412866" y="3046110"/>
            <a:ext cx="1224136" cy="923330"/>
          </a:xfrm>
          <a:prstGeom prst="rect">
            <a:avLst/>
          </a:prstGeom>
          <a:noFill/>
        </p:spPr>
        <p:txBody>
          <a:bodyPr wrap="square" rtlCol="0">
            <a:spAutoFit/>
          </a:bodyPr>
          <a:lstStyle/>
          <a:p>
            <a:r>
              <a:rPr lang="en-GB"/>
              <a:t>Cost Function</a:t>
            </a:r>
          </a:p>
          <a:p>
            <a:endParaRPr lang="en-GB" dirty="0"/>
          </a:p>
        </p:txBody>
      </p:sp>
    </p:spTree>
    <p:extLst>
      <p:ext uri="{BB962C8B-B14F-4D97-AF65-F5344CB8AC3E}">
        <p14:creationId xmlns:p14="http://schemas.microsoft.com/office/powerpoint/2010/main" val="1675291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a:t>Input		32*32*3 = 3072</a:t>
            </a:r>
          </a:p>
          <a:p>
            <a:r>
              <a:rPr lang="en-GB" sz="2000" dirty="0"/>
              <a:t>Weights	3072*N</a:t>
            </a:r>
          </a:p>
          <a:p>
            <a:r>
              <a:rPr lang="en-GB" sz="2000" dirty="0"/>
              <a:t>Biases	N</a:t>
            </a:r>
          </a:p>
          <a:p>
            <a:r>
              <a:rPr lang="en-GB" sz="2000" dirty="0"/>
              <a:t>So, </a:t>
            </a:r>
          </a:p>
          <a:p>
            <a:pPr lvl="1"/>
            <a:r>
              <a:rPr lang="en-GB" sz="1800" dirty="0"/>
              <a:t>Full connectivity is wasteful</a:t>
            </a:r>
          </a:p>
          <a:p>
            <a:pPr lvl="1"/>
            <a:r>
              <a:rPr lang="en-GB" sz="1800" dirty="0"/>
              <a:t>Huge number of parameters </a:t>
            </a:r>
          </a:p>
          <a:p>
            <a:pPr lvl="1"/>
            <a:r>
              <a:rPr lang="en-GB" sz="1800" dirty="0"/>
              <a:t>Loss of spatial information</a:t>
            </a:r>
          </a:p>
          <a:p>
            <a:pPr lvl="2"/>
            <a:r>
              <a:rPr lang="en-GB" sz="1400" dirty="0"/>
              <a:t>How 3072 input signals represent 32*32*3 matrix ?</a:t>
            </a:r>
          </a:p>
          <a:p>
            <a:pPr lvl="1"/>
            <a:r>
              <a:rPr lang="en-GB" sz="1800" dirty="0"/>
              <a:t>Deconvolution</a:t>
            </a:r>
          </a:p>
          <a:p>
            <a:pPr lvl="1"/>
            <a:endParaRPr lang="en-GB" sz="1800" dirty="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r>
              <a:rPr lang="de-DE" dirty="0"/>
              <a:t/>
            </a:r>
            <a:br>
              <a:rPr lang="de-DE" dirty="0"/>
            </a:br>
            <a:r>
              <a:rPr lang="de-DE" dirty="0"/>
              <a:t/>
            </a:r>
            <a:br>
              <a:rPr lang="de-DE" dirty="0"/>
            </a:br>
            <a:r>
              <a:rPr lang="de-DE" dirty="0"/>
              <a:t/>
            </a: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a16="http://schemas.microsoft.com/office/drawing/2014/main" xmlns="" val="20000"/>
                    </a:ext>
                  </a:extLst>
                </a:gridCol>
                <a:gridCol w="363929">
                  <a:extLst>
                    <a:ext uri="{9D8B030D-6E8A-4147-A177-3AD203B41FA5}">
                      <a16:colId xmlns:a16="http://schemas.microsoft.com/office/drawing/2014/main" xmlns="" val="20001"/>
                    </a:ext>
                  </a:extLst>
                </a:gridCol>
                <a:gridCol w="363929">
                  <a:extLst>
                    <a:ext uri="{9D8B030D-6E8A-4147-A177-3AD203B41FA5}">
                      <a16:colId xmlns:a16="http://schemas.microsoft.com/office/drawing/2014/main" xmlns="" val="20002"/>
                    </a:ext>
                  </a:extLst>
                </a:gridCol>
                <a:gridCol w="363929">
                  <a:extLst>
                    <a:ext uri="{9D8B030D-6E8A-4147-A177-3AD203B41FA5}">
                      <a16:colId xmlns:a16="http://schemas.microsoft.com/office/drawing/2014/main" xmlns="" val="20003"/>
                    </a:ext>
                  </a:extLst>
                </a:gridCol>
                <a:gridCol w="363929">
                  <a:extLst>
                    <a:ext uri="{9D8B030D-6E8A-4147-A177-3AD203B41FA5}">
                      <a16:colId xmlns:a16="http://schemas.microsoft.com/office/drawing/2014/main" xmlns="" val="20004"/>
                    </a:ext>
                  </a:extLst>
                </a:gridCol>
                <a:gridCol w="363929">
                  <a:extLst>
                    <a:ext uri="{9D8B030D-6E8A-4147-A177-3AD203B41FA5}">
                      <a16:colId xmlns:a16="http://schemas.microsoft.com/office/drawing/2014/main" xmlns="" val="20005"/>
                    </a:ext>
                  </a:extLst>
                </a:gridCol>
                <a:gridCol w="363929">
                  <a:extLst>
                    <a:ext uri="{9D8B030D-6E8A-4147-A177-3AD203B41FA5}">
                      <a16:colId xmlns:a16="http://schemas.microsoft.com/office/drawing/2014/main" xmlns="" val="20006"/>
                    </a:ext>
                  </a:extLst>
                </a:gridCol>
                <a:gridCol w="363929">
                  <a:extLst>
                    <a:ext uri="{9D8B030D-6E8A-4147-A177-3AD203B41FA5}">
                      <a16:colId xmlns:a16="http://schemas.microsoft.com/office/drawing/2014/main" xmlns="" val="20007"/>
                    </a:ext>
                  </a:extLst>
                </a:gridCol>
                <a:gridCol w="363929">
                  <a:extLst>
                    <a:ext uri="{9D8B030D-6E8A-4147-A177-3AD203B41FA5}">
                      <a16:colId xmlns:a16="http://schemas.microsoft.com/office/drawing/2014/main" xmlns="" val="20008"/>
                    </a:ext>
                  </a:extLst>
                </a:gridCol>
                <a:gridCol w="363929">
                  <a:extLst>
                    <a:ext uri="{9D8B030D-6E8A-4147-A177-3AD203B41FA5}">
                      <a16:colId xmlns:a16="http://schemas.microsoft.com/office/drawing/2014/main" xmlns=""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264166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xmlns="" val="2340640650"/>
                    </a:ext>
                  </a:extLst>
                </a:gridCol>
                <a:gridCol w="360040">
                  <a:extLst>
                    <a:ext uri="{9D8B030D-6E8A-4147-A177-3AD203B41FA5}">
                      <a16:colId xmlns:a16="http://schemas.microsoft.com/office/drawing/2014/main" xmlns="" val="3446830125"/>
                    </a:ext>
                  </a:extLst>
                </a:gridCol>
                <a:gridCol w="360040">
                  <a:extLst>
                    <a:ext uri="{9D8B030D-6E8A-4147-A177-3AD203B41FA5}">
                      <a16:colId xmlns:a16="http://schemas.microsoft.com/office/drawing/2014/main" xmlns="" val="3679236382"/>
                    </a:ext>
                  </a:extLst>
                </a:gridCol>
                <a:gridCol w="360040">
                  <a:extLst>
                    <a:ext uri="{9D8B030D-6E8A-4147-A177-3AD203B41FA5}">
                      <a16:colId xmlns:a16="http://schemas.microsoft.com/office/drawing/2014/main" xmlns="" val="2148225625"/>
                    </a:ext>
                  </a:extLst>
                </a:gridCol>
                <a:gridCol w="360040">
                  <a:extLst>
                    <a:ext uri="{9D8B030D-6E8A-4147-A177-3AD203B41FA5}">
                      <a16:colId xmlns:a16="http://schemas.microsoft.com/office/drawing/2014/main" xmlns="" val="1761354030"/>
                    </a:ext>
                  </a:extLst>
                </a:gridCol>
                <a:gridCol w="360040">
                  <a:extLst>
                    <a:ext uri="{9D8B030D-6E8A-4147-A177-3AD203B41FA5}">
                      <a16:colId xmlns:a16="http://schemas.microsoft.com/office/drawing/2014/main" xmlns="" val="1004052197"/>
                    </a:ext>
                  </a:extLst>
                </a:gridCol>
                <a:gridCol w="360040">
                  <a:extLst>
                    <a:ext uri="{9D8B030D-6E8A-4147-A177-3AD203B41FA5}">
                      <a16:colId xmlns:a16="http://schemas.microsoft.com/office/drawing/2014/main" xmlns=""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xmlns=""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a16="http://schemas.microsoft.com/office/drawing/2014/main" xmlns=""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a16="http://schemas.microsoft.com/office/drawing/2014/main" xmlns=""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xmlns=""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a16="http://schemas.microsoft.com/office/drawing/2014/main" xmlns=""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xmlns="" val="2612979101"/>
                    </a:ext>
                  </a:extLst>
                </a:gridCol>
                <a:gridCol w="360040">
                  <a:extLst>
                    <a:ext uri="{9D8B030D-6E8A-4147-A177-3AD203B41FA5}">
                      <a16:colId xmlns:a16="http://schemas.microsoft.com/office/drawing/2014/main" xmlns="" val="79360699"/>
                    </a:ext>
                  </a:extLst>
                </a:gridCol>
                <a:gridCol w="360040">
                  <a:extLst>
                    <a:ext uri="{9D8B030D-6E8A-4147-A177-3AD203B41FA5}">
                      <a16:colId xmlns:a16="http://schemas.microsoft.com/office/drawing/2014/main" xmlns=""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a16="http://schemas.microsoft.com/office/drawing/2014/main" xmlns=""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a16="http://schemas.microsoft.com/office/drawing/2014/main" xmlns=""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a16="http://schemas.microsoft.com/office/drawing/2014/main" xmlns=""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xmlns="" val="2612979101"/>
                    </a:ext>
                  </a:extLst>
                </a:gridCol>
              </a:tblGrid>
              <a:tr h="360040">
                <a:tc>
                  <a:txBody>
                    <a:bodyPr/>
                    <a:lstStyle/>
                    <a:p>
                      <a:pPr algn="ctr"/>
                      <a:r>
                        <a:rPr lang="de-DE" sz="1600" dirty="0"/>
                        <a:t>1</a:t>
                      </a:r>
                    </a:p>
                  </a:txBody>
                  <a:tcPr/>
                </a:tc>
                <a:extLst>
                  <a:ext uri="{0D108BD9-81ED-4DB2-BD59-A6C34878D82A}">
                    <a16:rowId xmlns:a16="http://schemas.microsoft.com/office/drawing/2014/main" xmlns=""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a16="http://schemas.microsoft.com/office/drawing/2014/main" xmlns="" val="2612979101"/>
                    </a:ext>
                  </a:extLst>
                </a:gridCol>
              </a:tblGrid>
              <a:tr h="360040">
                <a:tc>
                  <a:txBody>
                    <a:bodyPr/>
                    <a:lstStyle/>
                    <a:p>
                      <a:pPr algn="ctr"/>
                      <a:r>
                        <a:rPr lang="de-DE" sz="1600" dirty="0"/>
                        <a:t>1</a:t>
                      </a:r>
                    </a:p>
                  </a:txBody>
                  <a:tcPr/>
                </a:tc>
                <a:extLst>
                  <a:ext uri="{0D108BD9-81ED-4DB2-BD59-A6C34878D82A}">
                    <a16:rowId xmlns:a16="http://schemas.microsoft.com/office/drawing/2014/main" xmlns="" val="1667766103"/>
                  </a:ext>
                </a:extLst>
              </a:tr>
            </a:tbl>
          </a:graphicData>
        </a:graphic>
      </p:graphicFrame>
    </p:spTree>
    <p:extLst>
      <p:ext uri="{BB962C8B-B14F-4D97-AF65-F5344CB8AC3E}">
        <p14:creationId xmlns:p14="http://schemas.microsoft.com/office/powerpoint/2010/main" val="8278498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gridCol w="369041">
                  <a:extLst>
                    <a:ext uri="{9D8B030D-6E8A-4147-A177-3AD203B41FA5}">
                      <a16:colId xmlns:a16="http://schemas.microsoft.com/office/drawing/2014/main" xmlns="" val="20003"/>
                    </a:ext>
                  </a:extLst>
                </a:gridCol>
                <a:gridCol w="369041">
                  <a:extLst>
                    <a:ext uri="{9D8B030D-6E8A-4147-A177-3AD203B41FA5}">
                      <a16:colId xmlns:a16="http://schemas.microsoft.com/office/drawing/2014/main" xmlns="" val="20004"/>
                    </a:ext>
                  </a:extLst>
                </a:gridCol>
                <a:gridCol w="369041">
                  <a:extLst>
                    <a:ext uri="{9D8B030D-6E8A-4147-A177-3AD203B41FA5}">
                      <a16:colId xmlns:a16="http://schemas.microsoft.com/office/drawing/2014/main" xmlns="" val="20005"/>
                    </a:ext>
                  </a:extLst>
                </a:gridCol>
                <a:gridCol w="369041">
                  <a:extLst>
                    <a:ext uri="{9D8B030D-6E8A-4147-A177-3AD203B41FA5}">
                      <a16:colId xmlns:a16="http://schemas.microsoft.com/office/drawing/2014/main" xmlns="" val="20006"/>
                    </a:ext>
                  </a:extLst>
                </a:gridCol>
                <a:gridCol w="369041">
                  <a:extLst>
                    <a:ext uri="{9D8B030D-6E8A-4147-A177-3AD203B41FA5}">
                      <a16:colId xmlns:a16="http://schemas.microsoft.com/office/drawing/2014/main" xmlns=""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a:t>Uneven dimensions such as 3*3, 5*5 </a:t>
            </a:r>
            <a:r>
              <a:rPr lang="mr-IN" dirty="0"/>
              <a:t>…</a:t>
            </a:r>
            <a:endParaRPr lang="en-US" dirty="0"/>
          </a:p>
          <a:p>
            <a:pPr lvl="1"/>
            <a:r>
              <a:rPr lang="en-GB" dirty="0"/>
              <a:t>To reduce spatial dimension </a:t>
            </a:r>
          </a:p>
          <a:p>
            <a:pPr lvl="2"/>
            <a:r>
              <a:rPr lang="en-GB" dirty="0"/>
              <a:t>Padding can undo dimensionality reduction</a:t>
            </a:r>
          </a:p>
          <a:p>
            <a:r>
              <a:rPr lang="en-GB" dirty="0"/>
              <a:t>Number of conv layers:</a:t>
            </a:r>
          </a:p>
          <a:p>
            <a:pPr lvl="1"/>
            <a:r>
              <a:rPr lang="en-GB" dirty="0"/>
              <a:t>More conv layers with small filters</a:t>
            </a:r>
          </a:p>
          <a:p>
            <a:pPr lvl="2"/>
            <a:r>
              <a:rPr lang="en-GB" dirty="0"/>
              <a:t>This makes the decision function more discriminative</a:t>
            </a:r>
          </a:p>
        </p:txBody>
      </p:sp>
      <p:sp>
        <p:nvSpPr>
          <p:cNvPr id="3" name="Titel 2"/>
          <p:cNvSpPr>
            <a:spLocks noGrp="1"/>
          </p:cNvSpPr>
          <p:nvPr>
            <p:ph type="title"/>
          </p:nvPr>
        </p:nvSpPr>
        <p:spPr/>
        <p:txBody>
          <a:bodyPr/>
          <a:lstStyle/>
          <a:p>
            <a:r>
              <a:rPr lang="de-DE" dirty="0" err="1"/>
              <a:t>Convolutional</a:t>
            </a:r>
            <a:r>
              <a:rPr lang="de-DE" dirty="0"/>
              <a:t> Filter Size</a:t>
            </a:r>
          </a:p>
        </p:txBody>
      </p:sp>
    </p:spTree>
    <p:extLst>
      <p:ext uri="{BB962C8B-B14F-4D97-AF65-F5344CB8AC3E}">
        <p14:creationId xmlns:p14="http://schemas.microsoft.com/office/powerpoint/2010/main" val="590865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POOL</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a:p>
              <a:p>
                <a:r>
                  <a:rPr lang="en-GB" dirty="0"/>
                  <a:t>Leaky </a:t>
                </a:r>
                <a:r>
                  <a:rPr lang="en-GB" dirty="0" err="1"/>
                  <a:t>ReLU</a:t>
                </a:r>
                <a:r>
                  <a:rPr lang="en-GB" dirty="0"/>
                  <a:t> by by Maas et al. </a:t>
                </a:r>
              </a:p>
              <a:p>
                <a:pPr lvl="1"/>
                <a:r>
                  <a:rPr lang="en-GB" dirty="0"/>
                  <a:t>if x &lt; 0, Output = 0.01x. </a:t>
                </a:r>
              </a:p>
              <a:p>
                <a:pPr lvl="1"/>
                <a:r>
                  <a:rPr lang="en-GB" dirty="0"/>
                  <a:t>non-zero gradient when the input is negative </a:t>
                </a:r>
              </a:p>
              <a:p>
                <a:pPr lvl="1"/>
                <a:endParaRPr lang="en-GB" dirty="0"/>
              </a:p>
              <a:p>
                <a:pPr lvl="1"/>
                <a:endParaRPr lang="en-GB" dirty="0"/>
              </a:p>
              <a:p>
                <a:endParaRPr lang="en-GB" sz="2800" dirty="0"/>
              </a:p>
            </p:txBody>
          </p:sp>
        </mc:Choice>
        <mc:Fallback xmlns="">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be trained on an endless amount of parameters:</a:t>
            </a:r>
          </a:p>
          <a:p>
            <a:pPr lvl="1"/>
            <a:r>
              <a:rPr lang="en-US" dirty="0"/>
              <a:t>learning rate, learning rate decay</a:t>
            </a:r>
          </a:p>
          <a:p>
            <a:pPr lvl="1"/>
            <a:r>
              <a:rPr lang="en-US" dirty="0"/>
              <a:t>momentum </a:t>
            </a:r>
          </a:p>
          <a:p>
            <a:pPr lvl="1"/>
            <a:r>
              <a:rPr lang="en-US" dirty="0"/>
              <a:t>filter size, number of convolutional layers</a:t>
            </a:r>
          </a:p>
          <a:p>
            <a:pPr lvl="1"/>
            <a:r>
              <a:rPr lang="en-US" dirty="0"/>
              <a:t>activation functions (</a:t>
            </a:r>
            <a:r>
              <a:rPr lang="en-US" dirty="0" err="1"/>
              <a:t>relu</a:t>
            </a:r>
            <a:r>
              <a:rPr lang="en-US" dirty="0"/>
              <a:t>, </a:t>
            </a:r>
            <a:r>
              <a:rPr lang="en-US" dirty="0" err="1"/>
              <a:t>leakyrelu</a:t>
            </a:r>
            <a:r>
              <a:rPr lang="en-US" dirty="0"/>
              <a:t>)</a:t>
            </a:r>
          </a:p>
          <a:p>
            <a:pPr lvl="1"/>
            <a:r>
              <a:rPr lang="en-US" dirty="0" err="1" smtClean="0"/>
              <a:t>Regularisation</a:t>
            </a:r>
            <a:r>
              <a:rPr lang="en-US" dirty="0" smtClean="0"/>
              <a:t> weight </a:t>
            </a:r>
            <a:r>
              <a:rPr lang="en-US" dirty="0"/>
              <a:t>decay and dropouts</a:t>
            </a:r>
          </a:p>
          <a:p>
            <a:pPr lvl="1"/>
            <a:endParaRPr lang="en-US" dirty="0"/>
          </a:p>
          <a:p>
            <a:endParaRPr lang="en-GB" dirty="0"/>
          </a:p>
        </p:txBody>
      </p:sp>
      <p:sp>
        <p:nvSpPr>
          <p:cNvPr id="3" name="Title 2"/>
          <p:cNvSpPr>
            <a:spLocks noGrp="1"/>
          </p:cNvSpPr>
          <p:nvPr>
            <p:ph type="title"/>
          </p:nvPr>
        </p:nvSpPr>
        <p:spPr/>
        <p:txBody>
          <a:bodyPr/>
          <a:lstStyle/>
          <a:p>
            <a:r>
              <a:rPr lang="en-GB" dirty="0"/>
              <a:t>CNN Parameters</a:t>
            </a:r>
          </a:p>
        </p:txBody>
      </p:sp>
    </p:spTree>
    <p:extLst>
      <p:ext uri="{BB962C8B-B14F-4D97-AF65-F5344CB8AC3E}">
        <p14:creationId xmlns:p14="http://schemas.microsoft.com/office/powerpoint/2010/main" val="20158130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Rolling ball gains speed downwards the hill</a:t>
            </a:r>
          </a:p>
          <a:p>
            <a:r>
              <a:rPr lang="en-US" sz="2000" dirty="0"/>
              <a:t>So, velocity to the learning rate in a given direction</a:t>
            </a:r>
          </a:p>
          <a:p>
            <a:pPr lvl="1"/>
            <a:r>
              <a:rPr lang="en-US" sz="1800" dirty="0"/>
              <a:t>With consistent gradient</a:t>
            </a:r>
          </a:p>
          <a:p>
            <a:r>
              <a:rPr lang="en-US" sz="2000" dirty="0"/>
              <a:t>Convolutional neural networks commonly use a momentum value of 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2600" y="1243454"/>
            <a:ext cx="3884613" cy="3900046"/>
          </a:xfrm>
        </p:spPr>
        <p:txBody>
          <a:bodyPr/>
          <a:lstStyle/>
          <a:p>
            <a:r>
              <a:rPr lang="en-GB" sz="1800" dirty="0"/>
              <a:t>Input, </a:t>
            </a:r>
            <a:r>
              <a:rPr lang="en-GB" sz="1800" dirty="0" smtClean="0"/>
              <a:t>Weights</a:t>
            </a:r>
          </a:p>
          <a:p>
            <a:endParaRPr lang="en-GB" sz="1800" dirty="0"/>
          </a:p>
          <a:p>
            <a:r>
              <a:rPr lang="en-GB" sz="1800" dirty="0"/>
              <a:t>Compute Sigmoid </a:t>
            </a:r>
            <a:r>
              <a:rPr lang="en-GB" sz="1800" dirty="0" smtClean="0"/>
              <a:t>(Activation Function)</a:t>
            </a:r>
            <a:br>
              <a:rPr lang="en-GB" sz="1800" dirty="0" smtClean="0"/>
            </a:br>
            <a:endParaRPr lang="en-GB" sz="1800" dirty="0"/>
          </a:p>
          <a:p>
            <a:r>
              <a:rPr lang="en-GB" sz="1800" dirty="0"/>
              <a:t>Measure how much we missed </a:t>
            </a:r>
            <a:r>
              <a:rPr lang="en-GB" sz="1800" dirty="0" smtClean="0"/>
              <a:t>(Cost Function)</a:t>
            </a:r>
            <a:br>
              <a:rPr lang="en-GB" sz="1800" dirty="0" smtClean="0"/>
            </a:br>
            <a:endParaRPr lang="en-GB" sz="1800" dirty="0" smtClean="0"/>
          </a:p>
          <a:p>
            <a:r>
              <a:rPr lang="en-GB" sz="1800" dirty="0" smtClean="0"/>
              <a:t>Multiply </a:t>
            </a:r>
            <a:r>
              <a:rPr lang="en-GB" sz="1800" dirty="0"/>
              <a:t>Err by the Sigmoid slope</a:t>
            </a:r>
            <a:br>
              <a:rPr lang="en-GB" sz="1800" dirty="0"/>
            </a:br>
            <a:endParaRPr lang="en-GB" sz="1800" dirty="0"/>
          </a:p>
          <a:p>
            <a:r>
              <a:rPr lang="en-GB" sz="1800" dirty="0"/>
              <a:t>Update Weights</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4495800" y="1249713"/>
                <a:ext cx="3886200" cy="3438381"/>
              </a:xfrm>
            </p:spPr>
            <p:txBody>
              <a:bodyPr/>
              <a:lstStyle/>
              <a:p>
                <a14:m>
                  <m:oMath xmlns:m="http://schemas.openxmlformats.org/officeDocument/2006/math">
                    <m:sSub>
                      <m:sSubPr>
                        <m:ctrlPr>
                          <a:rPr lang="en-US" sz="1600" i="1" smtClean="0">
                            <a:latin typeface="+mn-lt"/>
                          </a:rPr>
                        </m:ctrlPr>
                      </m:sSubPr>
                      <m:e>
                        <m:r>
                          <a:rPr lang="en-US" sz="1600" b="0" i="1" smtClean="0">
                            <a:latin typeface="+mn-lt"/>
                          </a:rPr>
                          <m:t>𝑙</m:t>
                        </m:r>
                      </m:e>
                      <m:sub>
                        <m:r>
                          <a:rPr lang="en-US" sz="1600" b="0" i="1" smtClean="0">
                            <a:latin typeface="+mn-lt"/>
                          </a:rPr>
                          <m:t>0</m:t>
                        </m:r>
                      </m:sub>
                    </m:sSub>
                    <m:r>
                      <a:rPr lang="en-US" sz="1600" b="0" i="1" smtClean="0">
                        <a:latin typeface="+mn-lt"/>
                      </a:rPr>
                      <m:t>=</m:t>
                    </m:r>
                    <m:sSub>
                      <m:sSubPr>
                        <m:ctrlPr>
                          <a:rPr lang="en-US" sz="1600" i="1" smtClean="0">
                            <a:latin typeface="+mn-lt"/>
                          </a:rPr>
                        </m:ctrlPr>
                      </m:sSubPr>
                      <m:e>
                        <m:r>
                          <a:rPr lang="en-US" sz="1600" b="0" i="1" smtClean="0">
                            <a:latin typeface="+mn-lt"/>
                          </a:rPr>
                          <m:t>𝑋</m:t>
                        </m:r>
                      </m:e>
                      <m:sub>
                        <m:r>
                          <a:rPr lang="en-US" sz="1600" b="0" i="1" smtClean="0">
                            <a:latin typeface="+mn-lt"/>
                          </a:rPr>
                          <m:t>𝑖</m:t>
                        </m:r>
                      </m:sub>
                    </m:sSub>
                  </m:oMath>
                </a14:m>
                <a:r>
                  <a:rPr lang="en-US" sz="1600" dirty="0">
                    <a:latin typeface="+mn-lt"/>
                  </a:rPr>
                  <a:t>, W = rand</a:t>
                </a:r>
                <a:r>
                  <a:rPr lang="en-US" sz="1600" dirty="0" smtClean="0">
                    <a:latin typeface="+mn-lt"/>
                  </a:rPr>
                  <a:t>()</a:t>
                </a:r>
                <a:br>
                  <a:rPr lang="en-US" sz="1600" dirty="0" smtClean="0">
                    <a:latin typeface="+mn-lt"/>
                  </a:rPr>
                </a:br>
                <a:r>
                  <a:rPr lang="en-US" sz="1600" dirty="0">
                    <a:latin typeface="+mn-lt"/>
                  </a:rPr>
                  <a:t/>
                </a:r>
                <a:br>
                  <a:rPr lang="en-US" sz="1600" dirty="0">
                    <a:latin typeface="+mn-lt"/>
                  </a:rPr>
                </a:br>
                <a:endParaRPr lang="en-US" sz="1600" dirty="0">
                  <a:latin typeface="+mn-lt"/>
                </a:endParaRPr>
              </a:p>
              <a:p>
                <a14:m>
                  <m:oMath xmlns:m="http://schemas.openxmlformats.org/officeDocument/2006/math">
                    <m:sSub>
                      <m:sSubPr>
                        <m:ctrlPr>
                          <a:rPr lang="en-US" sz="1600" i="1">
                            <a:latin typeface="+mn-lt"/>
                          </a:rPr>
                        </m:ctrlPr>
                      </m:sSubPr>
                      <m:e>
                        <m:r>
                          <a:rPr lang="en-US" sz="1600" i="1">
                            <a:latin typeface="+mn-lt"/>
                          </a:rPr>
                          <m:t>𝑙</m:t>
                        </m:r>
                      </m:e>
                      <m:sub>
                        <m:r>
                          <a:rPr lang="en-US" sz="1600" b="0" i="1" smtClean="0">
                            <a:latin typeface="+mn-lt"/>
                          </a:rPr>
                          <m:t>1</m:t>
                        </m:r>
                      </m:sub>
                    </m:sSub>
                    <m:r>
                      <a:rPr lang="en-US" sz="1600" i="1">
                        <a:latin typeface="+mn-lt"/>
                      </a:rPr>
                      <m:t>=</m:t>
                    </m:r>
                    <m:r>
                      <a:rPr lang="en-US" sz="1600" b="0" i="1" smtClean="0">
                        <a:latin typeface="+mn-lt"/>
                      </a:rPr>
                      <m:t>𝑆𝑖𝑔</m:t>
                    </m:r>
                    <m:d>
                      <m:dPr>
                        <m:ctrlPr>
                          <a:rPr lang="en-US" sz="1600" b="0" i="1" smtClean="0">
                            <a:latin typeface="+mn-lt"/>
                          </a:rPr>
                        </m:ctrlPr>
                      </m:dPr>
                      <m:e>
                        <m:sSub>
                          <m:sSubPr>
                            <m:ctrlPr>
                              <a:rPr lang="en-US" sz="1600" i="1">
                                <a:latin typeface="+mn-lt"/>
                              </a:rPr>
                            </m:ctrlPr>
                          </m:sSubPr>
                          <m:e>
                            <m:r>
                              <a:rPr lang="en-US" sz="1600" i="1">
                                <a:latin typeface="+mn-lt"/>
                              </a:rPr>
                              <m:t>𝑋</m:t>
                            </m:r>
                          </m:e>
                          <m:sub>
                            <m:r>
                              <a:rPr lang="en-US" sz="1600" i="1">
                                <a:latin typeface="+mn-lt"/>
                              </a:rPr>
                              <m:t>𝑖</m:t>
                            </m:r>
                          </m:sub>
                        </m:sSub>
                        <m:r>
                          <a:rPr lang="en-US" sz="1600" b="0" i="1" smtClean="0">
                            <a:latin typeface="+mn-lt"/>
                          </a:rPr>
                          <m:t> . </m:t>
                        </m:r>
                        <m:r>
                          <a:rPr lang="en-US" sz="1600" b="0" i="1" smtClean="0">
                            <a:latin typeface="+mn-lt"/>
                          </a:rPr>
                          <m:t>𝑊</m:t>
                        </m:r>
                      </m:e>
                    </m:d>
                  </m:oMath>
                </a14:m>
                <a:r>
                  <a:rPr lang="en-US" sz="1600" b="0" dirty="0" smtClean="0">
                    <a:latin typeface="+mn-lt"/>
                  </a:rPr>
                  <a:t/>
                </a:r>
                <a:br>
                  <a:rPr lang="en-US" sz="1600" b="0" dirty="0" smtClean="0">
                    <a:latin typeface="+mn-lt"/>
                  </a:rPr>
                </a:br>
                <a:r>
                  <a:rPr lang="en-US" sz="1600" b="0" dirty="0" smtClean="0">
                    <a:latin typeface="+mn-lt"/>
                  </a:rPr>
                  <a:t/>
                </a:r>
                <a:br>
                  <a:rPr lang="en-US" sz="1600" b="0" dirty="0" smtClean="0">
                    <a:latin typeface="+mn-lt"/>
                  </a:rPr>
                </a:br>
                <a:endParaRPr lang="en-US" sz="1600" b="0" dirty="0">
                  <a:latin typeface="+mn-lt"/>
                </a:endParaRPr>
              </a:p>
              <a:p>
                <a:r>
                  <a:rPr lang="en-US" sz="1600" dirty="0">
                    <a:latin typeface="+mn-lt"/>
                  </a:rPr>
                  <a:t>Err = </a:t>
                </a:r>
                <a14:m>
                  <m:oMath xmlns:m="http://schemas.openxmlformats.org/officeDocument/2006/math">
                    <m:sSub>
                      <m:sSubPr>
                        <m:ctrlPr>
                          <a:rPr lang="en-US" sz="1600" i="1">
                            <a:latin typeface="+mn-lt"/>
                          </a:rPr>
                        </m:ctrlPr>
                      </m:sSubPr>
                      <m:e>
                        <m:r>
                          <a:rPr lang="en-US" sz="1600" i="1">
                            <a:latin typeface="+mn-lt"/>
                          </a:rPr>
                          <m:t>𝑙</m:t>
                        </m:r>
                      </m:e>
                      <m:sub>
                        <m:r>
                          <a:rPr lang="en-US" sz="1600" i="1">
                            <a:latin typeface="+mn-lt"/>
                          </a:rPr>
                          <m:t>0</m:t>
                        </m:r>
                      </m:sub>
                    </m:sSub>
                    <m:r>
                      <a:rPr lang="en-US" sz="1600" b="0" i="1" smtClean="0">
                        <a:latin typeface="+mn-lt"/>
                      </a:rPr>
                      <m:t>−</m:t>
                    </m:r>
                    <m:sSub>
                      <m:sSubPr>
                        <m:ctrlPr>
                          <a:rPr lang="en-US" sz="1600" i="1" smtClean="0">
                            <a:latin typeface="+mn-lt"/>
                          </a:rPr>
                        </m:ctrlPr>
                      </m:sSubPr>
                      <m:e>
                        <m:r>
                          <a:rPr lang="en-US" sz="1600" i="1">
                            <a:latin typeface="+mn-lt"/>
                          </a:rPr>
                          <m:t>𝑙</m:t>
                        </m:r>
                      </m:e>
                      <m:sub>
                        <m:r>
                          <a:rPr lang="en-US" sz="1600" b="0" i="1" smtClean="0">
                            <a:latin typeface="+mn-lt"/>
                          </a:rPr>
                          <m:t>1</m:t>
                        </m:r>
                      </m:sub>
                    </m:sSub>
                  </m:oMath>
                </a14:m>
                <a:r>
                  <a:rPr lang="en-GB" sz="1600" dirty="0" smtClean="0"/>
                  <a:t/>
                </a:r>
                <a:br>
                  <a:rPr lang="en-GB" sz="1600" dirty="0" smtClean="0"/>
                </a:br>
                <a:r>
                  <a:rPr lang="en-GB" sz="1600" dirty="0" smtClean="0"/>
                  <a:t/>
                </a:r>
                <a:br>
                  <a:rPr lang="en-GB" sz="1600" dirty="0" smtClean="0"/>
                </a:br>
                <a:endParaRPr lang="en-GB" sz="1600" dirty="0"/>
              </a:p>
              <a:p>
                <a14:m>
                  <m:oMath xmlns:m="http://schemas.openxmlformats.org/officeDocument/2006/math">
                    <m:sSub>
                      <m:sSubPr>
                        <m:ctrlPr>
                          <a:rPr lang="en-US" sz="1600" i="1">
                            <a:latin typeface="+mn-lt"/>
                          </a:rPr>
                        </m:ctrlPr>
                      </m:sSubPr>
                      <m:e>
                        <m:r>
                          <a:rPr lang="en-US" sz="1600" i="1" smtClean="0">
                            <a:latin typeface="+mn-lt"/>
                            <a:ea typeface="Cambria Math" charset="0"/>
                            <a:cs typeface="Cambria Math" charset="0"/>
                          </a:rPr>
                          <m:t>∆</m:t>
                        </m:r>
                        <m:r>
                          <a:rPr lang="en-US" sz="1600" i="1">
                            <a:latin typeface="+mn-lt"/>
                          </a:rPr>
                          <m:t>𝑙</m:t>
                        </m:r>
                      </m:e>
                      <m:sub>
                        <m:r>
                          <a:rPr lang="en-US" sz="1600" i="1">
                            <a:latin typeface="+mn-lt"/>
                          </a:rPr>
                          <m:t>1</m:t>
                        </m:r>
                      </m:sub>
                    </m:sSub>
                  </m:oMath>
                </a14:m>
                <a:r>
                  <a:rPr lang="en-GB" sz="1600" dirty="0">
                    <a:latin typeface="+mn-lt"/>
                  </a:rPr>
                  <a:t> = Err*</a:t>
                </a:r>
                <a14:m>
                  <m:oMath xmlns:m="http://schemas.openxmlformats.org/officeDocument/2006/math">
                    <m:r>
                      <a:rPr lang="en-US" sz="1600" i="1">
                        <a:latin typeface="+mn-lt"/>
                        <a:ea typeface="Cambria Math" charset="0"/>
                        <a:cs typeface="Cambria Math" charset="0"/>
                      </a:rPr>
                      <m:t>∆</m:t>
                    </m:r>
                    <m:d>
                      <m:dPr>
                        <m:ctrlPr>
                          <a:rPr lang="en-US" sz="1600" b="0" i="1" smtClean="0">
                            <a:latin typeface="+mn-lt"/>
                            <a:ea typeface="Cambria Math" charset="0"/>
                            <a:cs typeface="Cambria Math" charset="0"/>
                          </a:rPr>
                        </m:ctrlPr>
                      </m:dPr>
                      <m:e>
                        <m:r>
                          <a:rPr lang="en-US" sz="1600" i="1">
                            <a:latin typeface="+mn-lt"/>
                          </a:rPr>
                          <m:t>𝑆𝑖𝑔</m:t>
                        </m:r>
                        <m:d>
                          <m:dPr>
                            <m:ctrlPr>
                              <a:rPr lang="en-US" sz="1600" i="1">
                                <a:latin typeface="+mn-lt"/>
                              </a:rPr>
                            </m:ctrlPr>
                          </m:dPr>
                          <m:e>
                            <m:r>
                              <a:rPr lang="en-US" sz="1600" b="0" i="1" smtClean="0">
                                <a:latin typeface="+mn-lt"/>
                              </a:rPr>
                              <m:t>𝐸𝑟𝑟</m:t>
                            </m:r>
                          </m:e>
                        </m:d>
                      </m:e>
                    </m:d>
                  </m:oMath>
                </a14:m>
                <a:endParaRPr lang="en-US" sz="1600" b="0" dirty="0">
                  <a:latin typeface="+mn-lt"/>
                </a:endParaRPr>
              </a:p>
              <a:p>
                <a:endParaRPr lang="en-US" sz="1600" b="0" dirty="0">
                  <a:latin typeface="+mn-lt"/>
                </a:endParaRPr>
              </a:p>
              <a:p>
                <a:r>
                  <a:rPr lang="en-GB" sz="1600" dirty="0">
                    <a:latin typeface="+mn-lt"/>
                  </a:rPr>
                  <a:t>W = W+(</a:t>
                </a:r>
                <a14:m>
                  <m:oMath xmlns:m="http://schemas.openxmlformats.org/officeDocument/2006/math">
                    <m:sSub>
                      <m:sSubPr>
                        <m:ctrlPr>
                          <a:rPr lang="en-US" sz="1600" i="1">
                            <a:latin typeface="+mn-lt"/>
                          </a:rPr>
                        </m:ctrlPr>
                      </m:sSubPr>
                      <m:e>
                        <m:r>
                          <a:rPr lang="en-US" sz="1600" i="1">
                            <a:latin typeface="+mn-lt"/>
                          </a:rPr>
                          <m:t>𝑙</m:t>
                        </m:r>
                      </m:e>
                      <m:sub>
                        <m:r>
                          <a:rPr lang="en-US" sz="1600" i="1">
                            <a:latin typeface="+mn-lt"/>
                          </a:rPr>
                          <m:t>0</m:t>
                        </m:r>
                      </m:sub>
                    </m:sSub>
                    <m:r>
                      <a:rPr lang="en-US" sz="1600" b="0" i="0" smtClean="0">
                        <a:latin typeface="+mn-lt"/>
                      </a:rPr>
                      <m:t>.</m:t>
                    </m:r>
                    <m:sSub>
                      <m:sSubPr>
                        <m:ctrlPr>
                          <a:rPr lang="en-US" sz="1600" i="1">
                            <a:latin typeface="+mn-lt"/>
                          </a:rPr>
                        </m:ctrlPr>
                      </m:sSubPr>
                      <m:e>
                        <m:r>
                          <a:rPr lang="en-US" sz="1600" i="1">
                            <a:latin typeface="+mn-lt"/>
                            <a:ea typeface="Cambria Math" charset="0"/>
                            <a:cs typeface="Cambria Math" charset="0"/>
                          </a:rPr>
                          <m:t>∆</m:t>
                        </m:r>
                        <m:r>
                          <a:rPr lang="en-US" sz="1600" i="1">
                            <a:latin typeface="+mn-lt"/>
                          </a:rPr>
                          <m:t>𝑙</m:t>
                        </m:r>
                      </m:e>
                      <m:sub>
                        <m:r>
                          <a:rPr lang="en-US" sz="1600" i="1">
                            <a:latin typeface="+mn-lt"/>
                          </a:rPr>
                          <m:t>1</m:t>
                        </m:r>
                      </m:sub>
                    </m:sSub>
                  </m:oMath>
                </a14:m>
                <a:r>
                  <a:rPr lang="en-GB" sz="1600" dirty="0">
                    <a:latin typeface="+mn-lt"/>
                  </a:rPr>
                  <a:t>)</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4495800" y="1249713"/>
                <a:ext cx="3886200" cy="3438381"/>
              </a:xfrm>
              <a:blipFill rotWithShape="0">
                <a:blip r:embed="rId3"/>
                <a:stretch>
                  <a:fillRect l="-942" t="-70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Mathematical view</a:t>
            </a:r>
          </a:p>
        </p:txBody>
      </p:sp>
    </p:spTree>
    <p:extLst>
      <p:ext uri="{BB962C8B-B14F-4D97-AF65-F5344CB8AC3E}">
        <p14:creationId xmlns:p14="http://schemas.microsoft.com/office/powerpoint/2010/main" val="5662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a:t>batch normalization</a:t>
                </a:r>
                <a:r>
                  <a:rPr lang="en-US" sz="2000" dirty="0"/>
                  <a:t> of the input to the activation function of each neuron</a:t>
                </a:r>
              </a:p>
              <a:p>
                <a:r>
                  <a:rPr lang="en-US" sz="2000" dirty="0"/>
                  <a:t>normalizing the training batch after certain layers</a:t>
                </a:r>
              </a:p>
              <a:p>
                <a:pPr lvl="1"/>
                <a:r>
                  <a:rPr lang="en-US" sz="1800" dirty="0"/>
                  <a:t>Reducing amount of retraining</a:t>
                </a:r>
              </a:p>
              <a:p>
                <a:pPr lvl="1"/>
                <a:r>
                  <a:rPr lang="en-US" sz="1800" dirty="0"/>
                  <a:t>input to the activation function across each training batch has a mean of 0 and a variance of 1.</a:t>
                </a:r>
              </a:p>
              <a:p>
                <a:r>
                  <a:rPr lang="en-US" sz="2000" dirty="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charset="0"/>
                            <a:ea typeface="Cambria Math" charset="0"/>
                            <a:cs typeface="Cambria Math" charset="0"/>
                          </a:rPr>
                        </m:ctrlPr>
                      </m:fPr>
                      <m:num>
                        <m:sSub>
                          <m:sSubPr>
                            <m:ctrlPr>
                              <a:rPr lang="en-US" sz="1800" b="0" i="1" smtClean="0">
                                <a:latin typeface="Cambria Math"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charset="0"/>
                                <a:ea typeface="Cambria Math" charset="0"/>
                                <a:cs typeface="Cambria Math" charset="0"/>
                              </a:rPr>
                            </m:ctrlPr>
                          </m:radPr>
                          <m:deg/>
                          <m:e>
                            <m:sSubSup>
                              <m:sSubSupPr>
                                <m:ctrlPr>
                                  <a:rPr lang="en-US" sz="1800" b="0" i="1" smtClean="0">
                                    <a:latin typeface="Cambria Math"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Normalization (BN)</a:t>
            </a:r>
            <a:endParaRPr lang="en-GB" dirty="0"/>
          </a:p>
        </p:txBody>
      </p:sp>
    </p:spTree>
    <p:extLst>
      <p:ext uri="{BB962C8B-B14F-4D97-AF65-F5344CB8AC3E}">
        <p14:creationId xmlns:p14="http://schemas.microsoft.com/office/powerpoint/2010/main" val="7155525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479426" y="1283494"/>
                <a:ext cx="5028678" cy="3394472"/>
              </a:xfrm>
            </p:spPr>
            <p:txBody>
              <a:bodyPr/>
              <a:lstStyle/>
              <a:p>
                <a:r>
                  <a:rPr lang="en-GB" dirty="0"/>
                  <a:t>No:</a:t>
                </a:r>
              </a:p>
              <a:p>
                <a:pPr lvl="1"/>
                <a:r>
                  <a:rPr lang="en-GB" dirty="0"/>
                  <a:t>Activation function limited to a prescribed normal distribution</a:t>
                </a:r>
              </a:p>
              <a:p>
                <a:r>
                  <a:rPr lang="en-GB" dirty="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a:t>undoes the batch normalizing 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a:ea typeface="Cambria Math" charset="0"/>
                  <a:cs typeface="Cambria Math" charset="0"/>
                </a:endParaRPr>
              </a:p>
              <a:p>
                <a:endParaRPr lang="en-US" dirty="0">
                  <a:ea typeface="Cambria Math" charset="0"/>
                  <a:cs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charset="0"/>
                            </a:rPr>
                          </m:ctrlPr>
                        </m:dPr>
                        <m:e>
                          <m:f>
                            <m:fPr>
                              <m:ctrlPr>
                                <a:rPr lang="mr-IN" sz="2400" i="1">
                                  <a:latin typeface="Cambria Math" charset="0"/>
                                  <a:ea typeface="Cambria Math" charset="0"/>
                                  <a:cs typeface="Cambria Math" charset="0"/>
                                </a:rPr>
                              </m:ctrlPr>
                            </m:fPr>
                            <m:num>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charset="0"/>
                                      <a:ea typeface="Cambria Math" charset="0"/>
                                      <a:cs typeface="Cambria Math" charset="0"/>
                                    </a:rPr>
                                  </m:ctrlPr>
                                </m:radPr>
                                <m:deg/>
                                <m:e>
                                  <m:sSubSup>
                                    <m:sSubSupPr>
                                      <m:ctrlPr>
                                        <a:rPr lang="en-US" sz="2400" i="1">
                                          <a:latin typeface="Cambria Math"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Is BN enough ?</a:t>
            </a:r>
          </a:p>
        </p:txBody>
      </p:sp>
    </p:spTree>
    <p:extLst>
      <p:ext uri="{BB962C8B-B14F-4D97-AF65-F5344CB8AC3E}">
        <p14:creationId xmlns:p14="http://schemas.microsoft.com/office/powerpoint/2010/main" val="722023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err="1"/>
              <a:t>weight_decay</a:t>
            </a:r>
            <a:r>
              <a:rPr lang="en-GB" dirty="0"/>
              <a:t> = </a:t>
            </a:r>
            <a:r>
              <a:rPr lang="en-GB" dirty="0" err="1"/>
              <a:t>tf.mul</a:t>
            </a:r>
            <a:r>
              <a:rPr lang="en-GB" dirty="0"/>
              <a:t>(tf.nn.l2_loss(</a:t>
            </a:r>
            <a:r>
              <a:rPr lang="en-GB" dirty="0" err="1"/>
              <a:t>var</a:t>
            </a:r>
            <a:r>
              <a:rPr lang="en-GB" dirty="0"/>
              <a:t>), </a:t>
            </a:r>
            <a:r>
              <a:rPr lang="en-GB" dirty="0" err="1"/>
              <a:t>wd</a:t>
            </a:r>
            <a:r>
              <a:rPr lang="en-GB" dirty="0"/>
              <a:t>, name='</a:t>
            </a:r>
            <a:r>
              <a:rPr lang="en-GB" dirty="0" err="1"/>
              <a:t>weight_loss</a:t>
            </a:r>
            <a:r>
              <a:rPr lang="en-GB" dirty="0"/>
              <a:t>')  </a:t>
            </a:r>
          </a:p>
          <a:p>
            <a:r>
              <a:rPr lang="en-GB" dirty="0"/>
              <a:t>  </a:t>
            </a:r>
            <a:r>
              <a:rPr lang="en-GB" dirty="0" err="1"/>
              <a:t>tf.add_to_collection</a:t>
            </a:r>
            <a:r>
              <a:rPr lang="en-GB" dirty="0"/>
              <a:t>('losses', </a:t>
            </a:r>
            <a:r>
              <a:rPr lang="en-GB" dirty="0" err="1"/>
              <a:t>weight_decay</a:t>
            </a:r>
            <a:r>
              <a:rPr lang="en-GB" dirty="0"/>
              <a:t>)</a:t>
            </a:r>
          </a:p>
        </p:txBody>
      </p:sp>
      <p:sp>
        <p:nvSpPr>
          <p:cNvPr id="3" name="Title 2"/>
          <p:cNvSpPr>
            <a:spLocks noGrp="1"/>
          </p:cNvSpPr>
          <p:nvPr>
            <p:ph type="title"/>
          </p:nvPr>
        </p:nvSpPr>
        <p:spPr/>
        <p:txBody>
          <a:bodyPr/>
          <a:lstStyle/>
          <a:p>
            <a:r>
              <a:rPr lang="en-GB" dirty="0"/>
              <a:t>Cifar10 Weight Decay</a:t>
            </a:r>
          </a:p>
        </p:txBody>
      </p:sp>
    </p:spTree>
    <p:extLst>
      <p:ext uri="{BB962C8B-B14F-4D97-AF65-F5344CB8AC3E}">
        <p14:creationId xmlns:p14="http://schemas.microsoft.com/office/powerpoint/2010/main" val="15179235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a:t>Weight Penal</a:t>
            </a:r>
          </a:p>
        </p:txBody>
      </p:sp>
    </p:spTree>
    <p:extLst>
      <p:ext uri="{BB962C8B-B14F-4D97-AF65-F5344CB8AC3E}">
        <p14:creationId xmlns:p14="http://schemas.microsoft.com/office/powerpoint/2010/main" val="808383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8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Cifar10.Inference()</a:t>
            </a:r>
          </a:p>
          <a:p>
            <a:pPr lvl="1"/>
            <a:r>
              <a:rPr lang="en-GB" sz="2000" dirty="0"/>
              <a:t>Conv1: convolution and rectified linear activation.</a:t>
            </a:r>
          </a:p>
          <a:p>
            <a:pPr lvl="1"/>
            <a:r>
              <a:rPr lang="en-GB" sz="2000" dirty="0"/>
              <a:t>Pool1: max pooling.</a:t>
            </a:r>
          </a:p>
          <a:p>
            <a:pPr lvl="1"/>
            <a:r>
              <a:rPr lang="en-GB" sz="2000" dirty="0"/>
              <a:t>Norm1: local response normalization.</a:t>
            </a:r>
          </a:p>
          <a:p>
            <a:pPr lvl="1"/>
            <a:r>
              <a:rPr lang="en-GB" sz="2000" dirty="0"/>
              <a:t>Local3: fully connected layer with rectified linear activation.</a:t>
            </a:r>
          </a:p>
          <a:p>
            <a:pPr lvl="1"/>
            <a:r>
              <a:rPr lang="en-GB" sz="2000" dirty="0"/>
              <a:t>Local4: fully connected layer with rectified linear activation.</a:t>
            </a:r>
          </a:p>
          <a:p>
            <a:pPr lvl="1"/>
            <a:r>
              <a:rPr lang="en-GB" sz="2000" dirty="0" err="1"/>
              <a:t>Softmax_linear</a:t>
            </a:r>
            <a:r>
              <a:rPr lang="en-GB" sz="2000" dirty="0"/>
              <a:t>: Linear transformation to produce logits.</a:t>
            </a:r>
          </a:p>
          <a:p>
            <a:pPr lvl="1"/>
            <a:endParaRPr lang="en-GB" dirty="0"/>
          </a:p>
        </p:txBody>
      </p:sp>
      <p:sp>
        <p:nvSpPr>
          <p:cNvPr id="3" name="Title 2"/>
          <p:cNvSpPr>
            <a:spLocks noGrp="1"/>
          </p:cNvSpPr>
          <p:nvPr>
            <p:ph type="title"/>
          </p:nvPr>
        </p:nvSpPr>
        <p:spPr/>
        <p:txBody>
          <a:bodyPr/>
          <a:lstStyle/>
          <a:p>
            <a:r>
              <a:rPr lang="en-GB" dirty="0"/>
              <a:t>TF Implementation: Prediction</a:t>
            </a:r>
          </a:p>
        </p:txBody>
      </p:sp>
    </p:spTree>
    <p:extLst>
      <p:ext uri="{BB962C8B-B14F-4D97-AF65-F5344CB8AC3E}">
        <p14:creationId xmlns:p14="http://schemas.microsoft.com/office/powerpoint/2010/main" val="1448125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charset="0"/>
                          </a:rPr>
                        </m:ctrlPr>
                      </m:fPr>
                      <m:num>
                        <m:r>
                          <a:rPr lang="en-US" i="1">
                            <a:latin typeface="Cambria Math" charset="0"/>
                          </a:rPr>
                          <m:t>1</m:t>
                        </m:r>
                      </m:num>
                      <m:den>
                        <m:r>
                          <a:rPr lang="en-US" i="1">
                            <a:latin typeface="Cambria Math" charset="0"/>
                          </a:rPr>
                          <m:t>2</m:t>
                        </m:r>
                      </m:den>
                    </m:f>
                    <m:sSup>
                      <m:sSupPr>
                        <m:ctrlPr>
                          <a:rPr lang="mr-IN" i="1">
                            <a:latin typeface="Cambria Math" charset="0"/>
                          </a:rPr>
                        </m:ctrlPr>
                      </m:sSupPr>
                      <m:e>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a:p>
              <a:p>
                <a:r>
                  <a:rPr lang="en-GB" dirty="0"/>
                  <a:t>Drawbacks</a:t>
                </a:r>
              </a:p>
              <a:p>
                <a:pPr lvl="1"/>
                <a:r>
                  <a:rPr lang="en-GB" dirty="0"/>
                  <a:t>No gradient to get from 0.000</a:t>
                </a:r>
                <a:r>
                  <a:rPr lang="mr-IN" dirty="0"/>
                  <a:t>…</a:t>
                </a:r>
                <a:r>
                  <a:rPr lang="en-US" dirty="0"/>
                  <a:t>1 to 1.</a:t>
                </a:r>
              </a:p>
              <a:p>
                <a:pPr lvl="2"/>
                <a:r>
                  <a:rPr lang="en-US" dirty="0"/>
                  <a:t>To do so it will take quite longer.</a:t>
                </a:r>
              </a:p>
              <a:p>
                <a:pPr lvl="1"/>
                <a:r>
                  <a:rPr lang="en-US" dirty="0"/>
                  <a:t>Deprives NN of probability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Squared Error Measure Function</a:t>
            </a:r>
          </a:p>
        </p:txBody>
      </p:sp>
    </p:spTree>
    <p:extLst>
      <p:ext uri="{BB962C8B-B14F-4D97-AF65-F5344CB8AC3E}">
        <p14:creationId xmlns:p14="http://schemas.microsoft.com/office/powerpoint/2010/main" val="1074379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charset="0"/>
                          </a:rPr>
                        </m:ctrlPr>
                      </m:funcPr>
                      <m:fName>
                        <m:sSub>
                          <m:sSubPr>
                            <m:ctrlPr>
                              <a:rPr lang="mr-IN" sz="2400" b="0" i="1" smtClean="0">
                                <a:latin typeface="Cambria Math"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a:p>
              <a:p>
                <a:r>
                  <a:rPr lang="en-GB" sz="2400" dirty="0"/>
                  <a:t>Very big gradient when:</a:t>
                </a:r>
              </a:p>
              <a:p>
                <a:pPr lvl="1"/>
                <a:r>
                  <a:rPr lang="en-GB" sz="2400" dirty="0"/>
                  <a:t>Target value is 1.</a:t>
                </a:r>
              </a:p>
              <a:p>
                <a:pPr lvl="1"/>
                <a:r>
                  <a:rPr lang="en-GB" sz="2400" dirty="0"/>
                  <a:t>Actual output is 0.</a:t>
                </a:r>
              </a:p>
              <a:p>
                <a:r>
                  <a:rPr lang="en-GB" sz="2400" dirty="0"/>
                  <a:t>Balance between </a:t>
                </a:r>
              </a:p>
              <a:p>
                <a:pPr lvl="1"/>
                <a:r>
                  <a:rPr lang="en-GB" sz="2400" dirty="0"/>
                  <a:t>Steepness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a:t> and </a:t>
                </a:r>
              </a:p>
              <a:p>
                <a:pPr lvl="1"/>
                <a:r>
                  <a:rPr lang="en-GB" sz="2400" dirty="0"/>
                  <a:t>Flatness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a:p>
              <a:p>
                <a:pPr lvl="1"/>
                <a:endParaRPr lang="en-GB"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Measure</a:t>
            </a:r>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charset="0"/>
                            </a:rPr>
                          </m:ctrlPr>
                        </m:naryPr>
                        <m:sub>
                          <m:r>
                            <m:rPr>
                              <m:brk m:alnAt="7"/>
                            </m:rPr>
                            <a:rPr lang="en-US" sz="2800" b="0" i="1" smtClean="0">
                              <a:latin typeface="Cambria Math" charset="0"/>
                            </a:rPr>
                            <m:t>𝑗</m:t>
                          </m:r>
                        </m:sub>
                        <m:sup/>
                        <m:e>
                          <m:f>
                            <m:fPr>
                              <m:ctrlPr>
                                <a:rPr lang="mr-IN" sz="2800" i="1">
                                  <a:latin typeface="Cambria Math"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charset="0"/>
                                </a:rPr>
                              </m:ctrlPr>
                            </m:fPr>
                            <m:num>
                              <m:r>
                                <a:rPr lang="mr-IN" sz="2800" i="1">
                                  <a:latin typeface="Cambria Math" charset="0"/>
                                </a:rPr>
                                <m:t>𝜕</m:t>
                              </m:r>
                              <m:sSub>
                                <m:sSubPr>
                                  <m:ctrlPr>
                                    <a:rPr lang="en-US" sz="2800" i="1">
                                      <a:latin typeface="Cambria Math"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03858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Rate</a:t>
            </a:r>
          </a:p>
          <a:p>
            <a:endParaRPr lang="en-GB" dirty="0"/>
          </a:p>
        </p:txBody>
      </p:sp>
      <p:sp>
        <p:nvSpPr>
          <p:cNvPr id="3" name="Title 2"/>
          <p:cNvSpPr>
            <a:spLocks noGrp="1"/>
          </p:cNvSpPr>
          <p:nvPr>
            <p:ph type="title"/>
          </p:nvPr>
        </p:nvSpPr>
        <p:spPr/>
        <p:txBody>
          <a:bodyPr/>
          <a:lstStyle/>
          <a:p>
            <a:r>
              <a:rPr lang="en-GB" dirty="0" err="1"/>
              <a:t>Hyperparameters</a:t>
            </a:r>
            <a:endParaRPr lang="en-GB" dirty="0"/>
          </a:p>
        </p:txBody>
      </p:sp>
    </p:spTree>
    <p:extLst>
      <p:ext uri="{BB962C8B-B14F-4D97-AF65-F5344CB8AC3E}">
        <p14:creationId xmlns:p14="http://schemas.microsoft.com/office/powerpoint/2010/main" val="121077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Non-Linear </a:t>
            </a:r>
          </a:p>
          <a:p>
            <a:pPr lvl="1"/>
            <a:r>
              <a:rPr lang="en-US" dirty="0"/>
              <a:t>sigmoid, </a:t>
            </a:r>
            <a:r>
              <a:rPr lang="en-US" dirty="0" err="1"/>
              <a:t>tanh</a:t>
            </a:r>
            <a:r>
              <a:rPr lang="en-US" dirty="0"/>
              <a:t>, </a:t>
            </a:r>
            <a:r>
              <a:rPr lang="en-US" dirty="0" err="1"/>
              <a:t>elu</a:t>
            </a:r>
            <a:r>
              <a:rPr lang="en-US" dirty="0"/>
              <a:t>, </a:t>
            </a:r>
            <a:r>
              <a:rPr lang="en-US" dirty="0" err="1"/>
              <a:t>softplus</a:t>
            </a:r>
            <a:r>
              <a:rPr lang="en-US" dirty="0"/>
              <a:t>, and </a:t>
            </a:r>
            <a:r>
              <a:rPr lang="en-US" dirty="0" err="1"/>
              <a:t>softsign</a:t>
            </a:r>
            <a:endParaRPr lang="en-US" dirty="0"/>
          </a:p>
          <a:p>
            <a:r>
              <a:rPr lang="en-US" dirty="0"/>
              <a:t>continuous but not everywhere differentiable functions</a:t>
            </a:r>
          </a:p>
          <a:p>
            <a:pPr lvl="1"/>
            <a:r>
              <a:rPr lang="en-US" dirty="0" err="1"/>
              <a:t>relu</a:t>
            </a:r>
            <a:r>
              <a:rPr lang="en-US" dirty="0"/>
              <a:t>, relu6, </a:t>
            </a:r>
            <a:r>
              <a:rPr lang="en-US" dirty="0" err="1"/>
              <a:t>crelu</a:t>
            </a:r>
            <a:r>
              <a:rPr lang="en-US" dirty="0"/>
              <a:t> and </a:t>
            </a:r>
            <a:r>
              <a:rPr lang="en-US" dirty="0" err="1"/>
              <a:t>relu_x</a:t>
            </a:r>
            <a:endParaRPr lang="en-US" dirty="0"/>
          </a:p>
          <a:p>
            <a:endParaRPr lang="en-GB" dirty="0"/>
          </a:p>
        </p:txBody>
      </p:sp>
      <p:sp>
        <p:nvSpPr>
          <p:cNvPr id="3" name="Title 2"/>
          <p:cNvSpPr>
            <a:spLocks noGrp="1"/>
          </p:cNvSpPr>
          <p:nvPr>
            <p:ph type="title"/>
          </p:nvPr>
        </p:nvSpPr>
        <p:spPr/>
        <p:txBody>
          <a:bodyPr/>
          <a:lstStyle/>
          <a:p>
            <a:r>
              <a:rPr lang="en-GB" dirty="0"/>
              <a:t>Activation Functions</a:t>
            </a:r>
            <a:br>
              <a:rPr lang="en-GB" dirty="0"/>
            </a:br>
            <a:endParaRPr lang="en-GB" dirty="0"/>
          </a:p>
        </p:txBody>
      </p:sp>
    </p:spTree>
    <p:extLst>
      <p:ext uri="{BB962C8B-B14F-4D97-AF65-F5344CB8AC3E}">
        <p14:creationId xmlns:p14="http://schemas.microsoft.com/office/powerpoint/2010/main" val="17397483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34371567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a16="http://schemas.microsoft.com/office/drawing/2014/main" xmlns=""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a16="http://schemas.microsoft.com/office/drawing/2014/main" xmlns=""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a16="http://schemas.microsoft.com/office/drawing/2014/main" xmlns=""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gridCol w="369041">
                  <a:extLst>
                    <a:ext uri="{9D8B030D-6E8A-4147-A177-3AD203B41FA5}">
                      <a16:colId xmlns:a16="http://schemas.microsoft.com/office/drawing/2014/main" xmlns="" val="20003"/>
                    </a:ext>
                  </a:extLst>
                </a:gridCol>
                <a:gridCol w="369041">
                  <a:extLst>
                    <a:ext uri="{9D8B030D-6E8A-4147-A177-3AD203B41FA5}">
                      <a16:colId xmlns:a16="http://schemas.microsoft.com/office/drawing/2014/main" xmlns="" val="20004"/>
                    </a:ext>
                  </a:extLst>
                </a:gridCol>
                <a:gridCol w="369041">
                  <a:extLst>
                    <a:ext uri="{9D8B030D-6E8A-4147-A177-3AD203B41FA5}">
                      <a16:colId xmlns:a16="http://schemas.microsoft.com/office/drawing/2014/main" xmlns="" val="20005"/>
                    </a:ext>
                  </a:extLst>
                </a:gridCol>
                <a:gridCol w="369041">
                  <a:extLst>
                    <a:ext uri="{9D8B030D-6E8A-4147-A177-3AD203B41FA5}">
                      <a16:colId xmlns:a16="http://schemas.microsoft.com/office/drawing/2014/main" xmlns="" val="20006"/>
                    </a:ext>
                  </a:extLst>
                </a:gridCol>
                <a:gridCol w="369041">
                  <a:extLst>
                    <a:ext uri="{9D8B030D-6E8A-4147-A177-3AD203B41FA5}">
                      <a16:colId xmlns:a16="http://schemas.microsoft.com/office/drawing/2014/main" xmlns=""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xmlns=""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a16="http://schemas.microsoft.com/office/drawing/2014/main" xmlns=""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xmlns=""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xmlns=""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a16="http://schemas.microsoft.com/office/drawing/2014/main" xmlns="" val="20000"/>
                    </a:ext>
                  </a:extLst>
                </a:gridCol>
                <a:gridCol w="369041">
                  <a:extLst>
                    <a:ext uri="{9D8B030D-6E8A-4147-A177-3AD203B41FA5}">
                      <a16:colId xmlns:a16="http://schemas.microsoft.com/office/drawing/2014/main" xmlns="" val="20001"/>
                    </a:ext>
                  </a:extLst>
                </a:gridCol>
                <a:gridCol w="369041">
                  <a:extLst>
                    <a:ext uri="{9D8B030D-6E8A-4147-A177-3AD203B41FA5}">
                      <a16:colId xmlns:a16="http://schemas.microsoft.com/office/drawing/2014/main" xmlns=""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xmlns=""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xmlns=""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xmlns=""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r>
              <a:rPr lang="en-US" dirty="0"/>
              <a:t/>
            </a:r>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5" name="Gerade Verbindung mit Pfeil 14"/>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1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Why Sigmoid?</a:t>
            </a:r>
          </a:p>
          <a:p>
            <a:pPr lvl="1"/>
            <a:r>
              <a:rPr lang="en-GB" dirty="0"/>
              <a:t>Not telling in which direction should we move in.</a:t>
            </a:r>
            <a:br>
              <a:rPr lang="en-GB" dirty="0"/>
            </a:br>
            <a:endParaRPr lang="en-GB" dirty="0"/>
          </a:p>
          <a:p>
            <a:pPr lvl="1"/>
            <a:r>
              <a:rPr lang="en-GB" dirty="0"/>
              <a:t>Non-differentiability at certain points</a:t>
            </a:r>
          </a:p>
          <a:p>
            <a:endParaRPr lang="en-GB" dirty="0"/>
          </a:p>
          <a:p>
            <a:pPr lvl="1"/>
            <a:endParaRPr lang="en-GB" dirty="0"/>
          </a:p>
        </p:txBody>
      </p:sp>
      <p:sp>
        <p:nvSpPr>
          <p:cNvPr id="3" name="Title 2"/>
          <p:cNvSpPr>
            <a:spLocks noGrp="1"/>
          </p:cNvSpPr>
          <p:nvPr>
            <p:ph type="title"/>
          </p:nvPr>
        </p:nvSpPr>
        <p:spPr/>
        <p:txBody>
          <a:bodyPr/>
          <a:lstStyle/>
          <a:p>
            <a:r>
              <a:rPr lang="en-GB" dirty="0"/>
              <a:t>Activation functions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502393"/>
            <a:ext cx="4032448" cy="217200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699542"/>
            <a:ext cx="2232248" cy="1871833"/>
          </a:xfrm>
          <a:prstGeom prst="rect">
            <a:avLst/>
          </a:prstGeom>
        </p:spPr>
      </p:pic>
    </p:spTree>
    <p:extLst>
      <p:ext uri="{BB962C8B-B14F-4D97-AF65-F5344CB8AC3E}">
        <p14:creationId xmlns:p14="http://schemas.microsoft.com/office/powerpoint/2010/main" val="424122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Why </a:t>
            </a:r>
            <a:r>
              <a:rPr lang="en-GB" dirty="0" err="1" smtClean="0"/>
              <a:t>Relu</a:t>
            </a:r>
            <a:r>
              <a:rPr lang="en-GB" dirty="0" smtClean="0"/>
              <a:t>?</a:t>
            </a:r>
            <a:endParaRPr lang="en-GB" dirty="0"/>
          </a:p>
          <a:p>
            <a:pPr lvl="1"/>
            <a:r>
              <a:rPr lang="en-GB" dirty="0" smtClean="0"/>
              <a:t>Accelerates the convergence rate</a:t>
            </a:r>
            <a:r>
              <a:rPr lang="en-GB" dirty="0"/>
              <a:t/>
            </a:r>
            <a:br>
              <a:rPr lang="en-GB" dirty="0"/>
            </a:br>
            <a:endParaRPr lang="en-GB" dirty="0"/>
          </a:p>
          <a:p>
            <a:pPr lvl="1"/>
            <a:r>
              <a:rPr lang="en-GB" dirty="0" smtClean="0"/>
              <a:t>Simply implementation</a:t>
            </a:r>
            <a:endParaRPr lang="en-GB" dirty="0"/>
          </a:p>
          <a:p>
            <a:endParaRPr lang="en-GB" dirty="0"/>
          </a:p>
          <a:p>
            <a:pPr lvl="1"/>
            <a:endParaRPr lang="en-GB" dirty="0"/>
          </a:p>
        </p:txBody>
      </p:sp>
      <p:sp>
        <p:nvSpPr>
          <p:cNvPr id="3" name="Title 2"/>
          <p:cNvSpPr>
            <a:spLocks noGrp="1"/>
          </p:cNvSpPr>
          <p:nvPr>
            <p:ph type="title"/>
          </p:nvPr>
        </p:nvSpPr>
        <p:spPr/>
        <p:txBody>
          <a:bodyPr/>
          <a:lstStyle/>
          <a:p>
            <a:r>
              <a:rPr lang="en-GB" dirty="0"/>
              <a:t>Activation functions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843" b="8"/>
          <a:stretch/>
        </p:blipFill>
        <p:spPr>
          <a:xfrm>
            <a:off x="4687309" y="1059582"/>
            <a:ext cx="3659746" cy="3092687"/>
          </a:xfrm>
          <a:prstGeom prst="rect">
            <a:avLst/>
          </a:prstGeom>
        </p:spPr>
      </p:pic>
    </p:spTree>
    <p:extLst>
      <p:ext uri="{BB962C8B-B14F-4D97-AF65-F5344CB8AC3E}">
        <p14:creationId xmlns:p14="http://schemas.microsoft.com/office/powerpoint/2010/main" val="1003135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256</TotalTime>
  <Words>2618</Words>
  <Application>Microsoft Macintosh PowerPoint</Application>
  <PresentationFormat>On-screen Show (16:9)</PresentationFormat>
  <Paragraphs>812</Paragraphs>
  <Slides>75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 Unicode MS</vt:lpstr>
      <vt:lpstr>Calibri</vt:lpstr>
      <vt:lpstr>Cambria Math</vt:lpstr>
      <vt:lpstr>Mangal</vt:lpstr>
      <vt:lpstr>Symbol</vt:lpstr>
      <vt:lpstr>Wingdings</vt:lpstr>
      <vt:lpstr>Arial</vt:lpstr>
      <vt:lpstr>en_tuc_vorlage_test</vt:lpstr>
      <vt:lpstr>A Convolutional Neural Network for Image Classification of Cats and Dogs</vt:lpstr>
      <vt:lpstr>Structure</vt:lpstr>
      <vt:lpstr>Neural Nets</vt:lpstr>
      <vt:lpstr>Introduction – Neural Nets</vt:lpstr>
      <vt:lpstr>Neuron Model </vt:lpstr>
      <vt:lpstr>Mathematical view</vt:lpstr>
      <vt:lpstr>Activation Functions </vt:lpstr>
      <vt:lpstr>Activation functions</vt:lpstr>
      <vt:lpstr>Activation functions</vt:lpstr>
      <vt:lpstr>Cost Functions</vt:lpstr>
      <vt:lpstr>Convolutional NN</vt:lpstr>
      <vt:lpstr>Neural Nets to CNN</vt:lpstr>
      <vt:lpstr>Introduction – Neural Nets</vt:lpstr>
      <vt:lpstr>TensorFlow</vt:lpstr>
      <vt:lpstr>Structure of the CNN we used</vt:lpstr>
      <vt:lpstr>Input layer</vt:lpstr>
      <vt:lpstr>Convolutional layer - Filter</vt:lpstr>
      <vt:lpstr>Convolutional layer - Parameters</vt:lpstr>
      <vt:lpstr>Convolutional layer – Activation function</vt:lpstr>
      <vt:lpstr>Convolutional layer – Activation function</vt:lpstr>
      <vt:lpstr>Pool layer</vt:lpstr>
      <vt:lpstr>Pool layer – Max pooling</vt:lpstr>
      <vt:lpstr>Norm layer</vt:lpstr>
      <vt:lpstr>Local layer</vt:lpstr>
      <vt:lpstr>Softmax-linear layer</vt:lpstr>
      <vt:lpstr>Softmax Output Function</vt:lpstr>
      <vt:lpstr>Derivative Softmax</vt:lpstr>
      <vt:lpstr>Cost Measure for Softmax Output Function</vt:lpstr>
      <vt:lpstr>HYPERPARAMETERS</vt:lpstr>
      <vt:lpstr>Learning Rate</vt:lpstr>
      <vt:lpstr>Learning Rate decay</vt:lpstr>
      <vt:lpstr>Overfitting or Underfitting</vt:lpstr>
      <vt:lpstr>Weight Penalty</vt:lpstr>
      <vt:lpstr>Weight Penalty - Advantages </vt:lpstr>
      <vt:lpstr>Problem</vt:lpstr>
      <vt:lpstr>The data</vt:lpstr>
      <vt:lpstr>Training data</vt:lpstr>
      <vt:lpstr>Test data</vt:lpstr>
      <vt:lpstr>Process images</vt:lpstr>
      <vt:lpstr>Process images</vt:lpstr>
      <vt:lpstr>Evaluation</vt:lpstr>
      <vt:lpstr>AIMS</vt:lpstr>
      <vt:lpstr>Aims</vt:lpstr>
      <vt:lpstr>Questions</vt:lpstr>
      <vt:lpstr>Quellen</vt:lpstr>
      <vt:lpstr>Today‘s Talk</vt:lpstr>
      <vt:lpstr>Problem Statement - Explained</vt:lpstr>
      <vt:lpstr>Introduction – Neural Nets</vt:lpstr>
      <vt:lpstr>Gradient Descent</vt:lpstr>
      <vt:lpstr>Why not just Neural Nets?    </vt:lpstr>
      <vt:lpstr>Convolutional Neural Network (CNN)</vt:lpstr>
      <vt:lpstr>CNN Layers</vt:lpstr>
      <vt:lpstr>PowerPoint Presentation</vt:lpstr>
      <vt:lpstr>Result= Stack of Filtered images</vt:lpstr>
      <vt:lpstr>Convolutional Filter Size</vt:lpstr>
      <vt:lpstr>CNN – POOL</vt:lpstr>
      <vt:lpstr>CNN – RELU</vt:lpstr>
      <vt:lpstr>CNN Parameters</vt:lpstr>
      <vt:lpstr>Momentum</vt:lpstr>
      <vt:lpstr>Batch Normalization (BN)</vt:lpstr>
      <vt:lpstr>Is BN enough ?</vt:lpstr>
      <vt:lpstr>Cifar10 Weight Decay</vt:lpstr>
      <vt:lpstr>Weight Penal</vt:lpstr>
      <vt:lpstr>TensorFlow</vt:lpstr>
      <vt:lpstr>Limitations</vt:lpstr>
      <vt:lpstr>TF Implementation: Prediction</vt:lpstr>
      <vt:lpstr>Squared Error Measure Function</vt:lpstr>
      <vt:lpstr>Advantages to Squared Error Measure</vt:lpstr>
      <vt:lpstr>Hyperparameters</vt:lpstr>
      <vt:lpstr>Results</vt:lpstr>
      <vt:lpstr>PowerPoint Presentation</vt:lpstr>
      <vt:lpstr>CNN – Conv Layer</vt:lpstr>
      <vt:lpstr>Problem Statement</vt:lpstr>
      <vt:lpstr>Ratio</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Aditya Raj</cp:lastModifiedBy>
  <cp:revision>106</cp:revision>
  <dcterms:created xsi:type="dcterms:W3CDTF">2017-01-24T22:13:19Z</dcterms:created>
  <dcterms:modified xsi:type="dcterms:W3CDTF">2017-02-06T22:26:17Z</dcterms:modified>
</cp:coreProperties>
</file>