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69" r:id="rId2"/>
    <p:sldId id="270" r:id="rId3"/>
    <p:sldId id="257" r:id="rId4"/>
    <p:sldId id="272" r:id="rId5"/>
    <p:sldId id="261" r:id="rId6"/>
    <p:sldId id="271" r:id="rId7"/>
    <p:sldId id="263" r:id="rId8"/>
    <p:sldId id="264" r:id="rId9"/>
    <p:sldId id="259" r:id="rId10"/>
    <p:sldId id="275" r:id="rId11"/>
    <p:sldId id="266" r:id="rId12"/>
    <p:sldId id="267" r:id="rId13"/>
    <p:sldId id="273" r:id="rId14"/>
    <p:sldId id="274" r:id="rId15"/>
    <p:sldId id="268" r:id="rId16"/>
    <p:sldId id="265" r:id="rId17"/>
    <p:sldId id="260" r:id="rId18"/>
    <p:sldId id="262" r:id="rId1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pos="3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4541" autoAdjust="0"/>
  </p:normalViewPr>
  <p:slideViewPr>
    <p:cSldViewPr>
      <p:cViewPr>
        <p:scale>
          <a:sx n="114" d="100"/>
          <a:sy n="114" d="100"/>
        </p:scale>
        <p:origin x="408" y="952"/>
      </p:cViewPr>
      <p:guideLst>
        <p:guide orient="horz" pos="1620"/>
        <p:guide pos="2880"/>
        <p:guide pos="2980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01.02.17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01.02.17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7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Based on pretty basic ideas</a:t>
            </a:r>
          </a:p>
          <a:p>
            <a:r>
              <a:rPr lang="en-GB" dirty="0" smtClean="0"/>
              <a:t>Image is a 2-D array of images</a:t>
            </a:r>
          </a:p>
          <a:p>
            <a:r>
              <a:rPr lang="en-GB" dirty="0" smtClean="0"/>
              <a:t>Looking at it CNN decides if Pictures is X or 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62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1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Computer</a:t>
            </a:r>
            <a:r>
              <a:rPr lang="en-GB" baseline="0" dirty="0" smtClean="0"/>
              <a:t>s See </a:t>
            </a:r>
          </a:p>
          <a:p>
            <a:r>
              <a:rPr lang="en-GB" baseline="0" dirty="0" smtClean="0"/>
              <a:t>When using If and else, we can not say that if it is X or O</a:t>
            </a:r>
          </a:p>
          <a:p>
            <a:r>
              <a:rPr lang="en-GB" baseline="0" dirty="0" smtClean="0"/>
              <a:t>If the pixels do not match for a given X and rotated X then it can either do or not do.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04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01.02.17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Sören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Schleibaum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Institut für Informatik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</a:rPr>
              <a:t>Vorschläge Forschungsprojekt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NN </a:t>
            </a:r>
            <a:r>
              <a:rPr lang="de-DE" dirty="0" err="1" smtClean="0"/>
              <a:t>for</a:t>
            </a:r>
            <a:r>
              <a:rPr lang="de-DE" dirty="0" smtClean="0"/>
              <a:t> Image </a:t>
            </a:r>
            <a:r>
              <a:rPr lang="en-GB" dirty="0" smtClean="0"/>
              <a:t>Classification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Dogs Vs </a:t>
            </a:r>
            <a:r>
              <a:rPr lang="de-DE" dirty="0" err="1" smtClean="0"/>
              <a:t>Cats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Problem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6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smtClean="0"/>
              <a:t>NN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Conv</a:t>
            </a:r>
            <a:r>
              <a:rPr lang="de-DE" dirty="0" smtClean="0"/>
              <a:t> Layer</a:t>
            </a:r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84457"/>
              </p:ext>
            </p:extLst>
          </p:nvPr>
        </p:nvGraphicFramePr>
        <p:xfrm>
          <a:off x="611560" y="1563638"/>
          <a:ext cx="2952328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  <a:gridCol w="369041"/>
                <a:gridCol w="369041"/>
                <a:gridCol w="369041"/>
                <a:gridCol w="369041"/>
                <a:gridCol w="369041"/>
              </a:tblGrid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8350"/>
              </p:ext>
            </p:extLst>
          </p:nvPr>
        </p:nvGraphicFramePr>
        <p:xfrm>
          <a:off x="6150174" y="3078167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</a:tblGrid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27755"/>
              </p:ext>
            </p:extLst>
          </p:nvPr>
        </p:nvGraphicFramePr>
        <p:xfrm>
          <a:off x="6150175" y="1667912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</a:tblGrid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3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Wird von Google genutzt und entwickelt</a:t>
            </a:r>
          </a:p>
          <a:p>
            <a:r>
              <a:rPr lang="de-DE" sz="2000" dirty="0"/>
              <a:t>Anleitungen: </a:t>
            </a:r>
          </a:p>
          <a:p>
            <a:pPr lvl="1"/>
            <a:r>
              <a:rPr lang="de-DE" sz="2000" dirty="0"/>
              <a:t>Handschrift erkennen, Bilderkennung, 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</a:t>
            </a:r>
            <a:r>
              <a:rPr lang="de-DE" sz="2000" dirty="0" err="1"/>
              <a:t>Classifier</a:t>
            </a:r>
            <a:r>
              <a:rPr lang="de-DE" sz="2000" dirty="0"/>
              <a:t>, Word2Vec</a:t>
            </a:r>
          </a:p>
          <a:p>
            <a:r>
              <a:rPr lang="de-DE" sz="2000" dirty="0"/>
              <a:t>Input</a:t>
            </a:r>
          </a:p>
          <a:p>
            <a:pPr lvl="1"/>
            <a:r>
              <a:rPr lang="de-DE" sz="2000" dirty="0"/>
              <a:t>Audio, Bilder, Text</a:t>
            </a:r>
          </a:p>
          <a:p>
            <a:r>
              <a:rPr lang="de-DE" sz="2000" dirty="0"/>
              <a:t>Techniken</a:t>
            </a:r>
          </a:p>
          <a:p>
            <a:pPr lvl="1"/>
            <a:r>
              <a:rPr lang="de-DE" sz="2000" dirty="0"/>
              <a:t>Lineare Modelle, Regression, Neuronale Netze</a:t>
            </a:r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 </a:t>
            </a:r>
            <a:r>
              <a:rPr lang="mr-IN" dirty="0"/>
              <a:t>–</a:t>
            </a:r>
            <a:r>
              <a:rPr lang="de-DE" dirty="0"/>
              <a:t> RELU 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2864208" cy="3232472"/>
          </a:xfrm>
        </p:spPr>
        <p:txBody>
          <a:bodyPr/>
          <a:lstStyle/>
          <a:p>
            <a:r>
              <a:rPr lang="de-DE" sz="2400" dirty="0"/>
              <a:t>Input</a:t>
            </a:r>
          </a:p>
          <a:p>
            <a:r>
              <a:rPr lang="de-DE" sz="2400" dirty="0"/>
              <a:t>Hidden</a:t>
            </a:r>
          </a:p>
          <a:p>
            <a:pPr lvl="1"/>
            <a:r>
              <a:rPr lang="de-DE" sz="2400" dirty="0"/>
              <a:t>CONV, RELU, POOL, FC</a:t>
            </a:r>
          </a:p>
          <a:p>
            <a:r>
              <a:rPr lang="de-DE" sz="2400" dirty="0"/>
              <a:t>Output</a:t>
            </a:r>
          </a:p>
          <a:p>
            <a:pPr lvl="1"/>
            <a:r>
              <a:rPr lang="de-DE" sz="2400" dirty="0"/>
              <a:t>FC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smtClean="0"/>
              <a:t>POOL Layer</a:t>
            </a:r>
            <a:endParaRPr lang="de-DE" dirty="0"/>
          </a:p>
        </p:txBody>
      </p:sp>
      <p:grpSp>
        <p:nvGrpSpPr>
          <p:cNvPr id="114" name="Gruppieren 113"/>
          <p:cNvGrpSpPr/>
          <p:nvPr/>
        </p:nvGrpSpPr>
        <p:grpSpPr>
          <a:xfrm>
            <a:off x="3491880" y="2187671"/>
            <a:ext cx="4460423" cy="2390188"/>
            <a:chOff x="2602386" y="1562474"/>
            <a:chExt cx="5108495" cy="2737468"/>
          </a:xfrm>
        </p:grpSpPr>
        <p:grpSp>
          <p:nvGrpSpPr>
            <p:cNvPr id="115" name="Gruppieren 11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117" name="Gruppieren 116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22" name="Rechteck 121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Rechteck 122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Rechteck 123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Rechteck 124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8" name="Gerade Verbindung mit Pfeil 137"/>
                <p:cNvCxnSpPr>
                  <a:stCxn id="134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138"/>
                <p:cNvCxnSpPr>
                  <a:cxnSpLocks/>
                  <a:stCxn id="134" idx="6"/>
                  <a:endCxn id="127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mit Pfeil 139"/>
                <p:cNvCxnSpPr>
                  <a:cxnSpLocks/>
                  <a:stCxn id="134" idx="6"/>
                  <a:endCxn id="128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140"/>
                <p:cNvCxnSpPr>
                  <a:cxnSpLocks/>
                  <a:stCxn id="134" idx="6"/>
                  <a:endCxn id="129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141"/>
                <p:cNvCxnSpPr>
                  <a:cxnSpLocks/>
                  <a:stCxn id="135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42"/>
                <p:cNvCxnSpPr>
                  <a:cxnSpLocks/>
                  <a:stCxn id="135" idx="6"/>
                  <a:endCxn id="127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cxnSpLocks/>
                  <a:stCxn id="135" idx="6"/>
                  <a:endCxn id="128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 Verbindung mit Pfeil 144"/>
                <p:cNvCxnSpPr>
                  <a:cxnSpLocks/>
                  <a:stCxn id="135" idx="6"/>
                  <a:endCxn id="129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45"/>
                <p:cNvCxnSpPr>
                  <a:cxnSpLocks/>
                  <a:stCxn id="136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 Verbindung mit Pfeil 146"/>
                <p:cNvCxnSpPr>
                  <a:cxnSpLocks/>
                  <a:stCxn id="136" idx="6"/>
                  <a:endCxn id="127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Gerade Verbindung mit Pfeil 147"/>
                <p:cNvCxnSpPr>
                  <a:cxnSpLocks/>
                  <a:stCxn id="136" idx="6"/>
                  <a:endCxn id="128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Gerade Verbindung mit Pfeil 148"/>
                <p:cNvCxnSpPr>
                  <a:cxnSpLocks/>
                  <a:stCxn id="136" idx="6"/>
                  <a:endCxn id="129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Gerade Verbindung mit Pfeil 149"/>
                <p:cNvCxnSpPr>
                  <a:cxnSpLocks/>
                  <a:stCxn id="126" idx="6"/>
                  <a:endCxn id="133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Gerade Verbindung mit Pfeil 150"/>
                <p:cNvCxnSpPr>
                  <a:cxnSpLocks/>
                  <a:stCxn id="126" idx="6"/>
                  <a:endCxn id="132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Gerade Verbindung mit Pfeil 151"/>
                <p:cNvCxnSpPr>
                  <a:cxnSpLocks/>
                  <a:stCxn id="126" idx="6"/>
                  <a:endCxn id="131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Gerade Verbindung mit Pfeil 152"/>
                <p:cNvCxnSpPr>
                  <a:cxnSpLocks/>
                  <a:stCxn id="126" idx="6"/>
                  <a:endCxn id="130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Gerade Verbindung mit Pfeil 153"/>
                <p:cNvCxnSpPr>
                  <a:cxnSpLocks/>
                  <a:stCxn id="127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 Verbindung mit Pfeil 154"/>
                <p:cNvCxnSpPr>
                  <a:cxnSpLocks/>
                  <a:stCxn id="127" idx="6"/>
                  <a:endCxn id="131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Gerade Verbindung mit Pfeil 155"/>
                <p:cNvCxnSpPr>
                  <a:cxnSpLocks/>
                  <a:stCxn id="127" idx="6"/>
                  <a:endCxn id="132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Gerade Verbindung mit Pfeil 156"/>
                <p:cNvCxnSpPr>
                  <a:cxnSpLocks/>
                  <a:stCxn id="127" idx="6"/>
                  <a:endCxn id="133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cxnSpLocks/>
                  <a:stCxn id="128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cxnSpLocks/>
                  <a:stCxn id="128" idx="6"/>
                  <a:endCxn id="131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Gerade Verbindung mit Pfeil 159"/>
                <p:cNvCxnSpPr>
                  <a:cxnSpLocks/>
                  <a:stCxn id="128" idx="6"/>
                  <a:endCxn id="132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 Verbindung mit Pfeil 160"/>
                <p:cNvCxnSpPr>
                  <a:cxnSpLocks/>
                  <a:stCxn id="128" idx="6"/>
                  <a:endCxn id="133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Gerade Verbindung mit Pfeil 161"/>
                <p:cNvCxnSpPr>
                  <a:cxnSpLocks/>
                  <a:stCxn id="129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Gerade Verbindung mit Pfeil 162"/>
                <p:cNvCxnSpPr>
                  <a:cxnSpLocks/>
                  <a:stCxn id="129" idx="6"/>
                  <a:endCxn id="131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Gerade Verbindung mit Pfeil 163"/>
                <p:cNvCxnSpPr>
                  <a:cxnSpLocks/>
                  <a:stCxn id="129" idx="6"/>
                  <a:endCxn id="132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Gerade Verbindung mit Pfeil 164"/>
                <p:cNvCxnSpPr>
                  <a:cxnSpLocks/>
                  <a:stCxn id="129" idx="6"/>
                  <a:endCxn id="133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Gerade Verbindung mit Pfeil 165"/>
                <p:cNvCxnSpPr>
                  <a:cxnSpLocks/>
                  <a:stCxn id="130" idx="6"/>
                  <a:endCxn id="137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>
                  <a:cxnSpLocks/>
                  <a:stCxn id="131" idx="6"/>
                  <a:endCxn id="137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Gerade Verbindung mit Pfeil 167"/>
                <p:cNvCxnSpPr>
                  <a:cxnSpLocks/>
                  <a:stCxn id="132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cxnSpLocks/>
                  <a:stCxn id="133" idx="6"/>
                  <a:endCxn id="137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Textfeld 117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119" name="Textfeld 118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20" name="Textfeld 119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21" name="Textfeld 120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116" name="Textfeld 11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2864208" cy="3232472"/>
          </a:xfrm>
        </p:spPr>
        <p:txBody>
          <a:bodyPr/>
          <a:lstStyle/>
          <a:p>
            <a:r>
              <a:rPr lang="de-DE" sz="2400" dirty="0"/>
              <a:t>Input</a:t>
            </a:r>
          </a:p>
          <a:p>
            <a:r>
              <a:rPr lang="de-DE" sz="2400" dirty="0"/>
              <a:t>Hidden</a:t>
            </a:r>
          </a:p>
          <a:p>
            <a:pPr lvl="1"/>
            <a:r>
              <a:rPr lang="de-DE" sz="2400" dirty="0"/>
              <a:t>CONV, RELU, POOL, FC</a:t>
            </a:r>
          </a:p>
          <a:p>
            <a:r>
              <a:rPr lang="de-DE" sz="2400" dirty="0"/>
              <a:t>Output</a:t>
            </a:r>
          </a:p>
          <a:p>
            <a:pPr lvl="1"/>
            <a:r>
              <a:rPr lang="de-DE" sz="2400" dirty="0"/>
              <a:t>FC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smtClean="0"/>
              <a:t>FC Layer</a:t>
            </a:r>
            <a:endParaRPr lang="de-DE" dirty="0"/>
          </a:p>
        </p:txBody>
      </p:sp>
      <p:grpSp>
        <p:nvGrpSpPr>
          <p:cNvPr id="114" name="Gruppieren 113"/>
          <p:cNvGrpSpPr/>
          <p:nvPr/>
        </p:nvGrpSpPr>
        <p:grpSpPr>
          <a:xfrm>
            <a:off x="3491880" y="2187671"/>
            <a:ext cx="4460423" cy="2390188"/>
            <a:chOff x="2602386" y="1562474"/>
            <a:chExt cx="5108495" cy="2737468"/>
          </a:xfrm>
        </p:grpSpPr>
        <p:grpSp>
          <p:nvGrpSpPr>
            <p:cNvPr id="115" name="Gruppieren 11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117" name="Gruppieren 116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22" name="Rechteck 121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Rechteck 122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Rechteck 123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Rechteck 124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8" name="Gerade Verbindung mit Pfeil 137"/>
                <p:cNvCxnSpPr>
                  <a:stCxn id="134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138"/>
                <p:cNvCxnSpPr>
                  <a:cxnSpLocks/>
                  <a:stCxn id="134" idx="6"/>
                  <a:endCxn id="127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mit Pfeil 139"/>
                <p:cNvCxnSpPr>
                  <a:cxnSpLocks/>
                  <a:stCxn id="134" idx="6"/>
                  <a:endCxn id="128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140"/>
                <p:cNvCxnSpPr>
                  <a:cxnSpLocks/>
                  <a:stCxn id="134" idx="6"/>
                  <a:endCxn id="129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141"/>
                <p:cNvCxnSpPr>
                  <a:cxnSpLocks/>
                  <a:stCxn id="135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42"/>
                <p:cNvCxnSpPr>
                  <a:cxnSpLocks/>
                  <a:stCxn id="135" idx="6"/>
                  <a:endCxn id="127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cxnSpLocks/>
                  <a:stCxn id="135" idx="6"/>
                  <a:endCxn id="128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 Verbindung mit Pfeil 144"/>
                <p:cNvCxnSpPr>
                  <a:cxnSpLocks/>
                  <a:stCxn id="135" idx="6"/>
                  <a:endCxn id="129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45"/>
                <p:cNvCxnSpPr>
                  <a:cxnSpLocks/>
                  <a:stCxn id="136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 Verbindung mit Pfeil 146"/>
                <p:cNvCxnSpPr>
                  <a:cxnSpLocks/>
                  <a:stCxn id="136" idx="6"/>
                  <a:endCxn id="127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Gerade Verbindung mit Pfeil 147"/>
                <p:cNvCxnSpPr>
                  <a:cxnSpLocks/>
                  <a:stCxn id="136" idx="6"/>
                  <a:endCxn id="128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Gerade Verbindung mit Pfeil 148"/>
                <p:cNvCxnSpPr>
                  <a:cxnSpLocks/>
                  <a:stCxn id="136" idx="6"/>
                  <a:endCxn id="129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Gerade Verbindung mit Pfeil 149"/>
                <p:cNvCxnSpPr>
                  <a:cxnSpLocks/>
                  <a:stCxn id="126" idx="6"/>
                  <a:endCxn id="133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Gerade Verbindung mit Pfeil 150"/>
                <p:cNvCxnSpPr>
                  <a:cxnSpLocks/>
                  <a:stCxn id="126" idx="6"/>
                  <a:endCxn id="132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Gerade Verbindung mit Pfeil 151"/>
                <p:cNvCxnSpPr>
                  <a:cxnSpLocks/>
                  <a:stCxn id="126" idx="6"/>
                  <a:endCxn id="131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Gerade Verbindung mit Pfeil 152"/>
                <p:cNvCxnSpPr>
                  <a:cxnSpLocks/>
                  <a:stCxn id="126" idx="6"/>
                  <a:endCxn id="130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Gerade Verbindung mit Pfeil 153"/>
                <p:cNvCxnSpPr>
                  <a:cxnSpLocks/>
                  <a:stCxn id="127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 Verbindung mit Pfeil 154"/>
                <p:cNvCxnSpPr>
                  <a:cxnSpLocks/>
                  <a:stCxn id="127" idx="6"/>
                  <a:endCxn id="131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Gerade Verbindung mit Pfeil 155"/>
                <p:cNvCxnSpPr>
                  <a:cxnSpLocks/>
                  <a:stCxn id="127" idx="6"/>
                  <a:endCxn id="132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Gerade Verbindung mit Pfeil 156"/>
                <p:cNvCxnSpPr>
                  <a:cxnSpLocks/>
                  <a:stCxn id="127" idx="6"/>
                  <a:endCxn id="133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cxnSpLocks/>
                  <a:stCxn id="128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cxnSpLocks/>
                  <a:stCxn id="128" idx="6"/>
                  <a:endCxn id="131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Gerade Verbindung mit Pfeil 159"/>
                <p:cNvCxnSpPr>
                  <a:cxnSpLocks/>
                  <a:stCxn id="128" idx="6"/>
                  <a:endCxn id="132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 Verbindung mit Pfeil 160"/>
                <p:cNvCxnSpPr>
                  <a:cxnSpLocks/>
                  <a:stCxn id="128" idx="6"/>
                  <a:endCxn id="133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Gerade Verbindung mit Pfeil 161"/>
                <p:cNvCxnSpPr>
                  <a:cxnSpLocks/>
                  <a:stCxn id="129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Gerade Verbindung mit Pfeil 162"/>
                <p:cNvCxnSpPr>
                  <a:cxnSpLocks/>
                  <a:stCxn id="129" idx="6"/>
                  <a:endCxn id="131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Gerade Verbindung mit Pfeil 163"/>
                <p:cNvCxnSpPr>
                  <a:cxnSpLocks/>
                  <a:stCxn id="129" idx="6"/>
                  <a:endCxn id="132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Gerade Verbindung mit Pfeil 164"/>
                <p:cNvCxnSpPr>
                  <a:cxnSpLocks/>
                  <a:stCxn id="129" idx="6"/>
                  <a:endCxn id="133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Gerade Verbindung mit Pfeil 165"/>
                <p:cNvCxnSpPr>
                  <a:cxnSpLocks/>
                  <a:stCxn id="130" idx="6"/>
                  <a:endCxn id="137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>
                  <a:cxnSpLocks/>
                  <a:stCxn id="131" idx="6"/>
                  <a:endCxn id="137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Gerade Verbindung mit Pfeil 167"/>
                <p:cNvCxnSpPr>
                  <a:cxnSpLocks/>
                  <a:stCxn id="132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cxnSpLocks/>
                  <a:stCxn id="133" idx="6"/>
                  <a:endCxn id="137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Textfeld 117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119" name="Textfeld 118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20" name="Textfeld 119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21" name="Textfeld 120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116" name="Textfeld 11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2864208" cy="3232472"/>
          </a:xfrm>
        </p:spPr>
        <p:txBody>
          <a:bodyPr/>
          <a:lstStyle/>
          <a:p>
            <a:r>
              <a:rPr lang="de-DE" sz="2400" dirty="0"/>
              <a:t>Input</a:t>
            </a:r>
          </a:p>
          <a:p>
            <a:r>
              <a:rPr lang="de-DE" sz="2400" dirty="0"/>
              <a:t>Hidden</a:t>
            </a:r>
          </a:p>
          <a:p>
            <a:pPr lvl="1"/>
            <a:r>
              <a:rPr lang="de-DE" sz="2400" dirty="0"/>
              <a:t>CONV, RELU, POOL, FC</a:t>
            </a:r>
          </a:p>
          <a:p>
            <a:r>
              <a:rPr lang="de-DE" sz="2400" dirty="0"/>
              <a:t>Output</a:t>
            </a:r>
          </a:p>
          <a:p>
            <a:pPr lvl="1"/>
            <a:r>
              <a:rPr lang="de-DE" sz="2400" dirty="0"/>
              <a:t>FC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 </a:t>
            </a:r>
            <a:r>
              <a:rPr lang="mr-IN" dirty="0"/>
              <a:t>–</a:t>
            </a:r>
            <a:r>
              <a:rPr lang="de-DE"/>
              <a:t> </a:t>
            </a:r>
            <a:r>
              <a:rPr lang="de-DE" smtClean="0"/>
              <a:t>FC Layer</a:t>
            </a:r>
            <a:endParaRPr lang="de-DE" dirty="0"/>
          </a:p>
        </p:txBody>
      </p:sp>
      <p:grpSp>
        <p:nvGrpSpPr>
          <p:cNvPr id="114" name="Gruppieren 113"/>
          <p:cNvGrpSpPr/>
          <p:nvPr/>
        </p:nvGrpSpPr>
        <p:grpSpPr>
          <a:xfrm>
            <a:off x="3491880" y="2187671"/>
            <a:ext cx="4460423" cy="2390188"/>
            <a:chOff x="2602386" y="1562474"/>
            <a:chExt cx="5108495" cy="2737468"/>
          </a:xfrm>
        </p:grpSpPr>
        <p:grpSp>
          <p:nvGrpSpPr>
            <p:cNvPr id="115" name="Gruppieren 11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117" name="Gruppieren 116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22" name="Rechteck 121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Rechteck 122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Rechteck 123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Rechteck 124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8" name="Gerade Verbindung mit Pfeil 137"/>
                <p:cNvCxnSpPr>
                  <a:stCxn id="134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138"/>
                <p:cNvCxnSpPr>
                  <a:cxnSpLocks/>
                  <a:stCxn id="134" idx="6"/>
                  <a:endCxn id="127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mit Pfeil 139"/>
                <p:cNvCxnSpPr>
                  <a:cxnSpLocks/>
                  <a:stCxn id="134" idx="6"/>
                  <a:endCxn id="128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140"/>
                <p:cNvCxnSpPr>
                  <a:cxnSpLocks/>
                  <a:stCxn id="134" idx="6"/>
                  <a:endCxn id="129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141"/>
                <p:cNvCxnSpPr>
                  <a:cxnSpLocks/>
                  <a:stCxn id="135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42"/>
                <p:cNvCxnSpPr>
                  <a:cxnSpLocks/>
                  <a:stCxn id="135" idx="6"/>
                  <a:endCxn id="127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cxnSpLocks/>
                  <a:stCxn id="135" idx="6"/>
                  <a:endCxn id="128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 Verbindung mit Pfeil 144"/>
                <p:cNvCxnSpPr>
                  <a:cxnSpLocks/>
                  <a:stCxn id="135" idx="6"/>
                  <a:endCxn id="129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45"/>
                <p:cNvCxnSpPr>
                  <a:cxnSpLocks/>
                  <a:stCxn id="136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 Verbindung mit Pfeil 146"/>
                <p:cNvCxnSpPr>
                  <a:cxnSpLocks/>
                  <a:stCxn id="136" idx="6"/>
                  <a:endCxn id="127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Gerade Verbindung mit Pfeil 147"/>
                <p:cNvCxnSpPr>
                  <a:cxnSpLocks/>
                  <a:stCxn id="136" idx="6"/>
                  <a:endCxn id="128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Gerade Verbindung mit Pfeil 148"/>
                <p:cNvCxnSpPr>
                  <a:cxnSpLocks/>
                  <a:stCxn id="136" idx="6"/>
                  <a:endCxn id="129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Gerade Verbindung mit Pfeil 149"/>
                <p:cNvCxnSpPr>
                  <a:cxnSpLocks/>
                  <a:stCxn id="126" idx="6"/>
                  <a:endCxn id="133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Gerade Verbindung mit Pfeil 150"/>
                <p:cNvCxnSpPr>
                  <a:cxnSpLocks/>
                  <a:stCxn id="126" idx="6"/>
                  <a:endCxn id="132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Gerade Verbindung mit Pfeil 151"/>
                <p:cNvCxnSpPr>
                  <a:cxnSpLocks/>
                  <a:stCxn id="126" idx="6"/>
                  <a:endCxn id="131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Gerade Verbindung mit Pfeil 152"/>
                <p:cNvCxnSpPr>
                  <a:cxnSpLocks/>
                  <a:stCxn id="126" idx="6"/>
                  <a:endCxn id="130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Gerade Verbindung mit Pfeil 153"/>
                <p:cNvCxnSpPr>
                  <a:cxnSpLocks/>
                  <a:stCxn id="127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 Verbindung mit Pfeil 154"/>
                <p:cNvCxnSpPr>
                  <a:cxnSpLocks/>
                  <a:stCxn id="127" idx="6"/>
                  <a:endCxn id="131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Gerade Verbindung mit Pfeil 155"/>
                <p:cNvCxnSpPr>
                  <a:cxnSpLocks/>
                  <a:stCxn id="127" idx="6"/>
                  <a:endCxn id="132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Gerade Verbindung mit Pfeil 156"/>
                <p:cNvCxnSpPr>
                  <a:cxnSpLocks/>
                  <a:stCxn id="127" idx="6"/>
                  <a:endCxn id="133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cxnSpLocks/>
                  <a:stCxn id="128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cxnSpLocks/>
                  <a:stCxn id="128" idx="6"/>
                  <a:endCxn id="131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Gerade Verbindung mit Pfeil 159"/>
                <p:cNvCxnSpPr>
                  <a:cxnSpLocks/>
                  <a:stCxn id="128" idx="6"/>
                  <a:endCxn id="132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 Verbindung mit Pfeil 160"/>
                <p:cNvCxnSpPr>
                  <a:cxnSpLocks/>
                  <a:stCxn id="128" idx="6"/>
                  <a:endCxn id="133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Gerade Verbindung mit Pfeil 161"/>
                <p:cNvCxnSpPr>
                  <a:cxnSpLocks/>
                  <a:stCxn id="129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Gerade Verbindung mit Pfeil 162"/>
                <p:cNvCxnSpPr>
                  <a:cxnSpLocks/>
                  <a:stCxn id="129" idx="6"/>
                  <a:endCxn id="131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Gerade Verbindung mit Pfeil 163"/>
                <p:cNvCxnSpPr>
                  <a:cxnSpLocks/>
                  <a:stCxn id="129" idx="6"/>
                  <a:endCxn id="132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Gerade Verbindung mit Pfeil 164"/>
                <p:cNvCxnSpPr>
                  <a:cxnSpLocks/>
                  <a:stCxn id="129" idx="6"/>
                  <a:endCxn id="133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Gerade Verbindung mit Pfeil 165"/>
                <p:cNvCxnSpPr>
                  <a:cxnSpLocks/>
                  <a:stCxn id="130" idx="6"/>
                  <a:endCxn id="137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>
                  <a:cxnSpLocks/>
                  <a:stCxn id="131" idx="6"/>
                  <a:endCxn id="137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Gerade Verbindung mit Pfeil 167"/>
                <p:cNvCxnSpPr>
                  <a:cxnSpLocks/>
                  <a:stCxn id="132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cxnSpLocks/>
                  <a:stCxn id="133" idx="6"/>
                  <a:endCxn id="137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Textfeld 117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119" name="Textfeld 118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20" name="Textfeld 119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21" name="Textfeld 120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116" name="Textfeld 11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uppieren 226"/>
          <p:cNvGrpSpPr/>
          <p:nvPr/>
        </p:nvGrpSpPr>
        <p:grpSpPr>
          <a:xfrm>
            <a:off x="2602386" y="1562474"/>
            <a:ext cx="5108495" cy="2737468"/>
            <a:chOff x="2602386" y="1562474"/>
            <a:chExt cx="5108495" cy="2737468"/>
          </a:xfrm>
        </p:grpSpPr>
        <p:grpSp>
          <p:nvGrpSpPr>
            <p:cNvPr id="225" name="Gruppieren 22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122" name="Gruppieren 121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21" name="Rechteck 120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Rechteck 119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9" name="Rechteck 118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8" name="Rechteck 117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" name="Ellipse 6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Ellipse 7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" name="Ellipse 9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Ellipse 18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 Verbindung mit Pfeil 20"/>
                <p:cNvCxnSpPr>
                  <a:stCxn id="15" idx="6"/>
                  <a:endCxn id="7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 Verbindung mit Pfeil 22"/>
                <p:cNvCxnSpPr>
                  <a:cxnSpLocks/>
                  <a:stCxn id="15" idx="6"/>
                  <a:endCxn id="8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 Verbindung mit Pfeil 25"/>
                <p:cNvCxnSpPr>
                  <a:cxnSpLocks/>
                  <a:stCxn id="15" idx="6"/>
                  <a:endCxn id="9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 Verbindung mit Pfeil 28"/>
                <p:cNvCxnSpPr>
                  <a:cxnSpLocks/>
                  <a:stCxn id="15" idx="6"/>
                  <a:endCxn id="10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 Verbindung mit Pfeil 32"/>
                <p:cNvCxnSpPr>
                  <a:cxnSpLocks/>
                  <a:stCxn id="16" idx="6"/>
                  <a:endCxn id="7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/>
                <p:cNvCxnSpPr>
                  <a:cxnSpLocks/>
                  <a:stCxn id="16" idx="6"/>
                  <a:endCxn id="8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mit Pfeil 38"/>
                <p:cNvCxnSpPr>
                  <a:cxnSpLocks/>
                  <a:stCxn id="16" idx="6"/>
                  <a:endCxn id="9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mit Pfeil 41"/>
                <p:cNvCxnSpPr>
                  <a:cxnSpLocks/>
                  <a:stCxn id="16" idx="6"/>
                  <a:endCxn id="10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mit Pfeil 44"/>
                <p:cNvCxnSpPr>
                  <a:cxnSpLocks/>
                  <a:stCxn id="17" idx="6"/>
                  <a:endCxn id="7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 Verbindung mit Pfeil 47"/>
                <p:cNvCxnSpPr>
                  <a:cxnSpLocks/>
                  <a:stCxn id="17" idx="6"/>
                  <a:endCxn id="8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 Verbindung mit Pfeil 50"/>
                <p:cNvCxnSpPr>
                  <a:cxnSpLocks/>
                  <a:stCxn id="17" idx="6"/>
                  <a:endCxn id="9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 Verbindung mit Pfeil 53"/>
                <p:cNvCxnSpPr>
                  <a:cxnSpLocks/>
                  <a:stCxn id="17" idx="6"/>
                  <a:endCxn id="10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mit Pfeil 56"/>
                <p:cNvCxnSpPr>
                  <a:cxnSpLocks/>
                  <a:stCxn id="7" idx="6"/>
                  <a:endCxn id="14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mit Pfeil 59"/>
                <p:cNvCxnSpPr>
                  <a:cxnSpLocks/>
                  <a:stCxn id="7" idx="6"/>
                  <a:endCxn id="13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mit Pfeil 62"/>
                <p:cNvCxnSpPr>
                  <a:cxnSpLocks/>
                  <a:stCxn id="7" idx="6"/>
                  <a:endCxn id="12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mit Pfeil 65"/>
                <p:cNvCxnSpPr>
                  <a:cxnSpLocks/>
                  <a:stCxn id="7" idx="6"/>
                  <a:endCxn id="11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 Verbindung mit Pfeil 68"/>
                <p:cNvCxnSpPr>
                  <a:cxnSpLocks/>
                  <a:stCxn id="8" idx="6"/>
                  <a:endCxn id="11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mit Pfeil 71"/>
                <p:cNvCxnSpPr>
                  <a:cxnSpLocks/>
                  <a:stCxn id="8" idx="6"/>
                  <a:endCxn id="12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mit Pfeil 74"/>
                <p:cNvCxnSpPr>
                  <a:cxnSpLocks/>
                  <a:stCxn id="8" idx="6"/>
                  <a:endCxn id="13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 Verbindung mit Pfeil 77"/>
                <p:cNvCxnSpPr>
                  <a:cxnSpLocks/>
                  <a:stCxn id="8" idx="6"/>
                  <a:endCxn id="14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Gerade Verbindung mit Pfeil 81"/>
                <p:cNvCxnSpPr>
                  <a:cxnSpLocks/>
                  <a:stCxn id="9" idx="6"/>
                  <a:endCxn id="11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 Verbindung mit Pfeil 84"/>
                <p:cNvCxnSpPr>
                  <a:cxnSpLocks/>
                  <a:stCxn id="9" idx="6"/>
                  <a:endCxn id="12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Gerade Verbindung mit Pfeil 87"/>
                <p:cNvCxnSpPr>
                  <a:cxnSpLocks/>
                  <a:stCxn id="9" idx="6"/>
                  <a:endCxn id="13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 Verbindung mit Pfeil 90"/>
                <p:cNvCxnSpPr>
                  <a:cxnSpLocks/>
                  <a:stCxn id="9" idx="6"/>
                  <a:endCxn id="14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Gerade Verbindung mit Pfeil 93"/>
                <p:cNvCxnSpPr>
                  <a:cxnSpLocks/>
                  <a:stCxn id="10" idx="6"/>
                  <a:endCxn id="11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Gerade Verbindung mit Pfeil 96"/>
                <p:cNvCxnSpPr>
                  <a:cxnSpLocks/>
                  <a:stCxn id="10" idx="6"/>
                  <a:endCxn id="12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 Verbindung mit Pfeil 99"/>
                <p:cNvCxnSpPr>
                  <a:cxnSpLocks/>
                  <a:stCxn id="10" idx="6"/>
                  <a:endCxn id="13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Gerade Verbindung mit Pfeil 102"/>
                <p:cNvCxnSpPr>
                  <a:cxnSpLocks/>
                  <a:stCxn id="10" idx="6"/>
                  <a:endCxn id="14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 Verbindung mit Pfeil 105"/>
                <p:cNvCxnSpPr>
                  <a:cxnSpLocks/>
                  <a:stCxn id="11" idx="6"/>
                  <a:endCxn id="19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Gerade Verbindung mit Pfeil 108"/>
                <p:cNvCxnSpPr>
                  <a:cxnSpLocks/>
                  <a:stCxn id="12" idx="6"/>
                  <a:endCxn id="19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 Verbindung mit Pfeil 111"/>
                <p:cNvCxnSpPr>
                  <a:cxnSpLocks/>
                  <a:stCxn id="13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 Verbindung mit Pfeil 114"/>
                <p:cNvCxnSpPr>
                  <a:cxnSpLocks/>
                  <a:stCxn id="14" idx="6"/>
                  <a:endCxn id="19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Textfeld 171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223" name="Textfeld 222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224" name="Textfeld 223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226" name="Textfeld 22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9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 verwendet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43010" y="192492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Clustern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39952" y="1513657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Textanalyse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82600" y="340661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ConvNet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899592" y="303573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Neuronale Netze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967279" y="159375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PCA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835590" y="203310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Multiple lineare Regression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5724128" y="125801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Random </a:t>
            </a:r>
            <a:r>
              <a:rPr lang="de-DE" dirty="0" err="1"/>
              <a:t>Forest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4716016" y="3029267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Tools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868144" y="286460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3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4128" y="332677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Project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392312" y="370731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Jupyter</a:t>
            </a:r>
            <a:r>
              <a:rPr lang="de-DE" dirty="0"/>
              <a:t> Notebook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135220" y="2248088"/>
            <a:ext cx="13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483768" y="41105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70595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Zuordnung der VPMCs zu Klassen</a:t>
            </a:r>
          </a:p>
          <a:p>
            <a:r>
              <a:rPr lang="de-DE" dirty="0"/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 für Projekte</a:t>
            </a:r>
          </a:p>
        </p:txBody>
      </p:sp>
    </p:spTree>
    <p:extLst>
      <p:ext uri="{BB962C8B-B14F-4D97-AF65-F5344CB8AC3E}">
        <p14:creationId xmlns:p14="http://schemas.microsoft.com/office/powerpoint/2010/main" val="3098663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http://blog.cloudera.com/blog/2015/12/common-probability-distributions-the-data-scientists-crib-sheet/ </a:t>
            </a:r>
          </a:p>
          <a:p>
            <a:r>
              <a:rPr lang="de-DE" dirty="0"/>
              <a:t>http://cs231n.github.io/convolutional-networks/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01225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448496"/>
          </a:xfrm>
        </p:spPr>
        <p:txBody>
          <a:bodyPr/>
          <a:lstStyle/>
          <a:p>
            <a:r>
              <a:rPr lang="en-US" sz="1600" dirty="0"/>
              <a:t>Problem </a:t>
            </a:r>
            <a:r>
              <a:rPr lang="en-US" sz="1600" dirty="0" smtClean="0"/>
              <a:t>Statement</a:t>
            </a:r>
          </a:p>
          <a:p>
            <a:r>
              <a:rPr lang="en-US" sz="1600" dirty="0"/>
              <a:t>Introduction to </a:t>
            </a:r>
            <a:r>
              <a:rPr lang="en-US" sz="1600" dirty="0" smtClean="0"/>
              <a:t>Deep Learning</a:t>
            </a:r>
          </a:p>
          <a:p>
            <a:pPr lvl="1"/>
            <a:r>
              <a:rPr lang="en-US" sz="1600" dirty="0" smtClean="0"/>
              <a:t>Layers In Deep Learning</a:t>
            </a:r>
          </a:p>
          <a:p>
            <a:r>
              <a:rPr lang="en-US" sz="1600" dirty="0" smtClean="0"/>
              <a:t>TensorFlow (TF)</a:t>
            </a:r>
            <a:endParaRPr lang="en-US" sz="1600" dirty="0"/>
          </a:p>
          <a:p>
            <a:pPr lvl="1"/>
            <a:r>
              <a:rPr lang="en-US" sz="1600" dirty="0" smtClean="0"/>
              <a:t>Data-Structure for TensorFlow</a:t>
            </a:r>
          </a:p>
          <a:p>
            <a:r>
              <a:rPr lang="en-US" sz="1600" dirty="0" smtClean="0"/>
              <a:t>Implementation in TF</a:t>
            </a:r>
          </a:p>
          <a:p>
            <a:pPr lvl="1"/>
            <a:r>
              <a:rPr lang="en-US" sz="1600" dirty="0"/>
              <a:t>Cifar10 </a:t>
            </a:r>
            <a:r>
              <a:rPr lang="en-US" sz="1600" dirty="0" smtClean="0"/>
              <a:t>Lifecycle</a:t>
            </a:r>
          </a:p>
          <a:p>
            <a:pPr lvl="1"/>
            <a:r>
              <a:rPr lang="en-US" sz="1600" dirty="0" smtClean="0"/>
              <a:t>TensorFlow </a:t>
            </a:r>
            <a:r>
              <a:rPr lang="en-US" sz="1600" dirty="0"/>
              <a:t>CNN vs General Deep </a:t>
            </a:r>
            <a:r>
              <a:rPr lang="en-US" sz="1600" dirty="0" smtClean="0"/>
              <a:t>Learning</a:t>
            </a:r>
          </a:p>
          <a:p>
            <a:pPr lvl="1"/>
            <a:r>
              <a:rPr lang="en-US" sz="1600" dirty="0" smtClean="0"/>
              <a:t>Mathematical Formulation of Deep Learning algorithms</a:t>
            </a:r>
          </a:p>
          <a:p>
            <a:r>
              <a:rPr lang="en-US" sz="1800" dirty="0" smtClean="0"/>
              <a:t>Results</a:t>
            </a:r>
          </a:p>
          <a:p>
            <a:r>
              <a:rPr lang="en-US" sz="1800" dirty="0" smtClean="0"/>
              <a:t>Future Works</a:t>
            </a:r>
            <a:endParaRPr lang="en-US" sz="1800" dirty="0"/>
          </a:p>
          <a:p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Today‘s Talk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9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2600" y="771550"/>
            <a:ext cx="7899400" cy="431006"/>
          </a:xfrm>
        </p:spPr>
        <p:txBody>
          <a:bodyPr/>
          <a:lstStyle/>
          <a:p>
            <a:r>
              <a:rPr lang="de-DE" dirty="0" smtClean="0"/>
              <a:t>Problem Statement</a:t>
            </a:r>
            <a:endParaRPr lang="de-DE" dirty="0"/>
          </a:p>
        </p:txBody>
      </p:sp>
      <p:pic>
        <p:nvPicPr>
          <p:cNvPr id="1026" name="Picture 2" descr="https://lh3.googleusercontent.com/CyKKRfgJk_76lwKr7CIsSAFXn8y8kVAUj6Y-oYq4PCp4Ctw_J6nBNEANQG4rCKlFly2Iffl3fLaTjlWIuNo4eYHa8Pkssuw1pKeJndgquEbtUE_QTRkfXJt56y6QuC5MtVAeeSJKg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419622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26635" y="1635646"/>
            <a:ext cx="1512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 am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DOG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...No No...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 am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CAT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2600" y="771550"/>
            <a:ext cx="7899400" cy="431006"/>
          </a:xfrm>
        </p:spPr>
        <p:txBody>
          <a:bodyPr/>
          <a:lstStyle/>
          <a:p>
            <a:r>
              <a:rPr lang="de-DE" dirty="0" smtClean="0"/>
              <a:t>Problem Statement - </a:t>
            </a:r>
            <a:r>
              <a:rPr lang="de-DE" dirty="0" err="1" smtClean="0"/>
              <a:t>Explained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86" y="1491630"/>
            <a:ext cx="6898828" cy="3027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0112" y="20676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NN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004048" y="1779662"/>
            <a:ext cx="172819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04048" y="3363838"/>
            <a:ext cx="172819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580112" y="20838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NN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80112" y="364722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NN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 smtClean="0"/>
              <a:t>Datenanalyse</a:t>
            </a:r>
            <a:endParaRPr lang="de-DE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3201784" y="555526"/>
            <a:ext cx="4513093" cy="3816039"/>
            <a:chOff x="1018423" y="1021132"/>
            <a:chExt cx="3985626" cy="3370040"/>
          </a:xfrm>
        </p:grpSpPr>
        <p:sp>
          <p:nvSpPr>
            <p:cNvPr id="39" name="Ellipse 38"/>
            <p:cNvSpPr/>
            <p:nvPr/>
          </p:nvSpPr>
          <p:spPr>
            <a:xfrm>
              <a:off x="1018423" y="1021132"/>
              <a:ext cx="2448272" cy="23234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555777" y="1021132"/>
              <a:ext cx="2448272" cy="23234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/>
            <p:cNvSpPr/>
            <p:nvPr/>
          </p:nvSpPr>
          <p:spPr>
            <a:xfrm>
              <a:off x="1787100" y="2067694"/>
              <a:ext cx="2448272" cy="23234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3617929" y="1224681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Computer</a:t>
            </a:r>
          </a:p>
          <a:p>
            <a:pPr algn="ctr"/>
            <a:r>
              <a:rPr lang="de-DE" sz="1600" dirty="0"/>
              <a:t>Science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982754" y="1224681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Machine</a:t>
            </a:r>
            <a:endParaRPr lang="de-DE" sz="1600" dirty="0"/>
          </a:p>
          <a:p>
            <a:pPr algn="ctr"/>
            <a:r>
              <a:rPr lang="de-DE" sz="1600" dirty="0"/>
              <a:t>Learning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184788" y="1224681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Math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</a:p>
          <a:p>
            <a:pPr algn="ctr"/>
            <a:r>
              <a:rPr lang="de-DE" sz="1600" dirty="0" err="1"/>
              <a:t>Statistics</a:t>
            </a:r>
            <a:endParaRPr lang="de-DE" sz="1600" dirty="0"/>
          </a:p>
        </p:txBody>
      </p:sp>
      <p:sp>
        <p:nvSpPr>
          <p:cNvPr id="45" name="Textfeld 44"/>
          <p:cNvSpPr txBox="1"/>
          <p:nvPr/>
        </p:nvSpPr>
        <p:spPr>
          <a:xfrm>
            <a:off x="4072189" y="2529926"/>
            <a:ext cx="1132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Traditional</a:t>
            </a:r>
          </a:p>
          <a:p>
            <a:pPr algn="ctr"/>
            <a:r>
              <a:rPr lang="de-DE" sz="1600" dirty="0"/>
              <a:t>Software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5013336" y="2000414"/>
            <a:ext cx="889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Unicorn</a:t>
            </a:r>
            <a:endParaRPr lang="de-DE" sz="1600" dirty="0"/>
          </a:p>
        </p:txBody>
      </p:sp>
      <p:sp>
        <p:nvSpPr>
          <p:cNvPr id="47" name="Textfeld 46"/>
          <p:cNvSpPr txBox="1"/>
          <p:nvPr/>
        </p:nvSpPr>
        <p:spPr>
          <a:xfrm>
            <a:off x="5712045" y="2529925"/>
            <a:ext cx="1132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Traditional</a:t>
            </a:r>
          </a:p>
          <a:p>
            <a:pPr algn="ctr"/>
            <a:r>
              <a:rPr lang="de-DE" sz="1600" dirty="0"/>
              <a:t>Research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703959" y="3377456"/>
            <a:ext cx="150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Subject</a:t>
            </a:r>
            <a:r>
              <a:rPr lang="de-DE" sz="1600" dirty="0"/>
              <a:t> Matter</a:t>
            </a:r>
          </a:p>
          <a:p>
            <a:pPr algn="ctr"/>
            <a:r>
              <a:rPr lang="de-DE" sz="1600" dirty="0"/>
              <a:t>Expertise</a:t>
            </a:r>
          </a:p>
        </p:txBody>
      </p:sp>
      <p:sp>
        <p:nvSpPr>
          <p:cNvPr id="49" name="Rechteck 48"/>
          <p:cNvSpPr/>
          <p:nvPr/>
        </p:nvSpPr>
        <p:spPr>
          <a:xfrm>
            <a:off x="6733977" y="3904033"/>
            <a:ext cx="2421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blog.cloudera.com</a:t>
            </a:r>
          </a:p>
        </p:txBody>
      </p:sp>
    </p:spTree>
    <p:extLst>
      <p:ext uri="{BB962C8B-B14F-4D97-AF65-F5344CB8AC3E}">
        <p14:creationId xmlns:p14="http://schemas.microsoft.com/office/powerpoint/2010/main" val="24119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Introduction </a:t>
            </a:r>
            <a:r>
              <a:rPr lang="mr-IN" sz="3200" dirty="0" smtClean="0"/>
              <a:t>–</a:t>
            </a:r>
            <a:r>
              <a:rPr lang="en-US" sz="3200" dirty="0" smtClean="0"/>
              <a:t> </a:t>
            </a:r>
            <a:r>
              <a:rPr lang="en-US" sz="3200" dirty="0" err="1" smtClean="0"/>
              <a:t>NeuralNets</a:t>
            </a:r>
            <a:endParaRPr lang="en-US" sz="3200" dirty="0"/>
          </a:p>
        </p:txBody>
      </p:sp>
      <p:grpSp>
        <p:nvGrpSpPr>
          <p:cNvPr id="18" name="Gruppieren 113"/>
          <p:cNvGrpSpPr/>
          <p:nvPr/>
        </p:nvGrpSpPr>
        <p:grpSpPr>
          <a:xfrm>
            <a:off x="1043608" y="1563638"/>
            <a:ext cx="6840760" cy="3110268"/>
            <a:chOff x="2602386" y="1562474"/>
            <a:chExt cx="5108495" cy="2737468"/>
          </a:xfrm>
        </p:grpSpPr>
        <p:grpSp>
          <p:nvGrpSpPr>
            <p:cNvPr id="19" name="Gruppieren 11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21" name="Gruppieren 116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26" name="Rechteck 121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Rechteck 122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Rechteck 123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124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Ellipse 125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Ellipse 126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" name="Ellipse 127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Ellipse 128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" name="Ellipse 129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Ellipse 130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6" name="Ellipse 131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Ellipse 132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Ellipse 133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" name="Ellipse 134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" name="Ellipse 135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" name="Ellipse 136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54" name="Gerade Verbindung mit Pfeil 137"/>
                <p:cNvCxnSpPr/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 Verbindung mit Pfeil 138"/>
                <p:cNvCxnSpPr>
                  <a:cxnSpLocks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 Verbindung mit Pfeil 139"/>
                <p:cNvCxnSpPr>
                  <a:cxnSpLocks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mit Pfeil 140"/>
                <p:cNvCxnSpPr>
                  <a:cxnSpLocks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 Verbindung mit Pfeil 141"/>
                <p:cNvCxnSpPr>
                  <a:cxnSpLocks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 Verbindung mit Pfeil 142"/>
                <p:cNvCxnSpPr>
                  <a:cxnSpLocks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mit Pfeil 143"/>
                <p:cNvCxnSpPr>
                  <a:cxnSpLocks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Gerade Verbindung mit Pfeil 144"/>
                <p:cNvCxnSpPr>
                  <a:cxnSpLocks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mit Pfeil 145"/>
                <p:cNvCxnSpPr>
                  <a:cxnSpLocks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mit Pfeil 146"/>
                <p:cNvCxnSpPr>
                  <a:cxnSpLocks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 Verbindung mit Pfeil 147"/>
                <p:cNvCxnSpPr>
                  <a:cxnSpLocks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mit Pfeil 148"/>
                <p:cNvCxnSpPr>
                  <a:cxnSpLocks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mit Pfeil 149"/>
                <p:cNvCxnSpPr>
                  <a:cxnSpLocks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Gerade Verbindung mit Pfeil 150"/>
                <p:cNvCxnSpPr>
                  <a:cxnSpLocks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Gerade Verbindung mit Pfeil 151"/>
                <p:cNvCxnSpPr>
                  <a:cxnSpLocks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 Verbindung mit Pfeil 152"/>
                <p:cNvCxnSpPr>
                  <a:cxnSpLocks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 Verbindung mit Pfeil 153"/>
                <p:cNvCxnSpPr>
                  <a:cxnSpLocks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 Verbindung mit Pfeil 154"/>
                <p:cNvCxnSpPr>
                  <a:cxnSpLocks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mit Pfeil 155"/>
                <p:cNvCxnSpPr>
                  <a:cxnSpLocks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 Verbindung mit Pfeil 156"/>
                <p:cNvCxnSpPr>
                  <a:cxnSpLocks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Gerade Verbindung mit Pfeil 157"/>
                <p:cNvCxnSpPr>
                  <a:cxnSpLocks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mit Pfeil 158"/>
                <p:cNvCxnSpPr>
                  <a:cxnSpLocks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mit Pfeil 159"/>
                <p:cNvCxnSpPr>
                  <a:cxnSpLocks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 Verbindung mit Pfeil 160"/>
                <p:cNvCxnSpPr>
                  <a:cxnSpLocks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 Verbindung mit Pfeil 161"/>
                <p:cNvCxnSpPr>
                  <a:cxnSpLocks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mit Pfeil 162"/>
                <p:cNvCxnSpPr>
                  <a:cxnSpLocks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 Verbindung mit Pfeil 163"/>
                <p:cNvCxnSpPr>
                  <a:cxnSpLocks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Gerade Verbindung mit Pfeil 164"/>
                <p:cNvCxnSpPr>
                  <a:cxnSpLocks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Gerade Verbindung mit Pfeil 165"/>
                <p:cNvCxnSpPr>
                  <a:cxnSpLocks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Gerade Verbindung mit Pfeil 166"/>
                <p:cNvCxnSpPr>
                  <a:cxnSpLocks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 Verbindung mit Pfeil 167"/>
                <p:cNvCxnSpPr>
                  <a:cxnSpLocks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 Verbindung mit Pfeil 168"/>
                <p:cNvCxnSpPr>
                  <a:cxnSpLocks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feld 117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23" name="Textfeld 118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24" name="Textfeld 119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25" name="Textfeld 120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20" name="Textfeld 11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774116" y="156363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</a:t>
            </a:r>
            <a:r>
              <a:rPr lang="en-GB" sz="1200" baseline="30000" dirty="0" smtClean="0"/>
              <a:t>’</a:t>
            </a:r>
            <a:r>
              <a:rPr lang="en-GB" sz="1200" baseline="-25000" dirty="0" smtClean="0"/>
              <a:t>11</a:t>
            </a:r>
            <a:endParaRPr lang="en-GB" sz="1200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4774116" y="206769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</a:t>
            </a:r>
            <a:r>
              <a:rPr lang="en-GB" sz="1200" baseline="30000" dirty="0" smtClean="0"/>
              <a:t>’</a:t>
            </a:r>
            <a:r>
              <a:rPr lang="en-GB" sz="1200" baseline="-25000" dirty="0" smtClean="0"/>
              <a:t>12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14303" y="313546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</a:t>
            </a:r>
            <a:r>
              <a:rPr lang="en-GB" sz="1200" baseline="30000" dirty="0" smtClean="0"/>
              <a:t>’</a:t>
            </a:r>
            <a:r>
              <a:rPr lang="en-GB" sz="1200" baseline="-25000" dirty="0" smtClean="0"/>
              <a:t>1n</a:t>
            </a:r>
            <a:endParaRPr lang="en-GB" sz="1200" baseline="-25000" dirty="0"/>
          </a:p>
        </p:txBody>
      </p:sp>
      <p:sp>
        <p:nvSpPr>
          <p:cNvPr id="95" name="TextBox 94"/>
          <p:cNvSpPr txBox="1"/>
          <p:nvPr/>
        </p:nvSpPr>
        <p:spPr>
          <a:xfrm>
            <a:off x="2843808" y="158702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</a:t>
            </a:r>
            <a:r>
              <a:rPr lang="en-GB" sz="1200" baseline="-25000" dirty="0" smtClean="0"/>
              <a:t>11</a:t>
            </a:r>
            <a:endParaRPr lang="en-GB" sz="1200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2843808" y="209108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</a:t>
            </a:r>
            <a:r>
              <a:rPr lang="en-GB" sz="1200" baseline="-25000" dirty="0" smtClean="0"/>
              <a:t>12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33920" y="3099796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</a:t>
            </a:r>
            <a:r>
              <a:rPr lang="en-GB" sz="1200" baseline="-25000" dirty="0" smtClean="0"/>
              <a:t>1n</a:t>
            </a:r>
            <a:endParaRPr lang="en-GB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5338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79426" y="1491634"/>
            <a:ext cx="4020566" cy="3186332"/>
          </a:xfrm>
        </p:spPr>
        <p:txBody>
          <a:bodyPr/>
          <a:lstStyle/>
          <a:p>
            <a:r>
              <a:rPr lang="en-GB" sz="2400" dirty="0" smtClean="0"/>
              <a:t>I/P = 32 * 32 * 3 = 3072</a:t>
            </a:r>
          </a:p>
          <a:p>
            <a:r>
              <a:rPr lang="en-GB" sz="2400" dirty="0" err="1" smtClean="0"/>
              <a:t>Num_Weights</a:t>
            </a:r>
            <a:r>
              <a:rPr lang="en-GB" sz="2400" dirty="0" smtClean="0"/>
              <a:t> = 3072 * N</a:t>
            </a:r>
          </a:p>
          <a:p>
            <a:r>
              <a:rPr lang="en-GB" sz="2400" dirty="0" err="1" smtClean="0"/>
              <a:t>Num_Biases</a:t>
            </a:r>
            <a:r>
              <a:rPr lang="en-GB" sz="2400" dirty="0" smtClean="0"/>
              <a:t> = N</a:t>
            </a:r>
          </a:p>
          <a:p>
            <a:r>
              <a:rPr lang="en-GB" sz="2400" dirty="0" smtClean="0"/>
              <a:t>So, </a:t>
            </a:r>
          </a:p>
          <a:p>
            <a:pPr lvl="1"/>
            <a:r>
              <a:rPr lang="en-GB" sz="2000" dirty="0" smtClean="0"/>
              <a:t>Full </a:t>
            </a:r>
            <a:r>
              <a:rPr lang="en-GB" sz="2000" dirty="0"/>
              <a:t>connectivity is </a:t>
            </a:r>
            <a:r>
              <a:rPr lang="en-GB" sz="2000" dirty="0" smtClean="0"/>
              <a:t>wasteful</a:t>
            </a:r>
          </a:p>
          <a:p>
            <a:pPr lvl="1"/>
            <a:r>
              <a:rPr lang="en-GB" sz="2000" dirty="0"/>
              <a:t>H</a:t>
            </a:r>
            <a:r>
              <a:rPr lang="en-GB" sz="2000" dirty="0" smtClean="0"/>
              <a:t>uge </a:t>
            </a:r>
            <a:r>
              <a:rPr lang="en-GB" sz="2000" dirty="0"/>
              <a:t>number of parameters </a:t>
            </a:r>
            <a:endParaRPr lang="en-GB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not Just </a:t>
            </a:r>
            <a:r>
              <a:rPr lang="de-DE" dirty="0" err="1" smtClean="0"/>
              <a:t>NeuralNets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17" y="1491821"/>
            <a:ext cx="3639285" cy="273630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3366"/>
              </p:ext>
            </p:extLst>
          </p:nvPr>
        </p:nvGraphicFramePr>
        <p:xfrm>
          <a:off x="4685816" y="1491634"/>
          <a:ext cx="3639290" cy="273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929"/>
                <a:gridCol w="363929"/>
                <a:gridCol w="363929"/>
                <a:gridCol w="363929"/>
                <a:gridCol w="363929"/>
                <a:gridCol w="363929"/>
                <a:gridCol w="363929"/>
                <a:gridCol w="363929"/>
                <a:gridCol w="363929"/>
                <a:gridCol w="363929"/>
              </a:tblGrid>
              <a:tr h="3909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1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NN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86" y="1491630"/>
            <a:ext cx="6898828" cy="3027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4048" y="1779662"/>
            <a:ext cx="172819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004048" y="3363838"/>
            <a:ext cx="172819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508104" y="20630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CNN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508104" y="36472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CNN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6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93200"/>
              </p:ext>
            </p:extLst>
          </p:nvPr>
        </p:nvGraphicFramePr>
        <p:xfrm>
          <a:off x="539552" y="1347614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</a:tblGrid>
              <a:tr h="3657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smtClean="0"/>
              <a:t>NN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Conv</a:t>
            </a:r>
            <a:r>
              <a:rPr lang="de-DE" dirty="0" smtClean="0"/>
              <a:t> Layer</a:t>
            </a:r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23940"/>
              </p:ext>
            </p:extLst>
          </p:nvPr>
        </p:nvGraphicFramePr>
        <p:xfrm>
          <a:off x="539552" y="1347614"/>
          <a:ext cx="2952328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  <a:gridCol w="369041"/>
                <a:gridCol w="369041"/>
                <a:gridCol w="369041"/>
                <a:gridCol w="369041"/>
                <a:gridCol w="369041"/>
              </a:tblGrid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89883"/>
              </p:ext>
            </p:extLst>
          </p:nvPr>
        </p:nvGraphicFramePr>
        <p:xfrm>
          <a:off x="4138621" y="2096498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</a:tblGrid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52424" y="3193778"/>
            <a:ext cx="126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Feature 1</a:t>
            </a:r>
            <a:endParaRPr lang="en-GB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30856"/>
              </p:ext>
            </p:extLst>
          </p:nvPr>
        </p:nvGraphicFramePr>
        <p:xfrm>
          <a:off x="5968367" y="2096498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</a:tblGrid>
              <a:tr h="356759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356759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  <p:sp>
        <p:nvSpPr>
          <p:cNvPr id="17" name="Multiply 16"/>
          <p:cNvSpPr/>
          <p:nvPr/>
        </p:nvSpPr>
        <p:spPr>
          <a:xfrm>
            <a:off x="3563888" y="2283718"/>
            <a:ext cx="490554" cy="72284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qual 17"/>
          <p:cNvSpPr/>
          <p:nvPr/>
        </p:nvSpPr>
        <p:spPr>
          <a:xfrm>
            <a:off x="5329923" y="2444894"/>
            <a:ext cx="546895" cy="36576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172716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92486" y="1923678"/>
            <a:ext cx="1274554" cy="1440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46348"/>
              </p:ext>
            </p:extLst>
          </p:nvPr>
        </p:nvGraphicFramePr>
        <p:xfrm>
          <a:off x="5962188" y="2096498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</a:tblGrid>
              <a:tr h="356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-1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356759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38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0.19948 0.00555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 animBg="1"/>
      <p:bldP spid="18" grpId="0" animBg="1"/>
      <p:bldP spid="19" grpId="0"/>
      <p:bldP spid="22" grpId="0" animBg="1"/>
    </p:bldLst>
  </p:timing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</Template>
  <TotalTime>96</TotalTime>
  <Words>413</Words>
  <Application>Microsoft Macintosh PowerPoint</Application>
  <PresentationFormat>On-screen Show (16:9)</PresentationFormat>
  <Paragraphs>159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Calibri</vt:lpstr>
      <vt:lpstr>Symbol</vt:lpstr>
      <vt:lpstr>Wingdings</vt:lpstr>
      <vt:lpstr>Arial</vt:lpstr>
      <vt:lpstr>en_tuc_vorlage_test</vt:lpstr>
      <vt:lpstr>Convolutional NN for Image Classification</vt:lpstr>
      <vt:lpstr>Today‘s Talk</vt:lpstr>
      <vt:lpstr>Problem Statement</vt:lpstr>
      <vt:lpstr>Problem Statement - Explained</vt:lpstr>
      <vt:lpstr>Datenanalyse</vt:lpstr>
      <vt:lpstr>Introduction – NeuralNets</vt:lpstr>
      <vt:lpstr>Why not Just NeuralNets?    </vt:lpstr>
      <vt:lpstr>Convolutional NN</vt:lpstr>
      <vt:lpstr>Convolutional NN – Conv Layer</vt:lpstr>
      <vt:lpstr>Convolutional NN – Conv Layer</vt:lpstr>
      <vt:lpstr>Convolutional NN – RELU Layer</vt:lpstr>
      <vt:lpstr>Convolutional NN – POOL Layer</vt:lpstr>
      <vt:lpstr>Convolutional NN – FC Layer</vt:lpstr>
      <vt:lpstr>Convolutional NN – FC Layer</vt:lpstr>
      <vt:lpstr>PowerPoint Presentation</vt:lpstr>
      <vt:lpstr>Bisher verwendet</vt:lpstr>
      <vt:lpstr>Ideen für Projekte</vt:lpstr>
      <vt:lpstr>Quellen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 </dc:title>
  <dc:creator>Waspan</dc:creator>
  <cp:lastModifiedBy>Aditya Raj</cp:lastModifiedBy>
  <cp:revision>23</cp:revision>
  <dcterms:created xsi:type="dcterms:W3CDTF">2017-01-24T22:13:19Z</dcterms:created>
  <dcterms:modified xsi:type="dcterms:W3CDTF">2017-02-01T19:59:43Z</dcterms:modified>
</cp:coreProperties>
</file>