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0"/>
  </p:notesMasterIdLst>
  <p:handoutMasterIdLst>
    <p:handoutMasterId r:id="rId81"/>
  </p:handoutMasterIdLst>
  <p:sldIdLst>
    <p:sldId id="269" r:id="rId2"/>
    <p:sldId id="383" r:id="rId3"/>
    <p:sldId id="374" r:id="rId4"/>
    <p:sldId id="382" r:id="rId5"/>
    <p:sldId id="384" r:id="rId6"/>
    <p:sldId id="375" r:id="rId7"/>
    <p:sldId id="392" r:id="rId8"/>
    <p:sldId id="393" r:id="rId9"/>
    <p:sldId id="385" r:id="rId10"/>
    <p:sldId id="376" r:id="rId11"/>
    <p:sldId id="436" r:id="rId12"/>
    <p:sldId id="432" r:id="rId13"/>
    <p:sldId id="431" r:id="rId14"/>
    <p:sldId id="433" r:id="rId15"/>
    <p:sldId id="434" r:id="rId16"/>
    <p:sldId id="435" r:id="rId17"/>
    <p:sldId id="386" r:id="rId18"/>
    <p:sldId id="377" r:id="rId19"/>
    <p:sldId id="349" r:id="rId20"/>
    <p:sldId id="351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387" r:id="rId40"/>
    <p:sldId id="378" r:id="rId41"/>
    <p:sldId id="402" r:id="rId42"/>
    <p:sldId id="437" r:id="rId43"/>
    <p:sldId id="438" r:id="rId44"/>
    <p:sldId id="388" r:id="rId45"/>
    <p:sldId id="380" r:id="rId46"/>
    <p:sldId id="404" r:id="rId47"/>
    <p:sldId id="439" r:id="rId48"/>
    <p:sldId id="440" r:id="rId49"/>
    <p:sldId id="405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389" r:id="rId58"/>
    <p:sldId id="379" r:id="rId59"/>
    <p:sldId id="407" r:id="rId60"/>
    <p:sldId id="448" r:id="rId61"/>
    <p:sldId id="455" r:id="rId62"/>
    <p:sldId id="453" r:id="rId63"/>
    <p:sldId id="452" r:id="rId64"/>
    <p:sldId id="454" r:id="rId65"/>
    <p:sldId id="390" r:id="rId66"/>
    <p:sldId id="381" r:id="rId67"/>
    <p:sldId id="409" r:id="rId68"/>
    <p:sldId id="449" r:id="rId69"/>
    <p:sldId id="450" r:id="rId70"/>
    <p:sldId id="451" r:id="rId71"/>
    <p:sldId id="456" r:id="rId72"/>
    <p:sldId id="457" r:id="rId73"/>
    <p:sldId id="458" r:id="rId74"/>
    <p:sldId id="459" r:id="rId75"/>
    <p:sldId id="352" r:id="rId76"/>
    <p:sldId id="344" r:id="rId77"/>
    <p:sldId id="345" r:id="rId78"/>
    <p:sldId id="343" r:id="rId7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C7843E-2233-4450-98D0-A437FAF21255}">
          <p14:sldIdLst>
            <p14:sldId id="269"/>
            <p14:sldId id="383"/>
            <p14:sldId id="374"/>
            <p14:sldId id="382"/>
          </p14:sldIdLst>
        </p14:section>
        <p14:section name="Abschnitt ohne Titel" id="{09A48019-7D33-43AC-958D-A81B2D6E0E28}">
          <p14:sldIdLst/>
        </p14:section>
        <p14:section name="Abschnitt ohne Titel" id="{28467CA6-39E5-4CB6-8BFA-F00B52E50F2A}">
          <p14:sldIdLst>
            <p14:sldId id="384"/>
            <p14:sldId id="375"/>
            <p14:sldId id="392"/>
            <p14:sldId id="393"/>
          </p14:sldIdLst>
        </p14:section>
        <p14:section name="Abschnitt ohne Titel" id="{6F0930A4-7B87-4DE7-9FA6-87599A8986D5}">
          <p14:sldIdLst>
            <p14:sldId id="385"/>
            <p14:sldId id="376"/>
            <p14:sldId id="436"/>
            <p14:sldId id="432"/>
            <p14:sldId id="431"/>
            <p14:sldId id="433"/>
            <p14:sldId id="434"/>
            <p14:sldId id="435"/>
          </p14:sldIdLst>
        </p14:section>
        <p14:section name="Abschnitt ohne Titel" id="{65662831-7983-4E7D-8BDA-53E82BCF6BA5}">
          <p14:sldIdLst>
            <p14:sldId id="386"/>
            <p14:sldId id="377"/>
            <p14:sldId id="349"/>
            <p14:sldId id="351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Abschnitt ohne Titel" id="{6CD38B4E-6FC5-4096-9624-630C0B7B7A5D}">
          <p14:sldIdLst>
            <p14:sldId id="387"/>
            <p14:sldId id="378"/>
            <p14:sldId id="402"/>
            <p14:sldId id="437"/>
            <p14:sldId id="438"/>
          </p14:sldIdLst>
        </p14:section>
        <p14:section name="Abschnitt ohne Titel" id="{48228DFD-3B1A-4F84-9617-0311DE7E6132}">
          <p14:sldIdLst>
            <p14:sldId id="388"/>
            <p14:sldId id="380"/>
            <p14:sldId id="404"/>
            <p14:sldId id="439"/>
            <p14:sldId id="440"/>
            <p14:sldId id="405"/>
            <p14:sldId id="441"/>
            <p14:sldId id="442"/>
            <p14:sldId id="443"/>
            <p14:sldId id="444"/>
            <p14:sldId id="445"/>
            <p14:sldId id="446"/>
            <p14:sldId id="447"/>
          </p14:sldIdLst>
        </p14:section>
        <p14:section name="Abschnitt ohne Titel" id="{6A162F10-01F7-4CEF-83E0-2CF087B2A9A0}">
          <p14:sldIdLst>
            <p14:sldId id="389"/>
            <p14:sldId id="379"/>
            <p14:sldId id="407"/>
            <p14:sldId id="448"/>
            <p14:sldId id="455"/>
            <p14:sldId id="453"/>
            <p14:sldId id="452"/>
            <p14:sldId id="454"/>
          </p14:sldIdLst>
        </p14:section>
        <p14:section name="Abschnitt ohne Titel" id="{EE5192D0-0F91-4D43-B7D9-CB398AC786FD}">
          <p14:sldIdLst>
            <p14:sldId id="390"/>
            <p14:sldId id="381"/>
            <p14:sldId id="409"/>
            <p14:sldId id="449"/>
            <p14:sldId id="450"/>
            <p14:sldId id="451"/>
          </p14:sldIdLst>
        </p14:section>
        <p14:section name="Abschnitt ohne Titel" id="{9BAF8611-68F1-4B8F-BC50-947FB45ABCB6}">
          <p14:sldIdLst>
            <p14:sldId id="456"/>
            <p14:sldId id="457"/>
            <p14:sldId id="458"/>
            <p14:sldId id="459"/>
          </p14:sldIdLst>
        </p14:section>
        <p14:section name="Abschnitt ohne Titel" id="{F910D9C4-577B-4CEB-9068-32F7830AF7EC}">
          <p14:sldIdLst>
            <p14:sldId id="352"/>
            <p14:sldId id="344"/>
            <p14:sldId id="345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pos="3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E4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71" autoAdjust="0"/>
    <p:restoredTop sz="89726" autoAdjust="0"/>
  </p:normalViewPr>
  <p:slideViewPr>
    <p:cSldViewPr>
      <p:cViewPr varScale="1">
        <p:scale>
          <a:sx n="119" d="100"/>
          <a:sy n="119" d="100"/>
        </p:scale>
        <p:origin x="192" y="736"/>
      </p:cViewPr>
      <p:guideLst>
        <p:guide orient="horz" pos="1620"/>
        <p:guide pos="2880"/>
        <p:guide pos="2980"/>
        <p:guide pos="3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15.03.17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15.03.17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017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x </a:t>
            </a:r>
            <a:r>
              <a:rPr lang="de-DE" dirty="0" err="1"/>
              <a:t>heigth</a:t>
            </a:r>
            <a:r>
              <a:rPr lang="de-DE" dirty="0"/>
              <a:t> x </a:t>
            </a:r>
            <a:r>
              <a:rPr lang="de-DE" dirty="0" err="1"/>
              <a:t>depth</a:t>
            </a:r>
            <a:endParaRPr lang="de-DE" dirty="0"/>
          </a:p>
          <a:p>
            <a:endParaRPr lang="de-DE" dirty="0"/>
          </a:p>
          <a:p>
            <a:r>
              <a:rPr lang="de-DE" dirty="0"/>
              <a:t>Input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– </a:t>
            </a:r>
            <a:r>
              <a:rPr lang="de-DE" dirty="0" err="1"/>
              <a:t>resized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–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tryin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feature</a:t>
            </a:r>
            <a:r>
              <a:rPr lang="de-DE" dirty="0"/>
              <a:t> (</a:t>
            </a:r>
            <a:r>
              <a:rPr lang="de-DE" dirty="0" err="1"/>
              <a:t>fur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)</a:t>
            </a:r>
          </a:p>
          <a:p>
            <a:r>
              <a:rPr lang="de-DE" dirty="0"/>
              <a:t>Filter </a:t>
            </a:r>
            <a:r>
              <a:rPr lang="de-DE" dirty="0" err="1"/>
              <a:t>size</a:t>
            </a:r>
            <a:r>
              <a:rPr lang="de-DE" dirty="0"/>
              <a:t> </a:t>
            </a:r>
          </a:p>
          <a:p>
            <a:r>
              <a:rPr lang="de-DE" dirty="0"/>
              <a:t>	- Small,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large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lost</a:t>
            </a:r>
          </a:p>
          <a:p>
            <a:r>
              <a:rPr lang="de-DE" dirty="0"/>
              <a:t>	-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detailed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Zero </a:t>
            </a:r>
            <a:r>
              <a:rPr lang="de-DE" dirty="0" err="1"/>
              <a:t>padding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679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x </a:t>
            </a:r>
            <a:r>
              <a:rPr lang="de-DE" dirty="0" err="1"/>
              <a:t>heigth</a:t>
            </a:r>
            <a:r>
              <a:rPr lang="de-DE" dirty="0"/>
              <a:t> x </a:t>
            </a:r>
            <a:r>
              <a:rPr lang="de-DE" dirty="0" err="1"/>
              <a:t>depth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63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rid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large </a:t>
            </a:r>
            <a:r>
              <a:rPr lang="de-DE" baseline="0" dirty="0" err="1"/>
              <a:t>amount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computation</a:t>
            </a:r>
            <a:r>
              <a:rPr lang="de-DE" baseline="0" dirty="0"/>
              <a:t> </a:t>
            </a:r>
            <a:r>
              <a:rPr lang="de-DE" baseline="0" dirty="0" err="1"/>
              <a:t>less</a:t>
            </a:r>
            <a:r>
              <a:rPr lang="de-DE" baseline="0" dirty="0"/>
              <a:t> intensive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677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limit</a:t>
            </a:r>
            <a:endParaRPr lang="de-DE" dirty="0"/>
          </a:p>
          <a:p>
            <a:r>
              <a:rPr lang="de-DE" dirty="0"/>
              <a:t>Update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707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limit</a:t>
            </a:r>
            <a:endParaRPr lang="de-DE" dirty="0"/>
          </a:p>
          <a:p>
            <a:r>
              <a:rPr lang="de-DE" dirty="0"/>
              <a:t>Update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460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039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816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54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089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using</a:t>
            </a:r>
            <a:r>
              <a:rPr lang="de-DE" baseline="0" dirty="0"/>
              <a:t> </a:t>
            </a:r>
            <a:r>
              <a:rPr lang="de-DE" baseline="0" dirty="0" err="1"/>
              <a:t>softmax</a:t>
            </a:r>
            <a:r>
              <a:rPr lang="de-DE" baseline="0" dirty="0"/>
              <a:t> o/p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right</a:t>
            </a:r>
            <a:r>
              <a:rPr lang="de-DE" baseline="0" dirty="0"/>
              <a:t> </a:t>
            </a:r>
            <a:r>
              <a:rPr lang="de-DE" baseline="0" dirty="0" err="1"/>
              <a:t>cost</a:t>
            </a:r>
            <a:r>
              <a:rPr lang="de-DE" baseline="0" dirty="0"/>
              <a:t> </a:t>
            </a:r>
            <a:r>
              <a:rPr lang="de-DE" baseline="0" dirty="0" err="1"/>
              <a:t>function</a:t>
            </a:r>
            <a:endParaRPr lang="de-DE" baseline="0" dirty="0"/>
          </a:p>
          <a:p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08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197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Derivative of penalty is the force pulling down to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724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Google Brain Team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at Google</a:t>
            </a:r>
          </a:p>
          <a:p>
            <a:r>
              <a:rPr lang="de-DE" dirty="0"/>
              <a:t>Linear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Linear </a:t>
            </a:r>
            <a:r>
              <a:rPr lang="de-DE" dirty="0" err="1"/>
              <a:t>relation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703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Thats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sees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954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209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589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56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898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33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>
                <a:solidFill>
                  <a:prstClr val="black"/>
                </a:solidFill>
              </a:rPr>
              <a:pPr/>
              <a:t>11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9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elu</a:t>
            </a:r>
            <a:r>
              <a:rPr lang="en-US" dirty="0"/>
              <a:t>, </a:t>
            </a:r>
            <a:r>
              <a:rPr lang="en-US" dirty="0" err="1"/>
              <a:t>softplus</a:t>
            </a:r>
            <a:r>
              <a:rPr lang="en-US" dirty="0"/>
              <a:t>, and </a:t>
            </a:r>
            <a:r>
              <a:rPr lang="en-US" dirty="0" err="1"/>
              <a:t>softsign</a:t>
            </a:r>
            <a:endParaRPr lang="en-US" dirty="0"/>
          </a:p>
          <a:p>
            <a:r>
              <a:rPr lang="en-US" dirty="0"/>
              <a:t>relu6, </a:t>
            </a:r>
            <a:r>
              <a:rPr lang="en-US" dirty="0" err="1"/>
              <a:t>crelu</a:t>
            </a:r>
            <a:r>
              <a:rPr lang="en-US" dirty="0"/>
              <a:t> and </a:t>
            </a:r>
            <a:r>
              <a:rPr lang="en-US" dirty="0" err="1"/>
              <a:t>relu_x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33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>
                <a:solidFill>
                  <a:prstClr val="black"/>
                </a:solidFill>
              </a:rPr>
              <a:pPr/>
              <a:t>13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>
                <a:solidFill>
                  <a:prstClr val="black"/>
                </a:solidFill>
              </a:rPr>
              <a:pPr/>
              <a:t>16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8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</a:t>
            </a:r>
          </a:p>
          <a:p>
            <a:r>
              <a:rPr lang="de-DE" dirty="0" err="1"/>
              <a:t>Relatively</a:t>
            </a:r>
            <a:r>
              <a:rPr lang="de-DE" dirty="0"/>
              <a:t> simple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85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52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Dot-product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54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15.03.17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Aditya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 Raj,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Sören </a:t>
            </a:r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Schleibaum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Institut für Informatik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 err="1">
                <a:solidFill>
                  <a:srgbClr val="808080"/>
                </a:solidFill>
              </a:rPr>
              <a:t>Convolutional</a:t>
            </a:r>
            <a:r>
              <a:rPr lang="de-DE" altLang="de-DE" sz="1000" baseline="0" dirty="0">
                <a:solidFill>
                  <a:srgbClr val="808080"/>
                </a:solidFill>
              </a:rPr>
              <a:t> </a:t>
            </a:r>
            <a:r>
              <a:rPr lang="de-DE" altLang="de-DE" sz="1000" baseline="0" dirty="0" err="1">
                <a:solidFill>
                  <a:srgbClr val="808080"/>
                </a:solidFill>
              </a:rPr>
              <a:t>Neural</a:t>
            </a:r>
            <a:r>
              <a:rPr lang="de-DE" altLang="de-DE" sz="1000" baseline="0" dirty="0">
                <a:solidFill>
                  <a:srgbClr val="808080"/>
                </a:solidFill>
              </a:rPr>
              <a:t> Network 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4" Type="http://schemas.openxmlformats.org/officeDocument/2006/relationships/image" Target="../media/image40.jpg"/><Relationship Id="rId5" Type="http://schemas.openxmlformats.org/officeDocument/2006/relationships/image" Target="../media/image43.jpg"/><Relationship Id="rId6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4" Type="http://schemas.openxmlformats.org/officeDocument/2006/relationships/image" Target="../media/image54.jpeg"/><Relationship Id="rId5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4" Type="http://schemas.openxmlformats.org/officeDocument/2006/relationships/image" Target="../media/image58.jpeg"/><Relationship Id="rId5" Type="http://schemas.openxmlformats.org/officeDocument/2006/relationships/image" Target="../media/image59.jpeg"/><Relationship Id="rId6" Type="http://schemas.openxmlformats.org/officeDocument/2006/relationships/image" Target="../media/image60.jpeg"/><Relationship Id="rId7" Type="http://schemas.openxmlformats.org/officeDocument/2006/relationships/image" Target="../media/image61.jpeg"/><Relationship Id="rId8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4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de-DE" sz="3200" dirty="0"/>
              <a:t>A </a:t>
            </a:r>
            <a:r>
              <a:rPr lang="de-DE" sz="3200" dirty="0" err="1"/>
              <a:t>Convolutional</a:t>
            </a:r>
            <a:r>
              <a:rPr lang="de-DE" sz="3200" dirty="0"/>
              <a:t> </a:t>
            </a:r>
            <a:r>
              <a:rPr lang="de-DE" sz="3200" dirty="0" err="1"/>
              <a:t>Neural</a:t>
            </a:r>
            <a:r>
              <a:rPr lang="de-DE" sz="3200" dirty="0"/>
              <a:t> Network </a:t>
            </a:r>
            <a:r>
              <a:rPr lang="de-DE" sz="3200" dirty="0" err="1"/>
              <a:t>for</a:t>
            </a:r>
            <a:r>
              <a:rPr lang="de-DE" sz="3200" dirty="0"/>
              <a:t> Image </a:t>
            </a:r>
            <a:r>
              <a:rPr lang="en-GB" sz="3200" dirty="0"/>
              <a:t>Classification of Cats and Dogs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000" dirty="0"/>
              <a:t>Final </a:t>
            </a:r>
            <a:r>
              <a:rPr lang="de-DE" sz="2000" dirty="0" err="1"/>
              <a:t>presentation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226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1363040" y="1748033"/>
            <a:ext cx="6138520" cy="2767933"/>
            <a:chOff x="1242938" y="1595707"/>
            <a:chExt cx="6138520" cy="2767933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31" name="Rechteck 30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36430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34" name="Rechteck 33"/>
              <p:cNvSpPr/>
              <p:nvPr/>
            </p:nvSpPr>
            <p:spPr>
              <a:xfrm>
                <a:off x="205172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5" name="Rechteck 34"/>
              <p:cNvSpPr/>
              <p:nvPr/>
            </p:nvSpPr>
            <p:spPr>
              <a:xfrm>
                <a:off x="2847376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de-DE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6" name="Rechteck 35"/>
              <p:cNvSpPr/>
              <p:nvPr/>
            </p:nvSpPr>
            <p:spPr>
              <a:xfrm>
                <a:off x="4438688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37" name="Rechteck 36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39" name="Gerade Verbindung mit Pfeil 38"/>
              <p:cNvCxnSpPr>
                <a:cxnSpLocks/>
                <a:stCxn id="31" idx="3"/>
                <a:endCxn id="32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Verbinder: gewinkelt 26"/>
            <p:cNvCxnSpPr>
              <a:cxnSpLocks/>
              <a:stCxn id="34" idx="0"/>
              <a:endCxn id="29" idx="1"/>
            </p:cNvCxnSpPr>
            <p:nvPr/>
          </p:nvCxnSpPr>
          <p:spPr>
            <a:xfrm rot="5400000" flipH="1" flipV="1">
              <a:off x="2784652" y="2939400"/>
              <a:ext cx="1168613" cy="50762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ieren 27"/>
            <p:cNvGrpSpPr/>
            <p:nvPr/>
          </p:nvGrpSpPr>
          <p:grpSpPr>
            <a:xfrm>
              <a:off x="3622769" y="1595707"/>
              <a:ext cx="3758689" cy="2026396"/>
              <a:chOff x="3622769" y="1595707"/>
              <a:chExt cx="3758689" cy="2026396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622770" y="1595707"/>
                <a:ext cx="3758688" cy="202639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3622769" y="1639409"/>
                <a:ext cx="375868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3. </a:t>
                </a:r>
                <a:r>
                  <a:rPr lang="de-DE" sz="2000" b="1" dirty="0" err="1"/>
                  <a:t>Math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behind</a:t>
                </a:r>
                <a:r>
                  <a:rPr lang="de-DE" sz="2000" b="1" dirty="0"/>
                  <a:t> NN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Introduction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Activation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Function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Backpropagation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Loss </a:t>
                </a:r>
                <a:r>
                  <a:rPr lang="de-DE" sz="2000" dirty="0" err="1"/>
                  <a:t>Function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Summarize</a:t>
                </a:r>
                <a:endParaRPr lang="de-DE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8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82601" y="1243455"/>
            <a:ext cx="4521448" cy="3900046"/>
          </a:xfrm>
        </p:spPr>
        <p:txBody>
          <a:bodyPr/>
          <a:lstStyle/>
          <a:p>
            <a:r>
              <a:rPr lang="en-GB" sz="1800" dirty="0"/>
              <a:t>Actual output, weights</a:t>
            </a:r>
          </a:p>
          <a:p>
            <a:endParaRPr lang="en-GB" sz="1800" dirty="0"/>
          </a:p>
          <a:p>
            <a:r>
              <a:rPr lang="en-GB" sz="1800" dirty="0"/>
              <a:t>Activation function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Measure how much we missed (cost function)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Multiply error by the </a:t>
            </a:r>
            <a:r>
              <a:rPr lang="en-GB" sz="1800" dirty="0" smtClean="0"/>
              <a:t>activation function slope</a:t>
            </a:r>
            <a:br>
              <a:rPr lang="en-GB" sz="1800" dirty="0" smtClean="0"/>
            </a:br>
            <a:endParaRPr lang="en-GB" sz="1800" dirty="0"/>
          </a:p>
          <a:p>
            <a:r>
              <a:rPr lang="en-GB" sz="1800" dirty="0"/>
              <a:t>Update weights (backpropagation)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927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7" y="1283494"/>
            <a:ext cx="5028678" cy="3232472"/>
          </a:xfrm>
        </p:spPr>
        <p:txBody>
          <a:bodyPr/>
          <a:lstStyle/>
          <a:p>
            <a:r>
              <a:rPr lang="en-US" sz="2000" dirty="0"/>
              <a:t>Non-Linear </a:t>
            </a:r>
          </a:p>
          <a:p>
            <a:pPr lvl="1"/>
            <a:r>
              <a:rPr lang="en-US" sz="2000" dirty="0"/>
              <a:t>Ex: Sigmoid, tanh</a:t>
            </a:r>
          </a:p>
          <a:p>
            <a:pPr lvl="1"/>
            <a:endParaRPr lang="de-DE" sz="2000" dirty="0"/>
          </a:p>
          <a:p>
            <a:pPr lvl="1"/>
            <a:endParaRPr lang="en-US" sz="2000" dirty="0"/>
          </a:p>
          <a:p>
            <a:r>
              <a:rPr lang="en-US" sz="2000" dirty="0"/>
              <a:t>Continuous but not everywhere differentiable function</a:t>
            </a:r>
          </a:p>
          <a:p>
            <a:pPr lvl="1"/>
            <a:r>
              <a:rPr lang="en-GB" sz="2000" dirty="0"/>
              <a:t>Cons: descent gradient cannot be obtained</a:t>
            </a:r>
          </a:p>
          <a:p>
            <a:pPr lvl="1"/>
            <a:r>
              <a:rPr lang="en-US" sz="2000" dirty="0"/>
              <a:t>Ex: </a:t>
            </a:r>
            <a:r>
              <a:rPr lang="en-US" sz="2000" dirty="0" err="1"/>
              <a:t>Relu</a:t>
            </a:r>
            <a:endParaRPr lang="en-US" sz="2000" dirty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Activation Functions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94" y="2662428"/>
            <a:ext cx="2232248" cy="187183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484958" y="483518"/>
            <a:ext cx="2808312" cy="2172003"/>
            <a:chOff x="5292080" y="2643758"/>
            <a:chExt cx="2808312" cy="21720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2643758"/>
              <a:ext cx="2808312" cy="217200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92080" y="3291830"/>
              <a:ext cx="100811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43035" y="2801125"/>
            <a:ext cx="109326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72558" y="1453948"/>
                <a:ext cx="1548169" cy="5053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1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58" y="1453948"/>
                <a:ext cx="1548169" cy="505395"/>
              </a:xfrm>
              <a:prstGeom prst="rect">
                <a:avLst/>
              </a:prstGeom>
              <a:blipFill>
                <a:blip r:embed="rId5"/>
                <a:stretch>
                  <a:fillRect b="-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225"/>
          <p:cNvSpPr txBox="1"/>
          <p:nvPr/>
        </p:nvSpPr>
        <p:spPr>
          <a:xfrm>
            <a:off x="4633515" y="4515966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7632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Propagation</a:t>
            </a:r>
          </a:p>
        </p:txBody>
      </p:sp>
      <p:sp>
        <p:nvSpPr>
          <p:cNvPr id="12" name="Ellipse 6"/>
          <p:cNvSpPr/>
          <p:nvPr/>
        </p:nvSpPr>
        <p:spPr>
          <a:xfrm>
            <a:off x="5887883" y="2144317"/>
            <a:ext cx="312533" cy="312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Ellipse 6"/>
          <p:cNvSpPr/>
          <p:nvPr/>
        </p:nvSpPr>
        <p:spPr>
          <a:xfrm>
            <a:off x="7508865" y="2678805"/>
            <a:ext cx="312533" cy="312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4" name="Elbow Connector 13"/>
          <p:cNvCxnSpPr/>
          <p:nvPr/>
        </p:nvCxnSpPr>
        <p:spPr>
          <a:xfrm>
            <a:off x="4355976" y="1851670"/>
            <a:ext cx="1531907" cy="430166"/>
          </a:xfrm>
          <a:prstGeom prst="bentConnector3">
            <a:avLst>
              <a:gd name="adj1" fmla="val 58141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355976" y="2353088"/>
            <a:ext cx="1531907" cy="461654"/>
          </a:xfrm>
          <a:prstGeom prst="bentConnector3">
            <a:avLst>
              <a:gd name="adj1" fmla="val 5814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4355973" y="2906380"/>
            <a:ext cx="3152891" cy="556004"/>
          </a:xfrm>
          <a:prstGeom prst="bentConnector3">
            <a:avLst>
              <a:gd name="adj1" fmla="val 7969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5" idx="2"/>
          </p:cNvCxnSpPr>
          <p:nvPr/>
        </p:nvCxnSpPr>
        <p:spPr>
          <a:xfrm>
            <a:off x="6200417" y="2343029"/>
            <a:ext cx="1308448" cy="49204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21397" y="2835207"/>
            <a:ext cx="650165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3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1" y="1369219"/>
                <a:ext cx="3582278" cy="3350016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𝑧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=−2,  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=5, </m:t>
                    </m:r>
                    <m:r>
                      <a:rPr lang="en-US" b="0" i="1" smtClean="0">
                        <a:latin typeface="Cambria Math" charset="0"/>
                      </a:rPr>
                      <m:t>𝑧</m:t>
                    </m:r>
                    <m:r>
                      <a:rPr lang="en-US" b="0" i="1" smtClean="0">
                        <a:latin typeface="Cambria Math" charset="0"/>
                      </a:rPr>
                      <m:t>=−4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 +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mr-IN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=1, 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𝑞𝑧</m:t>
                    </m:r>
                    <m:r>
                      <a:rPr lang="en-US" b="0" i="1" smtClean="0">
                        <a:latin typeface="Cambria Math" charset="0"/>
                      </a:rPr>
                      <m:t>,       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𝑧</m:t>
                    </m:r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𝑞</m:t>
                    </m:r>
                  </m:oMath>
                </a14:m>
                <a:endParaRPr lang="en-US" b="0" dirty="0"/>
              </a:p>
              <a:p>
                <a:r>
                  <a:rPr lang="en-GB" dirty="0"/>
                  <a:t>Desired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mr-IN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Similarly propagate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9" name="Content Placeholder 3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1" y="1369219"/>
                <a:ext cx="3582278" cy="3350016"/>
              </a:xfrm>
              <a:blipFill>
                <a:blip r:embed="rId3"/>
                <a:stretch>
                  <a:fillRect l="-1871" t="-1093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083154" y="3308060"/>
            <a:ext cx="7247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z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91096" y="2589050"/>
            <a:ext cx="5107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0416" y="2087081"/>
            <a:ext cx="312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q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3154" y="2647042"/>
            <a:ext cx="870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83154" y="1709024"/>
            <a:ext cx="7247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270438" y="1592136"/>
                <a:ext cx="45878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−2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38" y="1592136"/>
                <a:ext cx="458780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264777" y="2544738"/>
                <a:ext cx="32893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5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777" y="2544738"/>
                <a:ext cx="328936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264778" y="3159053"/>
                <a:ext cx="45878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−4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778" y="3159053"/>
                <a:ext cx="458780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356965" y="2098392"/>
                <a:ext cx="32893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965" y="2098392"/>
                <a:ext cx="328936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980522" y="2589050"/>
                <a:ext cx="55496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−12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522" y="2589050"/>
                <a:ext cx="554960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270438" y="1878541"/>
                <a:ext cx="45878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−4</m:t>
                      </m:r>
                    </m:oMath>
                  </m:oMathPara>
                </a14:m>
                <a:endParaRPr lang="en-GB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38" y="1878541"/>
                <a:ext cx="458780" cy="300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43440" y="2813909"/>
                <a:ext cx="45878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−4</m:t>
                      </m:r>
                    </m:oMath>
                  </m:oMathPara>
                </a14:m>
                <a:endParaRPr lang="en-GB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40" y="2813909"/>
                <a:ext cx="458780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70438" y="3457067"/>
                <a:ext cx="32893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GB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38" y="3457067"/>
                <a:ext cx="328936" cy="3000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292044" y="2334389"/>
                <a:ext cx="45878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−4</m:t>
                      </m:r>
                    </m:oMath>
                  </m:oMathPara>
                </a14:m>
                <a:endParaRPr lang="en-GB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044" y="2334389"/>
                <a:ext cx="458780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8005576" y="2794791"/>
                <a:ext cx="32893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GB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576" y="2794791"/>
                <a:ext cx="328936" cy="3000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047303" y="3894020"/>
                <a:ext cx="428579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35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135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mr-IN" sz="135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303" y="3894020"/>
                <a:ext cx="428579" cy="487378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 flipV="1">
            <a:off x="4569846" y="2087081"/>
            <a:ext cx="2477456" cy="20390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225"/>
          <p:cNvSpPr txBox="1"/>
          <p:nvPr/>
        </p:nvSpPr>
        <p:spPr>
          <a:xfrm>
            <a:off x="4633515" y="4515966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16361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Squared Error Measure</a:t>
            </a:r>
            <a:endParaRPr lang="en-US" sz="2000" dirty="0"/>
          </a:p>
          <a:p>
            <a:r>
              <a:rPr lang="en-US" sz="2000" dirty="0" err="1"/>
              <a:t>SoftMax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6253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𝐸𝑟𝑟𝑜𝑟</m:t>
                    </m:r>
                    <m:r>
                      <a:rPr lang="en-US" sz="2000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mr-IN" sz="20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𝑝𝑟𝑒𝑑𝑖𝑐𝑡𝑒𝑑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000" dirty="0"/>
              </a:p>
              <a:p>
                <a:r>
                  <a:rPr lang="en-GB" sz="2000" dirty="0"/>
                  <a:t>Drawbacks</a:t>
                </a:r>
              </a:p>
              <a:p>
                <a:pPr lvl="1"/>
                <a:r>
                  <a:rPr lang="en-GB" sz="2000" dirty="0"/>
                  <a:t>No gradient to get from 0.000</a:t>
                </a:r>
                <a:r>
                  <a:rPr lang="mr-IN" sz="2000" dirty="0"/>
                  <a:t>…</a:t>
                </a:r>
                <a:r>
                  <a:rPr lang="en-US" sz="2000" dirty="0"/>
                  <a:t>1 to 1.</a:t>
                </a:r>
              </a:p>
              <a:p>
                <a:pPr lvl="2"/>
                <a:r>
                  <a:rPr lang="en-US" sz="1800" dirty="0"/>
                  <a:t>To do so it will take quite longer.</a:t>
                </a:r>
              </a:p>
              <a:p>
                <a:pPr lvl="1"/>
                <a:r>
                  <a:rPr lang="en-US" sz="2000" dirty="0"/>
                  <a:t>Deprives NN of probability information.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Function - Squared Error Measure</a:t>
            </a:r>
          </a:p>
        </p:txBody>
      </p:sp>
    </p:spTree>
    <p:extLst>
      <p:ext uri="{BB962C8B-B14F-4D97-AF65-F5344CB8AC3E}">
        <p14:creationId xmlns:p14="http://schemas.microsoft.com/office/powerpoint/2010/main" val="21374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82601" y="1243455"/>
            <a:ext cx="4521448" cy="3900046"/>
          </a:xfrm>
        </p:spPr>
        <p:txBody>
          <a:bodyPr/>
          <a:lstStyle/>
          <a:p>
            <a:r>
              <a:rPr lang="en-GB" sz="1800" dirty="0"/>
              <a:t>Actual output, weights</a:t>
            </a:r>
          </a:p>
          <a:p>
            <a:endParaRPr lang="en-GB" sz="1800" dirty="0"/>
          </a:p>
          <a:p>
            <a:r>
              <a:rPr lang="en-GB" sz="1800" dirty="0"/>
              <a:t>Activation function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Measure how much we missed (cost function)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Multiply error by the </a:t>
            </a:r>
            <a:r>
              <a:rPr lang="en-GB" sz="1800" dirty="0" smtClean="0"/>
              <a:t>activation function </a:t>
            </a:r>
            <a:r>
              <a:rPr lang="en-GB" sz="1800" dirty="0"/>
              <a:t>slope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Update weights (backpropagation)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5076056" y="1229333"/>
                <a:ext cx="2983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,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𝑊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𝑟𝑎𝑛𝑑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()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229333"/>
                <a:ext cx="2983189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/>
              <p:cNvSpPr/>
              <p:nvPr/>
            </p:nvSpPr>
            <p:spPr>
              <a:xfrm>
                <a:off x="5015998" y="1859011"/>
                <a:ext cx="1788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 .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𝑊</m:t>
                        </m:r>
                      </m:e>
                    </m:d>
                  </m:oMath>
                </a14:m>
                <a:endParaRPr lang="de-DE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998" y="1859011"/>
                <a:ext cx="1788951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6970" b="-1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/>
              <p:cNvSpPr/>
              <p:nvPr/>
            </p:nvSpPr>
            <p:spPr>
              <a:xfrm>
                <a:off x="5004048" y="2488689"/>
                <a:ext cx="18523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𝐸𝑟𝑟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488689"/>
                <a:ext cx="1852302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4987611" y="3383281"/>
                <a:ext cx="2788327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Err</m:t>
                    </m:r>
                    <m:r>
                      <a:rPr lang="en-US" sz="2000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𝐸𝑟𝑟</m:t>
                            </m:r>
                          </m:e>
                        </m:d>
                      </m:e>
                    </m:d>
                  </m:oMath>
                </a14:m>
                <a:endParaRPr lang="de-DE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11" y="3383281"/>
                <a:ext cx="2788327" cy="439736"/>
              </a:xfrm>
              <a:prstGeom prst="rect">
                <a:avLst/>
              </a:prstGeom>
              <a:blipFill rotWithShape="0">
                <a:blip r:embed="rId6"/>
                <a:stretch>
                  <a:fillRect t="-84722" b="-1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5076056" y="4242764"/>
                <a:ext cx="27363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W</m:t>
                      </m:r>
                      <m:r>
                        <a:rPr lang="en-US" sz="200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W</m:t>
                      </m:r>
                      <m:r>
                        <a:rPr lang="en-US" sz="200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GB" sz="20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solidFill>
                            <a:prstClr val="black"/>
                          </a:solidFill>
                          <a:latin typeface="Cambria Math" charset="0"/>
                        </a:rPr>
                        <m:t>.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242764"/>
                <a:ext cx="2736304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46" name="Gruppieren 45"/>
          <p:cNvGrpSpPr/>
          <p:nvPr/>
        </p:nvGrpSpPr>
        <p:grpSpPr>
          <a:xfrm>
            <a:off x="1363040" y="2422653"/>
            <a:ext cx="6138520" cy="2092205"/>
            <a:chOff x="1242938" y="2271435"/>
            <a:chExt cx="6138520" cy="2092205"/>
          </a:xfrm>
        </p:grpSpPr>
        <p:grpSp>
          <p:nvGrpSpPr>
            <p:cNvPr id="47" name="Gruppieren 46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54" name="Rechteck 53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36430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4438688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58" name="Rechteck 57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60" name="Gerade Verbindung mit Pfeil 59"/>
              <p:cNvCxnSpPr>
                <a:cxnSpLocks/>
                <a:stCxn id="54" idx="3"/>
                <a:endCxn id="55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mit Pfeil 61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Verbinder: gewinkelt 47"/>
            <p:cNvCxnSpPr>
              <a:cxnSpLocks/>
              <a:stCxn id="50" idx="0"/>
              <a:endCxn id="52" idx="1"/>
            </p:cNvCxnSpPr>
            <p:nvPr/>
          </p:nvCxnSpPr>
          <p:spPr>
            <a:xfrm rot="16200000" flipV="1">
              <a:off x="3357551" y="3211989"/>
              <a:ext cx="830749" cy="300309"/>
            </a:xfrm>
            <a:prstGeom prst="bentConnector4">
              <a:avLst>
                <a:gd name="adj1" fmla="val 9354"/>
                <a:gd name="adj2" fmla="val 17612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uppieren 48"/>
            <p:cNvGrpSpPr/>
            <p:nvPr/>
          </p:nvGrpSpPr>
          <p:grpSpPr>
            <a:xfrm>
              <a:off x="3622769" y="2271435"/>
              <a:ext cx="3758689" cy="1350668"/>
              <a:chOff x="3622769" y="1610457"/>
              <a:chExt cx="3758689" cy="2011646"/>
            </a:xfrm>
          </p:grpSpPr>
          <p:sp>
            <p:nvSpPr>
              <p:cNvPr id="52" name="Rechteck 51"/>
              <p:cNvSpPr/>
              <p:nvPr/>
            </p:nvSpPr>
            <p:spPr>
              <a:xfrm>
                <a:off x="3622770" y="1610457"/>
                <a:ext cx="3758688" cy="201164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3622769" y="1629082"/>
                <a:ext cx="3758689" cy="1971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/>
                  <a:t>4. </a:t>
                </a:r>
                <a:r>
                  <a:rPr lang="de-DE" sz="2000" b="1" dirty="0" err="1"/>
                  <a:t>Convolutional</a:t>
                </a:r>
                <a:r>
                  <a:rPr lang="de-DE" sz="2000" b="1" dirty="0"/>
                  <a:t> NN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Motivation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Description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Layers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Hyperparameters</a:t>
                </a:r>
              </a:p>
            </p:txBody>
          </p:sp>
        </p:grpSp>
        <p:sp>
          <p:nvSpPr>
            <p:cNvPr id="50" name="Rechteck 49"/>
            <p:cNvSpPr/>
            <p:nvPr/>
          </p:nvSpPr>
          <p:spPr>
            <a:xfrm>
              <a:off x="3635047" y="3777518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/>
            <p:cNvSpPr/>
            <p:nvPr/>
          </p:nvSpPr>
          <p:spPr>
            <a:xfrm>
              <a:off x="28253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8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57572"/>
              </p:ext>
            </p:extLst>
          </p:nvPr>
        </p:nvGraphicFramePr>
        <p:xfrm>
          <a:off x="3046329" y="2657260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189309893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61335"/>
              </p:ext>
            </p:extLst>
          </p:nvPr>
        </p:nvGraphicFramePr>
        <p:xfrm>
          <a:off x="5062553" y="1779662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79844242"/>
                  </a:ext>
                </a:extLst>
              </a:tr>
            </a:tbl>
          </a:graphicData>
        </a:graphic>
      </p:graphicFrame>
      <p:cxnSp>
        <p:nvCxnSpPr>
          <p:cNvPr id="8" name="Gerader Verbinder 7"/>
          <p:cNvCxnSpPr/>
          <p:nvPr/>
        </p:nvCxnSpPr>
        <p:spPr>
          <a:xfrm flipV="1">
            <a:off x="3046329" y="1779662"/>
            <a:ext cx="2016224" cy="877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cxnSpLocks/>
          </p:cNvCxnSpPr>
          <p:nvPr/>
        </p:nvCxnSpPr>
        <p:spPr>
          <a:xfrm flipV="1">
            <a:off x="3923928" y="1779662"/>
            <a:ext cx="1431158" cy="877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>
            <a:off x="3046329" y="3534858"/>
            <a:ext cx="2016224" cy="8775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cxnSpLocks/>
          </p:cNvCxnSpPr>
          <p:nvPr/>
        </p:nvCxnSpPr>
        <p:spPr>
          <a:xfrm>
            <a:off x="3923928" y="3534856"/>
            <a:ext cx="1431158" cy="877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7902574" cy="3394472"/>
          </a:xfrm>
        </p:spPr>
        <p:txBody>
          <a:bodyPr/>
          <a:lstStyle/>
          <a:p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parameters</a:t>
            </a:r>
            <a:endParaRPr lang="de-DE" sz="2000" dirty="0"/>
          </a:p>
        </p:txBody>
      </p:sp>
      <p:sp>
        <p:nvSpPr>
          <p:cNvPr id="16" name="Textfeld 15"/>
          <p:cNvSpPr txBox="1"/>
          <p:nvPr/>
        </p:nvSpPr>
        <p:spPr>
          <a:xfrm>
            <a:off x="3046328" y="3750993"/>
            <a:ext cx="8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61907" y="4412448"/>
            <a:ext cx="2893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Transformed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260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4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856208"/>
          </a:xfrm>
        </p:spPr>
        <p:txBody>
          <a:bodyPr/>
          <a:lstStyle/>
          <a:p>
            <a:r>
              <a:rPr lang="de-DE" sz="2000" dirty="0"/>
              <a:t>NN</a:t>
            </a:r>
          </a:p>
          <a:p>
            <a:pPr lvl="1"/>
            <a:r>
              <a:rPr lang="de-DE" sz="2000" dirty="0"/>
              <a:t>High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params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856208"/>
          </a:xfrm>
        </p:spPr>
        <p:txBody>
          <a:bodyPr/>
          <a:lstStyle/>
          <a:p>
            <a:r>
              <a:rPr lang="de-DE" sz="2000" dirty="0"/>
              <a:t>CNN</a:t>
            </a:r>
          </a:p>
          <a:p>
            <a:pPr lvl="1"/>
            <a:r>
              <a:rPr lang="de-DE" sz="2000" dirty="0" err="1"/>
              <a:t>Lower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params</a:t>
            </a:r>
            <a:endParaRPr lang="de-DE" sz="2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5037"/>
              </p:ext>
            </p:extLst>
          </p:nvPr>
        </p:nvGraphicFramePr>
        <p:xfrm>
          <a:off x="827584" y="2132716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79844242"/>
                  </a:ext>
                </a:extLst>
              </a:tr>
            </a:tbl>
          </a:graphicData>
        </a:graphic>
      </p:graphicFrame>
      <p:sp>
        <p:nvSpPr>
          <p:cNvPr id="7" name="Ellipse 14"/>
          <p:cNvSpPr/>
          <p:nvPr/>
        </p:nvSpPr>
        <p:spPr>
          <a:xfrm>
            <a:off x="2207258" y="229973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14"/>
          <p:cNvSpPr/>
          <p:nvPr/>
        </p:nvSpPr>
        <p:spPr>
          <a:xfrm>
            <a:off x="2207258" y="2937355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14"/>
          <p:cNvSpPr/>
          <p:nvPr/>
        </p:nvSpPr>
        <p:spPr>
          <a:xfrm>
            <a:off x="2207258" y="357497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14"/>
          <p:cNvSpPr/>
          <p:nvPr/>
        </p:nvSpPr>
        <p:spPr>
          <a:xfrm>
            <a:off x="2207258" y="4212599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/>
          <p:cNvCxnSpPr>
            <a:cxnSpLocks/>
            <a:endCxn id="7" idx="2"/>
          </p:cNvCxnSpPr>
          <p:nvPr/>
        </p:nvCxnSpPr>
        <p:spPr>
          <a:xfrm>
            <a:off x="1120117" y="2293994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cxnSpLocks/>
            <a:endCxn id="8" idx="2"/>
          </p:cNvCxnSpPr>
          <p:nvPr/>
        </p:nvCxnSpPr>
        <p:spPr>
          <a:xfrm>
            <a:off x="1120117" y="2293994"/>
            <a:ext cx="1087141" cy="8517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cxnSpLocks/>
            <a:endCxn id="9" idx="2"/>
          </p:cNvCxnSpPr>
          <p:nvPr/>
        </p:nvCxnSpPr>
        <p:spPr>
          <a:xfrm>
            <a:off x="1120117" y="2293994"/>
            <a:ext cx="1087141" cy="14893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  <a:endCxn id="10" idx="2"/>
          </p:cNvCxnSpPr>
          <p:nvPr/>
        </p:nvCxnSpPr>
        <p:spPr>
          <a:xfrm>
            <a:off x="1120117" y="2293994"/>
            <a:ext cx="1087141" cy="2126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  <a:endCxn id="7" idx="2"/>
          </p:cNvCxnSpPr>
          <p:nvPr/>
        </p:nvCxnSpPr>
        <p:spPr>
          <a:xfrm flipV="1">
            <a:off x="1120117" y="2508089"/>
            <a:ext cx="1087141" cy="8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  <a:endCxn id="8" idx="2"/>
          </p:cNvCxnSpPr>
          <p:nvPr/>
        </p:nvCxnSpPr>
        <p:spPr>
          <a:xfrm>
            <a:off x="1120117" y="2592797"/>
            <a:ext cx="1087141" cy="552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  <a:endCxn id="9" idx="2"/>
          </p:cNvCxnSpPr>
          <p:nvPr/>
        </p:nvCxnSpPr>
        <p:spPr>
          <a:xfrm>
            <a:off x="1120117" y="2592797"/>
            <a:ext cx="1087141" cy="11905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  <a:endCxn id="10" idx="2"/>
          </p:cNvCxnSpPr>
          <p:nvPr/>
        </p:nvCxnSpPr>
        <p:spPr>
          <a:xfrm>
            <a:off x="1120117" y="2615674"/>
            <a:ext cx="1087141" cy="18052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  <a:endCxn id="7" idx="2"/>
          </p:cNvCxnSpPr>
          <p:nvPr/>
        </p:nvCxnSpPr>
        <p:spPr>
          <a:xfrm flipV="1">
            <a:off x="1120117" y="2508089"/>
            <a:ext cx="1087141" cy="21154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  <a:endCxn id="8" idx="2"/>
          </p:cNvCxnSpPr>
          <p:nvPr/>
        </p:nvCxnSpPr>
        <p:spPr>
          <a:xfrm flipV="1">
            <a:off x="1120117" y="3145711"/>
            <a:ext cx="1087141" cy="1441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  <a:endCxn id="9" idx="2"/>
          </p:cNvCxnSpPr>
          <p:nvPr/>
        </p:nvCxnSpPr>
        <p:spPr>
          <a:xfrm flipV="1">
            <a:off x="1120117" y="3783333"/>
            <a:ext cx="1087141" cy="809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  <a:endCxn id="10" idx="2"/>
          </p:cNvCxnSpPr>
          <p:nvPr/>
        </p:nvCxnSpPr>
        <p:spPr>
          <a:xfrm flipV="1">
            <a:off x="1120117" y="4420955"/>
            <a:ext cx="1087141" cy="1845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225"/>
          <p:cNvSpPr txBox="1"/>
          <p:nvPr/>
        </p:nvSpPr>
        <p:spPr>
          <a:xfrm>
            <a:off x="1146371" y="3348327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graphicFrame>
        <p:nvGraphicFramePr>
          <p:cNvPr id="75" name="Tabel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99313"/>
              </p:ext>
            </p:extLst>
          </p:nvPr>
        </p:nvGraphicFramePr>
        <p:xfrm>
          <a:off x="4860032" y="2201595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79844242"/>
                  </a:ext>
                </a:extLst>
              </a:tr>
            </a:tbl>
          </a:graphicData>
        </a:graphic>
      </p:graphicFrame>
      <p:sp>
        <p:nvSpPr>
          <p:cNvPr id="76" name="Ellipse 14"/>
          <p:cNvSpPr/>
          <p:nvPr/>
        </p:nvSpPr>
        <p:spPr>
          <a:xfrm>
            <a:off x="6239706" y="2368612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14"/>
          <p:cNvSpPr/>
          <p:nvPr/>
        </p:nvSpPr>
        <p:spPr>
          <a:xfrm>
            <a:off x="6239706" y="300623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14"/>
          <p:cNvSpPr/>
          <p:nvPr/>
        </p:nvSpPr>
        <p:spPr>
          <a:xfrm>
            <a:off x="6239706" y="3643856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14"/>
          <p:cNvSpPr/>
          <p:nvPr/>
        </p:nvSpPr>
        <p:spPr>
          <a:xfrm>
            <a:off x="6239706" y="4281478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93" name="Tabel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60911"/>
              </p:ext>
            </p:extLst>
          </p:nvPr>
        </p:nvGraphicFramePr>
        <p:xfrm>
          <a:off x="3663991" y="2197489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189309893"/>
                  </a:ext>
                </a:extLst>
              </a:tr>
            </a:tbl>
          </a:graphicData>
        </a:graphic>
      </p:graphicFrame>
      <p:cxnSp>
        <p:nvCxnSpPr>
          <p:cNvPr id="94" name="Gerader Verbinder 93"/>
          <p:cNvCxnSpPr>
            <a:cxnSpLocks/>
          </p:cNvCxnSpPr>
          <p:nvPr/>
        </p:nvCxnSpPr>
        <p:spPr>
          <a:xfrm>
            <a:off x="5152565" y="2334664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cxnSpLocks/>
            <a:stCxn id="76" idx="2"/>
          </p:cNvCxnSpPr>
          <p:nvPr/>
        </p:nvCxnSpPr>
        <p:spPr>
          <a:xfrm flipH="1">
            <a:off x="5152566" y="2576968"/>
            <a:ext cx="1087140" cy="48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cxnSpLocks/>
            <a:stCxn id="76" idx="2"/>
          </p:cNvCxnSpPr>
          <p:nvPr/>
        </p:nvCxnSpPr>
        <p:spPr>
          <a:xfrm flipH="1">
            <a:off x="5152566" y="2576968"/>
            <a:ext cx="1087140" cy="637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cxnSpLocks/>
            <a:stCxn id="76" idx="2"/>
            <a:endCxn id="75" idx="3"/>
          </p:cNvCxnSpPr>
          <p:nvPr/>
        </p:nvCxnSpPr>
        <p:spPr>
          <a:xfrm flipH="1">
            <a:off x="5152565" y="2576968"/>
            <a:ext cx="1087141" cy="9410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  <a:endCxn id="77" idx="2"/>
          </p:cNvCxnSpPr>
          <p:nvPr/>
        </p:nvCxnSpPr>
        <p:spPr>
          <a:xfrm>
            <a:off x="5152564" y="2628386"/>
            <a:ext cx="1087142" cy="5862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  <a:stCxn id="77" idx="2"/>
          </p:cNvCxnSpPr>
          <p:nvPr/>
        </p:nvCxnSpPr>
        <p:spPr>
          <a:xfrm flipH="1" flipV="1">
            <a:off x="5152564" y="2937356"/>
            <a:ext cx="1087142" cy="2772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  <a:stCxn id="77" idx="2"/>
            <a:endCxn id="75" idx="3"/>
          </p:cNvCxnSpPr>
          <p:nvPr/>
        </p:nvCxnSpPr>
        <p:spPr>
          <a:xfrm flipH="1">
            <a:off x="5152565" y="3214590"/>
            <a:ext cx="1087141" cy="303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  <a:stCxn id="77" idx="2"/>
          </p:cNvCxnSpPr>
          <p:nvPr/>
        </p:nvCxnSpPr>
        <p:spPr>
          <a:xfrm flipH="1">
            <a:off x="5152564" y="3214590"/>
            <a:ext cx="1087142" cy="581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  <a:endCxn id="78" idx="2"/>
          </p:cNvCxnSpPr>
          <p:nvPr/>
        </p:nvCxnSpPr>
        <p:spPr>
          <a:xfrm>
            <a:off x="5152563" y="3211719"/>
            <a:ext cx="1087143" cy="6404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cxnSpLocks/>
            <a:stCxn id="75" idx="3"/>
            <a:endCxn id="78" idx="2"/>
          </p:cNvCxnSpPr>
          <p:nvPr/>
        </p:nvCxnSpPr>
        <p:spPr>
          <a:xfrm>
            <a:off x="5152565" y="3517993"/>
            <a:ext cx="1087141" cy="334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>
            <a:cxnSpLocks/>
            <a:endCxn id="78" idx="2"/>
          </p:cNvCxnSpPr>
          <p:nvPr/>
        </p:nvCxnSpPr>
        <p:spPr>
          <a:xfrm flipV="1">
            <a:off x="5152563" y="3852212"/>
            <a:ext cx="1087143" cy="2474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cxnSpLocks/>
            <a:endCxn id="78" idx="2"/>
          </p:cNvCxnSpPr>
          <p:nvPr/>
        </p:nvCxnSpPr>
        <p:spPr>
          <a:xfrm flipV="1">
            <a:off x="5152563" y="3852212"/>
            <a:ext cx="1087143" cy="507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  <a:stCxn id="75" idx="3"/>
            <a:endCxn id="79" idx="2"/>
          </p:cNvCxnSpPr>
          <p:nvPr/>
        </p:nvCxnSpPr>
        <p:spPr>
          <a:xfrm>
            <a:off x="5152565" y="3517993"/>
            <a:ext cx="1087141" cy="9718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cxnSpLocks/>
            <a:endCxn id="79" idx="2"/>
          </p:cNvCxnSpPr>
          <p:nvPr/>
        </p:nvCxnSpPr>
        <p:spPr>
          <a:xfrm>
            <a:off x="5152563" y="3793403"/>
            <a:ext cx="1087143" cy="6964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>
            <a:cxnSpLocks/>
            <a:endCxn id="79" idx="2"/>
          </p:cNvCxnSpPr>
          <p:nvPr/>
        </p:nvCxnSpPr>
        <p:spPr>
          <a:xfrm>
            <a:off x="5152563" y="4375087"/>
            <a:ext cx="1087143" cy="1147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cxnSpLocks/>
            <a:endCxn id="79" idx="2"/>
          </p:cNvCxnSpPr>
          <p:nvPr/>
        </p:nvCxnSpPr>
        <p:spPr>
          <a:xfrm flipV="1">
            <a:off x="5152563" y="4489834"/>
            <a:ext cx="1087143" cy="1818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nhaltsplatzhalter 2"/>
          <p:cNvSpPr txBox="1">
            <a:spLocks/>
          </p:cNvSpPr>
          <p:nvPr/>
        </p:nvSpPr>
        <p:spPr bwMode="auto">
          <a:xfrm>
            <a:off x="2857664" y="4183828"/>
            <a:ext cx="1655386" cy="58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1563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165225" indent="-265113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r>
              <a:rPr lang="de-DE" sz="2000" dirty="0"/>
              <a:t>: 36</a:t>
            </a:r>
          </a:p>
        </p:txBody>
      </p:sp>
      <p:sp>
        <p:nvSpPr>
          <p:cNvPr id="144" name="Inhaltsplatzhalter 2"/>
          <p:cNvSpPr txBox="1">
            <a:spLocks/>
          </p:cNvSpPr>
          <p:nvPr/>
        </p:nvSpPr>
        <p:spPr bwMode="auto">
          <a:xfrm>
            <a:off x="6977646" y="4181881"/>
            <a:ext cx="1655386" cy="58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1563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165225" indent="-265113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r>
              <a:rPr lang="de-DE" sz="2000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5431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7" grpId="0" animBg="1"/>
      <p:bldP spid="8" grpId="0" animBg="1"/>
      <p:bldP spid="9" grpId="0" animBg="1"/>
      <p:bldP spid="10" grpId="0" animBg="1"/>
      <p:bldP spid="52" grpId="0"/>
      <p:bldP spid="76" grpId="0" animBg="1"/>
      <p:bldP spid="77" grpId="0" animBg="1"/>
      <p:bldP spid="78" grpId="0" animBg="1"/>
      <p:bldP spid="79" grpId="0" animBg="1"/>
      <p:bldP spid="143" grpId="0"/>
      <p:bldP spid="1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2606445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67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sz="2000" dirty="0"/>
              <a:t>Image </a:t>
            </a:r>
            <a:r>
              <a:rPr lang="de-DE" sz="2000" dirty="0" err="1"/>
              <a:t>cropping</a:t>
            </a:r>
            <a:endParaRPr lang="de-DE" sz="2000" dirty="0"/>
          </a:p>
          <a:p>
            <a:r>
              <a:rPr lang="de-DE" sz="2000" dirty="0" err="1"/>
              <a:t>Distortions</a:t>
            </a:r>
            <a:endParaRPr lang="de-DE" sz="2000" dirty="0"/>
          </a:p>
          <a:p>
            <a:pPr lvl="1"/>
            <a:r>
              <a:rPr lang="de-DE" sz="2000" dirty="0" err="1"/>
              <a:t>Randomly</a:t>
            </a:r>
            <a:r>
              <a:rPr lang="de-DE" sz="2000" dirty="0"/>
              <a:t> </a:t>
            </a:r>
            <a:r>
              <a:rPr lang="de-DE" sz="2000" dirty="0" err="1"/>
              <a:t>flipping</a:t>
            </a:r>
            <a:endParaRPr lang="de-DE" sz="2000" dirty="0"/>
          </a:p>
          <a:p>
            <a:pPr lvl="1"/>
            <a:r>
              <a:rPr lang="de-DE" sz="2000" dirty="0" err="1"/>
              <a:t>Randomly</a:t>
            </a:r>
            <a:r>
              <a:rPr lang="de-DE" sz="2000" dirty="0"/>
              <a:t> </a:t>
            </a:r>
            <a:r>
              <a:rPr lang="de-DE" sz="2000" dirty="0" err="1"/>
              <a:t>changing</a:t>
            </a:r>
            <a:r>
              <a:rPr lang="de-DE" sz="2000" dirty="0"/>
              <a:t> </a:t>
            </a:r>
            <a:r>
              <a:rPr lang="de-DE" sz="2000" dirty="0" err="1"/>
              <a:t>brightness</a:t>
            </a:r>
            <a:endParaRPr lang="de-DE" sz="2000" dirty="0"/>
          </a:p>
          <a:p>
            <a:pPr lvl="1"/>
            <a:r>
              <a:rPr lang="de-DE" sz="2000" dirty="0" err="1"/>
              <a:t>Randomly</a:t>
            </a:r>
            <a:r>
              <a:rPr lang="de-DE" sz="2000" dirty="0"/>
              <a:t> </a:t>
            </a:r>
            <a:r>
              <a:rPr lang="de-DE" sz="2000" dirty="0" err="1"/>
              <a:t>changing</a:t>
            </a:r>
            <a:r>
              <a:rPr lang="de-DE" sz="2000" dirty="0"/>
              <a:t> </a:t>
            </a:r>
            <a:r>
              <a:rPr lang="de-DE" sz="2000" dirty="0" err="1"/>
              <a:t>contrast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Layer - Filter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elle 23"/>
          <p:cNvGraphicFramePr>
            <a:graphicFrameLocks noGrp="1"/>
          </p:cNvGraphicFramePr>
          <p:nvPr>
            <p:extLst/>
          </p:nvPr>
        </p:nvGraphicFramePr>
        <p:xfrm>
          <a:off x="611560" y="1740430"/>
          <a:ext cx="2047731" cy="204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34064065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4468301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67923638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21482256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176135403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1004052197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9489690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39664154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8241966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223444077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6469383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363727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601954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1895028"/>
                  </a:ext>
                </a:extLst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/>
          </p:nvPr>
        </p:nvGraphicFramePr>
        <p:xfrm>
          <a:off x="4067944" y="1740430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79360699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88754227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96580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014617110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/>
          </p:nvPr>
        </p:nvGraphicFramePr>
        <p:xfrm>
          <a:off x="6169515" y="1728037"/>
          <a:ext cx="292533" cy="292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</a:tbl>
          </a:graphicData>
        </a:graphic>
      </p:graphicFrame>
      <p:sp>
        <p:nvSpPr>
          <p:cNvPr id="27" name="Textfeld 26"/>
          <p:cNvSpPr txBox="1"/>
          <p:nvPr/>
        </p:nvSpPr>
        <p:spPr>
          <a:xfrm>
            <a:off x="611560" y="1372665"/>
            <a:ext cx="2047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071607" y="1368215"/>
            <a:ext cx="87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Filter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848136" y="1371892"/>
            <a:ext cx="956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Output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837796" y="2527007"/>
            <a:ext cx="2334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1*0 + 2*0 + 0*0 + </a:t>
            </a:r>
          </a:p>
          <a:p>
            <a:r>
              <a:rPr lang="de-DE" sz="2000" i="1" dirty="0"/>
              <a:t>0*0 + 0*2 + 0*1 +</a:t>
            </a:r>
          </a:p>
          <a:p>
            <a:r>
              <a:rPr lang="de-DE" sz="2000" i="1" dirty="0"/>
              <a:t>0*0 + 0*2 + 0*2 +</a:t>
            </a:r>
          </a:p>
          <a:p>
            <a:r>
              <a:rPr lang="de-DE" sz="2000" i="1" dirty="0"/>
              <a:t>1 = </a:t>
            </a:r>
            <a:r>
              <a:rPr lang="de-DE" sz="2000" b="1" i="1" dirty="0"/>
              <a:t>1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067945" y="3126479"/>
            <a:ext cx="87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Bias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/>
          </p:nvPr>
        </p:nvGraphicFramePr>
        <p:xfrm>
          <a:off x="4360476" y="3493713"/>
          <a:ext cx="292533" cy="292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</a:tbl>
          </a:graphicData>
        </a:graphic>
      </p:graphicFrame>
      <p:cxnSp>
        <p:nvCxnSpPr>
          <p:cNvPr id="34" name="Gerader Verbinder 33"/>
          <p:cNvCxnSpPr/>
          <p:nvPr/>
        </p:nvCxnSpPr>
        <p:spPr>
          <a:xfrm flipV="1">
            <a:off x="1763688" y="1737547"/>
            <a:ext cx="2304256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</p:cNvCxnSpPr>
          <p:nvPr/>
        </p:nvCxnSpPr>
        <p:spPr>
          <a:xfrm flipV="1">
            <a:off x="2659288" y="1737547"/>
            <a:ext cx="2286255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1763688" y="2618030"/>
            <a:ext cx="2304256" cy="1168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V="1">
            <a:off x="2659288" y="2618029"/>
            <a:ext cx="2286255" cy="1168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225"/>
          <p:cNvSpPr txBox="1"/>
          <p:nvPr/>
        </p:nvSpPr>
        <p:spPr>
          <a:xfrm>
            <a:off x="4482281" y="3785616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24186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sz="2000" dirty="0"/>
              <a:t>Input </a:t>
            </a:r>
            <a:r>
              <a:rPr lang="de-DE" sz="2000" dirty="0" err="1"/>
              <a:t>volume</a:t>
            </a:r>
            <a:r>
              <a:rPr lang="de-DE" sz="2000" dirty="0"/>
              <a:t> </a:t>
            </a:r>
            <a:r>
              <a:rPr lang="de-DE" sz="2000" dirty="0" err="1"/>
              <a:t>size</a:t>
            </a:r>
            <a:endParaRPr lang="de-DE" sz="2000" dirty="0"/>
          </a:p>
          <a:p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filters</a:t>
            </a:r>
            <a:endParaRPr lang="de-DE" sz="2000" dirty="0"/>
          </a:p>
          <a:p>
            <a:r>
              <a:rPr lang="de-DE" sz="2000" dirty="0"/>
              <a:t>Filter </a:t>
            </a:r>
            <a:r>
              <a:rPr lang="de-DE" sz="2000" dirty="0" err="1"/>
              <a:t>size</a:t>
            </a:r>
            <a:endParaRPr lang="de-DE" sz="2000" dirty="0"/>
          </a:p>
          <a:p>
            <a:r>
              <a:rPr lang="de-DE" sz="2000" dirty="0" err="1"/>
              <a:t>Step</a:t>
            </a:r>
            <a:r>
              <a:rPr lang="de-DE" sz="2000" dirty="0"/>
              <a:t> </a:t>
            </a:r>
            <a:r>
              <a:rPr lang="de-DE" sz="2000" dirty="0" err="1"/>
              <a:t>size</a:t>
            </a:r>
            <a:endParaRPr lang="de-DE" sz="2000" dirty="0"/>
          </a:p>
          <a:p>
            <a:r>
              <a:rPr lang="de-DE" sz="2000" dirty="0"/>
              <a:t>Zero </a:t>
            </a:r>
            <a:r>
              <a:rPr lang="de-DE" sz="2000" dirty="0" err="1"/>
              <a:t>padding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Layer - Parameters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906696" y="1715082"/>
          <a:ext cx="2047731" cy="204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34064065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4468301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67923638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21482256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176135403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1004052197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9489690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39664154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8241966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223444077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6469383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363727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601954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1895028"/>
                  </a:ext>
                </a:extLst>
              </a:tr>
            </a:tbl>
          </a:graphicData>
        </a:graphic>
      </p:graphicFrame>
      <p:graphicFrame>
        <p:nvGraphicFramePr>
          <p:cNvPr id="52" name="Tabelle 51"/>
          <p:cNvGraphicFramePr>
            <a:graphicFrameLocks noGrp="1"/>
          </p:cNvGraphicFramePr>
          <p:nvPr>
            <p:extLst/>
          </p:nvPr>
        </p:nvGraphicFramePr>
        <p:xfrm>
          <a:off x="7363080" y="1715082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79360699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88754227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96580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014617110"/>
                  </a:ext>
                </a:extLst>
              </a:tr>
            </a:tbl>
          </a:graphicData>
        </a:graphic>
      </p:graphicFrame>
      <p:sp>
        <p:nvSpPr>
          <p:cNvPr id="53" name="Textfeld 52"/>
          <p:cNvSpPr txBox="1"/>
          <p:nvPr/>
        </p:nvSpPr>
        <p:spPr>
          <a:xfrm>
            <a:off x="3906696" y="1347317"/>
            <a:ext cx="2047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7366743" y="1342867"/>
            <a:ext cx="87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Filter</a:t>
            </a:r>
          </a:p>
        </p:txBody>
      </p:sp>
      <p:cxnSp>
        <p:nvCxnSpPr>
          <p:cNvPr id="57" name="Gerader Verbinder 56"/>
          <p:cNvCxnSpPr/>
          <p:nvPr/>
        </p:nvCxnSpPr>
        <p:spPr>
          <a:xfrm flipV="1">
            <a:off x="5058824" y="1712199"/>
            <a:ext cx="2304256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cxnSpLocks/>
          </p:cNvCxnSpPr>
          <p:nvPr/>
        </p:nvCxnSpPr>
        <p:spPr>
          <a:xfrm flipV="1">
            <a:off x="5954424" y="1712199"/>
            <a:ext cx="2286255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cxnSpLocks/>
          </p:cNvCxnSpPr>
          <p:nvPr/>
        </p:nvCxnSpPr>
        <p:spPr>
          <a:xfrm flipV="1">
            <a:off x="5058824" y="2592682"/>
            <a:ext cx="2304256" cy="1168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cxnSpLocks/>
          </p:cNvCxnSpPr>
          <p:nvPr/>
        </p:nvCxnSpPr>
        <p:spPr>
          <a:xfrm flipV="1">
            <a:off x="5954424" y="2592681"/>
            <a:ext cx="2286255" cy="1168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858398" cy="2800424"/>
              </a:xfrm>
            </p:spPr>
            <p:txBody>
              <a:bodyPr/>
              <a:lstStyle/>
              <a:p>
                <a:r>
                  <a:rPr lang="de-DE" sz="2000" dirty="0" smtClean="0"/>
                  <a:t>Rectified linear</a:t>
                </a:r>
              </a:p>
              <a:p>
                <a:pPr lvl="1"/>
                <a:r>
                  <a:rPr lang="en-US" sz="2000" dirty="0"/>
                  <a:t>Element wise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charset="0"/>
                          </a:rPr>
                          <m:t>ax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0, 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lvl="2"/>
                <a:r>
                  <a:rPr lang="en-GB" sz="1800" dirty="0" smtClean="0"/>
                  <a:t>Gradient Computation is simple.</a:t>
                </a:r>
                <a:endParaRPr lang="en-GB" sz="1800" dirty="0"/>
              </a:p>
              <a:p>
                <a:r>
                  <a:rPr lang="en-GB" sz="2000" dirty="0"/>
                  <a:t>Leaky </a:t>
                </a:r>
                <a:r>
                  <a:rPr lang="en-GB" sz="2000" dirty="0" err="1"/>
                  <a:t>ReLu</a:t>
                </a:r>
                <a:endParaRPr lang="en-GB" sz="2000" dirty="0"/>
              </a:p>
              <a:p>
                <a:pPr lvl="1"/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2000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de-DE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GB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Non-zero gradient when the input is negative 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858398" cy="2800424"/>
              </a:xfrm>
              <a:blipFill rotWithShape="0">
                <a:blip r:embed="rId3"/>
                <a:stretch>
                  <a:fillRect l="-853" t="-1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Layer –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Pool Layer – Max Pooling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17514"/>
              </p:ext>
            </p:extLst>
          </p:nvPr>
        </p:nvGraphicFramePr>
        <p:xfrm>
          <a:off x="918196" y="2162500"/>
          <a:ext cx="1853604" cy="185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401">
                  <a:extLst>
                    <a:ext uri="{9D8B030D-6E8A-4147-A177-3AD203B41FA5}">
                      <a16:colId xmlns:a16="http://schemas.microsoft.com/office/drawing/2014/main" xmlns="" val="1315853969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xmlns="" val="2704368736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xmlns="" val="581167327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xmlns="" val="398809108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626965300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5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6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7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8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2359931059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0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1895507255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1750681758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18235"/>
              </p:ext>
            </p:extLst>
          </p:nvPr>
        </p:nvGraphicFramePr>
        <p:xfrm>
          <a:off x="5611536" y="2625901"/>
          <a:ext cx="926802" cy="926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401">
                  <a:extLst>
                    <a:ext uri="{9D8B030D-6E8A-4147-A177-3AD203B41FA5}">
                      <a16:colId xmlns:a16="http://schemas.microsoft.com/office/drawing/2014/main" xmlns="" val="2593313714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xmlns="" val="2220839097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6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8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507255841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786806740"/>
                  </a:ext>
                </a:extLst>
              </a:tr>
            </a:tbl>
          </a:graphicData>
        </a:graphic>
      </p:graphicFrame>
      <p:sp>
        <p:nvSpPr>
          <p:cNvPr id="27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568176"/>
          </a:xfrm>
        </p:spPr>
        <p:txBody>
          <a:bodyPr/>
          <a:lstStyle/>
          <a:p>
            <a:r>
              <a:rPr lang="de-DE" sz="2000" dirty="0" err="1"/>
              <a:t>Reduce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spatial</a:t>
            </a:r>
            <a:r>
              <a:rPr lang="de-DE" sz="2000" dirty="0"/>
              <a:t> </a:t>
            </a:r>
            <a:r>
              <a:rPr lang="de-DE" sz="2000" dirty="0" err="1"/>
              <a:t>dimension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de-DE" sz="2000" dirty="0"/>
          </a:p>
        </p:txBody>
      </p:sp>
      <p:sp>
        <p:nvSpPr>
          <p:cNvPr id="28" name="Textfeld 225"/>
          <p:cNvSpPr txBox="1"/>
          <p:nvPr/>
        </p:nvSpPr>
        <p:spPr>
          <a:xfrm>
            <a:off x="4382895" y="378561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  <p:cxnSp>
        <p:nvCxnSpPr>
          <p:cNvPr id="30" name="Gerader Verbinder 29"/>
          <p:cNvCxnSpPr/>
          <p:nvPr/>
        </p:nvCxnSpPr>
        <p:spPr>
          <a:xfrm>
            <a:off x="918196" y="2162500"/>
            <a:ext cx="4693340" cy="463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</p:cNvCxnSpPr>
          <p:nvPr/>
        </p:nvCxnSpPr>
        <p:spPr>
          <a:xfrm>
            <a:off x="2771800" y="2162500"/>
            <a:ext cx="3766538" cy="463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</p:cNvCxnSpPr>
          <p:nvPr/>
        </p:nvCxnSpPr>
        <p:spPr>
          <a:xfrm flipV="1">
            <a:off x="918196" y="3544287"/>
            <a:ext cx="4691556" cy="4718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</p:cNvCxnSpPr>
          <p:nvPr/>
        </p:nvCxnSpPr>
        <p:spPr>
          <a:xfrm flipV="1">
            <a:off x="2771800" y="3552703"/>
            <a:ext cx="3766538" cy="4630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918196" y="1779071"/>
            <a:ext cx="185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090022" y="2162810"/>
            <a:ext cx="185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853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3948558" cy="2800424"/>
          </a:xfrm>
        </p:spPr>
        <p:txBody>
          <a:bodyPr/>
          <a:lstStyle/>
          <a:p>
            <a:r>
              <a:rPr lang="de-DE" sz="2000" dirty="0"/>
              <a:t>4D-array</a:t>
            </a:r>
          </a:p>
          <a:p>
            <a:r>
              <a:rPr lang="de-DE" sz="2000" dirty="0" err="1"/>
              <a:t>Normalize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element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 smtClean="0"/>
              <a:t>array</a:t>
            </a:r>
            <a:endParaRPr lang="de-DE" sz="2000" dirty="0" smtClean="0"/>
          </a:p>
          <a:p>
            <a:pPr lvl="1"/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reduce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  <a:r>
              <a:rPr lang="de-DE" sz="1800" dirty="0" err="1" smtClean="0"/>
              <a:t>size</a:t>
            </a:r>
            <a:endParaRPr lang="de-DE" sz="1800" dirty="0" smtClean="0"/>
          </a:p>
          <a:p>
            <a:pPr lvl="1"/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move</a:t>
            </a:r>
            <a:r>
              <a:rPr lang="de-DE" sz="1800" dirty="0" smtClean="0"/>
              <a:t> </a:t>
            </a:r>
            <a:r>
              <a:rPr lang="de-DE" sz="1800" dirty="0" err="1" smtClean="0"/>
              <a:t>towards</a:t>
            </a:r>
            <a:r>
              <a:rPr lang="de-DE" sz="1800" dirty="0" smtClean="0"/>
              <a:t> </a:t>
            </a:r>
            <a:r>
              <a:rPr lang="de-DE" sz="1800" dirty="0" err="1" smtClean="0"/>
              <a:t>classification</a:t>
            </a:r>
            <a:r>
              <a:rPr lang="de-DE" sz="1800" dirty="0" smtClean="0"/>
              <a:t> 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/>
              <a:t>Norm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/>
          <p:cNvSpPr/>
          <p:nvPr/>
        </p:nvSpPr>
        <p:spPr>
          <a:xfrm>
            <a:off x="451069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1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63784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6779419" y="1301648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3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/>
          </p:nvPr>
        </p:nvGraphicFramePr>
        <p:xfrm>
          <a:off x="5259320" y="2452005"/>
          <a:ext cx="1832960" cy="463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240">
                  <a:extLst>
                    <a:ext uri="{9D8B030D-6E8A-4147-A177-3AD203B41FA5}">
                      <a16:colId xmlns:a16="http://schemas.microsoft.com/office/drawing/2014/main" xmlns="" val="208010678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298464993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405843799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3942788012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1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…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3844140614"/>
                  </a:ext>
                </a:extLst>
              </a:tr>
            </a:tbl>
          </a:graphicData>
        </a:graphic>
      </p:graphicFrame>
      <p:sp>
        <p:nvSpPr>
          <p:cNvPr id="30" name="Textfeld 225"/>
          <p:cNvSpPr txBox="1"/>
          <p:nvPr/>
        </p:nvSpPr>
        <p:spPr>
          <a:xfrm>
            <a:off x="7768999" y="1571822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2311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858397" cy="2800424"/>
              </a:xfrm>
            </p:spPr>
            <p:txBody>
              <a:bodyPr/>
              <a:lstStyle/>
              <a:p>
                <a:r>
                  <a:rPr lang="de-DE" sz="2000" dirty="0" err="1"/>
                  <a:t>Normalize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each</a:t>
                </a:r>
                <a:r>
                  <a:rPr lang="de-DE" sz="2000" dirty="0"/>
                  <a:t> </a:t>
                </a:r>
              </a:p>
              <a:p>
                <a:pPr marL="0" indent="0">
                  <a:buNone/>
                </a:pPr>
                <a:r>
                  <a:rPr lang="de-DE" sz="2000" dirty="0"/>
                  <a:t>   </a:t>
                </a:r>
                <a:r>
                  <a:rPr lang="de-DE" sz="2000" dirty="0" err="1"/>
                  <a:t>element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this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array</a:t>
                </a:r>
                <a:endParaRPr lang="de-DE" sz="2000" dirty="0"/>
              </a:p>
              <a:p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20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DE" sz="20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de-DE" sz="2000" dirty="0"/>
                          <m:t>, </m:t>
                        </m:r>
                        <m:d>
                          <m:dPr>
                            <m:ctrlPr>
                              <a:rPr lang="de-DE" sz="20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858397" cy="2800424"/>
              </a:xfrm>
              <a:blipFill>
                <a:blip r:embed="rId3"/>
                <a:stretch>
                  <a:fillRect l="-853"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/>
              <a:t>Norm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/>
          <p:cNvSpPr/>
          <p:nvPr/>
        </p:nvSpPr>
        <p:spPr>
          <a:xfrm>
            <a:off x="451069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1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63784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6779419" y="1301648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3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/>
          </p:nvPr>
        </p:nvGraphicFramePr>
        <p:xfrm>
          <a:off x="5253968" y="3374918"/>
          <a:ext cx="1832960" cy="463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240">
                  <a:extLst>
                    <a:ext uri="{9D8B030D-6E8A-4147-A177-3AD203B41FA5}">
                      <a16:colId xmlns:a16="http://schemas.microsoft.com/office/drawing/2014/main" xmlns="" val="208010678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298464993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405843799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3942788012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1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…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3844140614"/>
                  </a:ext>
                </a:extLst>
              </a:tr>
            </a:tbl>
          </a:graphicData>
        </a:graphic>
      </p:graphicFrame>
      <p:sp>
        <p:nvSpPr>
          <p:cNvPr id="30" name="Textfeld 225"/>
          <p:cNvSpPr txBox="1"/>
          <p:nvPr/>
        </p:nvSpPr>
        <p:spPr>
          <a:xfrm>
            <a:off x="7768999" y="1571822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…</a:t>
            </a:r>
          </a:p>
        </p:txBody>
      </p:sp>
      <p:sp>
        <p:nvSpPr>
          <p:cNvPr id="31" name="Textfeld 225"/>
          <p:cNvSpPr txBox="1"/>
          <p:nvPr/>
        </p:nvSpPr>
        <p:spPr>
          <a:xfrm>
            <a:off x="4145202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  <p:sp>
        <p:nvSpPr>
          <p:cNvPr id="32" name="Textfeld 225"/>
          <p:cNvSpPr txBox="1"/>
          <p:nvPr/>
        </p:nvSpPr>
        <p:spPr>
          <a:xfrm>
            <a:off x="5239298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  <p:sp>
        <p:nvSpPr>
          <p:cNvPr id="33" name="Textfeld 225"/>
          <p:cNvSpPr txBox="1"/>
          <p:nvPr/>
        </p:nvSpPr>
        <p:spPr>
          <a:xfrm>
            <a:off x="6400511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1750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3883686" cy="374604"/>
          </a:xfrm>
        </p:spPr>
        <p:txBody>
          <a:bodyPr/>
          <a:lstStyle/>
          <a:p>
            <a:r>
              <a:rPr lang="de-DE" sz="2000" dirty="0"/>
              <a:t>Also </a:t>
            </a:r>
            <a:r>
              <a:rPr lang="de-DE" sz="2000" dirty="0" err="1"/>
              <a:t>named</a:t>
            </a:r>
            <a:r>
              <a:rPr lang="de-DE" sz="2000" dirty="0"/>
              <a:t> </a:t>
            </a:r>
            <a:r>
              <a:rPr lang="de-DE" sz="2000" dirty="0" err="1"/>
              <a:t>fully</a:t>
            </a:r>
            <a:r>
              <a:rPr lang="de-DE" sz="2000" dirty="0"/>
              <a:t> </a:t>
            </a:r>
            <a:r>
              <a:rPr lang="de-DE" sz="2000" dirty="0" err="1"/>
              <a:t>connected</a:t>
            </a:r>
            <a:r>
              <a:rPr lang="de-DE" sz="2000" dirty="0"/>
              <a:t> </a:t>
            </a:r>
            <a:r>
              <a:rPr lang="de-DE" sz="2000" dirty="0" err="1"/>
              <a:t>layer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elle 23"/>
          <p:cNvGraphicFramePr>
            <a:graphicFrameLocks noGrp="1"/>
          </p:cNvGraphicFramePr>
          <p:nvPr>
            <p:extLst/>
          </p:nvPr>
        </p:nvGraphicFramePr>
        <p:xfrm>
          <a:off x="4582704" y="1283494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79844242"/>
                  </a:ext>
                </a:extLst>
              </a:tr>
            </a:tbl>
          </a:graphicData>
        </a:graphic>
      </p:graphicFrame>
      <p:sp>
        <p:nvSpPr>
          <p:cNvPr id="25" name="Ellipse 14"/>
          <p:cNvSpPr/>
          <p:nvPr/>
        </p:nvSpPr>
        <p:spPr>
          <a:xfrm>
            <a:off x="5962378" y="1450511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14"/>
          <p:cNvSpPr/>
          <p:nvPr/>
        </p:nvSpPr>
        <p:spPr>
          <a:xfrm>
            <a:off x="5962378" y="208813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14"/>
          <p:cNvSpPr/>
          <p:nvPr/>
        </p:nvSpPr>
        <p:spPr>
          <a:xfrm>
            <a:off x="5962378" y="2725755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14"/>
          <p:cNvSpPr/>
          <p:nvPr/>
        </p:nvSpPr>
        <p:spPr>
          <a:xfrm>
            <a:off x="5962378" y="336337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/>
          <p:cNvCxnSpPr>
            <a:cxnSpLocks/>
            <a:endCxn id="25" idx="2"/>
          </p:cNvCxnSpPr>
          <p:nvPr/>
        </p:nvCxnSpPr>
        <p:spPr>
          <a:xfrm>
            <a:off x="4875237" y="1444772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  <a:endCxn id="26" idx="2"/>
          </p:cNvCxnSpPr>
          <p:nvPr/>
        </p:nvCxnSpPr>
        <p:spPr>
          <a:xfrm>
            <a:off x="4875237" y="1444772"/>
            <a:ext cx="1087141" cy="8517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  <a:endCxn id="27" idx="2"/>
          </p:cNvCxnSpPr>
          <p:nvPr/>
        </p:nvCxnSpPr>
        <p:spPr>
          <a:xfrm>
            <a:off x="4875237" y="1444772"/>
            <a:ext cx="1087141" cy="14893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cxnSpLocks/>
            <a:endCxn id="28" idx="2"/>
          </p:cNvCxnSpPr>
          <p:nvPr/>
        </p:nvCxnSpPr>
        <p:spPr>
          <a:xfrm>
            <a:off x="4875237" y="1444772"/>
            <a:ext cx="1087141" cy="2126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cxnSpLocks/>
            <a:endCxn id="25" idx="2"/>
          </p:cNvCxnSpPr>
          <p:nvPr/>
        </p:nvCxnSpPr>
        <p:spPr>
          <a:xfrm flipV="1">
            <a:off x="4875237" y="1658867"/>
            <a:ext cx="1087141" cy="8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  <a:endCxn id="26" idx="2"/>
          </p:cNvCxnSpPr>
          <p:nvPr/>
        </p:nvCxnSpPr>
        <p:spPr>
          <a:xfrm>
            <a:off x="4875237" y="1743575"/>
            <a:ext cx="1087141" cy="552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  <a:endCxn id="27" idx="2"/>
          </p:cNvCxnSpPr>
          <p:nvPr/>
        </p:nvCxnSpPr>
        <p:spPr>
          <a:xfrm>
            <a:off x="4875237" y="1743575"/>
            <a:ext cx="1087141" cy="11905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cxnSpLocks/>
            <a:endCxn id="28" idx="2"/>
          </p:cNvCxnSpPr>
          <p:nvPr/>
        </p:nvCxnSpPr>
        <p:spPr>
          <a:xfrm>
            <a:off x="4875237" y="1766452"/>
            <a:ext cx="1087141" cy="18052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  <a:endCxn id="25" idx="2"/>
          </p:cNvCxnSpPr>
          <p:nvPr/>
        </p:nvCxnSpPr>
        <p:spPr>
          <a:xfrm flipV="1">
            <a:off x="4875237" y="1658867"/>
            <a:ext cx="1087141" cy="21154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cxnSpLocks/>
            <a:endCxn id="26" idx="2"/>
          </p:cNvCxnSpPr>
          <p:nvPr/>
        </p:nvCxnSpPr>
        <p:spPr>
          <a:xfrm flipV="1">
            <a:off x="4875237" y="2296489"/>
            <a:ext cx="1087141" cy="1441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  <a:endCxn id="27" idx="2"/>
          </p:cNvCxnSpPr>
          <p:nvPr/>
        </p:nvCxnSpPr>
        <p:spPr>
          <a:xfrm flipV="1">
            <a:off x="4875237" y="2934111"/>
            <a:ext cx="1087141" cy="809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  <a:endCxn id="28" idx="2"/>
          </p:cNvCxnSpPr>
          <p:nvPr/>
        </p:nvCxnSpPr>
        <p:spPr>
          <a:xfrm flipV="1">
            <a:off x="4875237" y="3571733"/>
            <a:ext cx="1087141" cy="1845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225"/>
          <p:cNvSpPr txBox="1"/>
          <p:nvPr/>
        </p:nvSpPr>
        <p:spPr>
          <a:xfrm>
            <a:off x="4901491" y="249910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63325"/>
              </p:ext>
            </p:extLst>
          </p:nvPr>
        </p:nvGraphicFramePr>
        <p:xfrm>
          <a:off x="2771800" y="2485778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189309893"/>
                  </a:ext>
                </a:extLst>
              </a:tr>
            </a:tbl>
          </a:graphicData>
        </a:graphic>
      </p:graphicFrame>
      <p:sp>
        <p:nvSpPr>
          <p:cNvPr id="43" name="Textfeld 42"/>
          <p:cNvSpPr txBox="1"/>
          <p:nvPr/>
        </p:nvSpPr>
        <p:spPr>
          <a:xfrm>
            <a:off x="2746306" y="2113922"/>
            <a:ext cx="92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4363112" y="901917"/>
            <a:ext cx="79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76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1371772" y="3380316"/>
            <a:ext cx="6138520" cy="1141019"/>
            <a:chOff x="1242938" y="3222621"/>
            <a:chExt cx="6138520" cy="114101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31" name="Rechteck 30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36430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34" name="Rechteck 33"/>
              <p:cNvSpPr/>
              <p:nvPr/>
            </p:nvSpPr>
            <p:spPr>
              <a:xfrm>
                <a:off x="205172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5" name="Rechteck 34"/>
              <p:cNvSpPr/>
              <p:nvPr/>
            </p:nvSpPr>
            <p:spPr>
              <a:xfrm>
                <a:off x="2847376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de-DE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6" name="Rechteck 35"/>
              <p:cNvSpPr/>
              <p:nvPr/>
            </p:nvSpPr>
            <p:spPr>
              <a:xfrm>
                <a:off x="4438688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37" name="Rechteck 36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39" name="Gerade Verbindung mit Pfeil 38"/>
              <p:cNvCxnSpPr>
                <a:cxnSpLocks/>
                <a:stCxn id="31" idx="3"/>
                <a:endCxn id="32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Verbinder: gewinkelt 26"/>
            <p:cNvCxnSpPr>
              <a:cxnSpLocks/>
              <a:stCxn id="31" idx="0"/>
              <a:endCxn id="29" idx="1"/>
            </p:cNvCxnSpPr>
            <p:nvPr/>
          </p:nvCxnSpPr>
          <p:spPr>
            <a:xfrm rot="5400000" flipH="1" flipV="1">
              <a:off x="1605420" y="3347912"/>
              <a:ext cx="355156" cy="50405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ieren 27"/>
            <p:cNvGrpSpPr/>
            <p:nvPr/>
          </p:nvGrpSpPr>
          <p:grpSpPr>
            <a:xfrm>
              <a:off x="2035026" y="3222621"/>
              <a:ext cx="3758688" cy="417128"/>
              <a:chOff x="2035026" y="3022880"/>
              <a:chExt cx="3758688" cy="417128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2035026" y="3022880"/>
                <a:ext cx="3758688" cy="39948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2135264" y="3039898"/>
                <a:ext cx="3551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1. </a:t>
                </a:r>
                <a:r>
                  <a:rPr lang="de-DE" sz="2000" b="1" dirty="0" err="1"/>
                  <a:t>Introduction</a:t>
                </a:r>
                <a:endParaRPr lang="de-DE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06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sz="2000" dirty="0" err="1"/>
              <a:t>Softmax</a:t>
            </a:r>
            <a:r>
              <a:rPr lang="de-DE" sz="2000" dirty="0"/>
              <a:t> </a:t>
            </a:r>
            <a:r>
              <a:rPr lang="de-DE" sz="2000" dirty="0" err="1"/>
              <a:t>output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  <a:p>
            <a:r>
              <a:rPr lang="de-DE" sz="2000" dirty="0" err="1"/>
              <a:t>Cost</a:t>
            </a:r>
            <a:r>
              <a:rPr lang="de-DE" sz="2000" dirty="0"/>
              <a:t> </a:t>
            </a:r>
            <a:r>
              <a:rPr lang="de-DE" sz="2000" dirty="0" err="1"/>
              <a:t>measure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softmax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-Linear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7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3"/>
                <a:ext cx="7923213" cy="2867803"/>
              </a:xfrm>
            </p:spPr>
            <p:txBody>
              <a:bodyPr/>
              <a:lstStyle/>
              <a:p>
                <a:r>
                  <a:rPr lang="en-GB" sz="2000" dirty="0"/>
                  <a:t>Soft continuous version of Max Function</a:t>
                </a:r>
              </a:p>
              <a:p>
                <a:endParaRPr lang="en-GB" sz="2000" dirty="0"/>
              </a:p>
              <a:p>
                <a:endParaRPr lang="en-GB" sz="2000" dirty="0"/>
              </a:p>
              <a:p>
                <a:endParaRPr lang="en-GB" sz="2000" dirty="0"/>
              </a:p>
              <a:p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 smtClean="0"/>
                  <a:t>Aim: To </a:t>
                </a:r>
                <a:r>
                  <a:rPr lang="en-GB" sz="2000" dirty="0"/>
                  <a:t>f</a:t>
                </a:r>
                <a:r>
                  <a:rPr lang="en-GB" sz="2000" dirty="0"/>
                  <a:t>orce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0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) </m:t>
                        </m:r>
                      </m:e>
                    </m:nary>
                    <m:r>
                      <a:rPr lang="en-US" sz="2000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3"/>
                <a:ext cx="7923213" cy="2867803"/>
              </a:xfrm>
              <a:blipFill rotWithShape="0">
                <a:blip r:embed="rId3"/>
                <a:stretch>
                  <a:fillRect l="-847" t="-1489" b="-1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Output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1"/>
              <p:cNvSpPr txBox="1"/>
              <p:nvPr/>
            </p:nvSpPr>
            <p:spPr>
              <a:xfrm>
                <a:off x="3957751" y="2462517"/>
                <a:ext cx="4203903" cy="788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5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51" y="2462517"/>
                <a:ext cx="4203903" cy="7885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pieren 23"/>
          <p:cNvGrpSpPr/>
          <p:nvPr/>
        </p:nvGrpSpPr>
        <p:grpSpPr>
          <a:xfrm>
            <a:off x="1072954" y="2165083"/>
            <a:ext cx="2103162" cy="569420"/>
            <a:chOff x="1137772" y="2977034"/>
            <a:chExt cx="2103162" cy="569420"/>
          </a:xfrm>
        </p:grpSpPr>
        <p:sp>
          <p:nvSpPr>
            <p:cNvPr id="26" name="Ellipse 14"/>
            <p:cNvSpPr/>
            <p:nvPr/>
          </p:nvSpPr>
          <p:spPr>
            <a:xfrm>
              <a:off x="2212013" y="2977034"/>
              <a:ext cx="416711" cy="416711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Gerade Verbindung mit Pfeil 27"/>
            <p:cNvCxnSpPr>
              <a:endCxn id="26" idx="2"/>
            </p:cNvCxnSpPr>
            <p:nvPr/>
          </p:nvCxnSpPr>
          <p:spPr>
            <a:xfrm>
              <a:off x="1287668" y="3185389"/>
              <a:ext cx="92434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>
              <a:stCxn id="26" idx="6"/>
            </p:cNvCxnSpPr>
            <p:nvPr/>
          </p:nvCxnSpPr>
          <p:spPr>
            <a:xfrm flipV="1">
              <a:off x="2628724" y="3185389"/>
              <a:ext cx="60672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19"/>
                <p:cNvSpPr txBox="1"/>
                <p:nvPr/>
              </p:nvSpPr>
              <p:spPr>
                <a:xfrm>
                  <a:off x="1137772" y="3121658"/>
                  <a:ext cx="1224136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>
            <p:sp>
              <p:nvSpPr>
                <p:cNvPr id="32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72" y="3121658"/>
                  <a:ext cx="1224136" cy="4247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20"/>
                <p:cNvSpPr txBox="1"/>
                <p:nvPr/>
              </p:nvSpPr>
              <p:spPr>
                <a:xfrm>
                  <a:off x="2634111" y="3146344"/>
                  <a:ext cx="6068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>
            <p:sp>
              <p:nvSpPr>
                <p:cNvPr id="33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111" y="3146344"/>
                  <a:ext cx="606823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/>
          <p:cNvSpPr txBox="1"/>
          <p:nvPr/>
        </p:nvSpPr>
        <p:spPr>
          <a:xfrm>
            <a:off x="435989" y="215277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logits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0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6612853" cy="28004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mr-IN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(1 −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sz="2400" dirty="0"/>
                  <a:t>Nice Simple derivative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depends </a:t>
                </a:r>
                <a:r>
                  <a:rPr lang="en-GB" dirty="0" smtClean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depends on arrival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6612853" cy="280042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Output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/>
        </p:nvGrpSpPr>
        <p:grpSpPr>
          <a:xfrm>
            <a:off x="5803161" y="2255594"/>
            <a:ext cx="2116998" cy="498882"/>
            <a:chOff x="1137772" y="2977034"/>
            <a:chExt cx="2116998" cy="498882"/>
          </a:xfrm>
        </p:grpSpPr>
        <p:sp>
          <p:nvSpPr>
            <p:cNvPr id="30" name="Ellipse 14"/>
            <p:cNvSpPr/>
            <p:nvPr/>
          </p:nvSpPr>
          <p:spPr>
            <a:xfrm>
              <a:off x="2212013" y="2977034"/>
              <a:ext cx="416711" cy="416711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31" name="Gerade Verbindung mit Pfeil 30"/>
            <p:cNvCxnSpPr>
              <a:endCxn id="30" idx="2"/>
            </p:cNvCxnSpPr>
            <p:nvPr/>
          </p:nvCxnSpPr>
          <p:spPr>
            <a:xfrm>
              <a:off x="1287668" y="3185389"/>
              <a:ext cx="92434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30" idx="6"/>
            </p:cNvCxnSpPr>
            <p:nvPr/>
          </p:nvCxnSpPr>
          <p:spPr>
            <a:xfrm flipV="1">
              <a:off x="2628724" y="3185389"/>
              <a:ext cx="60672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19"/>
                <p:cNvSpPr txBox="1"/>
                <p:nvPr/>
              </p:nvSpPr>
              <p:spPr>
                <a:xfrm>
                  <a:off x="1137772" y="3075806"/>
                  <a:ext cx="122413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3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72" y="3075806"/>
                  <a:ext cx="122413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20"/>
                <p:cNvSpPr txBox="1"/>
                <p:nvPr/>
              </p:nvSpPr>
              <p:spPr>
                <a:xfrm>
                  <a:off x="2647947" y="3075806"/>
                  <a:ext cx="6068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4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947" y="3075806"/>
                  <a:ext cx="60682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432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6540" y="1221601"/>
                <a:ext cx="7923213" cy="2800424"/>
              </a:xfrm>
            </p:spPr>
            <p:txBody>
              <a:bodyPr/>
              <a:lstStyle/>
              <a:p>
                <a:r>
                  <a:rPr lang="en-US" sz="2000" dirty="0"/>
                  <a:t>Cross entropy cost function</a:t>
                </a:r>
                <a:endParaRPr lang="en-US" sz="2000" i="1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𝐶</m:t>
                    </m:r>
                    <m:r>
                      <a:rPr lang="en-US" sz="2000" i="1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is-IS" sz="20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mr-IN" sz="200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sz="2000">
                                <a:latin typeface="Cambria Math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fName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</a:p>
              <a:p>
                <a:pPr lvl="2"/>
                <a:r>
                  <a:rPr lang="en-GB" sz="1800" dirty="0"/>
                  <a:t>Negative log probability of correct answer</a:t>
                </a:r>
              </a:p>
              <a:p>
                <a:pPr lvl="1"/>
                <a:r>
                  <a:rPr lang="en-GB" sz="2000" dirty="0"/>
                  <a:t>Maximise the log probability of getting answer right</a:t>
                </a:r>
              </a:p>
              <a:p>
                <a:pPr lvl="1"/>
                <a:r>
                  <a:rPr lang="en-GB" sz="2000" dirty="0"/>
                  <a:t>Very big gradient when O/P is 1 and target is 0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𝛿</m:t>
                        </m:r>
                        <m:r>
                          <a:rPr lang="en-US" sz="2000" i="1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GB" sz="2000" dirty="0"/>
                  <a:t>Slope is -1 when target values and actual value is opposite</a:t>
                </a:r>
              </a:p>
              <a:p>
                <a:pPr lvl="1"/>
                <a:endParaRPr lang="en-GB" sz="2000" dirty="0"/>
              </a:p>
              <a:p>
                <a:pPr lvl="1"/>
                <a:endParaRPr lang="en-GB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540" y="1221601"/>
                <a:ext cx="7923213" cy="2800424"/>
              </a:xfrm>
              <a:blipFill>
                <a:blip r:embed="rId3"/>
                <a:stretch>
                  <a:fillRect l="-846" t="-3913" b="-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Softmax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1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6" y="1283494"/>
            <a:ext cx="8197030" cy="3232472"/>
          </a:xfrm>
        </p:spPr>
        <p:txBody>
          <a:bodyPr/>
          <a:lstStyle/>
          <a:p>
            <a:r>
              <a:rPr lang="en-US" dirty="0"/>
              <a:t>How fast the network trains</a:t>
            </a:r>
          </a:p>
          <a:p>
            <a:pPr lvl="1"/>
            <a:r>
              <a:rPr lang="en-US" sz="2400" dirty="0"/>
              <a:t>High learning rate</a:t>
            </a:r>
          </a:p>
          <a:p>
            <a:pPr lvl="2"/>
            <a:r>
              <a:rPr lang="en-US" dirty="0"/>
              <a:t>Convergence or global minimum finding is problem</a:t>
            </a:r>
          </a:p>
          <a:p>
            <a:pPr lvl="1"/>
            <a:r>
              <a:rPr lang="en-US" sz="2400" dirty="0"/>
              <a:t>Low learning rate</a:t>
            </a:r>
          </a:p>
          <a:p>
            <a:pPr lvl="2"/>
            <a:r>
              <a:rPr lang="en-US" dirty="0"/>
              <a:t>High training times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Hyperparameters - </a:t>
            </a:r>
            <a:r>
              <a:rPr lang="en-GB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58909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2600" y="1419622"/>
            <a:ext cx="8049840" cy="3232472"/>
          </a:xfrm>
        </p:spPr>
        <p:txBody>
          <a:bodyPr/>
          <a:lstStyle/>
          <a:p>
            <a:r>
              <a:rPr lang="en-US" sz="2000" dirty="0"/>
              <a:t>Learning rate decay means the learning rate decreases over time</a:t>
            </a:r>
          </a:p>
          <a:p>
            <a:pPr lvl="1"/>
            <a:r>
              <a:rPr lang="en-US" sz="2000" dirty="0"/>
              <a:t>higher learning rate is well suited to get close to the global minimum</a:t>
            </a:r>
          </a:p>
          <a:p>
            <a:pPr lvl="1"/>
            <a:r>
              <a:rPr lang="en-US" sz="2000" dirty="0"/>
              <a:t>small learning rate is better at fine tuning the global minimum</a:t>
            </a:r>
          </a:p>
          <a:p>
            <a:r>
              <a:rPr lang="en-US" sz="2000" dirty="0"/>
              <a:t>Several way</a:t>
            </a:r>
          </a:p>
          <a:p>
            <a:pPr lvl="1"/>
            <a:r>
              <a:rPr lang="en-US" sz="2000" dirty="0"/>
              <a:t>Exponential decay, reduction by factor of </a:t>
            </a:r>
            <a:r>
              <a:rPr lang="en-US" sz="2000" i="1" dirty="0"/>
              <a:t>n </a:t>
            </a:r>
          </a:p>
          <a:p>
            <a:pPr lvl="1"/>
            <a:r>
              <a:rPr lang="en-US" sz="2000" dirty="0"/>
              <a:t>Function to decrease the learning rate by 4%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Hyperparameters - </a:t>
            </a:r>
            <a:r>
              <a:rPr lang="en-GB" dirty="0"/>
              <a:t>Learning Rate Decay</a:t>
            </a:r>
          </a:p>
        </p:txBody>
      </p:sp>
    </p:spTree>
    <p:extLst>
      <p:ext uri="{BB962C8B-B14F-4D97-AF65-F5344CB8AC3E}">
        <p14:creationId xmlns:p14="http://schemas.microsoft.com/office/powerpoint/2010/main" val="23643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sz="2800" dirty="0"/>
              <a:t>Hyperparameters - </a:t>
            </a:r>
            <a:r>
              <a:rPr lang="en-GB" sz="2800" dirty="0"/>
              <a:t>Overfitting or Underfitting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3143" y="1696153"/>
            <a:ext cx="1874202" cy="2006977"/>
            <a:chOff x="573143" y="1696153"/>
            <a:chExt cx="1874202" cy="200697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62949" y="1993964"/>
              <a:ext cx="1224136" cy="144016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hteck 7"/>
            <p:cNvSpPr/>
            <p:nvPr/>
          </p:nvSpPr>
          <p:spPr>
            <a:xfrm>
              <a:off x="692328" y="2172751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1294997" y="1993759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701090" y="2116867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475017" y="2332891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655448" y="1696153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70961" y="2403441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258993" y="2750048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924917" y="2487602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2049278" y="2100560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799163" y="2841262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231321" y="2642036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76505" y="1785181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617934" y="2591702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425693" y="3093410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57317" y="2625238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951517" y="2913689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573143" y="3039532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968493" y="3285520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1428953" y="3487106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82497" y="1668496"/>
            <a:ext cx="1902118" cy="2034634"/>
            <a:chOff x="3182497" y="1668496"/>
            <a:chExt cx="1902118" cy="2034634"/>
          </a:xfrm>
        </p:grpSpPr>
        <p:sp>
          <p:nvSpPr>
            <p:cNvPr id="36" name="Rechteck 35"/>
            <p:cNvSpPr/>
            <p:nvPr/>
          </p:nvSpPr>
          <p:spPr>
            <a:xfrm>
              <a:off x="3301682" y="2172751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>
              <a:off x="3904351" y="1993759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4310444" y="2116867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4084371" y="2332891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/>
            <p:cNvSpPr/>
            <p:nvPr/>
          </p:nvSpPr>
          <p:spPr>
            <a:xfrm>
              <a:off x="4264802" y="1696153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580315" y="2403441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68347" y="2750048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/>
            <p:cNvSpPr/>
            <p:nvPr/>
          </p:nvSpPr>
          <p:spPr>
            <a:xfrm>
              <a:off x="4534271" y="2487602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658632" y="2100560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408517" y="2841262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4840675" y="2642036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685859" y="1785181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4227288" y="2591702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035047" y="3093410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3266671" y="2625238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3560871" y="2913689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182497" y="3039532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3577847" y="3285520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4038307" y="3487106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: Form 74"/>
            <p:cNvSpPr/>
            <p:nvPr/>
          </p:nvSpPr>
          <p:spPr>
            <a:xfrm>
              <a:off x="3539348" y="1668496"/>
              <a:ext cx="1545267" cy="1502735"/>
            </a:xfrm>
            <a:custGeom>
              <a:avLst/>
              <a:gdLst>
                <a:gd name="connsiteX0" fmla="*/ 439480 w 1545267"/>
                <a:gd name="connsiteY0" fmla="*/ 0 h 1502735"/>
                <a:gd name="connsiteX1" fmla="*/ 382773 w 1545267"/>
                <a:gd name="connsiteY1" fmla="*/ 106326 h 1502735"/>
                <a:gd name="connsiteX2" fmla="*/ 340242 w 1545267"/>
                <a:gd name="connsiteY2" fmla="*/ 163033 h 1502735"/>
                <a:gd name="connsiteX3" fmla="*/ 326066 w 1545267"/>
                <a:gd name="connsiteY3" fmla="*/ 184298 h 1502735"/>
                <a:gd name="connsiteX4" fmla="*/ 290624 w 1545267"/>
                <a:gd name="connsiteY4" fmla="*/ 241005 h 1502735"/>
                <a:gd name="connsiteX5" fmla="*/ 269359 w 1545267"/>
                <a:gd name="connsiteY5" fmla="*/ 290624 h 1502735"/>
                <a:gd name="connsiteX6" fmla="*/ 248094 w 1545267"/>
                <a:gd name="connsiteY6" fmla="*/ 318977 h 1502735"/>
                <a:gd name="connsiteX7" fmla="*/ 241005 w 1545267"/>
                <a:gd name="connsiteY7" fmla="*/ 340242 h 1502735"/>
                <a:gd name="connsiteX8" fmla="*/ 212652 w 1545267"/>
                <a:gd name="connsiteY8" fmla="*/ 389861 h 1502735"/>
                <a:gd name="connsiteX9" fmla="*/ 191387 w 1545267"/>
                <a:gd name="connsiteY9" fmla="*/ 411126 h 1502735"/>
                <a:gd name="connsiteX10" fmla="*/ 170121 w 1545267"/>
                <a:gd name="connsiteY10" fmla="*/ 453656 h 1502735"/>
                <a:gd name="connsiteX11" fmla="*/ 148856 w 1545267"/>
                <a:gd name="connsiteY11" fmla="*/ 482010 h 1502735"/>
                <a:gd name="connsiteX12" fmla="*/ 120503 w 1545267"/>
                <a:gd name="connsiteY12" fmla="*/ 524540 h 1502735"/>
                <a:gd name="connsiteX13" fmla="*/ 113414 w 1545267"/>
                <a:gd name="connsiteY13" fmla="*/ 545805 h 1502735"/>
                <a:gd name="connsiteX14" fmla="*/ 85061 w 1545267"/>
                <a:gd name="connsiteY14" fmla="*/ 588335 h 1502735"/>
                <a:gd name="connsiteX15" fmla="*/ 77973 w 1545267"/>
                <a:gd name="connsiteY15" fmla="*/ 609600 h 1502735"/>
                <a:gd name="connsiteX16" fmla="*/ 70884 w 1545267"/>
                <a:gd name="connsiteY16" fmla="*/ 637954 h 1502735"/>
                <a:gd name="connsiteX17" fmla="*/ 42531 w 1545267"/>
                <a:gd name="connsiteY17" fmla="*/ 680484 h 1502735"/>
                <a:gd name="connsiteX18" fmla="*/ 21266 w 1545267"/>
                <a:gd name="connsiteY18" fmla="*/ 744279 h 1502735"/>
                <a:gd name="connsiteX19" fmla="*/ 14177 w 1545267"/>
                <a:gd name="connsiteY19" fmla="*/ 765544 h 1502735"/>
                <a:gd name="connsiteX20" fmla="*/ 0 w 1545267"/>
                <a:gd name="connsiteY20" fmla="*/ 822251 h 1502735"/>
                <a:gd name="connsiteX21" fmla="*/ 7089 w 1545267"/>
                <a:gd name="connsiteY21" fmla="*/ 942754 h 1502735"/>
                <a:gd name="connsiteX22" fmla="*/ 14177 w 1545267"/>
                <a:gd name="connsiteY22" fmla="*/ 971107 h 1502735"/>
                <a:gd name="connsiteX23" fmla="*/ 28354 w 1545267"/>
                <a:gd name="connsiteY23" fmla="*/ 992372 h 1502735"/>
                <a:gd name="connsiteX24" fmla="*/ 42531 w 1545267"/>
                <a:gd name="connsiteY24" fmla="*/ 1041991 h 1502735"/>
                <a:gd name="connsiteX25" fmla="*/ 49619 w 1545267"/>
                <a:gd name="connsiteY25" fmla="*/ 1070344 h 1502735"/>
                <a:gd name="connsiteX26" fmla="*/ 77973 w 1545267"/>
                <a:gd name="connsiteY26" fmla="*/ 1112875 h 1502735"/>
                <a:gd name="connsiteX27" fmla="*/ 85061 w 1545267"/>
                <a:gd name="connsiteY27" fmla="*/ 1141228 h 1502735"/>
                <a:gd name="connsiteX28" fmla="*/ 99238 w 1545267"/>
                <a:gd name="connsiteY28" fmla="*/ 1162493 h 1502735"/>
                <a:gd name="connsiteX29" fmla="*/ 148856 w 1545267"/>
                <a:gd name="connsiteY29" fmla="*/ 1212112 h 1502735"/>
                <a:gd name="connsiteX30" fmla="*/ 198475 w 1545267"/>
                <a:gd name="connsiteY30" fmla="*/ 1247554 h 1502735"/>
                <a:gd name="connsiteX31" fmla="*/ 248094 w 1545267"/>
                <a:gd name="connsiteY31" fmla="*/ 1297172 h 1502735"/>
                <a:gd name="connsiteX32" fmla="*/ 276447 w 1545267"/>
                <a:gd name="connsiteY32" fmla="*/ 1311349 h 1502735"/>
                <a:gd name="connsiteX33" fmla="*/ 297712 w 1545267"/>
                <a:gd name="connsiteY33" fmla="*/ 1325526 h 1502735"/>
                <a:gd name="connsiteX34" fmla="*/ 318977 w 1545267"/>
                <a:gd name="connsiteY34" fmla="*/ 1332614 h 1502735"/>
                <a:gd name="connsiteX35" fmla="*/ 375684 w 1545267"/>
                <a:gd name="connsiteY35" fmla="*/ 1346791 h 1502735"/>
                <a:gd name="connsiteX36" fmla="*/ 396949 w 1545267"/>
                <a:gd name="connsiteY36" fmla="*/ 1353879 h 1502735"/>
                <a:gd name="connsiteX37" fmla="*/ 439480 w 1545267"/>
                <a:gd name="connsiteY37" fmla="*/ 1360968 h 1502735"/>
                <a:gd name="connsiteX38" fmla="*/ 510363 w 1545267"/>
                <a:gd name="connsiteY38" fmla="*/ 1382233 h 1502735"/>
                <a:gd name="connsiteX39" fmla="*/ 630866 w 1545267"/>
                <a:gd name="connsiteY39" fmla="*/ 1403498 h 1502735"/>
                <a:gd name="connsiteX40" fmla="*/ 666307 w 1545267"/>
                <a:gd name="connsiteY40" fmla="*/ 1410586 h 1502735"/>
                <a:gd name="connsiteX41" fmla="*/ 730103 w 1545267"/>
                <a:gd name="connsiteY41" fmla="*/ 1417675 h 1502735"/>
                <a:gd name="connsiteX42" fmla="*/ 808075 w 1545267"/>
                <a:gd name="connsiteY42" fmla="*/ 1431851 h 1502735"/>
                <a:gd name="connsiteX43" fmla="*/ 857694 w 1545267"/>
                <a:gd name="connsiteY43" fmla="*/ 1438940 h 1502735"/>
                <a:gd name="connsiteX44" fmla="*/ 893135 w 1545267"/>
                <a:gd name="connsiteY44" fmla="*/ 1446028 h 1502735"/>
                <a:gd name="connsiteX45" fmla="*/ 1013638 w 1545267"/>
                <a:gd name="connsiteY45" fmla="*/ 1453117 h 1502735"/>
                <a:gd name="connsiteX46" fmla="*/ 1070345 w 1545267"/>
                <a:gd name="connsiteY46" fmla="*/ 1460205 h 1502735"/>
                <a:gd name="connsiteX47" fmla="*/ 1261731 w 1545267"/>
                <a:gd name="connsiteY47" fmla="*/ 1474382 h 1502735"/>
                <a:gd name="connsiteX48" fmla="*/ 1332614 w 1545267"/>
                <a:gd name="connsiteY48" fmla="*/ 1481470 h 1502735"/>
                <a:gd name="connsiteX49" fmla="*/ 1375145 w 1545267"/>
                <a:gd name="connsiteY49" fmla="*/ 1488558 h 1502735"/>
                <a:gd name="connsiteX50" fmla="*/ 1545266 w 1545267"/>
                <a:gd name="connsiteY50" fmla="*/ 1502735 h 150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545267" h="1502735">
                  <a:moveTo>
                    <a:pt x="439480" y="0"/>
                  </a:moveTo>
                  <a:cubicBezTo>
                    <a:pt x="420193" y="57859"/>
                    <a:pt x="428509" y="45346"/>
                    <a:pt x="382773" y="106326"/>
                  </a:cubicBezTo>
                  <a:cubicBezTo>
                    <a:pt x="368596" y="125228"/>
                    <a:pt x="353348" y="143373"/>
                    <a:pt x="340242" y="163033"/>
                  </a:cubicBezTo>
                  <a:cubicBezTo>
                    <a:pt x="335517" y="170121"/>
                    <a:pt x="329526" y="176513"/>
                    <a:pt x="326066" y="184298"/>
                  </a:cubicBezTo>
                  <a:cubicBezTo>
                    <a:pt x="301204" y="240237"/>
                    <a:pt x="328878" y="215502"/>
                    <a:pt x="290624" y="241005"/>
                  </a:cubicBezTo>
                  <a:cubicBezTo>
                    <a:pt x="283734" y="261673"/>
                    <a:pt x="281869" y="270608"/>
                    <a:pt x="269359" y="290624"/>
                  </a:cubicBezTo>
                  <a:cubicBezTo>
                    <a:pt x="263098" y="300642"/>
                    <a:pt x="255182" y="309526"/>
                    <a:pt x="248094" y="318977"/>
                  </a:cubicBezTo>
                  <a:cubicBezTo>
                    <a:pt x="245731" y="326065"/>
                    <a:pt x="243948" y="333374"/>
                    <a:pt x="241005" y="340242"/>
                  </a:cubicBezTo>
                  <a:cubicBezTo>
                    <a:pt x="234888" y="354514"/>
                    <a:pt x="223120" y="377300"/>
                    <a:pt x="212652" y="389861"/>
                  </a:cubicBezTo>
                  <a:cubicBezTo>
                    <a:pt x="206235" y="397562"/>
                    <a:pt x="197805" y="403425"/>
                    <a:pt x="191387" y="411126"/>
                  </a:cubicBezTo>
                  <a:cubicBezTo>
                    <a:pt x="157712" y="451536"/>
                    <a:pt x="193370" y="412971"/>
                    <a:pt x="170121" y="453656"/>
                  </a:cubicBezTo>
                  <a:cubicBezTo>
                    <a:pt x="164260" y="463913"/>
                    <a:pt x="155631" y="472331"/>
                    <a:pt x="148856" y="482010"/>
                  </a:cubicBezTo>
                  <a:cubicBezTo>
                    <a:pt x="139085" y="495968"/>
                    <a:pt x="125891" y="508376"/>
                    <a:pt x="120503" y="524540"/>
                  </a:cubicBezTo>
                  <a:cubicBezTo>
                    <a:pt x="118140" y="531628"/>
                    <a:pt x="117043" y="539273"/>
                    <a:pt x="113414" y="545805"/>
                  </a:cubicBezTo>
                  <a:cubicBezTo>
                    <a:pt x="105139" y="560699"/>
                    <a:pt x="85061" y="588335"/>
                    <a:pt x="85061" y="588335"/>
                  </a:cubicBezTo>
                  <a:cubicBezTo>
                    <a:pt x="82698" y="595423"/>
                    <a:pt x="80026" y="602416"/>
                    <a:pt x="77973" y="609600"/>
                  </a:cubicBezTo>
                  <a:cubicBezTo>
                    <a:pt x="75297" y="618967"/>
                    <a:pt x="75241" y="629240"/>
                    <a:pt x="70884" y="637954"/>
                  </a:cubicBezTo>
                  <a:cubicBezTo>
                    <a:pt x="63264" y="653193"/>
                    <a:pt x="47919" y="664320"/>
                    <a:pt x="42531" y="680484"/>
                  </a:cubicBezTo>
                  <a:lnTo>
                    <a:pt x="21266" y="744279"/>
                  </a:lnTo>
                  <a:cubicBezTo>
                    <a:pt x="18903" y="751367"/>
                    <a:pt x="15989" y="758295"/>
                    <a:pt x="14177" y="765544"/>
                  </a:cubicBezTo>
                  <a:lnTo>
                    <a:pt x="0" y="822251"/>
                  </a:lnTo>
                  <a:cubicBezTo>
                    <a:pt x="2363" y="862419"/>
                    <a:pt x="3274" y="902698"/>
                    <a:pt x="7089" y="942754"/>
                  </a:cubicBezTo>
                  <a:cubicBezTo>
                    <a:pt x="8013" y="952452"/>
                    <a:pt x="10339" y="962153"/>
                    <a:pt x="14177" y="971107"/>
                  </a:cubicBezTo>
                  <a:cubicBezTo>
                    <a:pt x="17533" y="978937"/>
                    <a:pt x="23628" y="985284"/>
                    <a:pt x="28354" y="992372"/>
                  </a:cubicBezTo>
                  <a:cubicBezTo>
                    <a:pt x="50509" y="1080997"/>
                    <a:pt x="22195" y="970818"/>
                    <a:pt x="42531" y="1041991"/>
                  </a:cubicBezTo>
                  <a:cubicBezTo>
                    <a:pt x="45207" y="1051358"/>
                    <a:pt x="45262" y="1061631"/>
                    <a:pt x="49619" y="1070344"/>
                  </a:cubicBezTo>
                  <a:cubicBezTo>
                    <a:pt x="57239" y="1085584"/>
                    <a:pt x="77973" y="1112875"/>
                    <a:pt x="77973" y="1112875"/>
                  </a:cubicBezTo>
                  <a:cubicBezTo>
                    <a:pt x="80336" y="1122326"/>
                    <a:pt x="81223" y="1132274"/>
                    <a:pt x="85061" y="1141228"/>
                  </a:cubicBezTo>
                  <a:cubicBezTo>
                    <a:pt x="88417" y="1149058"/>
                    <a:pt x="93539" y="1156161"/>
                    <a:pt x="99238" y="1162493"/>
                  </a:cubicBezTo>
                  <a:cubicBezTo>
                    <a:pt x="114885" y="1179879"/>
                    <a:pt x="129394" y="1199137"/>
                    <a:pt x="148856" y="1212112"/>
                  </a:cubicBezTo>
                  <a:cubicBezTo>
                    <a:pt x="163306" y="1221745"/>
                    <a:pt x="186389" y="1236567"/>
                    <a:pt x="198475" y="1247554"/>
                  </a:cubicBezTo>
                  <a:cubicBezTo>
                    <a:pt x="215783" y="1263288"/>
                    <a:pt x="227173" y="1286711"/>
                    <a:pt x="248094" y="1297172"/>
                  </a:cubicBezTo>
                  <a:cubicBezTo>
                    <a:pt x="257545" y="1301898"/>
                    <a:pt x="267273" y="1306106"/>
                    <a:pt x="276447" y="1311349"/>
                  </a:cubicBezTo>
                  <a:cubicBezTo>
                    <a:pt x="283844" y="1315576"/>
                    <a:pt x="290092" y="1321716"/>
                    <a:pt x="297712" y="1325526"/>
                  </a:cubicBezTo>
                  <a:cubicBezTo>
                    <a:pt x="304395" y="1328867"/>
                    <a:pt x="311769" y="1330648"/>
                    <a:pt x="318977" y="1332614"/>
                  </a:cubicBezTo>
                  <a:cubicBezTo>
                    <a:pt x="337775" y="1337741"/>
                    <a:pt x="357200" y="1340630"/>
                    <a:pt x="375684" y="1346791"/>
                  </a:cubicBezTo>
                  <a:cubicBezTo>
                    <a:pt x="382772" y="1349154"/>
                    <a:pt x="389655" y="1352258"/>
                    <a:pt x="396949" y="1353879"/>
                  </a:cubicBezTo>
                  <a:cubicBezTo>
                    <a:pt x="410979" y="1356997"/>
                    <a:pt x="425537" y="1357482"/>
                    <a:pt x="439480" y="1360968"/>
                  </a:cubicBezTo>
                  <a:cubicBezTo>
                    <a:pt x="546293" y="1387671"/>
                    <a:pt x="431630" y="1365361"/>
                    <a:pt x="510363" y="1382233"/>
                  </a:cubicBezTo>
                  <a:cubicBezTo>
                    <a:pt x="624412" y="1406673"/>
                    <a:pt x="538823" y="1388158"/>
                    <a:pt x="630866" y="1403498"/>
                  </a:cubicBezTo>
                  <a:cubicBezTo>
                    <a:pt x="642750" y="1405479"/>
                    <a:pt x="654380" y="1408882"/>
                    <a:pt x="666307" y="1410586"/>
                  </a:cubicBezTo>
                  <a:cubicBezTo>
                    <a:pt x="687488" y="1413612"/>
                    <a:pt x="708894" y="1414847"/>
                    <a:pt x="730103" y="1417675"/>
                  </a:cubicBezTo>
                  <a:cubicBezTo>
                    <a:pt x="789187" y="1425553"/>
                    <a:pt x="754625" y="1422943"/>
                    <a:pt x="808075" y="1431851"/>
                  </a:cubicBezTo>
                  <a:cubicBezTo>
                    <a:pt x="824555" y="1434598"/>
                    <a:pt x="841214" y="1436193"/>
                    <a:pt x="857694" y="1438940"/>
                  </a:cubicBezTo>
                  <a:cubicBezTo>
                    <a:pt x="869578" y="1440921"/>
                    <a:pt x="881137" y="1444937"/>
                    <a:pt x="893135" y="1446028"/>
                  </a:cubicBezTo>
                  <a:cubicBezTo>
                    <a:pt x="933207" y="1449671"/>
                    <a:pt x="973470" y="1450754"/>
                    <a:pt x="1013638" y="1453117"/>
                  </a:cubicBezTo>
                  <a:cubicBezTo>
                    <a:pt x="1032540" y="1455480"/>
                    <a:pt x="1051365" y="1458578"/>
                    <a:pt x="1070345" y="1460205"/>
                  </a:cubicBezTo>
                  <a:cubicBezTo>
                    <a:pt x="1134081" y="1465668"/>
                    <a:pt x="1198078" y="1468017"/>
                    <a:pt x="1261731" y="1474382"/>
                  </a:cubicBezTo>
                  <a:cubicBezTo>
                    <a:pt x="1285359" y="1476745"/>
                    <a:pt x="1309052" y="1478525"/>
                    <a:pt x="1332614" y="1481470"/>
                  </a:cubicBezTo>
                  <a:cubicBezTo>
                    <a:pt x="1346876" y="1483253"/>
                    <a:pt x="1360804" y="1487602"/>
                    <a:pt x="1375145" y="1488558"/>
                  </a:cubicBezTo>
                  <a:cubicBezTo>
                    <a:pt x="1547627" y="1500057"/>
                    <a:pt x="1545266" y="1438711"/>
                    <a:pt x="1545266" y="1502735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01175" y="1698101"/>
            <a:ext cx="1874202" cy="2078176"/>
            <a:chOff x="6201175" y="1698101"/>
            <a:chExt cx="1874202" cy="2078176"/>
          </a:xfrm>
        </p:grpSpPr>
        <p:sp>
          <p:nvSpPr>
            <p:cNvPr id="56" name="Rechteck 55"/>
            <p:cNvSpPr/>
            <p:nvPr/>
          </p:nvSpPr>
          <p:spPr>
            <a:xfrm>
              <a:off x="6320360" y="2245898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/>
            <p:cNvSpPr/>
            <p:nvPr/>
          </p:nvSpPr>
          <p:spPr>
            <a:xfrm>
              <a:off x="6923029" y="2066906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7329122" y="2190014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>
              <a:off x="7103049" y="2406038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>
              <a:off x="7283480" y="1769300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>
              <a:off x="6598993" y="2476588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/>
            <p:cNvSpPr/>
            <p:nvPr/>
          </p:nvSpPr>
          <p:spPr>
            <a:xfrm>
              <a:off x="6887025" y="2823195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/>
            <p:cNvSpPr/>
            <p:nvPr/>
          </p:nvSpPr>
          <p:spPr>
            <a:xfrm>
              <a:off x="7552949" y="2560749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/>
            <p:cNvSpPr/>
            <p:nvPr/>
          </p:nvSpPr>
          <p:spPr>
            <a:xfrm>
              <a:off x="7677310" y="2173707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/>
            <p:cNvSpPr/>
            <p:nvPr/>
          </p:nvSpPr>
          <p:spPr>
            <a:xfrm>
              <a:off x="7427195" y="2914409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>
              <a:off x="7859353" y="2715183"/>
              <a:ext cx="216024" cy="216024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704537" y="1858328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7245966" y="2664849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7053725" y="3166557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6285349" y="2698385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6579549" y="2986836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6201175" y="3112679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6596525" y="3358667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7056985" y="3560253"/>
              <a:ext cx="216024" cy="216024"/>
            </a:xfrm>
            <a:prstGeom prst="rect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: Form 76"/>
            <p:cNvSpPr/>
            <p:nvPr/>
          </p:nvSpPr>
          <p:spPr>
            <a:xfrm>
              <a:off x="6533235" y="1698101"/>
              <a:ext cx="1098698" cy="1672864"/>
            </a:xfrm>
            <a:custGeom>
              <a:avLst/>
              <a:gdLst>
                <a:gd name="connsiteX0" fmla="*/ 439479 w 1098698"/>
                <a:gd name="connsiteY0" fmla="*/ 0 h 1672864"/>
                <a:gd name="connsiteX1" fmla="*/ 460744 w 1098698"/>
                <a:gd name="connsiteY1" fmla="*/ 63795 h 1672864"/>
                <a:gd name="connsiteX2" fmla="*/ 474921 w 1098698"/>
                <a:gd name="connsiteY2" fmla="*/ 120502 h 1672864"/>
                <a:gd name="connsiteX3" fmla="*/ 467833 w 1098698"/>
                <a:gd name="connsiteY3" fmla="*/ 241004 h 1672864"/>
                <a:gd name="connsiteX4" fmla="*/ 439479 w 1098698"/>
                <a:gd name="connsiteY4" fmla="*/ 304800 h 1672864"/>
                <a:gd name="connsiteX5" fmla="*/ 418214 w 1098698"/>
                <a:gd name="connsiteY5" fmla="*/ 354418 h 1672864"/>
                <a:gd name="connsiteX6" fmla="*/ 404037 w 1098698"/>
                <a:gd name="connsiteY6" fmla="*/ 375683 h 1672864"/>
                <a:gd name="connsiteX7" fmla="*/ 375684 w 1098698"/>
                <a:gd name="connsiteY7" fmla="*/ 418213 h 1672864"/>
                <a:gd name="connsiteX8" fmla="*/ 361507 w 1098698"/>
                <a:gd name="connsiteY8" fmla="*/ 460744 h 1672864"/>
                <a:gd name="connsiteX9" fmla="*/ 347330 w 1098698"/>
                <a:gd name="connsiteY9" fmla="*/ 482009 h 1672864"/>
                <a:gd name="connsiteX10" fmla="*/ 311888 w 1098698"/>
                <a:gd name="connsiteY10" fmla="*/ 538716 h 1672864"/>
                <a:gd name="connsiteX11" fmla="*/ 297712 w 1098698"/>
                <a:gd name="connsiteY11" fmla="*/ 559981 h 1672864"/>
                <a:gd name="connsiteX12" fmla="*/ 276447 w 1098698"/>
                <a:gd name="connsiteY12" fmla="*/ 602511 h 1672864"/>
                <a:gd name="connsiteX13" fmla="*/ 255181 w 1098698"/>
                <a:gd name="connsiteY13" fmla="*/ 609600 h 1672864"/>
                <a:gd name="connsiteX14" fmla="*/ 233916 w 1098698"/>
                <a:gd name="connsiteY14" fmla="*/ 645041 h 1672864"/>
                <a:gd name="connsiteX15" fmla="*/ 212651 w 1098698"/>
                <a:gd name="connsiteY15" fmla="*/ 666307 h 1672864"/>
                <a:gd name="connsiteX16" fmla="*/ 198474 w 1098698"/>
                <a:gd name="connsiteY16" fmla="*/ 687572 h 1672864"/>
                <a:gd name="connsiteX17" fmla="*/ 177209 w 1098698"/>
                <a:gd name="connsiteY17" fmla="*/ 708837 h 1672864"/>
                <a:gd name="connsiteX18" fmla="*/ 163033 w 1098698"/>
                <a:gd name="connsiteY18" fmla="*/ 730102 h 1672864"/>
                <a:gd name="connsiteX19" fmla="*/ 120502 w 1098698"/>
                <a:gd name="connsiteY19" fmla="*/ 765544 h 1672864"/>
                <a:gd name="connsiteX20" fmla="*/ 77972 w 1098698"/>
                <a:gd name="connsiteY20" fmla="*/ 815162 h 1672864"/>
                <a:gd name="connsiteX21" fmla="*/ 35442 w 1098698"/>
                <a:gd name="connsiteY21" fmla="*/ 857693 h 1672864"/>
                <a:gd name="connsiteX22" fmla="*/ 7088 w 1098698"/>
                <a:gd name="connsiteY22" fmla="*/ 921488 h 1672864"/>
                <a:gd name="connsiteX23" fmla="*/ 0 w 1098698"/>
                <a:gd name="connsiteY23" fmla="*/ 942753 h 1672864"/>
                <a:gd name="connsiteX24" fmla="*/ 14177 w 1098698"/>
                <a:gd name="connsiteY24" fmla="*/ 1063255 h 1672864"/>
                <a:gd name="connsiteX25" fmla="*/ 35442 w 1098698"/>
                <a:gd name="connsiteY25" fmla="*/ 1105786 h 1672864"/>
                <a:gd name="connsiteX26" fmla="*/ 56707 w 1098698"/>
                <a:gd name="connsiteY26" fmla="*/ 1119962 h 1672864"/>
                <a:gd name="connsiteX27" fmla="*/ 77972 w 1098698"/>
                <a:gd name="connsiteY27" fmla="*/ 1162493 h 1672864"/>
                <a:gd name="connsiteX28" fmla="*/ 85061 w 1098698"/>
                <a:gd name="connsiteY28" fmla="*/ 1183758 h 1672864"/>
                <a:gd name="connsiteX29" fmla="*/ 106326 w 1098698"/>
                <a:gd name="connsiteY29" fmla="*/ 1197934 h 1672864"/>
                <a:gd name="connsiteX30" fmla="*/ 148856 w 1098698"/>
                <a:gd name="connsiteY30" fmla="*/ 1233376 h 1672864"/>
                <a:gd name="connsiteX31" fmla="*/ 170121 w 1098698"/>
                <a:gd name="connsiteY31" fmla="*/ 1254641 h 1672864"/>
                <a:gd name="connsiteX32" fmla="*/ 219740 w 1098698"/>
                <a:gd name="connsiteY32" fmla="*/ 1275907 h 1672864"/>
                <a:gd name="connsiteX33" fmla="*/ 241005 w 1098698"/>
                <a:gd name="connsiteY33" fmla="*/ 1290083 h 1672864"/>
                <a:gd name="connsiteX34" fmla="*/ 262270 w 1098698"/>
                <a:gd name="connsiteY34" fmla="*/ 1297172 h 1672864"/>
                <a:gd name="connsiteX35" fmla="*/ 304800 w 1098698"/>
                <a:gd name="connsiteY35" fmla="*/ 1325525 h 1672864"/>
                <a:gd name="connsiteX36" fmla="*/ 347330 w 1098698"/>
                <a:gd name="connsiteY36" fmla="*/ 1339702 h 1672864"/>
                <a:gd name="connsiteX37" fmla="*/ 404037 w 1098698"/>
                <a:gd name="connsiteY37" fmla="*/ 1368055 h 1672864"/>
                <a:gd name="connsiteX38" fmla="*/ 446568 w 1098698"/>
                <a:gd name="connsiteY38" fmla="*/ 1382232 h 1672864"/>
                <a:gd name="connsiteX39" fmla="*/ 467833 w 1098698"/>
                <a:gd name="connsiteY39" fmla="*/ 1389320 h 1672864"/>
                <a:gd name="connsiteX40" fmla="*/ 602512 w 1098698"/>
                <a:gd name="connsiteY40" fmla="*/ 1382232 h 1672864"/>
                <a:gd name="connsiteX41" fmla="*/ 652130 w 1098698"/>
                <a:gd name="connsiteY41" fmla="*/ 1360967 h 1672864"/>
                <a:gd name="connsiteX42" fmla="*/ 673395 w 1098698"/>
                <a:gd name="connsiteY42" fmla="*/ 1353879 h 1672864"/>
                <a:gd name="connsiteX43" fmla="*/ 694661 w 1098698"/>
                <a:gd name="connsiteY43" fmla="*/ 1332613 h 1672864"/>
                <a:gd name="connsiteX44" fmla="*/ 701749 w 1098698"/>
                <a:gd name="connsiteY44" fmla="*/ 1311348 h 1672864"/>
                <a:gd name="connsiteX45" fmla="*/ 708837 w 1098698"/>
                <a:gd name="connsiteY45" fmla="*/ 1049079 h 1672864"/>
                <a:gd name="connsiteX46" fmla="*/ 730102 w 1098698"/>
                <a:gd name="connsiteY46" fmla="*/ 978195 h 1672864"/>
                <a:gd name="connsiteX47" fmla="*/ 737191 w 1098698"/>
                <a:gd name="connsiteY47" fmla="*/ 956930 h 1672864"/>
                <a:gd name="connsiteX48" fmla="*/ 779721 w 1098698"/>
                <a:gd name="connsiteY48" fmla="*/ 928576 h 1672864"/>
                <a:gd name="connsiteX49" fmla="*/ 836428 w 1098698"/>
                <a:gd name="connsiteY49" fmla="*/ 907311 h 1672864"/>
                <a:gd name="connsiteX50" fmla="*/ 964019 w 1098698"/>
                <a:gd name="connsiteY50" fmla="*/ 914400 h 1672864"/>
                <a:gd name="connsiteX51" fmla="*/ 985284 w 1098698"/>
                <a:gd name="connsiteY51" fmla="*/ 921488 h 1672864"/>
                <a:gd name="connsiteX52" fmla="*/ 999461 w 1098698"/>
                <a:gd name="connsiteY52" fmla="*/ 942753 h 1672864"/>
                <a:gd name="connsiteX53" fmla="*/ 1006549 w 1098698"/>
                <a:gd name="connsiteY53" fmla="*/ 971107 h 1672864"/>
                <a:gd name="connsiteX54" fmla="*/ 1013637 w 1098698"/>
                <a:gd name="connsiteY54" fmla="*/ 992372 h 1672864"/>
                <a:gd name="connsiteX55" fmla="*/ 1006549 w 1098698"/>
                <a:gd name="connsiteY55" fmla="*/ 1020725 h 1672864"/>
                <a:gd name="connsiteX56" fmla="*/ 971107 w 1098698"/>
                <a:gd name="connsiteY56" fmla="*/ 1084520 h 1672864"/>
                <a:gd name="connsiteX57" fmla="*/ 942754 w 1098698"/>
                <a:gd name="connsiteY57" fmla="*/ 1119962 h 1672864"/>
                <a:gd name="connsiteX58" fmla="*/ 914400 w 1098698"/>
                <a:gd name="connsiteY58" fmla="*/ 1162493 h 1672864"/>
                <a:gd name="connsiteX59" fmla="*/ 893135 w 1098698"/>
                <a:gd name="connsiteY59" fmla="*/ 1205023 h 1672864"/>
                <a:gd name="connsiteX60" fmla="*/ 871870 w 1098698"/>
                <a:gd name="connsiteY60" fmla="*/ 1226288 h 1672864"/>
                <a:gd name="connsiteX61" fmla="*/ 857693 w 1098698"/>
                <a:gd name="connsiteY61" fmla="*/ 1254641 h 1672864"/>
                <a:gd name="connsiteX62" fmla="*/ 836428 w 1098698"/>
                <a:gd name="connsiteY62" fmla="*/ 1353879 h 1672864"/>
                <a:gd name="connsiteX63" fmla="*/ 850605 w 1098698"/>
                <a:gd name="connsiteY63" fmla="*/ 1474381 h 1672864"/>
                <a:gd name="connsiteX64" fmla="*/ 864781 w 1098698"/>
                <a:gd name="connsiteY64" fmla="*/ 1495646 h 1672864"/>
                <a:gd name="connsiteX65" fmla="*/ 871870 w 1098698"/>
                <a:gd name="connsiteY65" fmla="*/ 1516911 h 1672864"/>
                <a:gd name="connsiteX66" fmla="*/ 893135 w 1098698"/>
                <a:gd name="connsiteY66" fmla="*/ 1538176 h 1672864"/>
                <a:gd name="connsiteX67" fmla="*/ 921488 w 1098698"/>
                <a:gd name="connsiteY67" fmla="*/ 1587795 h 1672864"/>
                <a:gd name="connsiteX68" fmla="*/ 949842 w 1098698"/>
                <a:gd name="connsiteY68" fmla="*/ 1601972 h 1672864"/>
                <a:gd name="connsiteX69" fmla="*/ 999461 w 1098698"/>
                <a:gd name="connsiteY69" fmla="*/ 1630325 h 1672864"/>
                <a:gd name="connsiteX70" fmla="*/ 1020726 w 1098698"/>
                <a:gd name="connsiteY70" fmla="*/ 1644502 h 1672864"/>
                <a:gd name="connsiteX71" fmla="*/ 1041991 w 1098698"/>
                <a:gd name="connsiteY71" fmla="*/ 1651590 h 1672864"/>
                <a:gd name="connsiteX72" fmla="*/ 1063256 w 1098698"/>
                <a:gd name="connsiteY72" fmla="*/ 1665767 h 1672864"/>
                <a:gd name="connsiteX73" fmla="*/ 1098698 w 1098698"/>
                <a:gd name="connsiteY73" fmla="*/ 1672855 h 167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098698" h="1672864">
                  <a:moveTo>
                    <a:pt x="439479" y="0"/>
                  </a:moveTo>
                  <a:cubicBezTo>
                    <a:pt x="459796" y="101573"/>
                    <a:pt x="431396" y="-24250"/>
                    <a:pt x="460744" y="63795"/>
                  </a:cubicBezTo>
                  <a:cubicBezTo>
                    <a:pt x="466905" y="82279"/>
                    <a:pt x="474921" y="120502"/>
                    <a:pt x="474921" y="120502"/>
                  </a:cubicBezTo>
                  <a:cubicBezTo>
                    <a:pt x="472558" y="160669"/>
                    <a:pt x="473037" y="201105"/>
                    <a:pt x="467833" y="241004"/>
                  </a:cubicBezTo>
                  <a:cubicBezTo>
                    <a:pt x="462604" y="281092"/>
                    <a:pt x="455308" y="277100"/>
                    <a:pt x="439479" y="304800"/>
                  </a:cubicBezTo>
                  <a:cubicBezTo>
                    <a:pt x="380473" y="408060"/>
                    <a:pt x="457980" y="274887"/>
                    <a:pt x="418214" y="354418"/>
                  </a:cubicBezTo>
                  <a:cubicBezTo>
                    <a:pt x="414404" y="362038"/>
                    <a:pt x="408763" y="368595"/>
                    <a:pt x="404037" y="375683"/>
                  </a:cubicBezTo>
                  <a:cubicBezTo>
                    <a:pt x="380588" y="446032"/>
                    <a:pt x="419930" y="338571"/>
                    <a:pt x="375684" y="418213"/>
                  </a:cubicBezTo>
                  <a:cubicBezTo>
                    <a:pt x="368427" y="431276"/>
                    <a:pt x="369797" y="448310"/>
                    <a:pt x="361507" y="460744"/>
                  </a:cubicBezTo>
                  <a:lnTo>
                    <a:pt x="347330" y="482009"/>
                  </a:lnTo>
                  <a:cubicBezTo>
                    <a:pt x="335489" y="529373"/>
                    <a:pt x="349204" y="495180"/>
                    <a:pt x="311888" y="538716"/>
                  </a:cubicBezTo>
                  <a:cubicBezTo>
                    <a:pt x="306344" y="545184"/>
                    <a:pt x="301522" y="552361"/>
                    <a:pt x="297712" y="559981"/>
                  </a:cubicBezTo>
                  <a:cubicBezTo>
                    <a:pt x="289153" y="577100"/>
                    <a:pt x="293372" y="588971"/>
                    <a:pt x="276447" y="602511"/>
                  </a:cubicBezTo>
                  <a:cubicBezTo>
                    <a:pt x="270612" y="607179"/>
                    <a:pt x="262270" y="607237"/>
                    <a:pt x="255181" y="609600"/>
                  </a:cubicBezTo>
                  <a:cubicBezTo>
                    <a:pt x="248093" y="621414"/>
                    <a:pt x="242182" y="634019"/>
                    <a:pt x="233916" y="645041"/>
                  </a:cubicBezTo>
                  <a:cubicBezTo>
                    <a:pt x="227901" y="653061"/>
                    <a:pt x="219069" y="658606"/>
                    <a:pt x="212651" y="666307"/>
                  </a:cubicBezTo>
                  <a:cubicBezTo>
                    <a:pt x="207197" y="672852"/>
                    <a:pt x="203928" y="681027"/>
                    <a:pt x="198474" y="687572"/>
                  </a:cubicBezTo>
                  <a:cubicBezTo>
                    <a:pt x="192056" y="695273"/>
                    <a:pt x="183626" y="701136"/>
                    <a:pt x="177209" y="708837"/>
                  </a:cubicBezTo>
                  <a:cubicBezTo>
                    <a:pt x="171755" y="715382"/>
                    <a:pt x="168487" y="723557"/>
                    <a:pt x="163033" y="730102"/>
                  </a:cubicBezTo>
                  <a:cubicBezTo>
                    <a:pt x="145978" y="750569"/>
                    <a:pt x="141411" y="751605"/>
                    <a:pt x="120502" y="765544"/>
                  </a:cubicBezTo>
                  <a:cubicBezTo>
                    <a:pt x="58307" y="848470"/>
                    <a:pt x="137218" y="746041"/>
                    <a:pt x="77972" y="815162"/>
                  </a:cubicBezTo>
                  <a:cubicBezTo>
                    <a:pt x="42803" y="856194"/>
                    <a:pt x="72877" y="832735"/>
                    <a:pt x="35442" y="857693"/>
                  </a:cubicBezTo>
                  <a:cubicBezTo>
                    <a:pt x="12976" y="891391"/>
                    <a:pt x="23958" y="870877"/>
                    <a:pt x="7088" y="921488"/>
                  </a:cubicBezTo>
                  <a:lnTo>
                    <a:pt x="0" y="942753"/>
                  </a:lnTo>
                  <a:cubicBezTo>
                    <a:pt x="5413" y="1013130"/>
                    <a:pt x="381" y="1014971"/>
                    <a:pt x="14177" y="1063255"/>
                  </a:cubicBezTo>
                  <a:cubicBezTo>
                    <a:pt x="18789" y="1079398"/>
                    <a:pt x="23015" y="1093359"/>
                    <a:pt x="35442" y="1105786"/>
                  </a:cubicBezTo>
                  <a:cubicBezTo>
                    <a:pt x="41466" y="1111810"/>
                    <a:pt x="49619" y="1115237"/>
                    <a:pt x="56707" y="1119962"/>
                  </a:cubicBezTo>
                  <a:cubicBezTo>
                    <a:pt x="74520" y="1173404"/>
                    <a:pt x="50493" y="1107536"/>
                    <a:pt x="77972" y="1162493"/>
                  </a:cubicBezTo>
                  <a:cubicBezTo>
                    <a:pt x="81314" y="1169176"/>
                    <a:pt x="80393" y="1177924"/>
                    <a:pt x="85061" y="1183758"/>
                  </a:cubicBezTo>
                  <a:cubicBezTo>
                    <a:pt x="90383" y="1190410"/>
                    <a:pt x="99238" y="1193209"/>
                    <a:pt x="106326" y="1197934"/>
                  </a:cubicBezTo>
                  <a:cubicBezTo>
                    <a:pt x="157746" y="1266495"/>
                    <a:pt x="100147" y="1200904"/>
                    <a:pt x="148856" y="1233376"/>
                  </a:cubicBezTo>
                  <a:cubicBezTo>
                    <a:pt x="157197" y="1238937"/>
                    <a:pt x="162420" y="1248223"/>
                    <a:pt x="170121" y="1254641"/>
                  </a:cubicBezTo>
                  <a:cubicBezTo>
                    <a:pt x="191101" y="1272124"/>
                    <a:pt x="192717" y="1269151"/>
                    <a:pt x="219740" y="1275907"/>
                  </a:cubicBezTo>
                  <a:cubicBezTo>
                    <a:pt x="226828" y="1280632"/>
                    <a:pt x="233385" y="1286273"/>
                    <a:pt x="241005" y="1290083"/>
                  </a:cubicBezTo>
                  <a:cubicBezTo>
                    <a:pt x="247688" y="1293425"/>
                    <a:pt x="255738" y="1293543"/>
                    <a:pt x="262270" y="1297172"/>
                  </a:cubicBezTo>
                  <a:cubicBezTo>
                    <a:pt x="277164" y="1305447"/>
                    <a:pt x="288636" y="1320137"/>
                    <a:pt x="304800" y="1325525"/>
                  </a:cubicBezTo>
                  <a:lnTo>
                    <a:pt x="347330" y="1339702"/>
                  </a:lnTo>
                  <a:cubicBezTo>
                    <a:pt x="388843" y="1370836"/>
                    <a:pt x="359798" y="1354783"/>
                    <a:pt x="404037" y="1368055"/>
                  </a:cubicBezTo>
                  <a:cubicBezTo>
                    <a:pt x="418351" y="1372349"/>
                    <a:pt x="432391" y="1377506"/>
                    <a:pt x="446568" y="1382232"/>
                  </a:cubicBezTo>
                  <a:lnTo>
                    <a:pt x="467833" y="1389320"/>
                  </a:lnTo>
                  <a:cubicBezTo>
                    <a:pt x="512726" y="1386957"/>
                    <a:pt x="557741" y="1386302"/>
                    <a:pt x="602512" y="1382232"/>
                  </a:cubicBezTo>
                  <a:cubicBezTo>
                    <a:pt x="616580" y="1380953"/>
                    <a:pt x="641448" y="1365545"/>
                    <a:pt x="652130" y="1360967"/>
                  </a:cubicBezTo>
                  <a:cubicBezTo>
                    <a:pt x="658998" y="1358024"/>
                    <a:pt x="666307" y="1356242"/>
                    <a:pt x="673395" y="1353879"/>
                  </a:cubicBezTo>
                  <a:cubicBezTo>
                    <a:pt x="680484" y="1346790"/>
                    <a:pt x="689100" y="1340954"/>
                    <a:pt x="694661" y="1332613"/>
                  </a:cubicBezTo>
                  <a:cubicBezTo>
                    <a:pt x="698806" y="1326396"/>
                    <a:pt x="701376" y="1318810"/>
                    <a:pt x="701749" y="1311348"/>
                  </a:cubicBezTo>
                  <a:cubicBezTo>
                    <a:pt x="706116" y="1224002"/>
                    <a:pt x="704576" y="1136430"/>
                    <a:pt x="708837" y="1049079"/>
                  </a:cubicBezTo>
                  <a:cubicBezTo>
                    <a:pt x="709449" y="1036534"/>
                    <a:pt x="728340" y="983481"/>
                    <a:pt x="730102" y="978195"/>
                  </a:cubicBezTo>
                  <a:cubicBezTo>
                    <a:pt x="732465" y="971107"/>
                    <a:pt x="730974" y="961075"/>
                    <a:pt x="737191" y="956930"/>
                  </a:cubicBezTo>
                  <a:lnTo>
                    <a:pt x="779721" y="928576"/>
                  </a:lnTo>
                  <a:cubicBezTo>
                    <a:pt x="811009" y="907718"/>
                    <a:pt x="792635" y="916070"/>
                    <a:pt x="836428" y="907311"/>
                  </a:cubicBezTo>
                  <a:cubicBezTo>
                    <a:pt x="878958" y="909674"/>
                    <a:pt x="921615" y="910361"/>
                    <a:pt x="964019" y="914400"/>
                  </a:cubicBezTo>
                  <a:cubicBezTo>
                    <a:pt x="971457" y="915108"/>
                    <a:pt x="979450" y="916821"/>
                    <a:pt x="985284" y="921488"/>
                  </a:cubicBezTo>
                  <a:cubicBezTo>
                    <a:pt x="991936" y="926810"/>
                    <a:pt x="994735" y="935665"/>
                    <a:pt x="999461" y="942753"/>
                  </a:cubicBezTo>
                  <a:cubicBezTo>
                    <a:pt x="1001824" y="952204"/>
                    <a:pt x="1003873" y="961740"/>
                    <a:pt x="1006549" y="971107"/>
                  </a:cubicBezTo>
                  <a:cubicBezTo>
                    <a:pt x="1008602" y="978291"/>
                    <a:pt x="1013637" y="984900"/>
                    <a:pt x="1013637" y="992372"/>
                  </a:cubicBezTo>
                  <a:cubicBezTo>
                    <a:pt x="1013637" y="1002114"/>
                    <a:pt x="1009348" y="1011394"/>
                    <a:pt x="1006549" y="1020725"/>
                  </a:cubicBezTo>
                  <a:cubicBezTo>
                    <a:pt x="991681" y="1070286"/>
                    <a:pt x="1001276" y="1054351"/>
                    <a:pt x="971107" y="1084520"/>
                  </a:cubicBezTo>
                  <a:cubicBezTo>
                    <a:pt x="947937" y="1154038"/>
                    <a:pt x="985501" y="1055843"/>
                    <a:pt x="942754" y="1119962"/>
                  </a:cubicBezTo>
                  <a:cubicBezTo>
                    <a:pt x="906134" y="1174891"/>
                    <a:pt x="967788" y="1126900"/>
                    <a:pt x="914400" y="1162493"/>
                  </a:cubicBezTo>
                  <a:cubicBezTo>
                    <a:pt x="907296" y="1183807"/>
                    <a:pt x="908404" y="1186701"/>
                    <a:pt x="893135" y="1205023"/>
                  </a:cubicBezTo>
                  <a:cubicBezTo>
                    <a:pt x="886717" y="1212724"/>
                    <a:pt x="877697" y="1218131"/>
                    <a:pt x="871870" y="1226288"/>
                  </a:cubicBezTo>
                  <a:cubicBezTo>
                    <a:pt x="865728" y="1234886"/>
                    <a:pt x="862419" y="1245190"/>
                    <a:pt x="857693" y="1254641"/>
                  </a:cubicBezTo>
                  <a:cubicBezTo>
                    <a:pt x="840030" y="1325291"/>
                    <a:pt x="846719" y="1292129"/>
                    <a:pt x="836428" y="1353879"/>
                  </a:cubicBezTo>
                  <a:cubicBezTo>
                    <a:pt x="837070" y="1362229"/>
                    <a:pt x="838318" y="1445712"/>
                    <a:pt x="850605" y="1474381"/>
                  </a:cubicBezTo>
                  <a:cubicBezTo>
                    <a:pt x="853961" y="1482211"/>
                    <a:pt x="860971" y="1488026"/>
                    <a:pt x="864781" y="1495646"/>
                  </a:cubicBezTo>
                  <a:cubicBezTo>
                    <a:pt x="868123" y="1502329"/>
                    <a:pt x="867725" y="1510694"/>
                    <a:pt x="871870" y="1516911"/>
                  </a:cubicBezTo>
                  <a:cubicBezTo>
                    <a:pt x="877431" y="1525252"/>
                    <a:pt x="887308" y="1530019"/>
                    <a:pt x="893135" y="1538176"/>
                  </a:cubicBezTo>
                  <a:cubicBezTo>
                    <a:pt x="900924" y="1549080"/>
                    <a:pt x="909673" y="1577949"/>
                    <a:pt x="921488" y="1587795"/>
                  </a:cubicBezTo>
                  <a:cubicBezTo>
                    <a:pt x="929606" y="1594560"/>
                    <a:pt x="940391" y="1597246"/>
                    <a:pt x="949842" y="1601972"/>
                  </a:cubicBezTo>
                  <a:cubicBezTo>
                    <a:pt x="975520" y="1640488"/>
                    <a:pt x="948852" y="1611347"/>
                    <a:pt x="999461" y="1630325"/>
                  </a:cubicBezTo>
                  <a:cubicBezTo>
                    <a:pt x="1007438" y="1633316"/>
                    <a:pt x="1013106" y="1640692"/>
                    <a:pt x="1020726" y="1644502"/>
                  </a:cubicBezTo>
                  <a:cubicBezTo>
                    <a:pt x="1027409" y="1647843"/>
                    <a:pt x="1034903" y="1649227"/>
                    <a:pt x="1041991" y="1651590"/>
                  </a:cubicBezTo>
                  <a:cubicBezTo>
                    <a:pt x="1049079" y="1656316"/>
                    <a:pt x="1055426" y="1662411"/>
                    <a:pt x="1063256" y="1665767"/>
                  </a:cubicBezTo>
                  <a:cubicBezTo>
                    <a:pt x="1081132" y="1673428"/>
                    <a:pt x="1084965" y="1672855"/>
                    <a:pt x="1098698" y="1672855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692328" y="4155926"/>
            <a:ext cx="726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6696" y="4152225"/>
            <a:ext cx="22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Underfitting</a:t>
            </a:r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6709448" y="4171028"/>
            <a:ext cx="22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Overfitting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2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79426" y="1221600"/>
                <a:ext cx="3884613" cy="3456366"/>
              </a:xfrm>
            </p:spPr>
            <p:txBody>
              <a:bodyPr/>
              <a:lstStyle/>
              <a:p>
                <a:r>
                  <a:rPr lang="en-GB" sz="2000" dirty="0"/>
                  <a:t>Adding </a:t>
                </a:r>
                <a14:m>
                  <m:oMath xmlns:m="http://schemas.openxmlformats.org/officeDocument/2006/math">
                    <m:r>
                      <a:rPr lang="mr-I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mr-I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GB" sz="2000" dirty="0"/>
                  <a:t>to penalise </a:t>
                </a:r>
              </a:p>
              <a:p>
                <a:pPr lvl="1"/>
                <a:r>
                  <a:rPr lang="en-GB" sz="2000" dirty="0"/>
                  <a:t>Keeps weight small</a:t>
                </a:r>
              </a:p>
              <a:p>
                <a:pPr lvl="1"/>
                <a:r>
                  <a:rPr lang="en-GB" sz="2000" dirty="0"/>
                  <a:t>Big error derivatives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9426" y="1221600"/>
                <a:ext cx="3884613" cy="3456366"/>
              </a:xfrm>
              <a:blipFill>
                <a:blip r:embed="rId3"/>
                <a:stretch>
                  <a:fillRect l="-1727" t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36619" y="1221600"/>
                <a:ext cx="3886200" cy="34563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𝐶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𝐸</m:t>
                    </m:r>
                    <m:r>
                      <a:rPr lang="en-US" sz="20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mr-IN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=1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00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200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charset="0"/>
                      </a:rPr>
                      <m:t>+</m:t>
                    </m:r>
                    <m:r>
                      <a:rPr lang="mr-I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sSub>
                      <m:sSubPr>
                        <m:ctrlP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r>
                  <a:rPr lang="en-GB" sz="2000" dirty="0"/>
                  <a:t>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GB" sz="2000" dirty="0"/>
                  <a:t>0; </a:t>
                </a:r>
                <a:endParaRPr lang="en-US" sz="20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=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At minimum of cost function if</a:t>
                </a:r>
                <a:r>
                  <a:rPr lang="mr-I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000" dirty="0"/>
                  <a:t> is large, the weights are large</a:t>
                </a:r>
              </a:p>
            </p:txBody>
          </p:sp>
        </mc:Choice>
        <mc:Fallback xmlns=""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36619" y="1221600"/>
                <a:ext cx="3886200" cy="3456365"/>
              </a:xfrm>
              <a:blipFill>
                <a:blip r:embed="rId4"/>
                <a:stretch>
                  <a:fillRect l="-1727" r="-2041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Hyperparameters - </a:t>
            </a:r>
            <a:r>
              <a:rPr lang="en-GB" dirty="0"/>
              <a:t>Weight Penalty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46" y="2857341"/>
            <a:ext cx="2626290" cy="16179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60055" y="2715766"/>
            <a:ext cx="58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63888" y="4080849"/>
            <a:ext cx="66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8870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7" y="1283494"/>
            <a:ext cx="4884662" cy="3232472"/>
          </a:xfrm>
        </p:spPr>
        <p:txBody>
          <a:bodyPr/>
          <a:lstStyle/>
          <a:p>
            <a:r>
              <a:rPr lang="en-GB" sz="2000" dirty="0"/>
              <a:t>Preventing network from the weights it does not need</a:t>
            </a:r>
          </a:p>
          <a:p>
            <a:pPr lvl="1"/>
            <a:r>
              <a:rPr lang="en-GB" sz="2000" dirty="0"/>
              <a:t>Don’t have a lot of weights not doing anything</a:t>
            </a:r>
          </a:p>
          <a:p>
            <a:pPr lvl="1"/>
            <a:r>
              <a:rPr lang="en-GB" sz="2000" dirty="0"/>
              <a:t>So output changes more slowly as input changes.</a:t>
            </a:r>
          </a:p>
          <a:p>
            <a:r>
              <a:rPr lang="en-GB" sz="2000" dirty="0"/>
              <a:t>Putting half the weight on each and not on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Hyperparameters - </a:t>
            </a:r>
            <a:r>
              <a:rPr lang="en-GB" dirty="0"/>
              <a:t>Weight Penalty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6472540" y="1590773"/>
            <a:ext cx="336135" cy="52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7039519" y="1590773"/>
            <a:ext cx="349812" cy="55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60394" y="1681165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84814" y="1681165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0</a:t>
            </a:r>
          </a:p>
        </p:txBody>
      </p:sp>
      <p:sp>
        <p:nvSpPr>
          <p:cNvPr id="23" name="Ellipse 14"/>
          <p:cNvSpPr/>
          <p:nvPr/>
        </p:nvSpPr>
        <p:spPr>
          <a:xfrm>
            <a:off x="6732194" y="117606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oup 3"/>
          <p:cNvGrpSpPr/>
          <p:nvPr/>
        </p:nvGrpSpPr>
        <p:grpSpPr>
          <a:xfrm>
            <a:off x="6170363" y="2866974"/>
            <a:ext cx="1524397" cy="1360416"/>
            <a:chOff x="6170363" y="2866974"/>
            <a:chExt cx="1524397" cy="1360416"/>
          </a:xfrm>
        </p:grpSpPr>
        <p:cxnSp>
          <p:nvCxnSpPr>
            <p:cNvPr id="16" name="Straight Arrow Connector 15"/>
            <p:cNvCxnSpPr>
              <a:stCxn id="16" idx="7"/>
            </p:cNvCxnSpPr>
            <p:nvPr/>
          </p:nvCxnSpPr>
          <p:spPr>
            <a:xfrm flipV="1">
              <a:off x="6448826" y="3280059"/>
              <a:ext cx="336135" cy="524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7" idx="1"/>
            </p:cNvCxnSpPr>
            <p:nvPr/>
          </p:nvCxnSpPr>
          <p:spPr>
            <a:xfrm flipH="1" flipV="1">
              <a:off x="7039519" y="3254500"/>
              <a:ext cx="349812" cy="550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170363" y="3103633"/>
                  <a:ext cx="586167" cy="615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mr-IN" sz="200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363" y="3103633"/>
                  <a:ext cx="586167" cy="61529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108593" y="3107259"/>
                  <a:ext cx="586167" cy="615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mr-IN" sz="200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8593" y="3107259"/>
                  <a:ext cx="586167" cy="6152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Ellipse 14"/>
            <p:cNvSpPr/>
            <p:nvPr/>
          </p:nvSpPr>
          <p:spPr>
            <a:xfrm>
              <a:off x="6691882" y="2866974"/>
              <a:ext cx="416711" cy="416711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14"/>
            <p:cNvSpPr/>
            <p:nvPr/>
          </p:nvSpPr>
          <p:spPr>
            <a:xfrm>
              <a:off x="6258809" y="3804616"/>
              <a:ext cx="416711" cy="416711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14"/>
            <p:cNvSpPr/>
            <p:nvPr/>
          </p:nvSpPr>
          <p:spPr>
            <a:xfrm>
              <a:off x="7232448" y="3810679"/>
              <a:ext cx="416711" cy="416711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Ellipse 14"/>
          <p:cNvSpPr/>
          <p:nvPr/>
        </p:nvSpPr>
        <p:spPr>
          <a:xfrm>
            <a:off x="6258809" y="211170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14"/>
          <p:cNvSpPr/>
          <p:nvPr/>
        </p:nvSpPr>
        <p:spPr>
          <a:xfrm>
            <a:off x="7190034" y="214400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17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3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Introduction</a:t>
            </a: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Neural</a:t>
            </a:r>
            <a:r>
              <a:rPr lang="de-DE" sz="2000" dirty="0"/>
              <a:t> Networks (NN)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Math</a:t>
            </a:r>
            <a:r>
              <a:rPr lang="de-DE" sz="2000" dirty="0"/>
              <a:t> </a:t>
            </a:r>
            <a:r>
              <a:rPr lang="de-DE" sz="2000" dirty="0" err="1"/>
              <a:t>behind</a:t>
            </a:r>
            <a:r>
              <a:rPr lang="de-DE" sz="2000" dirty="0"/>
              <a:t> NN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Convolutional</a:t>
            </a:r>
            <a:r>
              <a:rPr lang="de-DE" sz="2000" dirty="0"/>
              <a:t> NN (CNN)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Summary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68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347488" y="2776297"/>
            <a:ext cx="6158532" cy="1739669"/>
            <a:chOff x="1222926" y="2623971"/>
            <a:chExt cx="6158532" cy="1739669"/>
          </a:xfrm>
        </p:grpSpPr>
        <p:grpSp>
          <p:nvGrpSpPr>
            <p:cNvPr id="5" name="Gruppieren 4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4438688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18" name="Gerade Verbindung mit Pfeil 17"/>
              <p:cNvCxnSpPr>
                <a:cxnSpLocks/>
                <a:stCxn id="13" idx="3"/>
                <a:endCxn id="14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1222926" y="2623971"/>
              <a:ext cx="3769780" cy="1017978"/>
              <a:chOff x="3611678" y="1700901"/>
              <a:chExt cx="3769780" cy="1954103"/>
            </a:xfrm>
          </p:grpSpPr>
          <p:sp>
            <p:nvSpPr>
              <p:cNvPr id="11" name="Rechteck 10"/>
              <p:cNvSpPr/>
              <p:nvPr/>
            </p:nvSpPr>
            <p:spPr>
              <a:xfrm>
                <a:off x="3622770" y="1700901"/>
                <a:ext cx="3758688" cy="192120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feld 11"/>
              <p:cNvSpPr txBox="1"/>
              <p:nvPr/>
            </p:nvSpPr>
            <p:spPr>
              <a:xfrm>
                <a:off x="3611678" y="1705345"/>
                <a:ext cx="3551076" cy="1949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/>
                  <a:t>5. Problem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Introduction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Data</a:t>
                </a:r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28253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4421994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3615634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cxnSp>
          <p:nvCxnSpPr>
            <p:cNvPr id="10" name="Verbinder: gewinkelt 9"/>
            <p:cNvCxnSpPr>
              <a:cxnSpLocks/>
              <a:stCxn id="8" idx="0"/>
              <a:endCxn id="11" idx="3"/>
            </p:cNvCxnSpPr>
            <p:nvPr/>
          </p:nvCxnSpPr>
          <p:spPr>
            <a:xfrm rot="5400000" flipH="1" flipV="1">
              <a:off x="4525960" y="3308457"/>
              <a:ext cx="650813" cy="282680"/>
            </a:xfrm>
            <a:prstGeom prst="bentConnector4">
              <a:avLst>
                <a:gd name="adj1" fmla="val 11554"/>
                <a:gd name="adj2" fmla="val 1808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12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pic>
        <p:nvPicPr>
          <p:cNvPr id="4" name="Picture 2" descr="https://lh3.googleusercontent.com/CyKKRfgJk_76lwKr7CIsSAFXn8y8kVAUj6Y-oYq4PCp4Ctw_J6nBNEANQG4rCKlFly2Iffl3fLaTjlWIuNo4eYHa8Pkssuw1pKeJndgquEbtUE_QTRkfXJt56y6QuC5MtVAeeSJKgJ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1221601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7" y="1283494"/>
            <a:ext cx="3732534" cy="3232472"/>
          </a:xfrm>
        </p:spPr>
        <p:txBody>
          <a:bodyPr/>
          <a:lstStyle/>
          <a:p>
            <a:r>
              <a:rPr lang="en-US" sz="2000" dirty="0"/>
              <a:t>Images of cats and dogs</a:t>
            </a:r>
            <a:endParaRPr lang="de-DE" sz="2000" dirty="0"/>
          </a:p>
          <a:p>
            <a:r>
              <a:rPr lang="de-DE" sz="2000" dirty="0"/>
              <a:t>File </a:t>
            </a:r>
            <a:r>
              <a:rPr lang="de-DE" sz="2000" dirty="0" err="1"/>
              <a:t>format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*.</a:t>
            </a:r>
            <a:r>
              <a:rPr lang="de-DE" sz="2000" dirty="0" err="1"/>
              <a:t>jpg</a:t>
            </a:r>
            <a:endParaRPr lang="de-DE" sz="2000" dirty="0"/>
          </a:p>
          <a:p>
            <a:r>
              <a:rPr lang="en-US" sz="2000" dirty="0"/>
              <a:t>Color space is RGB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15566"/>
            <a:ext cx="2232248" cy="166972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7694"/>
            <a:ext cx="1649572" cy="2160463"/>
          </a:xfrm>
          <a:prstGeom prst="rect">
            <a:avLst/>
          </a:prstGeom>
        </p:spPr>
      </p:pic>
      <p:sp>
        <p:nvSpPr>
          <p:cNvPr id="7" name="Textfeld 225"/>
          <p:cNvSpPr txBox="1"/>
          <p:nvPr/>
        </p:nvSpPr>
        <p:spPr>
          <a:xfrm>
            <a:off x="3707903" y="4270082"/>
            <a:ext cx="164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dog1.jpg</a:t>
            </a:r>
          </a:p>
        </p:txBody>
      </p:sp>
      <p:sp>
        <p:nvSpPr>
          <p:cNvPr id="8" name="Textfeld 225"/>
          <p:cNvSpPr txBox="1"/>
          <p:nvPr/>
        </p:nvSpPr>
        <p:spPr>
          <a:xfrm>
            <a:off x="5868144" y="2585288"/>
            <a:ext cx="223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cat10.jpg</a:t>
            </a:r>
          </a:p>
        </p:txBody>
      </p:sp>
    </p:spTree>
    <p:extLst>
      <p:ext uri="{BB962C8B-B14F-4D97-AF65-F5344CB8AC3E}">
        <p14:creationId xmlns:p14="http://schemas.microsoft.com/office/powerpoint/2010/main" val="31003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25,000 images</a:t>
            </a:r>
          </a:p>
          <a:p>
            <a:pPr lvl="1"/>
            <a:r>
              <a:rPr lang="en-US" sz="2000" dirty="0"/>
              <a:t>12,500 of dogs</a:t>
            </a:r>
          </a:p>
          <a:p>
            <a:pPr lvl="1"/>
            <a:r>
              <a:rPr lang="en-US" sz="2000" dirty="0"/>
              <a:t>12,500 of cats</a:t>
            </a:r>
          </a:p>
          <a:p>
            <a:r>
              <a:rPr lang="en-US" sz="2000" dirty="0"/>
              <a:t>Avg. file size</a:t>
            </a:r>
          </a:p>
          <a:p>
            <a:pPr lvl="1"/>
            <a:r>
              <a:rPr lang="en-US" sz="2000" dirty="0"/>
              <a:t>22.34 kB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1920" y="1283816"/>
            <a:ext cx="4309533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9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2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371772" y="2188279"/>
            <a:ext cx="6138520" cy="2327687"/>
            <a:chOff x="1242938" y="2035953"/>
            <a:chExt cx="6138520" cy="2327687"/>
          </a:xfrm>
        </p:grpSpPr>
        <p:grpSp>
          <p:nvGrpSpPr>
            <p:cNvPr id="5" name="Gruppieren 4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14" name="Rechteck 13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18" name="Gerade Verbindung mit Pfeil 17"/>
              <p:cNvCxnSpPr>
                <a:cxnSpLocks/>
                <a:stCxn id="14" idx="3"/>
                <a:endCxn id="15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1246506" y="2035953"/>
              <a:ext cx="3758688" cy="1631216"/>
              <a:chOff x="3622770" y="1401440"/>
              <a:chExt cx="3758688" cy="2271039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3622770" y="1451817"/>
                <a:ext cx="3758688" cy="21702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3626594" y="1401440"/>
                <a:ext cx="3551076" cy="2271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/>
                  <a:t>6. Design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Implementation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CNN </a:t>
                </a:r>
                <a:r>
                  <a:rPr lang="de-DE" sz="2000" dirty="0" err="1"/>
                  <a:t>architecture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System </a:t>
                </a:r>
                <a:r>
                  <a:rPr lang="de-DE" sz="2000" dirty="0" err="1"/>
                  <a:t>model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Implemented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architectures</a:t>
                </a:r>
                <a:endParaRPr lang="de-DE" sz="2000" dirty="0"/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28253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3615634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cxnSp>
          <p:nvCxnSpPr>
            <p:cNvPr id="9" name="Verbinder: gewinkelt 8"/>
            <p:cNvCxnSpPr>
              <a:cxnSpLocks/>
              <a:stCxn id="10" idx="0"/>
              <a:endCxn id="12" idx="3"/>
            </p:cNvCxnSpPr>
            <p:nvPr/>
          </p:nvCxnSpPr>
          <p:spPr>
            <a:xfrm rot="16200000" flipV="1">
              <a:off x="4794597" y="3062160"/>
              <a:ext cx="923641" cy="5024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5219607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44291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8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CNN </a:t>
            </a:r>
            <a:r>
              <a:rPr lang="de-DE" dirty="0" err="1"/>
              <a:t>Architecture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569168" y="2606445"/>
            <a:ext cx="7726264" cy="586570"/>
            <a:chOff x="467544" y="1121532"/>
            <a:chExt cx="7726264" cy="586570"/>
          </a:xfrm>
        </p:grpSpPr>
        <p:sp>
          <p:nvSpPr>
            <p:cNvPr id="5" name="Rechteck 4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5" name="Gerade Verbindung mit Pfeil 14"/>
            <p:cNvCxnSpPr>
              <a:stCxn id="5" idx="3"/>
              <a:endCxn id="6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6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TensorFlow was </a:t>
            </a:r>
            <a:r>
              <a:rPr lang="de-DE" sz="2000" dirty="0" err="1"/>
              <a:t>developed</a:t>
            </a:r>
            <a:r>
              <a:rPr lang="de-DE" sz="2000" dirty="0"/>
              <a:t> by Google Brain </a:t>
            </a:r>
            <a:r>
              <a:rPr lang="de-DE" sz="2000" dirty="0" err="1"/>
              <a:t>team</a:t>
            </a:r>
            <a:endParaRPr lang="de-DE" sz="2000" dirty="0"/>
          </a:p>
          <a:p>
            <a:r>
              <a:rPr lang="de-DE" sz="2000" dirty="0"/>
              <a:t>Version 1.0</a:t>
            </a:r>
          </a:p>
          <a:p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cases</a:t>
            </a:r>
            <a:endParaRPr lang="de-DE" sz="2000" dirty="0"/>
          </a:p>
          <a:p>
            <a:pPr lvl="1"/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,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recognition</a:t>
            </a:r>
            <a:r>
              <a:rPr lang="de-DE" sz="2000" dirty="0"/>
              <a:t>, Word2Vec</a:t>
            </a:r>
          </a:p>
          <a:p>
            <a:r>
              <a:rPr lang="de-DE" sz="2000" dirty="0"/>
              <a:t>Input </a:t>
            </a:r>
            <a:r>
              <a:rPr lang="de-DE" sz="2000" dirty="0" err="1"/>
              <a:t>data</a:t>
            </a:r>
            <a:endParaRPr lang="de-DE" sz="2000" dirty="0"/>
          </a:p>
          <a:p>
            <a:pPr lvl="1"/>
            <a:r>
              <a:rPr lang="de-DE" sz="2000" dirty="0"/>
              <a:t>Audio, </a:t>
            </a:r>
            <a:r>
              <a:rPr lang="de-DE" sz="2000" dirty="0" err="1"/>
              <a:t>image</a:t>
            </a:r>
            <a:r>
              <a:rPr lang="de-DE" sz="2000" dirty="0"/>
              <a:t>, </a:t>
            </a:r>
            <a:r>
              <a:rPr lang="de-DE" sz="2000" dirty="0" err="1"/>
              <a:t>text</a:t>
            </a:r>
            <a:endParaRPr lang="de-DE" sz="2000" dirty="0"/>
          </a:p>
          <a:p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techniques</a:t>
            </a:r>
            <a:endParaRPr lang="de-DE" sz="2000" dirty="0"/>
          </a:p>
          <a:p>
            <a:pPr lvl="1"/>
            <a:r>
              <a:rPr lang="de-DE" sz="2000" dirty="0"/>
              <a:t>Linear </a:t>
            </a:r>
            <a:r>
              <a:rPr lang="de-DE" sz="2000" dirty="0" err="1"/>
              <a:t>classifiers</a:t>
            </a:r>
            <a:r>
              <a:rPr lang="de-DE" sz="2000" dirty="0"/>
              <a:t>, NN, CNN</a:t>
            </a:r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CNN </a:t>
            </a:r>
            <a:r>
              <a:rPr lang="de-DE" dirty="0" err="1"/>
              <a:t>Architecture</a:t>
            </a:r>
            <a:endParaRPr lang="en-GB" dirty="0"/>
          </a:p>
        </p:txBody>
      </p:sp>
      <p:pic>
        <p:nvPicPr>
          <p:cNvPr id="1026" name="Picture 2" descr="https://d2i0sljjkrkazd.cloudfront.net/production/textual/image/83087/original_ratio_extra_large_5067ef9c-337c-4dab-818a-38e89e636ba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37141"/>
            <a:ext cx="3650298" cy="11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r>
              <a:rPr lang="de-DE" sz="2000" dirty="0"/>
              <a:t>Input: </a:t>
            </a:r>
            <a:r>
              <a:rPr lang="de-DE" sz="2000" dirty="0" err="1"/>
              <a:t>Raw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endParaRPr lang="de-DE" sz="2000" dirty="0"/>
          </a:p>
          <a:p>
            <a:r>
              <a:rPr lang="de-DE" sz="2000" dirty="0"/>
              <a:t>Graph</a:t>
            </a:r>
          </a:p>
          <a:p>
            <a:pPr lvl="1"/>
            <a:r>
              <a:rPr lang="de-DE" sz="2000" dirty="0" err="1"/>
              <a:t>Architecture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nodes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edges</a:t>
            </a:r>
            <a:r>
              <a:rPr lang="de-DE" sz="2000" dirty="0"/>
              <a:t> (like NN </a:t>
            </a:r>
            <a:r>
              <a:rPr lang="de-DE" sz="2000" dirty="0" err="1"/>
              <a:t>structure</a:t>
            </a:r>
            <a:r>
              <a:rPr lang="de-DE" sz="2000" dirty="0"/>
              <a:t>)</a:t>
            </a:r>
          </a:p>
          <a:p>
            <a:pPr lvl="1"/>
            <a:r>
              <a:rPr lang="de-DE" sz="2000" dirty="0"/>
              <a:t>Session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placed</a:t>
            </a:r>
            <a:r>
              <a:rPr lang="de-DE" sz="2000" dirty="0"/>
              <a:t> on </a:t>
            </a:r>
            <a:r>
              <a:rPr lang="de-DE" sz="2000" dirty="0" err="1"/>
              <a:t>device</a:t>
            </a:r>
            <a:r>
              <a:rPr lang="de-DE" sz="2000" dirty="0"/>
              <a:t> </a:t>
            </a:r>
          </a:p>
          <a:p>
            <a:pPr lvl="2"/>
            <a:r>
              <a:rPr lang="de-DE" sz="1800" dirty="0" err="1"/>
              <a:t>Initialise</a:t>
            </a:r>
            <a:r>
              <a:rPr lang="de-DE" sz="1800" dirty="0"/>
              <a:t> variables </a:t>
            </a:r>
            <a:r>
              <a:rPr lang="de-DE" sz="1800" dirty="0" err="1"/>
              <a:t>randomly</a:t>
            </a:r>
            <a:endParaRPr lang="de-DE" sz="1800" dirty="0"/>
          </a:p>
          <a:p>
            <a:pPr lvl="2"/>
            <a:r>
              <a:rPr lang="de-DE" sz="1800" dirty="0"/>
              <a:t>Run</a:t>
            </a:r>
          </a:p>
          <a:p>
            <a:pPr lvl="1"/>
            <a:r>
              <a:rPr lang="de-DE" sz="2000" dirty="0" err="1"/>
              <a:t>Let</a:t>
            </a:r>
            <a:r>
              <a:rPr lang="de-DE" sz="2000" dirty="0"/>
              <a:t> </a:t>
            </a:r>
            <a:r>
              <a:rPr lang="de-DE" sz="2000" dirty="0" err="1"/>
              <a:t>tensors</a:t>
            </a:r>
            <a:r>
              <a:rPr lang="de-DE" sz="2000" dirty="0"/>
              <a:t> pass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graph</a:t>
            </a:r>
            <a:endParaRPr lang="de-DE" sz="2000" dirty="0"/>
          </a:p>
          <a:p>
            <a:r>
              <a:rPr lang="de-DE" sz="2000" dirty="0"/>
              <a:t>Output: </a:t>
            </a:r>
            <a:r>
              <a:rPr lang="de-DE" sz="2000" dirty="0" err="1"/>
              <a:t>Trained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CNN </a:t>
            </a:r>
            <a:r>
              <a:rPr lang="de-DE" dirty="0" err="1"/>
              <a:t>Architecture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8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Model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84028" y="2067694"/>
            <a:ext cx="4896544" cy="1440160"/>
            <a:chOff x="2195736" y="2139702"/>
            <a:chExt cx="4896544" cy="1440160"/>
          </a:xfrm>
        </p:grpSpPr>
        <p:sp>
          <p:nvSpPr>
            <p:cNvPr id="4" name="Rechteck 3"/>
            <p:cNvSpPr/>
            <p:nvPr/>
          </p:nvSpPr>
          <p:spPr>
            <a:xfrm>
              <a:off x="3563888" y="2139702"/>
              <a:ext cx="2160240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TensorFlow</a:t>
              </a:r>
            </a:p>
          </p:txBody>
        </p:sp>
        <p:cxnSp>
          <p:nvCxnSpPr>
            <p:cNvPr id="8" name="Gerade Verbindung mit Pfeil 7"/>
            <p:cNvCxnSpPr>
              <a:cxnSpLocks/>
              <a:endCxn id="4" idx="1"/>
            </p:cNvCxnSpPr>
            <p:nvPr/>
          </p:nvCxnSpPr>
          <p:spPr>
            <a:xfrm>
              <a:off x="2195736" y="2859782"/>
              <a:ext cx="13681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cxnSpLocks/>
            </p:cNvCxnSpPr>
            <p:nvPr/>
          </p:nvCxnSpPr>
          <p:spPr>
            <a:xfrm>
              <a:off x="5724128" y="2859782"/>
              <a:ext cx="13681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2502946" y="2464307"/>
              <a:ext cx="753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Input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931951" y="2476030"/>
              <a:ext cx="952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7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Split </a:t>
            </a:r>
            <a:r>
              <a:rPr lang="de-DE" sz="2000" dirty="0" err="1"/>
              <a:t>data</a:t>
            </a:r>
            <a:endParaRPr lang="de-DE" sz="2000" dirty="0"/>
          </a:p>
          <a:p>
            <a:pPr lvl="1"/>
            <a:r>
              <a:rPr lang="de-DE" sz="2000" dirty="0"/>
              <a:t>Train </a:t>
            </a:r>
            <a:r>
              <a:rPr lang="de-DE" sz="2000" dirty="0" err="1"/>
              <a:t>data</a:t>
            </a:r>
            <a:endParaRPr lang="de-DE" sz="2000" dirty="0"/>
          </a:p>
          <a:p>
            <a:pPr lvl="2"/>
            <a:r>
              <a:rPr lang="de-DE" sz="1800" dirty="0"/>
              <a:t>20,000 </a:t>
            </a:r>
            <a:r>
              <a:rPr lang="de-DE" sz="1800" dirty="0" err="1"/>
              <a:t>images</a:t>
            </a:r>
            <a:r>
              <a:rPr lang="de-DE" sz="1800" dirty="0"/>
              <a:t> (80 </a:t>
            </a:r>
            <a:r>
              <a:rPr lang="de-DE" sz="1800" dirty="0" err="1"/>
              <a:t>percent</a:t>
            </a:r>
            <a:r>
              <a:rPr lang="de-DE" sz="1800" dirty="0"/>
              <a:t>)</a:t>
            </a:r>
          </a:p>
          <a:p>
            <a:pPr lvl="2"/>
            <a:r>
              <a:rPr lang="de-DE" sz="1800" dirty="0" err="1"/>
              <a:t>Divide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5 </a:t>
            </a:r>
            <a:r>
              <a:rPr lang="de-DE" sz="1800" dirty="0" err="1"/>
              <a:t>batches</a:t>
            </a:r>
            <a:r>
              <a:rPr lang="de-DE" sz="1800" dirty="0"/>
              <a:t> </a:t>
            </a:r>
            <a:r>
              <a:rPr lang="de-DE" sz="1800" dirty="0" err="1"/>
              <a:t>containing</a:t>
            </a:r>
            <a:r>
              <a:rPr lang="de-DE" sz="1800" dirty="0"/>
              <a:t> 4,000 </a:t>
            </a:r>
            <a:r>
              <a:rPr lang="de-DE" sz="1800" dirty="0" err="1"/>
              <a:t>each</a:t>
            </a:r>
            <a:endParaRPr lang="de-DE" sz="1800" dirty="0"/>
          </a:p>
          <a:p>
            <a:pPr lvl="1"/>
            <a:r>
              <a:rPr lang="de-DE" sz="2000" dirty="0"/>
              <a:t>Test </a:t>
            </a:r>
            <a:r>
              <a:rPr lang="de-DE" sz="2000" dirty="0" err="1"/>
              <a:t>data</a:t>
            </a:r>
            <a:endParaRPr lang="de-DE" sz="2000" dirty="0"/>
          </a:p>
          <a:p>
            <a:pPr lvl="2"/>
            <a:r>
              <a:rPr lang="de-DE" sz="1800" dirty="0"/>
              <a:t>5,000 </a:t>
            </a:r>
            <a:r>
              <a:rPr lang="de-DE" sz="1800" dirty="0" err="1"/>
              <a:t>images</a:t>
            </a:r>
            <a:r>
              <a:rPr lang="de-DE" sz="1800" dirty="0"/>
              <a:t> (20 </a:t>
            </a:r>
            <a:r>
              <a:rPr lang="de-DE" sz="1800" dirty="0" err="1"/>
              <a:t>percent</a:t>
            </a:r>
            <a:r>
              <a:rPr lang="de-DE" sz="1800" dirty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Model -Train vs. Test Data</a:t>
            </a:r>
          </a:p>
        </p:txBody>
      </p:sp>
    </p:spTree>
    <p:extLst>
      <p:ext uri="{BB962C8B-B14F-4D97-AF65-F5344CB8AC3E}">
        <p14:creationId xmlns:p14="http://schemas.microsoft.com/office/powerpoint/2010/main" val="8896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Resize </a:t>
            </a:r>
            <a:r>
              <a:rPr lang="de-DE" sz="2000" dirty="0" err="1"/>
              <a:t>to</a:t>
            </a:r>
            <a:r>
              <a:rPr lang="de-DE" sz="2000" dirty="0"/>
              <a:t> 32 * 32 * 3 = 3,072</a:t>
            </a:r>
          </a:p>
          <a:p>
            <a:r>
              <a:rPr lang="de-DE" sz="2000" dirty="0" err="1"/>
              <a:t>Convert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array</a:t>
            </a:r>
            <a:endParaRPr lang="de-DE" sz="2000" dirty="0"/>
          </a:p>
          <a:p>
            <a:pPr lvl="1"/>
            <a:r>
              <a:rPr lang="de-DE" sz="2000" dirty="0"/>
              <a:t>25,000 * 3,073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15566"/>
            <a:ext cx="2232248" cy="16697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7694"/>
            <a:ext cx="1649572" cy="2160463"/>
          </a:xfrm>
          <a:prstGeom prst="rect">
            <a:avLst/>
          </a:prstGeom>
        </p:spPr>
      </p:pic>
      <p:sp>
        <p:nvSpPr>
          <p:cNvPr id="6" name="Textfeld 225"/>
          <p:cNvSpPr txBox="1"/>
          <p:nvPr/>
        </p:nvSpPr>
        <p:spPr>
          <a:xfrm>
            <a:off x="3707903" y="4270082"/>
            <a:ext cx="164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dog1.jpg</a:t>
            </a:r>
          </a:p>
        </p:txBody>
      </p:sp>
      <p:sp>
        <p:nvSpPr>
          <p:cNvPr id="7" name="Textfeld 225"/>
          <p:cNvSpPr txBox="1"/>
          <p:nvPr/>
        </p:nvSpPr>
        <p:spPr>
          <a:xfrm>
            <a:off x="5868144" y="2585288"/>
            <a:ext cx="223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cat10.jpg</a:t>
            </a:r>
          </a:p>
        </p:txBody>
      </p:sp>
    </p:spTree>
    <p:extLst>
      <p:ext uri="{BB962C8B-B14F-4D97-AF65-F5344CB8AC3E}">
        <p14:creationId xmlns:p14="http://schemas.microsoft.com/office/powerpoint/2010/main" val="17550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Resize </a:t>
            </a:r>
            <a:r>
              <a:rPr lang="de-DE" sz="2000" dirty="0" err="1"/>
              <a:t>to</a:t>
            </a:r>
            <a:r>
              <a:rPr lang="de-DE" sz="2000" dirty="0"/>
              <a:t> 32 * 32 * 3</a:t>
            </a:r>
          </a:p>
          <a:p>
            <a:r>
              <a:rPr lang="de-DE" sz="2000" dirty="0" err="1"/>
              <a:t>Convert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array</a:t>
            </a:r>
            <a:endParaRPr lang="de-DE" sz="2000" dirty="0"/>
          </a:p>
          <a:p>
            <a:pPr lvl="1"/>
            <a:r>
              <a:rPr lang="de-DE" sz="2000" dirty="0"/>
              <a:t>25,000 * 3,073</a:t>
            </a:r>
          </a:p>
          <a:p>
            <a:r>
              <a:rPr lang="de-DE" sz="2000" dirty="0" err="1"/>
              <a:t>Example</a:t>
            </a:r>
            <a:endParaRPr lang="de-DE" sz="2000" dirty="0"/>
          </a:p>
          <a:p>
            <a:pPr lvl="1"/>
            <a:r>
              <a:rPr lang="de-DE" sz="2000" dirty="0"/>
              <a:t>1; 22; 11; 123; …</a:t>
            </a:r>
          </a:p>
          <a:p>
            <a:pPr lvl="1"/>
            <a:r>
              <a:rPr lang="de-DE" sz="2000" dirty="0"/>
              <a:t>0; 256; 255; 0; 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15566"/>
            <a:ext cx="2232248" cy="16697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7694"/>
            <a:ext cx="1649572" cy="2160463"/>
          </a:xfrm>
          <a:prstGeom prst="rect">
            <a:avLst/>
          </a:prstGeom>
        </p:spPr>
      </p:pic>
      <p:sp>
        <p:nvSpPr>
          <p:cNvPr id="6" name="Textfeld 225"/>
          <p:cNvSpPr txBox="1"/>
          <p:nvPr/>
        </p:nvSpPr>
        <p:spPr>
          <a:xfrm>
            <a:off x="3707903" y="4270082"/>
            <a:ext cx="164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dog1.jpg</a:t>
            </a:r>
          </a:p>
        </p:txBody>
      </p:sp>
      <p:sp>
        <p:nvSpPr>
          <p:cNvPr id="7" name="Textfeld 225"/>
          <p:cNvSpPr txBox="1"/>
          <p:nvPr/>
        </p:nvSpPr>
        <p:spPr>
          <a:xfrm>
            <a:off x="5868144" y="2585288"/>
            <a:ext cx="223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cat10.jpg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8" y="3710274"/>
            <a:ext cx="304800" cy="30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11" y="3710274"/>
            <a:ext cx="304800" cy="304800"/>
          </a:xfrm>
          <a:prstGeom prst="rect">
            <a:avLst/>
          </a:prstGeom>
        </p:spPr>
      </p:pic>
      <p:cxnSp>
        <p:nvCxnSpPr>
          <p:cNvPr id="11" name="Gerader Verbinder 10"/>
          <p:cNvCxnSpPr>
            <a:cxnSpLocks/>
          </p:cNvCxnSpPr>
          <p:nvPr/>
        </p:nvCxnSpPr>
        <p:spPr>
          <a:xfrm>
            <a:off x="3707903" y="2067694"/>
            <a:ext cx="2130708" cy="1642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>
            <a:off x="5357476" y="2067694"/>
            <a:ext cx="785935" cy="1642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cxnSpLocks/>
          </p:cNvCxnSpPr>
          <p:nvPr/>
        </p:nvCxnSpPr>
        <p:spPr>
          <a:xfrm flipV="1">
            <a:off x="3734829" y="4015074"/>
            <a:ext cx="2103782" cy="1931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cxnSpLocks/>
          </p:cNvCxnSpPr>
          <p:nvPr/>
        </p:nvCxnSpPr>
        <p:spPr>
          <a:xfrm flipV="1">
            <a:off x="5357476" y="4015074"/>
            <a:ext cx="785935" cy="1931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>
            <a:off x="5868143" y="915566"/>
            <a:ext cx="1616306" cy="28146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>
            <a:off x="5868143" y="2585288"/>
            <a:ext cx="1586842" cy="1409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</p:cNvCxnSpPr>
          <p:nvPr/>
        </p:nvCxnSpPr>
        <p:spPr>
          <a:xfrm flipH="1">
            <a:off x="7766058" y="915566"/>
            <a:ext cx="334333" cy="279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</p:cNvCxnSpPr>
          <p:nvPr/>
        </p:nvCxnSpPr>
        <p:spPr>
          <a:xfrm flipV="1">
            <a:off x="7766057" y="2585288"/>
            <a:ext cx="334334" cy="1409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9" y="1273593"/>
            <a:ext cx="2043681" cy="204971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Model - Random </a:t>
            </a:r>
            <a:r>
              <a:rPr lang="de-DE" dirty="0" err="1"/>
              <a:t>distorsion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0787" y="3939902"/>
            <a:ext cx="228600" cy="228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39" y="1273593"/>
            <a:ext cx="2047697" cy="205373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00454" y="3939902"/>
            <a:ext cx="228600" cy="228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6" y="1275606"/>
            <a:ext cx="2047697" cy="204769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45859" y="394035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Model -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CNN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343584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626367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24 x 24 x 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418455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3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210543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64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002631" y="121059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801855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601079" y="120808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400303" y="1190908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188823" y="119090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6 x 6 x 64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998751" y="1187236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384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776567" y="1183565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192</a:t>
            </a:r>
          </a:p>
        </p:txBody>
      </p:sp>
      <p:sp>
        <p:nvSpPr>
          <p:cNvPr id="34" name="Textfeld 33"/>
          <p:cNvSpPr txBox="1"/>
          <p:nvPr/>
        </p:nvSpPr>
        <p:spPr>
          <a:xfrm rot="5400000">
            <a:off x="1334204" y="330212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Output: 128 x 2</a:t>
            </a:r>
          </a:p>
        </p:txBody>
      </p:sp>
    </p:spTree>
    <p:extLst>
      <p:ext uri="{BB962C8B-B14F-4D97-AF65-F5344CB8AC3E}">
        <p14:creationId xmlns:p14="http://schemas.microsoft.com/office/powerpoint/2010/main" val="36891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Implemented</a:t>
            </a:r>
            <a:r>
              <a:rPr lang="de-DE" sz="2400" dirty="0"/>
              <a:t> </a:t>
            </a:r>
            <a:r>
              <a:rPr lang="de-DE" sz="2400" dirty="0" err="1"/>
              <a:t>Architectures</a:t>
            </a:r>
            <a:r>
              <a:rPr lang="de-DE" sz="2400" dirty="0"/>
              <a:t> – </a:t>
            </a:r>
            <a:r>
              <a:rPr lang="de-DE" sz="2400" dirty="0" err="1"/>
              <a:t>Added</a:t>
            </a:r>
            <a:r>
              <a:rPr lang="de-DE" sz="2400" dirty="0"/>
              <a:t> </a:t>
            </a:r>
            <a:r>
              <a:rPr lang="de-DE" sz="2400" dirty="0" err="1"/>
              <a:t>Conv</a:t>
            </a:r>
            <a:r>
              <a:rPr lang="de-DE" sz="2400" dirty="0"/>
              <a:t>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343584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hteck 34"/>
          <p:cNvSpPr/>
          <p:nvPr/>
        </p:nvSpPr>
        <p:spPr>
          <a:xfrm>
            <a:off x="1757300" y="2683771"/>
            <a:ext cx="576064" cy="586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conv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7" name="Verbinder: gewinkelt 36"/>
          <p:cNvCxnSpPr>
            <a:stCxn id="5" idx="3"/>
            <a:endCxn id="35" idx="1"/>
          </p:cNvCxnSpPr>
          <p:nvPr/>
        </p:nvCxnSpPr>
        <p:spPr>
          <a:xfrm flipH="1" flipV="1">
            <a:off x="1757300" y="2976832"/>
            <a:ext cx="180020" cy="752075"/>
          </a:xfrm>
          <a:prstGeom prst="bentConnector5">
            <a:avLst>
              <a:gd name="adj1" fmla="val -40264"/>
              <a:gd name="adj2" fmla="val 50000"/>
              <a:gd name="adj3" fmla="val 2269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/>
          <p:cNvCxnSpPr>
            <a:stCxn id="35" idx="3"/>
            <a:endCxn id="7" idx="1"/>
          </p:cNvCxnSpPr>
          <p:nvPr/>
        </p:nvCxnSpPr>
        <p:spPr>
          <a:xfrm flipH="1">
            <a:off x="2153344" y="2976832"/>
            <a:ext cx="180020" cy="752075"/>
          </a:xfrm>
          <a:prstGeom prst="bentConnector5">
            <a:avLst>
              <a:gd name="adj1" fmla="val -126986"/>
              <a:gd name="adj2" fmla="val 50000"/>
              <a:gd name="adj3" fmla="val 1443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r>
              <a:rPr lang="de-DE" sz="2000" dirty="0"/>
              <a:t>Input: 128 x 24 x 24 x 3</a:t>
            </a:r>
          </a:p>
          <a:p>
            <a:r>
              <a:rPr lang="de-DE" sz="2000" dirty="0"/>
              <a:t>Output: 128 x 24 x 24 x 3</a:t>
            </a:r>
          </a:p>
        </p:txBody>
      </p:sp>
    </p:spTree>
    <p:extLst>
      <p:ext uri="{BB962C8B-B14F-4D97-AF65-F5344CB8AC3E}">
        <p14:creationId xmlns:p14="http://schemas.microsoft.com/office/powerpoint/2010/main" val="29913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Implemented</a:t>
            </a:r>
            <a:r>
              <a:rPr lang="de-DE" sz="2400" dirty="0"/>
              <a:t> </a:t>
            </a:r>
            <a:r>
              <a:rPr lang="de-DE" sz="2400" dirty="0" err="1"/>
              <a:t>Architectures</a:t>
            </a:r>
            <a:r>
              <a:rPr lang="de-DE" sz="2400" dirty="0"/>
              <a:t> – </a:t>
            </a:r>
            <a:r>
              <a:rPr lang="de-DE" sz="2400" dirty="0" err="1"/>
              <a:t>Increased</a:t>
            </a:r>
            <a:r>
              <a:rPr lang="de-DE" sz="2400" dirty="0"/>
              <a:t> </a:t>
            </a:r>
            <a:r>
              <a:rPr lang="de-DE" sz="2400" dirty="0" err="1"/>
              <a:t>size</a:t>
            </a:r>
            <a:endParaRPr lang="de-DE" sz="24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343584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626367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b="1" dirty="0"/>
              <a:t>28 x 28</a:t>
            </a:r>
            <a:r>
              <a:rPr lang="de-DE" dirty="0"/>
              <a:t> x 3</a:t>
            </a:r>
          </a:p>
        </p:txBody>
      </p:sp>
      <p:sp>
        <p:nvSpPr>
          <p:cNvPr id="35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r>
              <a:rPr lang="de-DE" sz="2000" dirty="0"/>
              <a:t>Original </a:t>
            </a:r>
            <a:r>
              <a:rPr lang="de-DE" sz="2000" dirty="0" err="1"/>
              <a:t>input</a:t>
            </a:r>
            <a:r>
              <a:rPr lang="de-DE" sz="2000" dirty="0"/>
              <a:t>: 24 x 24 x 3</a:t>
            </a:r>
          </a:p>
          <a:p>
            <a:r>
              <a:rPr lang="de-DE" sz="2000" dirty="0"/>
              <a:t>New </a:t>
            </a:r>
            <a:r>
              <a:rPr lang="de-DE" sz="2000" dirty="0" err="1"/>
              <a:t>input</a:t>
            </a:r>
            <a:r>
              <a:rPr lang="de-DE" sz="2000" dirty="0"/>
              <a:t>: 28 x 28 x 3</a:t>
            </a:r>
          </a:p>
        </p:txBody>
      </p:sp>
    </p:spTree>
    <p:extLst>
      <p:ext uri="{BB962C8B-B14F-4D97-AF65-F5344CB8AC3E}">
        <p14:creationId xmlns:p14="http://schemas.microsoft.com/office/powerpoint/2010/main" val="42435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8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1371772" y="2715766"/>
            <a:ext cx="6138520" cy="1800200"/>
            <a:chOff x="1242938" y="2563440"/>
            <a:chExt cx="6138520" cy="1800200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37" name="Rechteck 36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40" name="Gerade Verbindung mit Pfeil 39"/>
              <p:cNvCxnSpPr>
                <a:cxnSpLocks/>
                <a:stCxn id="37" idx="3"/>
                <a:endCxn id="38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ieren 27"/>
            <p:cNvGrpSpPr/>
            <p:nvPr/>
          </p:nvGrpSpPr>
          <p:grpSpPr>
            <a:xfrm>
              <a:off x="2035026" y="2563440"/>
              <a:ext cx="3758688" cy="1055191"/>
              <a:chOff x="4414857" y="1657800"/>
              <a:chExt cx="3758688" cy="1941566"/>
            </a:xfrm>
          </p:grpSpPr>
          <p:sp>
            <p:nvSpPr>
              <p:cNvPr id="35" name="Rechteck 34"/>
              <p:cNvSpPr/>
              <p:nvPr/>
            </p:nvSpPr>
            <p:spPr>
              <a:xfrm>
                <a:off x="4414857" y="1657800"/>
                <a:ext cx="3758688" cy="19415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4423857" y="1694164"/>
                <a:ext cx="3551076" cy="186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/>
                  <a:t>7. Evaluation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Automated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verification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Manual </a:t>
                </a:r>
                <a:r>
                  <a:rPr lang="de-DE" sz="2000" dirty="0" err="1"/>
                  <a:t>verification</a:t>
                </a:r>
                <a:endParaRPr lang="de-DE" sz="2000" dirty="0"/>
              </a:p>
            </p:txBody>
          </p:sp>
        </p:grpSp>
        <p:sp>
          <p:nvSpPr>
            <p:cNvPr id="29" name="Rechteck 28"/>
            <p:cNvSpPr/>
            <p:nvPr/>
          </p:nvSpPr>
          <p:spPr>
            <a:xfrm>
              <a:off x="28253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3615634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cxnSp>
          <p:nvCxnSpPr>
            <p:cNvPr id="31" name="Verbinder: gewinkelt 30"/>
            <p:cNvCxnSpPr>
              <a:cxnSpLocks/>
              <a:stCxn id="33" idx="0"/>
              <a:endCxn id="35" idx="3"/>
            </p:cNvCxnSpPr>
            <p:nvPr/>
          </p:nvCxnSpPr>
          <p:spPr>
            <a:xfrm rot="16200000" flipV="1">
              <a:off x="5704601" y="3180150"/>
              <a:ext cx="684167" cy="50593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/>
            <p:cNvSpPr/>
            <p:nvPr/>
          </p:nvSpPr>
          <p:spPr>
            <a:xfrm>
              <a:off x="44291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</a:p>
          </p:txBody>
        </p:sp>
        <p:sp>
          <p:nvSpPr>
            <p:cNvPr id="33" name="Rechteck 32"/>
            <p:cNvSpPr/>
            <p:nvPr/>
          </p:nvSpPr>
          <p:spPr>
            <a:xfrm>
              <a:off x="6011621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21015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4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endParaRPr lang="de-DE" dirty="0"/>
          </a:p>
        </p:txBody>
      </p:sp>
      <p:graphicFrame>
        <p:nvGraphicFramePr>
          <p:cNvPr id="17" name="Inhaltsplatzhalt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685480"/>
              </p:ext>
            </p:extLst>
          </p:nvPr>
        </p:nvGraphicFramePr>
        <p:xfrm>
          <a:off x="479425" y="1284288"/>
          <a:ext cx="7923215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643">
                  <a:extLst>
                    <a:ext uri="{9D8B030D-6E8A-4147-A177-3AD203B41FA5}">
                      <a16:colId xmlns:a16="http://schemas.microsoft.com/office/drawing/2014/main" xmlns="" val="3315790504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xmlns="" val="4220142737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xmlns="" val="709957011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xmlns="" val="370539457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xmlns="" val="1546726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steps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loss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132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100k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99,900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0.1132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6h 15m 50s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105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40k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40,600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0.3316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8h 26m 58s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763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ConvLayer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13,500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0.3128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9h 19m 34s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524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size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0.3446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8h 37m 30s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616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4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46" name="Gruppieren 45"/>
          <p:cNvGrpSpPr/>
          <p:nvPr/>
        </p:nvGrpSpPr>
        <p:grpSpPr>
          <a:xfrm>
            <a:off x="1371772" y="2715766"/>
            <a:ext cx="6138520" cy="1800200"/>
            <a:chOff x="1242938" y="2563440"/>
            <a:chExt cx="6138520" cy="1800200"/>
          </a:xfrm>
        </p:grpSpPr>
        <p:grpSp>
          <p:nvGrpSpPr>
            <p:cNvPr id="47" name="Gruppieren 46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54" name="Rechteck 53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36430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2847376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de-DE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4438688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58" name="Rechteck 57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60" name="Gerade Verbindung mit Pfeil 59"/>
              <p:cNvCxnSpPr>
                <a:cxnSpLocks/>
                <a:stCxn id="54" idx="3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mit Pfeil 61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Verbinder: gewinkelt 47"/>
            <p:cNvCxnSpPr>
              <a:cxnSpLocks/>
              <a:endCxn id="52" idx="1"/>
            </p:cNvCxnSpPr>
            <p:nvPr/>
          </p:nvCxnSpPr>
          <p:spPr>
            <a:xfrm rot="5400000" flipH="1" flipV="1">
              <a:off x="2232712" y="3183118"/>
              <a:ext cx="684748" cy="5040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uppieren 48"/>
            <p:cNvGrpSpPr/>
            <p:nvPr/>
          </p:nvGrpSpPr>
          <p:grpSpPr>
            <a:xfrm>
              <a:off x="2825358" y="2563440"/>
              <a:ext cx="3760445" cy="1058663"/>
              <a:chOff x="3621013" y="1595182"/>
              <a:chExt cx="3760445" cy="2026921"/>
            </a:xfrm>
          </p:grpSpPr>
          <p:sp>
            <p:nvSpPr>
              <p:cNvPr id="52" name="Rechteck 51"/>
              <p:cNvSpPr/>
              <p:nvPr/>
            </p:nvSpPr>
            <p:spPr>
              <a:xfrm>
                <a:off x="3622770" y="1595182"/>
                <a:ext cx="3758688" cy="20269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3621013" y="1638555"/>
                <a:ext cx="3551076" cy="1944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2. </a:t>
                </a:r>
                <a:r>
                  <a:rPr lang="de-DE" sz="2000" b="1" dirty="0" err="1"/>
                  <a:t>Neural</a:t>
                </a:r>
                <a:r>
                  <a:rPr lang="de-DE" sz="2000" b="1" dirty="0"/>
                  <a:t> Networks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Overview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Concept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Neurons</a:t>
                </a:r>
              </a:p>
            </p:txBody>
          </p:sp>
        </p:grpSp>
        <p:sp>
          <p:nvSpPr>
            <p:cNvPr id="50" name="Rechteck 49"/>
            <p:cNvSpPr/>
            <p:nvPr/>
          </p:nvSpPr>
          <p:spPr>
            <a:xfrm>
              <a:off x="2036782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" name="Rechteck 50"/>
            <p:cNvSpPr/>
            <p:nvPr/>
          </p:nvSpPr>
          <p:spPr>
            <a:xfrm>
              <a:off x="2825358" y="3777518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34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427" y="1283494"/>
            <a:ext cx="3444502" cy="3232472"/>
          </a:xfrm>
        </p:spPr>
        <p:txBody>
          <a:bodyPr/>
          <a:lstStyle/>
          <a:p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85 </a:t>
            </a:r>
            <a:r>
              <a:rPr lang="de-DE" sz="2000" dirty="0" err="1"/>
              <a:t>percent</a:t>
            </a:r>
            <a:endParaRPr lang="de-DE" sz="2000" dirty="0"/>
          </a:p>
        </p:txBody>
      </p:sp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86024"/>
            <a:ext cx="4405556" cy="352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smtClean="0"/>
              <a:t>2008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 smtClean="0"/>
              <a:t>accuracy</a:t>
            </a:r>
            <a:r>
              <a:rPr lang="de-DE" sz="2000" dirty="0" smtClean="0"/>
              <a:t> </a:t>
            </a:r>
            <a:r>
              <a:rPr lang="de-DE" sz="2000" dirty="0" err="1"/>
              <a:t>of</a:t>
            </a:r>
            <a:r>
              <a:rPr lang="de-DE" sz="2000" dirty="0"/>
              <a:t> 97 </a:t>
            </a:r>
            <a:r>
              <a:rPr lang="de-DE" sz="2000" dirty="0" err="1"/>
              <a:t>percent</a:t>
            </a:r>
            <a:endParaRPr lang="de-DE" sz="2000" dirty="0"/>
          </a:p>
          <a:p>
            <a:r>
              <a:rPr lang="de-DE" sz="2000" dirty="0" err="1"/>
              <a:t>Manually</a:t>
            </a:r>
            <a:r>
              <a:rPr lang="de-DE" sz="2000" dirty="0"/>
              <a:t> </a:t>
            </a:r>
            <a:r>
              <a:rPr lang="de-DE" sz="2000" dirty="0" err="1"/>
              <a:t>verified</a:t>
            </a:r>
            <a:r>
              <a:rPr lang="de-DE" sz="2000" dirty="0"/>
              <a:t> 100 </a:t>
            </a:r>
            <a:r>
              <a:rPr lang="de-DE" sz="2000" dirty="0" err="1"/>
              <a:t>images</a:t>
            </a:r>
            <a:endParaRPr lang="de-DE" sz="2000" dirty="0"/>
          </a:p>
          <a:p>
            <a:pPr lvl="1"/>
            <a:r>
              <a:rPr lang="de-DE" sz="1800" dirty="0"/>
              <a:t>Seven </a:t>
            </a:r>
            <a:r>
              <a:rPr lang="de-DE" sz="1800" dirty="0" err="1"/>
              <a:t>were</a:t>
            </a:r>
            <a:r>
              <a:rPr lang="de-DE" sz="1800" dirty="0"/>
              <a:t> </a:t>
            </a:r>
            <a:r>
              <a:rPr lang="de-DE" sz="1800" dirty="0" err="1"/>
              <a:t>predicted</a:t>
            </a:r>
            <a:r>
              <a:rPr lang="de-DE" sz="1800" dirty="0"/>
              <a:t> </a:t>
            </a:r>
            <a:r>
              <a:rPr lang="de-DE" sz="1800" dirty="0" err="1"/>
              <a:t>wrong</a:t>
            </a:r>
            <a:endParaRPr lang="de-DE" sz="1800" dirty="0"/>
          </a:p>
          <a:p>
            <a:pPr lvl="1"/>
            <a:r>
              <a:rPr lang="de-DE" sz="1800" dirty="0"/>
              <a:t>93 </a:t>
            </a:r>
            <a:r>
              <a:rPr lang="de-DE" sz="1800" dirty="0" err="1"/>
              <a:t>were</a:t>
            </a:r>
            <a:r>
              <a:rPr lang="de-DE" sz="1800" dirty="0"/>
              <a:t> </a:t>
            </a:r>
            <a:r>
              <a:rPr lang="de-DE" sz="1800" dirty="0" err="1"/>
              <a:t>predicted</a:t>
            </a:r>
            <a:r>
              <a:rPr lang="de-DE" sz="1800" dirty="0"/>
              <a:t> </a:t>
            </a:r>
            <a:r>
              <a:rPr lang="de-DE" sz="1800" dirty="0" err="1"/>
              <a:t>correctly</a:t>
            </a:r>
            <a:endParaRPr lang="en-US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Manual </a:t>
            </a:r>
            <a:r>
              <a:rPr lang="de-DE" dirty="0" err="1"/>
              <a:t>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Manual </a:t>
            </a:r>
            <a:r>
              <a:rPr lang="de-DE" dirty="0" err="1"/>
              <a:t>Verification</a:t>
            </a:r>
            <a:r>
              <a:rPr lang="de-DE" dirty="0"/>
              <a:t> –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Predicted</a:t>
            </a:r>
            <a:endParaRPr lang="en-GB" dirty="0"/>
          </a:p>
        </p:txBody>
      </p:sp>
      <p:pic>
        <p:nvPicPr>
          <p:cNvPr id="10" name="Grafik 95" descr="\\VBOXSVR\VMShared\ConvNet\Aditya\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12" y="2032000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96" descr="\\VBOXSVR\VMShared\ConvNet\Aditya\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56" y="2081373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97" descr="\\VBOXSVR\VMShared\ConvNet\Aditya\4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032000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98" descr="\\VBOXSVR\VMShared\ConvNet\Aditya\5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2032000"/>
            <a:ext cx="1620000" cy="16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45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Manual </a:t>
            </a:r>
            <a:r>
              <a:rPr lang="de-DE" dirty="0" err="1"/>
              <a:t>Verification</a:t>
            </a:r>
            <a:r>
              <a:rPr lang="de-DE" dirty="0"/>
              <a:t> – </a:t>
            </a:r>
            <a:r>
              <a:rPr lang="de-DE" dirty="0" err="1"/>
              <a:t>Wrongly</a:t>
            </a:r>
            <a:r>
              <a:rPr lang="de-DE" dirty="0"/>
              <a:t> </a:t>
            </a:r>
            <a:r>
              <a:rPr lang="de-DE" dirty="0" err="1"/>
              <a:t>Predicted</a:t>
            </a:r>
            <a:endParaRPr lang="en-GB" dirty="0"/>
          </a:p>
        </p:txBody>
      </p:sp>
      <p:pic>
        <p:nvPicPr>
          <p:cNvPr id="14" name="Grafik 99" descr="\\VBOXSVR\VMShared\ConvNet\Aditya\2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347614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rafik 100" descr="\\VBOXSVR\VMShared\ConvNet\Aditya\29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35" y="1375306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01" descr="\\VBOXSVR\VMShared\ConvNet\Aditya\33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378" y="1347614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rafik 102" descr="\\VBOXSVR\VMShared\ConvNet\Aditya\62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093627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rafik 103" descr="\\VBOXSVR\VMShared\ConvNet\Aditya\63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378" y="3088259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rafik 104" descr="\\VBOXSVR\VMShared\ConvNet\Aditya\64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57" y="1357537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fik 105" descr="\\VBOXSVR\VMShared\ConvNet\Aditya\76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57" y="3113473"/>
            <a:ext cx="1620000" cy="16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4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Manual </a:t>
            </a:r>
            <a:r>
              <a:rPr lang="de-DE" dirty="0" err="1"/>
              <a:t>Verification</a:t>
            </a:r>
            <a:r>
              <a:rPr lang="de-DE" dirty="0"/>
              <a:t> – </a:t>
            </a:r>
            <a:r>
              <a:rPr lang="de-DE" dirty="0" err="1"/>
              <a:t>Confusing</a:t>
            </a:r>
            <a:r>
              <a:rPr lang="de-DE" dirty="0"/>
              <a:t> Images</a:t>
            </a:r>
            <a:endParaRPr lang="en-GB" dirty="0"/>
          </a:p>
        </p:txBody>
      </p:sp>
      <p:pic>
        <p:nvPicPr>
          <p:cNvPr id="4" name="Grafik 108" descr="\\VBOXSVR\VMShared\ConvNet\Aditya\9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2104209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107" descr="\\VBOXSVR\VMShared\ConvNet\Aditya\59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300" y="2133892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106" descr="\\VBOXSVR\VMShared\ConvNet\Aditya\32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133892"/>
            <a:ext cx="1620000" cy="16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8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5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368514" y="3367529"/>
            <a:ext cx="6127571" cy="1148437"/>
            <a:chOff x="1242938" y="3215203"/>
            <a:chExt cx="6127571" cy="1148437"/>
          </a:xfrm>
        </p:grpSpPr>
        <p:grpSp>
          <p:nvGrpSpPr>
            <p:cNvPr id="5" name="Gruppieren 4"/>
            <p:cNvGrpSpPr/>
            <p:nvPr/>
          </p:nvGrpSpPr>
          <p:grpSpPr>
            <a:xfrm>
              <a:off x="1242938" y="3777518"/>
              <a:ext cx="5558888" cy="586122"/>
              <a:chOff x="467544" y="1121532"/>
              <a:chExt cx="5558888" cy="586122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cxnSp>
            <p:nvCxnSpPr>
              <p:cNvPr id="18" name="Gerade Verbindung mit Pfeil 17"/>
              <p:cNvCxnSpPr>
                <a:cxnSpLocks/>
                <a:stCxn id="16" idx="3"/>
                <a:endCxn id="17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2827113" y="3215203"/>
              <a:ext cx="3758689" cy="411538"/>
              <a:chOff x="5206944" y="1915401"/>
              <a:chExt cx="3758689" cy="1689269"/>
            </a:xfrm>
          </p:grpSpPr>
          <p:sp>
            <p:nvSpPr>
              <p:cNvPr id="14" name="Rechteck 13"/>
              <p:cNvSpPr/>
              <p:nvPr/>
            </p:nvSpPr>
            <p:spPr>
              <a:xfrm>
                <a:off x="5206945" y="1915401"/>
                <a:ext cx="3758688" cy="168926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5206944" y="1945551"/>
                <a:ext cx="3551076" cy="164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/>
                  <a:t>8. Summary</a:t>
                </a:r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28253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3615634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cxnSp>
          <p:nvCxnSpPr>
            <p:cNvPr id="9" name="Verbinder: gewinkelt 8"/>
            <p:cNvCxnSpPr>
              <a:cxnSpLocks/>
              <a:stCxn id="12" idx="0"/>
              <a:endCxn id="14" idx="3"/>
            </p:cNvCxnSpPr>
            <p:nvPr/>
          </p:nvCxnSpPr>
          <p:spPr>
            <a:xfrm rot="16200000" flipV="1">
              <a:off x="6657025" y="3349750"/>
              <a:ext cx="354231" cy="49667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44291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5221015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794445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011601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4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Introduction</a:t>
            </a: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Neural</a:t>
            </a:r>
            <a:r>
              <a:rPr lang="de-DE" sz="2000" dirty="0"/>
              <a:t> Networks (NN)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Math</a:t>
            </a:r>
            <a:r>
              <a:rPr lang="de-DE" sz="2000" dirty="0"/>
              <a:t> </a:t>
            </a:r>
            <a:r>
              <a:rPr lang="de-DE" sz="2000" dirty="0" err="1"/>
              <a:t>behind</a:t>
            </a:r>
            <a:r>
              <a:rPr lang="de-DE" sz="2000" dirty="0"/>
              <a:t> NN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Convolutional</a:t>
            </a:r>
            <a:r>
              <a:rPr lang="de-DE" sz="2000" dirty="0"/>
              <a:t> NN (CNN)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Summary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364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7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http://cs231n.github.io/convolutional-networks/</a:t>
            </a:r>
          </a:p>
          <a:p>
            <a:r>
              <a:rPr lang="de-DE" sz="2000" dirty="0"/>
              <a:t>https://www.tensorflow.org/tutorials/deep_cnn/</a:t>
            </a:r>
          </a:p>
          <a:p>
            <a:r>
              <a:rPr lang="de-DE" sz="2000" dirty="0"/>
              <a:t>Maas, Andrew L., Awni Y. </a:t>
            </a:r>
            <a:r>
              <a:rPr lang="de-DE" sz="2000" dirty="0" err="1"/>
              <a:t>Hannun</a:t>
            </a:r>
            <a:r>
              <a:rPr lang="de-DE" sz="2000" dirty="0"/>
              <a:t>, </a:t>
            </a:r>
            <a:r>
              <a:rPr lang="de-DE" sz="2000" dirty="0" err="1"/>
              <a:t>and</a:t>
            </a:r>
            <a:r>
              <a:rPr lang="de-DE" sz="2000" dirty="0"/>
              <a:t> Andrew Y. </a:t>
            </a:r>
            <a:r>
              <a:rPr lang="de-DE" sz="2000" dirty="0" err="1"/>
              <a:t>Ng</a:t>
            </a:r>
            <a:r>
              <a:rPr lang="de-DE" sz="2000" dirty="0"/>
              <a:t>. "</a:t>
            </a:r>
            <a:r>
              <a:rPr lang="de-DE" sz="2000" dirty="0" err="1"/>
              <a:t>Rectifier</a:t>
            </a:r>
            <a:r>
              <a:rPr lang="de-DE" sz="2000" dirty="0"/>
              <a:t> </a:t>
            </a:r>
            <a:r>
              <a:rPr lang="de-DE" sz="2000" dirty="0" err="1"/>
              <a:t>nonlinearities</a:t>
            </a:r>
            <a:r>
              <a:rPr lang="de-DE" sz="2000" dirty="0"/>
              <a:t> </a:t>
            </a:r>
            <a:r>
              <a:rPr lang="de-DE" sz="2000" dirty="0" err="1"/>
              <a:t>improve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</a:t>
            </a:r>
            <a:r>
              <a:rPr lang="de-DE" sz="2000" dirty="0" err="1"/>
              <a:t>network</a:t>
            </a:r>
            <a:r>
              <a:rPr lang="de-DE" sz="2000" dirty="0"/>
              <a:t> </a:t>
            </a:r>
            <a:r>
              <a:rPr lang="de-DE" sz="2000" dirty="0" err="1"/>
              <a:t>acoustic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r>
              <a:rPr lang="de-DE" sz="2000" dirty="0"/>
              <a:t>." </a:t>
            </a:r>
            <a:r>
              <a:rPr lang="de-DE" sz="2000" i="1" dirty="0" err="1"/>
              <a:t>Proc</a:t>
            </a:r>
            <a:r>
              <a:rPr lang="de-DE" sz="2000" i="1" dirty="0"/>
              <a:t>. ICML</a:t>
            </a:r>
            <a:r>
              <a:rPr lang="de-DE" sz="2000" dirty="0"/>
              <a:t>. Vol. 30. </a:t>
            </a:r>
            <a:r>
              <a:rPr lang="de-DE" sz="2000" dirty="0" err="1"/>
              <a:t>No</a:t>
            </a:r>
            <a:r>
              <a:rPr lang="de-DE" sz="2000" dirty="0"/>
              <a:t>. 1. 2013.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5891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grpSp>
        <p:nvGrpSpPr>
          <p:cNvPr id="5" name="Gruppieren 224"/>
          <p:cNvGrpSpPr/>
          <p:nvPr/>
        </p:nvGrpSpPr>
        <p:grpSpPr>
          <a:xfrm>
            <a:off x="1503577" y="1421835"/>
            <a:ext cx="5710768" cy="2735040"/>
            <a:chOff x="2626206" y="1562474"/>
            <a:chExt cx="4934126" cy="2363084"/>
          </a:xfrm>
        </p:grpSpPr>
        <p:grpSp>
          <p:nvGrpSpPr>
            <p:cNvPr id="7" name="Gruppieren 121"/>
            <p:cNvGrpSpPr/>
            <p:nvPr/>
          </p:nvGrpSpPr>
          <p:grpSpPr>
            <a:xfrm>
              <a:off x="2663788" y="1562474"/>
              <a:ext cx="4896544" cy="2017969"/>
              <a:chOff x="2663788" y="1562474"/>
              <a:chExt cx="4896544" cy="2017969"/>
            </a:xfrm>
          </p:grpSpPr>
          <p:sp>
            <p:nvSpPr>
              <p:cNvPr id="12" name="Rechteck 120"/>
              <p:cNvSpPr/>
              <p:nvPr/>
            </p:nvSpPr>
            <p:spPr>
              <a:xfrm>
                <a:off x="6984268" y="2283718"/>
                <a:ext cx="576064" cy="6175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19"/>
              <p:cNvSpPr/>
              <p:nvPr/>
            </p:nvSpPr>
            <p:spPr>
              <a:xfrm>
                <a:off x="5544108" y="1563056"/>
                <a:ext cx="576064" cy="20173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18"/>
              <p:cNvSpPr/>
              <p:nvPr/>
            </p:nvSpPr>
            <p:spPr>
              <a:xfrm>
                <a:off x="4103948" y="1562474"/>
                <a:ext cx="576064" cy="20173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17"/>
              <p:cNvSpPr/>
              <p:nvPr/>
            </p:nvSpPr>
            <p:spPr>
              <a:xfrm>
                <a:off x="2663788" y="1828789"/>
                <a:ext cx="576064" cy="15274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6"/>
              <p:cNvSpPr/>
              <p:nvPr/>
            </p:nvSpPr>
            <p:spPr>
              <a:xfrm>
                <a:off x="4211960" y="1656396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7"/>
              <p:cNvSpPr/>
              <p:nvPr/>
            </p:nvSpPr>
            <p:spPr>
              <a:xfrm>
                <a:off x="4211960" y="2145198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8"/>
              <p:cNvSpPr/>
              <p:nvPr/>
            </p:nvSpPr>
            <p:spPr>
              <a:xfrm>
                <a:off x="4211960" y="2634000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9"/>
              <p:cNvSpPr/>
              <p:nvPr/>
            </p:nvSpPr>
            <p:spPr>
              <a:xfrm>
                <a:off x="4211960" y="3122802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Ellipse 10"/>
              <p:cNvSpPr/>
              <p:nvPr/>
            </p:nvSpPr>
            <p:spPr>
              <a:xfrm>
                <a:off x="5652120" y="1656396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11"/>
              <p:cNvSpPr/>
              <p:nvPr/>
            </p:nvSpPr>
            <p:spPr>
              <a:xfrm>
                <a:off x="5652120" y="2145198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12"/>
              <p:cNvSpPr/>
              <p:nvPr/>
            </p:nvSpPr>
            <p:spPr>
              <a:xfrm>
                <a:off x="5652120" y="2634000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13"/>
              <p:cNvSpPr/>
              <p:nvPr/>
            </p:nvSpPr>
            <p:spPr>
              <a:xfrm>
                <a:off x="5652120" y="3122802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14"/>
              <p:cNvSpPr/>
              <p:nvPr/>
            </p:nvSpPr>
            <p:spPr>
              <a:xfrm>
                <a:off x="2771800" y="1923678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15"/>
              <p:cNvSpPr/>
              <p:nvPr/>
            </p:nvSpPr>
            <p:spPr>
              <a:xfrm>
                <a:off x="2771800" y="2412480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16"/>
              <p:cNvSpPr/>
              <p:nvPr/>
            </p:nvSpPr>
            <p:spPr>
              <a:xfrm>
                <a:off x="2771800" y="2901282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18"/>
              <p:cNvSpPr/>
              <p:nvPr/>
            </p:nvSpPr>
            <p:spPr>
              <a:xfrm>
                <a:off x="7092280" y="2412480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8" name="Gerade Verbindung mit Pfeil 20"/>
              <p:cNvCxnSpPr>
                <a:cxnSpLocks/>
                <a:stCxn id="17" idx="6"/>
              </p:cNvCxnSpPr>
              <p:nvPr/>
            </p:nvCxnSpPr>
            <p:spPr>
              <a:xfrm flipV="1">
                <a:off x="3131840" y="1836416"/>
                <a:ext cx="1080120" cy="26728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2"/>
              <p:cNvCxnSpPr>
                <a:cxnSpLocks/>
                <a:stCxn id="17" idx="6"/>
              </p:cNvCxnSpPr>
              <p:nvPr/>
            </p:nvCxnSpPr>
            <p:spPr>
              <a:xfrm>
                <a:off x="3131840" y="2103698"/>
                <a:ext cx="1080120" cy="2215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5"/>
              <p:cNvCxnSpPr>
                <a:cxnSpLocks/>
                <a:stCxn id="17" idx="6"/>
              </p:cNvCxnSpPr>
              <p:nvPr/>
            </p:nvCxnSpPr>
            <p:spPr>
              <a:xfrm>
                <a:off x="3131840" y="2103698"/>
                <a:ext cx="1080120" cy="71032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28"/>
              <p:cNvCxnSpPr>
                <a:cxnSpLocks/>
                <a:stCxn id="17" idx="6"/>
                <a:endCxn id="12" idx="2"/>
              </p:cNvCxnSpPr>
              <p:nvPr/>
            </p:nvCxnSpPr>
            <p:spPr>
              <a:xfrm>
                <a:off x="3131840" y="2103698"/>
                <a:ext cx="1080120" cy="119912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2"/>
              <p:cNvCxnSpPr>
                <a:cxnSpLocks/>
                <a:stCxn id="18" idx="6"/>
              </p:cNvCxnSpPr>
              <p:nvPr/>
            </p:nvCxnSpPr>
            <p:spPr>
              <a:xfrm flipV="1">
                <a:off x="3131840" y="1836416"/>
                <a:ext cx="1080120" cy="75608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5"/>
              <p:cNvCxnSpPr>
                <a:cxnSpLocks/>
                <a:stCxn id="18" idx="6"/>
              </p:cNvCxnSpPr>
              <p:nvPr/>
            </p:nvCxnSpPr>
            <p:spPr>
              <a:xfrm flipV="1">
                <a:off x="3131840" y="2325218"/>
                <a:ext cx="1080120" cy="26728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8"/>
              <p:cNvCxnSpPr>
                <a:cxnSpLocks/>
                <a:stCxn id="18" idx="6"/>
              </p:cNvCxnSpPr>
              <p:nvPr/>
            </p:nvCxnSpPr>
            <p:spPr>
              <a:xfrm>
                <a:off x="3131840" y="2592500"/>
                <a:ext cx="1080120" cy="2215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41"/>
              <p:cNvCxnSpPr>
                <a:cxnSpLocks/>
                <a:stCxn id="18" idx="6"/>
                <a:endCxn id="12" idx="2"/>
              </p:cNvCxnSpPr>
              <p:nvPr/>
            </p:nvCxnSpPr>
            <p:spPr>
              <a:xfrm>
                <a:off x="3131840" y="2592500"/>
                <a:ext cx="1080120" cy="71032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44"/>
              <p:cNvCxnSpPr>
                <a:cxnSpLocks/>
                <a:stCxn id="19" idx="6"/>
              </p:cNvCxnSpPr>
              <p:nvPr/>
            </p:nvCxnSpPr>
            <p:spPr>
              <a:xfrm flipV="1">
                <a:off x="3131840" y="1836416"/>
                <a:ext cx="1080120" cy="124488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47"/>
              <p:cNvCxnSpPr>
                <a:cxnSpLocks/>
                <a:stCxn id="19" idx="6"/>
              </p:cNvCxnSpPr>
              <p:nvPr/>
            </p:nvCxnSpPr>
            <p:spPr>
              <a:xfrm flipV="1">
                <a:off x="3131840" y="2325218"/>
                <a:ext cx="1080120" cy="75608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mit Pfeil 50"/>
              <p:cNvCxnSpPr>
                <a:cxnSpLocks/>
                <a:stCxn id="19" idx="6"/>
              </p:cNvCxnSpPr>
              <p:nvPr/>
            </p:nvCxnSpPr>
            <p:spPr>
              <a:xfrm flipV="1">
                <a:off x="3131840" y="2814020"/>
                <a:ext cx="1080120" cy="26728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mit Pfeil 53"/>
              <p:cNvCxnSpPr>
                <a:cxnSpLocks/>
                <a:stCxn id="19" idx="6"/>
                <a:endCxn id="12" idx="2"/>
              </p:cNvCxnSpPr>
              <p:nvPr/>
            </p:nvCxnSpPr>
            <p:spPr>
              <a:xfrm>
                <a:off x="3131840" y="3081302"/>
                <a:ext cx="1080120" cy="2215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56"/>
              <p:cNvCxnSpPr>
                <a:cxnSpLocks/>
                <a:endCxn id="16" idx="2"/>
              </p:cNvCxnSpPr>
              <p:nvPr/>
            </p:nvCxnSpPr>
            <p:spPr>
              <a:xfrm>
                <a:off x="4572000" y="1836416"/>
                <a:ext cx="1080120" cy="146640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59"/>
              <p:cNvCxnSpPr>
                <a:cxnSpLocks/>
                <a:endCxn id="15" idx="2"/>
              </p:cNvCxnSpPr>
              <p:nvPr/>
            </p:nvCxnSpPr>
            <p:spPr>
              <a:xfrm>
                <a:off x="4572000" y="1836416"/>
                <a:ext cx="1080120" cy="9776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62"/>
              <p:cNvCxnSpPr>
                <a:cxnSpLocks/>
                <a:endCxn id="14" idx="2"/>
              </p:cNvCxnSpPr>
              <p:nvPr/>
            </p:nvCxnSpPr>
            <p:spPr>
              <a:xfrm>
                <a:off x="4572000" y="1836416"/>
                <a:ext cx="1080120" cy="48880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65"/>
              <p:cNvCxnSpPr>
                <a:cxnSpLocks/>
                <a:endCxn id="13" idx="2"/>
              </p:cNvCxnSpPr>
              <p:nvPr/>
            </p:nvCxnSpPr>
            <p:spPr>
              <a:xfrm>
                <a:off x="4572000" y="1836416"/>
                <a:ext cx="108012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68"/>
              <p:cNvCxnSpPr>
                <a:cxnSpLocks/>
                <a:endCxn id="13" idx="2"/>
              </p:cNvCxnSpPr>
              <p:nvPr/>
            </p:nvCxnSpPr>
            <p:spPr>
              <a:xfrm flipV="1">
                <a:off x="4572000" y="1836416"/>
                <a:ext cx="1080120" cy="48880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71"/>
              <p:cNvCxnSpPr>
                <a:cxnSpLocks/>
                <a:endCxn id="14" idx="2"/>
              </p:cNvCxnSpPr>
              <p:nvPr/>
            </p:nvCxnSpPr>
            <p:spPr>
              <a:xfrm>
                <a:off x="4572000" y="2325218"/>
                <a:ext cx="108012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74"/>
              <p:cNvCxnSpPr>
                <a:cxnSpLocks/>
                <a:endCxn id="15" idx="2"/>
              </p:cNvCxnSpPr>
              <p:nvPr/>
            </p:nvCxnSpPr>
            <p:spPr>
              <a:xfrm>
                <a:off x="4572000" y="2325218"/>
                <a:ext cx="1080120" cy="48880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mit Pfeil 77"/>
              <p:cNvCxnSpPr>
                <a:cxnSpLocks/>
                <a:endCxn id="16" idx="2"/>
              </p:cNvCxnSpPr>
              <p:nvPr/>
            </p:nvCxnSpPr>
            <p:spPr>
              <a:xfrm>
                <a:off x="4572000" y="2325218"/>
                <a:ext cx="1080120" cy="9776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81"/>
              <p:cNvCxnSpPr>
                <a:cxnSpLocks/>
                <a:endCxn id="13" idx="2"/>
              </p:cNvCxnSpPr>
              <p:nvPr/>
            </p:nvCxnSpPr>
            <p:spPr>
              <a:xfrm flipV="1">
                <a:off x="4572000" y="1836416"/>
                <a:ext cx="1080120" cy="9776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84"/>
              <p:cNvCxnSpPr>
                <a:cxnSpLocks/>
                <a:endCxn id="14" idx="2"/>
              </p:cNvCxnSpPr>
              <p:nvPr/>
            </p:nvCxnSpPr>
            <p:spPr>
              <a:xfrm flipV="1">
                <a:off x="4572000" y="2325218"/>
                <a:ext cx="1080120" cy="48880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87"/>
              <p:cNvCxnSpPr>
                <a:cxnSpLocks/>
                <a:endCxn id="15" idx="2"/>
              </p:cNvCxnSpPr>
              <p:nvPr/>
            </p:nvCxnSpPr>
            <p:spPr>
              <a:xfrm>
                <a:off x="4572000" y="2814020"/>
                <a:ext cx="108012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90"/>
              <p:cNvCxnSpPr>
                <a:cxnSpLocks/>
                <a:endCxn id="16" idx="2"/>
              </p:cNvCxnSpPr>
              <p:nvPr/>
            </p:nvCxnSpPr>
            <p:spPr>
              <a:xfrm>
                <a:off x="4572000" y="2814020"/>
                <a:ext cx="1080120" cy="48880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93"/>
              <p:cNvCxnSpPr>
                <a:cxnSpLocks/>
                <a:stCxn id="12" idx="6"/>
                <a:endCxn id="13" idx="2"/>
              </p:cNvCxnSpPr>
              <p:nvPr/>
            </p:nvCxnSpPr>
            <p:spPr>
              <a:xfrm flipV="1">
                <a:off x="4572000" y="1836416"/>
                <a:ext cx="1080120" cy="146640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mit Pfeil 96"/>
              <p:cNvCxnSpPr>
                <a:cxnSpLocks/>
                <a:stCxn id="12" idx="6"/>
                <a:endCxn id="14" idx="2"/>
              </p:cNvCxnSpPr>
              <p:nvPr/>
            </p:nvCxnSpPr>
            <p:spPr>
              <a:xfrm flipV="1">
                <a:off x="4572000" y="2325218"/>
                <a:ext cx="1080120" cy="9776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mit Pfeil 99"/>
              <p:cNvCxnSpPr>
                <a:cxnSpLocks/>
                <a:stCxn id="12" idx="6"/>
                <a:endCxn id="15" idx="2"/>
              </p:cNvCxnSpPr>
              <p:nvPr/>
            </p:nvCxnSpPr>
            <p:spPr>
              <a:xfrm flipV="1">
                <a:off x="4572000" y="2814020"/>
                <a:ext cx="1080120" cy="48880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mit Pfeil 102"/>
              <p:cNvCxnSpPr>
                <a:cxnSpLocks/>
                <a:stCxn id="12" idx="6"/>
                <a:endCxn id="16" idx="2"/>
              </p:cNvCxnSpPr>
              <p:nvPr/>
            </p:nvCxnSpPr>
            <p:spPr>
              <a:xfrm>
                <a:off x="4572000" y="3302822"/>
                <a:ext cx="108012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mit Pfeil 105"/>
              <p:cNvCxnSpPr>
                <a:cxnSpLocks/>
                <a:stCxn id="13" idx="6"/>
                <a:endCxn id="21" idx="2"/>
              </p:cNvCxnSpPr>
              <p:nvPr/>
            </p:nvCxnSpPr>
            <p:spPr>
              <a:xfrm>
                <a:off x="6012160" y="1836416"/>
                <a:ext cx="1080120" cy="75608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108"/>
              <p:cNvCxnSpPr>
                <a:cxnSpLocks/>
                <a:stCxn id="14" idx="6"/>
                <a:endCxn id="21" idx="2"/>
              </p:cNvCxnSpPr>
              <p:nvPr/>
            </p:nvCxnSpPr>
            <p:spPr>
              <a:xfrm>
                <a:off x="6012160" y="2325218"/>
                <a:ext cx="1080120" cy="26728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111"/>
              <p:cNvCxnSpPr>
                <a:cxnSpLocks/>
                <a:stCxn id="15" idx="6"/>
              </p:cNvCxnSpPr>
              <p:nvPr/>
            </p:nvCxnSpPr>
            <p:spPr>
              <a:xfrm flipV="1">
                <a:off x="6012160" y="2601571"/>
                <a:ext cx="1080120" cy="21244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114"/>
              <p:cNvCxnSpPr>
                <a:cxnSpLocks/>
                <a:stCxn id="16" idx="6"/>
                <a:endCxn id="21" idx="2"/>
              </p:cNvCxnSpPr>
              <p:nvPr/>
            </p:nvCxnSpPr>
            <p:spPr>
              <a:xfrm flipV="1">
                <a:off x="6012160" y="2592500"/>
                <a:ext cx="1080120" cy="71032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feld 171"/>
            <p:cNvSpPr txBox="1"/>
            <p:nvPr/>
          </p:nvSpPr>
          <p:spPr>
            <a:xfrm>
              <a:off x="2626206" y="3579862"/>
              <a:ext cx="651226" cy="345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/>
                <a:t>Input</a:t>
              </a:r>
            </a:p>
          </p:txBody>
        </p:sp>
      </p:grpSp>
      <p:sp>
        <p:nvSpPr>
          <p:cNvPr id="60" name="Textfeld 171"/>
          <p:cNvSpPr txBox="1"/>
          <p:nvPr/>
        </p:nvSpPr>
        <p:spPr>
          <a:xfrm>
            <a:off x="3037051" y="3762251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Hidden</a:t>
            </a:r>
          </a:p>
        </p:txBody>
      </p:sp>
      <p:sp>
        <p:nvSpPr>
          <p:cNvPr id="90" name="Textfeld 171"/>
          <p:cNvSpPr txBox="1"/>
          <p:nvPr/>
        </p:nvSpPr>
        <p:spPr>
          <a:xfrm>
            <a:off x="4750012" y="3761181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Hidden</a:t>
            </a:r>
          </a:p>
        </p:txBody>
      </p:sp>
      <p:sp>
        <p:nvSpPr>
          <p:cNvPr id="91" name="Textfeld 171"/>
          <p:cNvSpPr txBox="1"/>
          <p:nvPr/>
        </p:nvSpPr>
        <p:spPr>
          <a:xfrm>
            <a:off x="6415465" y="3756765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Output</a:t>
            </a:r>
          </a:p>
        </p:txBody>
      </p:sp>
      <p:sp>
        <p:nvSpPr>
          <p:cNvPr id="92" name="Textfeld 225"/>
          <p:cNvSpPr txBox="1"/>
          <p:nvPr/>
        </p:nvSpPr>
        <p:spPr>
          <a:xfrm>
            <a:off x="4633515" y="4515966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12120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3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 100k</a:t>
            </a:r>
            <a:endParaRPr lang="en-US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40" y="1459550"/>
            <a:ext cx="576072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 40k</a:t>
            </a:r>
            <a:endParaRPr lang="en-US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72" y="1459550"/>
            <a:ext cx="576072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Increased</a:t>
            </a:r>
            <a:r>
              <a:rPr lang="de-DE" dirty="0"/>
              <a:t> Image Size</a:t>
            </a:r>
            <a:endParaRPr lang="en-US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72" y="1459550"/>
            <a:ext cx="576072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151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Layer</a:t>
            </a:r>
            <a:endParaRPr lang="en-US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72" y="1459550"/>
            <a:ext cx="576072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331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CNN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343584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626367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24 x 24 x 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418455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3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210543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64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002631" y="121059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801855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601079" y="120808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400303" y="1190908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188823" y="119090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6 x 6 x 64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998751" y="1187236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384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776567" y="1183565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192</a:t>
            </a:r>
          </a:p>
        </p:txBody>
      </p:sp>
      <p:sp>
        <p:nvSpPr>
          <p:cNvPr id="34" name="Textfeld 33"/>
          <p:cNvSpPr txBox="1"/>
          <p:nvPr/>
        </p:nvSpPr>
        <p:spPr>
          <a:xfrm rot="5400000">
            <a:off x="1334204" y="330212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Output: 128 x 2</a:t>
            </a:r>
          </a:p>
        </p:txBody>
      </p:sp>
    </p:spTree>
    <p:extLst>
      <p:ext uri="{BB962C8B-B14F-4D97-AF65-F5344CB8AC3E}">
        <p14:creationId xmlns:p14="http://schemas.microsoft.com/office/powerpoint/2010/main" val="8150829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797677"/>
            <a:ext cx="7923213" cy="220537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1534237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810198"/>
            <a:ext cx="7923213" cy="2180329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entropy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2615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810413"/>
            <a:ext cx="7923213" cy="21799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479426" y="3990312"/>
            <a:ext cx="7923213" cy="52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4738" indent="-269875" algn="l" defTabSz="9144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343025" indent="-269875" algn="l" defTabSz="914400" rtl="0" eaLnBrk="1" latinLnBrk="0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2400" dirty="0"/>
              <a:t>Total </a:t>
            </a:r>
            <a:r>
              <a:rPr lang="de-DE" sz="2400" dirty="0" err="1"/>
              <a:t>loss</a:t>
            </a:r>
            <a:r>
              <a:rPr lang="de-DE" sz="2400" dirty="0"/>
              <a:t> after 100k </a:t>
            </a:r>
            <a:r>
              <a:rPr lang="de-DE" sz="2400" dirty="0" err="1"/>
              <a:t>steps</a:t>
            </a:r>
            <a:r>
              <a:rPr lang="de-DE" sz="2400" dirty="0"/>
              <a:t> </a:t>
            </a:r>
            <a:r>
              <a:rPr lang="de-DE" sz="2400" dirty="0" err="1"/>
              <a:t>roughly</a:t>
            </a:r>
            <a:r>
              <a:rPr lang="de-DE" sz="2400" dirty="0"/>
              <a:t> </a:t>
            </a:r>
            <a:r>
              <a:rPr lang="de-DE" sz="2400" dirty="0" err="1"/>
              <a:t>above</a:t>
            </a:r>
            <a:r>
              <a:rPr lang="de-DE" sz="2400" dirty="0"/>
              <a:t> 0.1</a:t>
            </a:r>
          </a:p>
        </p:txBody>
      </p:sp>
    </p:spTree>
    <p:extLst>
      <p:ext uri="{BB962C8B-B14F-4D97-AF65-F5344CB8AC3E}">
        <p14:creationId xmlns:p14="http://schemas.microsoft.com/office/powerpoint/2010/main" val="24827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Neurons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02" y="1314580"/>
            <a:ext cx="5556460" cy="3170301"/>
          </a:xfrm>
          <a:prstGeom prst="rect">
            <a:avLst/>
          </a:prstGeom>
        </p:spPr>
      </p:pic>
      <p:sp>
        <p:nvSpPr>
          <p:cNvPr id="8" name="Textfeld 225"/>
          <p:cNvSpPr txBox="1"/>
          <p:nvPr/>
        </p:nvSpPr>
        <p:spPr>
          <a:xfrm>
            <a:off x="4633515" y="4515966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6287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Math</a:t>
            </a:r>
            <a:r>
              <a:rPr lang="de-DE" dirty="0"/>
              <a:t> Behind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9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</Template>
  <TotalTime>226</TotalTime>
  <Words>2699</Words>
  <Application>Microsoft Macintosh PowerPoint</Application>
  <PresentationFormat>On-screen Show (16:9)</PresentationFormat>
  <Paragraphs>946</Paragraphs>
  <Slides>78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 Unicode MS</vt:lpstr>
      <vt:lpstr>Calibri</vt:lpstr>
      <vt:lpstr>Cambria Math</vt:lpstr>
      <vt:lpstr>Symbol</vt:lpstr>
      <vt:lpstr>Wingdings</vt:lpstr>
      <vt:lpstr>Arial</vt:lpstr>
      <vt:lpstr>en_tuc_vorlage_test</vt:lpstr>
      <vt:lpstr>A Convolutional Neural Network for Image Classification of Cats and Dogs</vt:lpstr>
      <vt:lpstr>Introduction</vt:lpstr>
      <vt:lpstr>Structure</vt:lpstr>
      <vt:lpstr>Structure</vt:lpstr>
      <vt:lpstr>Neural NetWorks</vt:lpstr>
      <vt:lpstr>Structure</vt:lpstr>
      <vt:lpstr>Overview</vt:lpstr>
      <vt:lpstr>Concept of Neurons</vt:lpstr>
      <vt:lpstr>Math Behind neural nets</vt:lpstr>
      <vt:lpstr>Structure</vt:lpstr>
      <vt:lpstr>Introduction</vt:lpstr>
      <vt:lpstr>Activation Functions </vt:lpstr>
      <vt:lpstr>Back Propagation</vt:lpstr>
      <vt:lpstr>Loss Function</vt:lpstr>
      <vt:lpstr>Loss Function - Squared Error Measure</vt:lpstr>
      <vt:lpstr>Summarize</vt:lpstr>
      <vt:lpstr>Convolutional NN</vt:lpstr>
      <vt:lpstr>Structure</vt:lpstr>
      <vt:lpstr>Motivation</vt:lpstr>
      <vt:lpstr>Motivation</vt:lpstr>
      <vt:lpstr>Description of Layers</vt:lpstr>
      <vt:lpstr>Input Layer</vt:lpstr>
      <vt:lpstr>Convolutional Layer - Filter</vt:lpstr>
      <vt:lpstr>Convolutional Layer - Parameters</vt:lpstr>
      <vt:lpstr>Convolutional Layer – Activation function</vt:lpstr>
      <vt:lpstr>Pool Layer – Max Pooling</vt:lpstr>
      <vt:lpstr>Norm Layer</vt:lpstr>
      <vt:lpstr>Norm Layer</vt:lpstr>
      <vt:lpstr>Local Layer</vt:lpstr>
      <vt:lpstr>Softmax-Linear Layer</vt:lpstr>
      <vt:lpstr>Softmax Output Function</vt:lpstr>
      <vt:lpstr>Softmax Output Function</vt:lpstr>
      <vt:lpstr>Cost Measure for Softmax</vt:lpstr>
      <vt:lpstr>Hyperparameters - Learning Rate</vt:lpstr>
      <vt:lpstr>Hyperparameters - Learning Rate Decay</vt:lpstr>
      <vt:lpstr>Hyperparameters - Overfitting or Underfitting</vt:lpstr>
      <vt:lpstr>Hyperparameters - Weight Penalty</vt:lpstr>
      <vt:lpstr>Hyperparameters - Weight Penalty</vt:lpstr>
      <vt:lpstr>Problem</vt:lpstr>
      <vt:lpstr>Structure</vt:lpstr>
      <vt:lpstr>Introduction</vt:lpstr>
      <vt:lpstr>Data</vt:lpstr>
      <vt:lpstr>Data</vt:lpstr>
      <vt:lpstr>Design</vt:lpstr>
      <vt:lpstr>Structure</vt:lpstr>
      <vt:lpstr>Implementation of CNN Architecture</vt:lpstr>
      <vt:lpstr>Implementation of CNN Architecture</vt:lpstr>
      <vt:lpstr>Implementation of CNN Architecture</vt:lpstr>
      <vt:lpstr>System Model</vt:lpstr>
      <vt:lpstr>System Model -Train vs. Test Data</vt:lpstr>
      <vt:lpstr>Process images</vt:lpstr>
      <vt:lpstr>Process images</vt:lpstr>
      <vt:lpstr>System Model - Random distorsion</vt:lpstr>
      <vt:lpstr>System Model - Structure of CNN</vt:lpstr>
      <vt:lpstr>Implemented Architectures – Added Conv Layer</vt:lpstr>
      <vt:lpstr>Implemented Architectures – Increased size</vt:lpstr>
      <vt:lpstr>Evaluation</vt:lpstr>
      <vt:lpstr>Structure</vt:lpstr>
      <vt:lpstr>Automated Verification</vt:lpstr>
      <vt:lpstr>Automated Verification</vt:lpstr>
      <vt:lpstr>Manual Verification</vt:lpstr>
      <vt:lpstr>Manual Verification – Correctly Predicted</vt:lpstr>
      <vt:lpstr>Manual Verification – Wrongly Predicted</vt:lpstr>
      <vt:lpstr>Manual Verification – Confusing Images</vt:lpstr>
      <vt:lpstr>Summary</vt:lpstr>
      <vt:lpstr>Structure</vt:lpstr>
      <vt:lpstr>Summary</vt:lpstr>
      <vt:lpstr>Questions</vt:lpstr>
      <vt:lpstr>Quellen</vt:lpstr>
      <vt:lpstr>PowerPoint Presentation</vt:lpstr>
      <vt:lpstr>Standard 100k</vt:lpstr>
      <vt:lpstr>Standard 40k</vt:lpstr>
      <vt:lpstr>Increased Image Size</vt:lpstr>
      <vt:lpstr>Added Convolutional Layer</vt:lpstr>
      <vt:lpstr>Structure of the CNN we used</vt:lpstr>
      <vt:lpstr>Learning rate</vt:lpstr>
      <vt:lpstr>Cross-entropy</vt:lpstr>
      <vt:lpstr>Total loss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Waspan</dc:creator>
  <cp:lastModifiedBy>Aditya Raj</cp:lastModifiedBy>
  <cp:revision>156</cp:revision>
  <dcterms:created xsi:type="dcterms:W3CDTF">2017-01-24T22:13:19Z</dcterms:created>
  <dcterms:modified xsi:type="dcterms:W3CDTF">2017-03-15T15:51:10Z</dcterms:modified>
</cp:coreProperties>
</file>