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0"/>
  </p:notesMasterIdLst>
  <p:handoutMasterIdLst>
    <p:handoutMasterId r:id="rId81"/>
  </p:handoutMasterIdLst>
  <p:sldIdLst>
    <p:sldId id="269" r:id="rId2"/>
    <p:sldId id="383" r:id="rId3"/>
    <p:sldId id="374" r:id="rId4"/>
    <p:sldId id="382" r:id="rId5"/>
    <p:sldId id="384" r:id="rId6"/>
    <p:sldId id="375" r:id="rId7"/>
    <p:sldId id="392" r:id="rId8"/>
    <p:sldId id="393" r:id="rId9"/>
    <p:sldId id="385" r:id="rId10"/>
    <p:sldId id="376" r:id="rId11"/>
    <p:sldId id="436" r:id="rId12"/>
    <p:sldId id="432" r:id="rId13"/>
    <p:sldId id="431" r:id="rId14"/>
    <p:sldId id="433" r:id="rId15"/>
    <p:sldId id="434" r:id="rId16"/>
    <p:sldId id="435" r:id="rId17"/>
    <p:sldId id="386" r:id="rId18"/>
    <p:sldId id="377" r:id="rId19"/>
    <p:sldId id="349" r:id="rId20"/>
    <p:sldId id="351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387" r:id="rId40"/>
    <p:sldId id="378" r:id="rId41"/>
    <p:sldId id="402" r:id="rId42"/>
    <p:sldId id="437" r:id="rId43"/>
    <p:sldId id="438" r:id="rId44"/>
    <p:sldId id="388" r:id="rId45"/>
    <p:sldId id="380" r:id="rId46"/>
    <p:sldId id="404" r:id="rId47"/>
    <p:sldId id="439" r:id="rId48"/>
    <p:sldId id="440" r:id="rId49"/>
    <p:sldId id="405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389" r:id="rId58"/>
    <p:sldId id="379" r:id="rId59"/>
    <p:sldId id="407" r:id="rId60"/>
    <p:sldId id="448" r:id="rId61"/>
    <p:sldId id="455" r:id="rId62"/>
    <p:sldId id="453" r:id="rId63"/>
    <p:sldId id="452" r:id="rId64"/>
    <p:sldId id="454" r:id="rId65"/>
    <p:sldId id="390" r:id="rId66"/>
    <p:sldId id="381" r:id="rId67"/>
    <p:sldId id="409" r:id="rId68"/>
    <p:sldId id="449" r:id="rId69"/>
    <p:sldId id="450" r:id="rId70"/>
    <p:sldId id="451" r:id="rId71"/>
    <p:sldId id="456" r:id="rId72"/>
    <p:sldId id="457" r:id="rId73"/>
    <p:sldId id="458" r:id="rId74"/>
    <p:sldId id="459" r:id="rId75"/>
    <p:sldId id="352" r:id="rId76"/>
    <p:sldId id="344" r:id="rId77"/>
    <p:sldId id="345" r:id="rId78"/>
    <p:sldId id="343" r:id="rId7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C7843E-2233-4450-98D0-A437FAF21255}">
          <p14:sldIdLst>
            <p14:sldId id="269"/>
            <p14:sldId id="383"/>
            <p14:sldId id="374"/>
            <p14:sldId id="382"/>
          </p14:sldIdLst>
        </p14:section>
        <p14:section name="Abschnitt ohne Titel" id="{09A48019-7D33-43AC-958D-A81B2D6E0E28}">
          <p14:sldIdLst/>
        </p14:section>
        <p14:section name="Abschnitt ohne Titel" id="{28467CA6-39E5-4CB6-8BFA-F00B52E50F2A}">
          <p14:sldIdLst>
            <p14:sldId id="384"/>
            <p14:sldId id="375"/>
            <p14:sldId id="392"/>
            <p14:sldId id="393"/>
          </p14:sldIdLst>
        </p14:section>
        <p14:section name="Abschnitt ohne Titel" id="{6F0930A4-7B87-4DE7-9FA6-87599A8986D5}">
          <p14:sldIdLst>
            <p14:sldId id="385"/>
            <p14:sldId id="376"/>
            <p14:sldId id="436"/>
            <p14:sldId id="432"/>
            <p14:sldId id="431"/>
            <p14:sldId id="433"/>
            <p14:sldId id="434"/>
            <p14:sldId id="435"/>
          </p14:sldIdLst>
        </p14:section>
        <p14:section name="Abschnitt ohne Titel" id="{65662831-7983-4E7D-8BDA-53E82BCF6BA5}">
          <p14:sldIdLst>
            <p14:sldId id="386"/>
            <p14:sldId id="377"/>
            <p14:sldId id="349"/>
            <p14:sldId id="351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Abschnitt ohne Titel" id="{6CD38B4E-6FC5-4096-9624-630C0B7B7A5D}">
          <p14:sldIdLst>
            <p14:sldId id="387"/>
            <p14:sldId id="378"/>
            <p14:sldId id="402"/>
            <p14:sldId id="437"/>
            <p14:sldId id="438"/>
          </p14:sldIdLst>
        </p14:section>
        <p14:section name="Abschnitt ohne Titel" id="{48228DFD-3B1A-4F84-9617-0311DE7E6132}">
          <p14:sldIdLst>
            <p14:sldId id="388"/>
            <p14:sldId id="380"/>
            <p14:sldId id="404"/>
            <p14:sldId id="439"/>
            <p14:sldId id="440"/>
            <p14:sldId id="405"/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Abschnitt ohne Titel" id="{6A162F10-01F7-4CEF-83E0-2CF087B2A9A0}">
          <p14:sldIdLst>
            <p14:sldId id="389"/>
            <p14:sldId id="379"/>
            <p14:sldId id="407"/>
            <p14:sldId id="448"/>
            <p14:sldId id="455"/>
            <p14:sldId id="453"/>
            <p14:sldId id="452"/>
            <p14:sldId id="454"/>
          </p14:sldIdLst>
        </p14:section>
        <p14:section name="Abschnitt ohne Titel" id="{EE5192D0-0F91-4D43-B7D9-CB398AC786FD}">
          <p14:sldIdLst>
            <p14:sldId id="390"/>
            <p14:sldId id="381"/>
            <p14:sldId id="409"/>
            <p14:sldId id="449"/>
            <p14:sldId id="450"/>
            <p14:sldId id="451"/>
          </p14:sldIdLst>
        </p14:section>
        <p14:section name="Abschnitt ohne Titel" id="{9BAF8611-68F1-4B8F-BC50-947FB45ABCB6}">
          <p14:sldIdLst>
            <p14:sldId id="456"/>
            <p14:sldId id="457"/>
            <p14:sldId id="458"/>
            <p14:sldId id="459"/>
          </p14:sldIdLst>
        </p14:section>
        <p14:section name="Abschnitt ohne Titel" id="{F910D9C4-577B-4CEB-9068-32F7830AF7EC}">
          <p14:sldIdLst>
            <p14:sldId id="352"/>
            <p14:sldId id="344"/>
            <p14:sldId id="345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E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4" autoAdjust="0"/>
    <p:restoredTop sz="89840" autoAdjust="0"/>
  </p:normalViewPr>
  <p:slideViewPr>
    <p:cSldViewPr>
      <p:cViewPr varScale="1">
        <p:scale>
          <a:sx n="135" d="100"/>
          <a:sy n="135" d="100"/>
        </p:scale>
        <p:origin x="618" y="114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15.03.2017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15.03.2017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>
                <a:solidFill>
                  <a:prstClr val="black"/>
                </a:solidFill>
              </a:rPr>
              <a:pPr/>
              <a:t>11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98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large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computation</a:t>
            </a:r>
            <a:r>
              <a:rPr lang="de-DE" baseline="0" dirty="0"/>
              <a:t> </a:t>
            </a:r>
            <a:r>
              <a:rPr lang="de-DE" baseline="0" dirty="0" err="1"/>
              <a:t>less</a:t>
            </a:r>
            <a:r>
              <a:rPr lang="de-DE" baseline="0" dirty="0"/>
              <a:t> intensive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67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70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6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39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816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54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089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using</a:t>
            </a:r>
            <a:r>
              <a:rPr lang="de-DE" baseline="0" dirty="0"/>
              <a:t> </a:t>
            </a:r>
            <a:r>
              <a:rPr lang="de-DE" baseline="0" dirty="0" err="1"/>
              <a:t>softmax</a:t>
            </a:r>
            <a:r>
              <a:rPr lang="de-DE" baseline="0" dirty="0"/>
              <a:t> o/p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right</a:t>
            </a:r>
            <a:r>
              <a:rPr lang="de-DE" baseline="0" dirty="0"/>
              <a:t> </a:t>
            </a:r>
            <a:r>
              <a:rPr lang="de-DE" baseline="0" dirty="0" err="1"/>
              <a:t>cost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endParaRPr lang="de-DE" baseline="0" dirty="0"/>
          </a:p>
          <a:p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08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Derivative of penalty is the force pulling down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724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Google Brain Team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at Google</a:t>
            </a:r>
          </a:p>
          <a:p>
            <a:r>
              <a:rPr lang="de-DE" dirty="0"/>
              <a:t>Linear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Linear </a:t>
            </a:r>
            <a:r>
              <a:rPr lang="de-DE" dirty="0" err="1"/>
              <a:t>relation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70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elu</a:t>
            </a:r>
            <a:r>
              <a:rPr lang="en-US" dirty="0"/>
              <a:t>, </a:t>
            </a:r>
            <a:r>
              <a:rPr lang="en-US" dirty="0" err="1"/>
              <a:t>softplus</a:t>
            </a:r>
            <a:r>
              <a:rPr lang="en-US" dirty="0"/>
              <a:t>, and </a:t>
            </a:r>
            <a:r>
              <a:rPr lang="en-US" dirty="0" err="1"/>
              <a:t>softsign</a:t>
            </a:r>
            <a:endParaRPr lang="en-US" dirty="0"/>
          </a:p>
          <a:p>
            <a:r>
              <a:rPr lang="en-US" dirty="0"/>
              <a:t>relu6, </a:t>
            </a:r>
            <a:r>
              <a:rPr lang="en-US" dirty="0" err="1"/>
              <a:t>crelu</a:t>
            </a:r>
            <a:r>
              <a:rPr lang="en-US" dirty="0"/>
              <a:t> and </a:t>
            </a:r>
            <a:r>
              <a:rPr lang="en-US" dirty="0" err="1"/>
              <a:t>relu_x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331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sees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954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209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89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56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98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33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>
                <a:solidFill>
                  <a:prstClr val="black"/>
                </a:solidFill>
              </a:rPr>
              <a:pPr/>
              <a:t>13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>
                <a:solidFill>
                  <a:prstClr val="black"/>
                </a:solidFill>
              </a:rPr>
              <a:pPr/>
              <a:t>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</a:t>
            </a:r>
          </a:p>
          <a:p>
            <a:r>
              <a:rPr lang="de-DE" dirty="0" err="1"/>
              <a:t>Relatively</a:t>
            </a:r>
            <a:r>
              <a:rPr lang="de-DE" dirty="0"/>
              <a:t> simple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85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521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Dot-product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54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  <a:p>
            <a:endParaRPr lang="de-DE" dirty="0"/>
          </a:p>
          <a:p>
            <a:r>
              <a:rPr lang="de-DE" dirty="0"/>
              <a:t>Input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– </a:t>
            </a:r>
            <a:r>
              <a:rPr lang="de-DE" dirty="0" err="1"/>
              <a:t>resized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–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tryin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feature</a:t>
            </a:r>
            <a:r>
              <a:rPr lang="de-DE" dirty="0"/>
              <a:t> (</a:t>
            </a:r>
            <a:r>
              <a:rPr lang="de-DE" dirty="0" err="1"/>
              <a:t>fur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)</a:t>
            </a:r>
          </a:p>
          <a:p>
            <a:r>
              <a:rPr lang="de-DE" dirty="0"/>
              <a:t>Filter </a:t>
            </a:r>
            <a:r>
              <a:rPr lang="de-DE" dirty="0" err="1"/>
              <a:t>size</a:t>
            </a:r>
            <a:r>
              <a:rPr lang="de-DE" dirty="0"/>
              <a:t> </a:t>
            </a:r>
          </a:p>
          <a:p>
            <a:r>
              <a:rPr lang="de-DE" dirty="0"/>
              <a:t>	- Small,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large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</a:t>
            </a:r>
          </a:p>
          <a:p>
            <a:r>
              <a:rPr lang="de-DE" dirty="0"/>
              <a:t>	-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detailed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Zero </a:t>
            </a:r>
            <a:r>
              <a:rPr lang="de-DE" dirty="0" err="1"/>
              <a:t>padding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67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6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15.03.2017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Aditya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 Raj,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Sören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Schleibaum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 err="1">
                <a:solidFill>
                  <a:srgbClr val="808080"/>
                </a:solidFill>
              </a:rPr>
              <a:t>Convolutional</a:t>
            </a:r>
            <a:r>
              <a:rPr lang="de-DE" altLang="de-DE" sz="1000" baseline="0" dirty="0">
                <a:solidFill>
                  <a:srgbClr val="808080"/>
                </a:solidFill>
              </a:rPr>
              <a:t> </a:t>
            </a:r>
            <a:r>
              <a:rPr lang="de-DE" altLang="de-DE" sz="1000" baseline="0" dirty="0" err="1">
                <a:solidFill>
                  <a:srgbClr val="808080"/>
                </a:solidFill>
              </a:rPr>
              <a:t>Neural</a:t>
            </a:r>
            <a:r>
              <a:rPr lang="de-DE" altLang="de-DE" sz="1000" baseline="0" dirty="0">
                <a:solidFill>
                  <a:srgbClr val="808080"/>
                </a:solidFill>
              </a:rPr>
              <a:t> Network 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0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57.jpeg"/><Relationship Id="rId7" Type="http://schemas.openxmlformats.org/officeDocument/2006/relationships/image" Target="../media/image61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de-DE" sz="3200" dirty="0"/>
              <a:t>A </a:t>
            </a:r>
            <a:r>
              <a:rPr lang="de-DE" sz="3200" dirty="0" err="1"/>
              <a:t>Convolutional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 </a:t>
            </a:r>
            <a:r>
              <a:rPr lang="de-DE" sz="3200" dirty="0" err="1"/>
              <a:t>for</a:t>
            </a:r>
            <a:r>
              <a:rPr lang="de-DE" sz="3200" dirty="0"/>
              <a:t> Image </a:t>
            </a:r>
            <a:r>
              <a:rPr lang="en-GB" sz="3200" dirty="0"/>
              <a:t>Classification of Cats and Dogs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/>
              <a:t>Final </a:t>
            </a:r>
            <a:r>
              <a:rPr lang="de-DE" sz="2000" dirty="0" err="1"/>
              <a:t>presentation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1363040" y="1748033"/>
            <a:ext cx="6138520" cy="2767933"/>
            <a:chOff x="1242938" y="1595707"/>
            <a:chExt cx="6138520" cy="2767933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205172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2847376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de-DE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39" name="Gerade Verbindung mit Pfeil 38"/>
              <p:cNvCxnSpPr>
                <a:cxnSpLocks/>
                <a:stCxn id="31" idx="3"/>
                <a:endCxn id="32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Verbinder: gewinkelt 26"/>
            <p:cNvCxnSpPr>
              <a:cxnSpLocks/>
              <a:stCxn id="34" idx="0"/>
              <a:endCxn id="29" idx="1"/>
            </p:cNvCxnSpPr>
            <p:nvPr/>
          </p:nvCxnSpPr>
          <p:spPr>
            <a:xfrm rot="5400000" flipH="1" flipV="1">
              <a:off x="2784652" y="2939400"/>
              <a:ext cx="1168613" cy="50762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/>
            <p:cNvGrpSpPr/>
            <p:nvPr/>
          </p:nvGrpSpPr>
          <p:grpSpPr>
            <a:xfrm>
              <a:off x="3622769" y="1595707"/>
              <a:ext cx="3758689" cy="2026396"/>
              <a:chOff x="3622769" y="1595707"/>
              <a:chExt cx="3758689" cy="2026396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622770" y="1595707"/>
                <a:ext cx="3758688" cy="202639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3622769" y="1639409"/>
                <a:ext cx="375868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3. </a:t>
                </a:r>
                <a:r>
                  <a:rPr lang="de-DE" sz="2000" b="1" dirty="0" err="1"/>
                  <a:t>Math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behind</a:t>
                </a:r>
                <a:r>
                  <a:rPr lang="de-DE" sz="2000" b="1" dirty="0"/>
                  <a:t> NN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Introduction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Activation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Function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Backpropagation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Loss </a:t>
                </a:r>
                <a:r>
                  <a:rPr lang="de-DE" sz="2000" dirty="0" err="1"/>
                  <a:t>Function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Summarize</a:t>
                </a:r>
                <a:endParaRPr lang="de-DE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8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2601" y="1243455"/>
            <a:ext cx="4521448" cy="3900046"/>
          </a:xfrm>
        </p:spPr>
        <p:txBody>
          <a:bodyPr/>
          <a:lstStyle/>
          <a:p>
            <a:r>
              <a:rPr lang="en-GB" sz="2000" dirty="0"/>
              <a:t>Actual output, weights</a:t>
            </a:r>
          </a:p>
          <a:p>
            <a:endParaRPr lang="en-GB" sz="2000" dirty="0"/>
          </a:p>
          <a:p>
            <a:r>
              <a:rPr lang="en-GB" sz="2000" dirty="0"/>
              <a:t>Activation function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Measure how much we missed (cost function)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Multiply error by the Sigmoid slope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Update weights (backpropagation)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927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5028678" cy="3232472"/>
          </a:xfrm>
        </p:spPr>
        <p:txBody>
          <a:bodyPr/>
          <a:lstStyle/>
          <a:p>
            <a:r>
              <a:rPr lang="en-US" sz="2000" dirty="0"/>
              <a:t>Non-Linear </a:t>
            </a:r>
          </a:p>
          <a:p>
            <a:pPr lvl="1"/>
            <a:r>
              <a:rPr lang="en-US" sz="2000" dirty="0"/>
              <a:t>Ex: Sigmoid, tanh</a:t>
            </a:r>
          </a:p>
          <a:p>
            <a:pPr lvl="1"/>
            <a:endParaRPr lang="de-DE" sz="2000" dirty="0"/>
          </a:p>
          <a:p>
            <a:pPr lvl="1"/>
            <a:endParaRPr lang="en-US" sz="2000" dirty="0"/>
          </a:p>
          <a:p>
            <a:r>
              <a:rPr lang="en-US" sz="2000" dirty="0"/>
              <a:t>Continuous but not everywhere differentiable function</a:t>
            </a:r>
          </a:p>
          <a:p>
            <a:pPr lvl="1"/>
            <a:r>
              <a:rPr lang="en-GB" sz="2000" dirty="0"/>
              <a:t>Cons: descent gradient cannot be obtained</a:t>
            </a:r>
          </a:p>
          <a:p>
            <a:pPr lvl="1"/>
            <a:r>
              <a:rPr lang="en-US" sz="2000" dirty="0"/>
              <a:t>Ex: </a:t>
            </a:r>
            <a:r>
              <a:rPr lang="en-US" sz="2000" dirty="0" err="1"/>
              <a:t>Relu</a:t>
            </a:r>
            <a:endParaRPr lang="en-US" sz="2000" dirty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94" y="2662428"/>
            <a:ext cx="2232248" cy="18718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484958" y="483518"/>
            <a:ext cx="2808312" cy="2172003"/>
            <a:chOff x="5292080" y="2643758"/>
            <a:chExt cx="2808312" cy="21720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2643758"/>
              <a:ext cx="2808312" cy="217200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92080" y="3291830"/>
              <a:ext cx="100811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43035" y="2801125"/>
            <a:ext cx="109326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72558" y="1453948"/>
                <a:ext cx="1548169" cy="5053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58" y="1453948"/>
                <a:ext cx="1548169" cy="505395"/>
              </a:xfrm>
              <a:prstGeom prst="rect">
                <a:avLst/>
              </a:prstGeom>
              <a:blipFill>
                <a:blip r:embed="rId5"/>
                <a:stretch>
                  <a:fillRect b="-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225"/>
          <p:cNvSpPr txBox="1"/>
          <p:nvPr/>
        </p:nvSpPr>
        <p:spPr>
          <a:xfrm>
            <a:off x="4633515" y="4515966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76325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Propagation</a:t>
            </a:r>
          </a:p>
        </p:txBody>
      </p:sp>
      <p:sp>
        <p:nvSpPr>
          <p:cNvPr id="12" name="Ellipse 6"/>
          <p:cNvSpPr/>
          <p:nvPr/>
        </p:nvSpPr>
        <p:spPr>
          <a:xfrm>
            <a:off x="5887883" y="2144317"/>
            <a:ext cx="312533" cy="312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Ellipse 6"/>
          <p:cNvSpPr/>
          <p:nvPr/>
        </p:nvSpPr>
        <p:spPr>
          <a:xfrm>
            <a:off x="7508865" y="2678805"/>
            <a:ext cx="312533" cy="3125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4" name="Elbow Connector 13"/>
          <p:cNvCxnSpPr/>
          <p:nvPr/>
        </p:nvCxnSpPr>
        <p:spPr>
          <a:xfrm>
            <a:off x="4355976" y="1851670"/>
            <a:ext cx="1531907" cy="430166"/>
          </a:xfrm>
          <a:prstGeom prst="bentConnector3">
            <a:avLst>
              <a:gd name="adj1" fmla="val 5814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355976" y="2353088"/>
            <a:ext cx="1531907" cy="461654"/>
          </a:xfrm>
          <a:prstGeom prst="bentConnector3">
            <a:avLst>
              <a:gd name="adj1" fmla="val 5814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4355973" y="2906380"/>
            <a:ext cx="3152891" cy="556004"/>
          </a:xfrm>
          <a:prstGeom prst="bentConnector3">
            <a:avLst>
              <a:gd name="adj1" fmla="val 7969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5" idx="2"/>
          </p:cNvCxnSpPr>
          <p:nvPr/>
        </p:nvCxnSpPr>
        <p:spPr>
          <a:xfrm>
            <a:off x="6200417" y="2343029"/>
            <a:ext cx="1308448" cy="4920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21397" y="2835207"/>
            <a:ext cx="650165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3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1" y="1369219"/>
                <a:ext cx="3582278" cy="3350016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=−2,  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=5, </m:t>
                    </m:r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=−4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 +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mr-IN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=1, 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𝑞𝑧</m:t>
                    </m:r>
                    <m:r>
                      <a:rPr lang="en-US" b="0" i="1" smtClean="0">
                        <a:latin typeface="Cambria Math" charset="0"/>
                      </a:rPr>
                      <m:t>,       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r>
                  <a:rPr lang="en-GB" dirty="0"/>
                  <a:t>Desired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mr-IN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Similarly propagate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9" name="Content Placeholder 3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1" y="1369219"/>
                <a:ext cx="3582278" cy="3350016"/>
              </a:xfrm>
              <a:blipFill>
                <a:blip r:embed="rId3"/>
                <a:stretch>
                  <a:fillRect l="-1871" t="-1093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083154" y="3308060"/>
            <a:ext cx="724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z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91096" y="2589050"/>
            <a:ext cx="5107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0416" y="2087081"/>
            <a:ext cx="312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q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3154" y="2647042"/>
            <a:ext cx="870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83154" y="1709024"/>
            <a:ext cx="724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270438" y="1592136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−2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38" y="1592136"/>
                <a:ext cx="458780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264777" y="2544738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5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77" y="2544738"/>
                <a:ext cx="328936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264778" y="3159053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78" y="3159053"/>
                <a:ext cx="458780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356965" y="2098392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965" y="2098392"/>
                <a:ext cx="328936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980522" y="2589050"/>
                <a:ext cx="55496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charset="0"/>
                        </a:rPr>
                        <m:t>−12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522" y="2589050"/>
                <a:ext cx="554960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270438" y="1878541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38" y="1878541"/>
                <a:ext cx="458780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43440" y="2813909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40" y="2813909"/>
                <a:ext cx="458780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70438" y="3457067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38" y="3457067"/>
                <a:ext cx="328936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292044" y="2334389"/>
                <a:ext cx="45878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044" y="2334389"/>
                <a:ext cx="458780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005576" y="2794791"/>
                <a:ext cx="328936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GB" sz="135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576" y="2794791"/>
                <a:ext cx="328936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047303" y="3894020"/>
                <a:ext cx="428579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135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mr-IN" sz="135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303" y="3894020"/>
                <a:ext cx="428579" cy="487378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 flipV="1">
            <a:off x="4569846" y="2087081"/>
            <a:ext cx="2477456" cy="20390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225"/>
          <p:cNvSpPr txBox="1"/>
          <p:nvPr/>
        </p:nvSpPr>
        <p:spPr>
          <a:xfrm>
            <a:off x="4633515" y="4515966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16361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Squared Error Measure</a:t>
            </a:r>
            <a:endParaRPr lang="en-US" sz="2000" dirty="0"/>
          </a:p>
          <a:p>
            <a:r>
              <a:rPr lang="en-US" sz="2000" dirty="0" err="1"/>
              <a:t>SoftMax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62530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𝐸𝑟𝑟𝑜𝑟</m:t>
                    </m:r>
                    <m:r>
                      <a:rPr lang="en-US" sz="2000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𝑝𝑟𝑒𝑑𝑖𝑐𝑡𝑒𝑑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dirty="0"/>
              </a:p>
              <a:p>
                <a:r>
                  <a:rPr lang="en-GB" sz="2000" dirty="0"/>
                  <a:t>Drawbacks</a:t>
                </a:r>
              </a:p>
              <a:p>
                <a:pPr lvl="1"/>
                <a:r>
                  <a:rPr lang="en-GB" sz="2000" dirty="0"/>
                  <a:t>No gradient to get from 0.000</a:t>
                </a:r>
                <a:r>
                  <a:rPr lang="mr-IN" sz="2000" dirty="0"/>
                  <a:t>…</a:t>
                </a:r>
                <a:r>
                  <a:rPr lang="en-US" sz="2000" dirty="0"/>
                  <a:t>1 to 1.</a:t>
                </a:r>
              </a:p>
              <a:p>
                <a:pPr lvl="2"/>
                <a:r>
                  <a:rPr lang="en-US" sz="1800" dirty="0"/>
                  <a:t>To do so it will take quite longer.</a:t>
                </a:r>
              </a:p>
              <a:p>
                <a:pPr lvl="1"/>
                <a:r>
                  <a:rPr lang="en-US" sz="2000" dirty="0"/>
                  <a:t>Deprives NN of probability information.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 - Squared Error Measure</a:t>
            </a:r>
          </a:p>
        </p:txBody>
      </p:sp>
    </p:spTree>
    <p:extLst>
      <p:ext uri="{BB962C8B-B14F-4D97-AF65-F5344CB8AC3E}">
        <p14:creationId xmlns:p14="http://schemas.microsoft.com/office/powerpoint/2010/main" val="213749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2601" y="1243455"/>
            <a:ext cx="4521448" cy="3900046"/>
          </a:xfrm>
        </p:spPr>
        <p:txBody>
          <a:bodyPr/>
          <a:lstStyle/>
          <a:p>
            <a:r>
              <a:rPr lang="en-GB" sz="2000" dirty="0"/>
              <a:t>Actual output, weights</a:t>
            </a:r>
          </a:p>
          <a:p>
            <a:endParaRPr lang="en-GB" sz="2000" dirty="0"/>
          </a:p>
          <a:p>
            <a:r>
              <a:rPr lang="en-GB" sz="2000" dirty="0"/>
              <a:t>Activation function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Measure how much we missed (cost function)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Multiply error by the Sigmoid slope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Update weights (backpropagation)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5076056" y="1229333"/>
                <a:ext cx="24638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,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𝑊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𝑟𝑎𝑛𝑑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()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229333"/>
                <a:ext cx="2463880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5004048" y="1994207"/>
                <a:ext cx="1788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.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𝑊</m:t>
                        </m:r>
                      </m:e>
                    </m:d>
                  </m:oMath>
                </a14:m>
                <a:endParaRPr lang="de-DE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94207"/>
                <a:ext cx="1788951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5004048" y="2688744"/>
                <a:ext cx="17037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𝐸𝑟𝑟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=(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688744"/>
                <a:ext cx="1703736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5004048" y="3648144"/>
                <a:ext cx="2788327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Err</m:t>
                    </m:r>
                    <m:r>
                      <a:rPr lang="en-US" sz="2000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𝐸𝑟𝑟</m:t>
                            </m:r>
                          </m:e>
                        </m:d>
                      </m:e>
                    </m:d>
                  </m:oMath>
                </a14:m>
                <a:endParaRPr lang="de-DE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648144"/>
                <a:ext cx="2788327" cy="439736"/>
              </a:xfrm>
              <a:prstGeom prst="rect">
                <a:avLst/>
              </a:prstGeom>
              <a:blipFill>
                <a:blip r:embed="rId6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5076056" y="4340553"/>
                <a:ext cx="27363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W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W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solidFill>
                            <a:prstClr val="black"/>
                          </a:solidFill>
                          <a:latin typeface="Cambria Math" charset="0"/>
                        </a:rPr>
                        <m:t>.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40553"/>
                <a:ext cx="2736304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8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6" name="Gruppieren 45"/>
          <p:cNvGrpSpPr/>
          <p:nvPr/>
        </p:nvGrpSpPr>
        <p:grpSpPr>
          <a:xfrm>
            <a:off x="1363040" y="2422653"/>
            <a:ext cx="6138520" cy="2092205"/>
            <a:chOff x="1242938" y="2271435"/>
            <a:chExt cx="6138520" cy="2092205"/>
          </a:xfrm>
        </p:grpSpPr>
        <p:grpSp>
          <p:nvGrpSpPr>
            <p:cNvPr id="47" name="Gruppieren 46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54" name="Rechteck 53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60" name="Gerade Verbindung mit Pfeil 59"/>
              <p:cNvCxnSpPr>
                <a:cxnSpLocks/>
                <a:stCxn id="54" idx="3"/>
                <a:endCxn id="55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Verbinder: gewinkelt 47"/>
            <p:cNvCxnSpPr>
              <a:cxnSpLocks/>
              <a:stCxn id="50" idx="0"/>
              <a:endCxn id="52" idx="1"/>
            </p:cNvCxnSpPr>
            <p:nvPr/>
          </p:nvCxnSpPr>
          <p:spPr>
            <a:xfrm rot="16200000" flipV="1">
              <a:off x="3357551" y="3211989"/>
              <a:ext cx="830749" cy="300309"/>
            </a:xfrm>
            <a:prstGeom prst="bentConnector4">
              <a:avLst>
                <a:gd name="adj1" fmla="val 9354"/>
                <a:gd name="adj2" fmla="val 1761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pieren 48"/>
            <p:cNvGrpSpPr/>
            <p:nvPr/>
          </p:nvGrpSpPr>
          <p:grpSpPr>
            <a:xfrm>
              <a:off x="3622769" y="2271435"/>
              <a:ext cx="3758689" cy="1350668"/>
              <a:chOff x="3622769" y="1610457"/>
              <a:chExt cx="3758689" cy="2011646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3622770" y="1610457"/>
                <a:ext cx="3758688" cy="201164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3622769" y="1629082"/>
                <a:ext cx="3758689" cy="197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4. </a:t>
                </a:r>
                <a:r>
                  <a:rPr lang="de-DE" sz="2000" b="1" dirty="0" err="1"/>
                  <a:t>Convolutional</a:t>
                </a:r>
                <a:r>
                  <a:rPr lang="de-DE" sz="2000" b="1" dirty="0"/>
                  <a:t> NN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Motivation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Description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Layers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Hyperparameters</a:t>
                </a:r>
              </a:p>
            </p:txBody>
          </p:sp>
        </p:grpSp>
        <p:sp>
          <p:nvSpPr>
            <p:cNvPr id="50" name="Rechteck 49"/>
            <p:cNvSpPr/>
            <p:nvPr/>
          </p:nvSpPr>
          <p:spPr>
            <a:xfrm>
              <a:off x="3635047" y="3777518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85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57572"/>
              </p:ext>
            </p:extLst>
          </p:nvPr>
        </p:nvGraphicFramePr>
        <p:xfrm>
          <a:off x="3046329" y="265726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9309893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61335"/>
              </p:ext>
            </p:extLst>
          </p:nvPr>
        </p:nvGraphicFramePr>
        <p:xfrm>
          <a:off x="5062553" y="1779662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/>
          <p:nvPr/>
        </p:nvCxnSpPr>
        <p:spPr>
          <a:xfrm flipV="1">
            <a:off x="3046329" y="1779662"/>
            <a:ext cx="2016224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 flipV="1">
            <a:off x="3923928" y="1779662"/>
            <a:ext cx="1431158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>
            <a:off x="3046329" y="3534858"/>
            <a:ext cx="2016224" cy="8775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cxnSpLocks/>
          </p:cNvCxnSpPr>
          <p:nvPr/>
        </p:nvCxnSpPr>
        <p:spPr>
          <a:xfrm>
            <a:off x="3923928" y="3534856"/>
            <a:ext cx="1431158" cy="877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7902574" cy="3394472"/>
          </a:xfrm>
        </p:spPr>
        <p:txBody>
          <a:bodyPr/>
          <a:lstStyle/>
          <a:p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endParaRPr lang="de-DE" sz="2000" dirty="0"/>
          </a:p>
        </p:txBody>
      </p:sp>
      <p:sp>
        <p:nvSpPr>
          <p:cNvPr id="16" name="Textfeld 15"/>
          <p:cNvSpPr txBox="1"/>
          <p:nvPr/>
        </p:nvSpPr>
        <p:spPr>
          <a:xfrm>
            <a:off x="3046328" y="3750993"/>
            <a:ext cx="8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61907" y="4412448"/>
            <a:ext cx="2893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Transformed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260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4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856208"/>
          </a:xfrm>
        </p:spPr>
        <p:txBody>
          <a:bodyPr/>
          <a:lstStyle/>
          <a:p>
            <a:r>
              <a:rPr lang="de-DE" sz="2000" dirty="0"/>
              <a:t>NN</a:t>
            </a:r>
          </a:p>
          <a:p>
            <a:pPr lvl="1"/>
            <a:r>
              <a:rPr lang="de-DE" sz="2000" dirty="0"/>
              <a:t>High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856208"/>
          </a:xfrm>
        </p:spPr>
        <p:txBody>
          <a:bodyPr/>
          <a:lstStyle/>
          <a:p>
            <a:r>
              <a:rPr lang="de-DE" sz="2000" dirty="0"/>
              <a:t>CNN</a:t>
            </a:r>
          </a:p>
          <a:p>
            <a:pPr lvl="1"/>
            <a:r>
              <a:rPr lang="de-DE" sz="2000" dirty="0" err="1"/>
              <a:t>Lower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5037"/>
              </p:ext>
            </p:extLst>
          </p:nvPr>
        </p:nvGraphicFramePr>
        <p:xfrm>
          <a:off x="827584" y="2132716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sp>
        <p:nvSpPr>
          <p:cNvPr id="7" name="Ellipse 14"/>
          <p:cNvSpPr/>
          <p:nvPr/>
        </p:nvSpPr>
        <p:spPr>
          <a:xfrm>
            <a:off x="2207258" y="22997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14"/>
          <p:cNvSpPr/>
          <p:nvPr/>
        </p:nvSpPr>
        <p:spPr>
          <a:xfrm>
            <a:off x="2207258" y="29373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14"/>
          <p:cNvSpPr/>
          <p:nvPr/>
        </p:nvSpPr>
        <p:spPr>
          <a:xfrm>
            <a:off x="2207258" y="35749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14"/>
          <p:cNvSpPr/>
          <p:nvPr/>
        </p:nvSpPr>
        <p:spPr>
          <a:xfrm>
            <a:off x="2207258" y="4212599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>
            <a:cxnSpLocks/>
            <a:endCxn id="7" idx="2"/>
          </p:cNvCxnSpPr>
          <p:nvPr/>
        </p:nvCxnSpPr>
        <p:spPr>
          <a:xfrm>
            <a:off x="1120117" y="229399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cxnSpLocks/>
            <a:endCxn id="8" idx="2"/>
          </p:cNvCxnSpPr>
          <p:nvPr/>
        </p:nvCxnSpPr>
        <p:spPr>
          <a:xfrm>
            <a:off x="1120117" y="2293994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  <a:endCxn id="9" idx="2"/>
          </p:cNvCxnSpPr>
          <p:nvPr/>
        </p:nvCxnSpPr>
        <p:spPr>
          <a:xfrm>
            <a:off x="1120117" y="2293994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  <a:endCxn id="10" idx="2"/>
          </p:cNvCxnSpPr>
          <p:nvPr/>
        </p:nvCxnSpPr>
        <p:spPr>
          <a:xfrm>
            <a:off x="1120117" y="2293994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8" idx="2"/>
          </p:cNvCxnSpPr>
          <p:nvPr/>
        </p:nvCxnSpPr>
        <p:spPr>
          <a:xfrm>
            <a:off x="1120117" y="2592797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9" idx="2"/>
          </p:cNvCxnSpPr>
          <p:nvPr/>
        </p:nvCxnSpPr>
        <p:spPr>
          <a:xfrm>
            <a:off x="1120117" y="2592797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10" idx="2"/>
          </p:cNvCxnSpPr>
          <p:nvPr/>
        </p:nvCxnSpPr>
        <p:spPr>
          <a:xfrm>
            <a:off x="1120117" y="2615674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  <a:endCxn id="8" idx="2"/>
          </p:cNvCxnSpPr>
          <p:nvPr/>
        </p:nvCxnSpPr>
        <p:spPr>
          <a:xfrm flipV="1">
            <a:off x="1120117" y="3145711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  <a:endCxn id="9" idx="2"/>
          </p:cNvCxnSpPr>
          <p:nvPr/>
        </p:nvCxnSpPr>
        <p:spPr>
          <a:xfrm flipV="1">
            <a:off x="1120117" y="3783333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  <a:endCxn id="10" idx="2"/>
          </p:cNvCxnSpPr>
          <p:nvPr/>
        </p:nvCxnSpPr>
        <p:spPr>
          <a:xfrm flipV="1">
            <a:off x="1120117" y="4420955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225"/>
          <p:cNvSpPr txBox="1"/>
          <p:nvPr/>
        </p:nvSpPr>
        <p:spPr>
          <a:xfrm>
            <a:off x="1146371" y="3348327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75" name="Tabel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99313"/>
              </p:ext>
            </p:extLst>
          </p:nvPr>
        </p:nvGraphicFramePr>
        <p:xfrm>
          <a:off x="4860032" y="2201595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sp>
        <p:nvSpPr>
          <p:cNvPr id="76" name="Ellipse 14"/>
          <p:cNvSpPr/>
          <p:nvPr/>
        </p:nvSpPr>
        <p:spPr>
          <a:xfrm>
            <a:off x="6239706" y="2368612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14"/>
          <p:cNvSpPr/>
          <p:nvPr/>
        </p:nvSpPr>
        <p:spPr>
          <a:xfrm>
            <a:off x="6239706" y="300623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14"/>
          <p:cNvSpPr/>
          <p:nvPr/>
        </p:nvSpPr>
        <p:spPr>
          <a:xfrm>
            <a:off x="6239706" y="3643856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14"/>
          <p:cNvSpPr/>
          <p:nvPr/>
        </p:nvSpPr>
        <p:spPr>
          <a:xfrm>
            <a:off x="6239706" y="4281478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93" name="Tabel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0911"/>
              </p:ext>
            </p:extLst>
          </p:nvPr>
        </p:nvGraphicFramePr>
        <p:xfrm>
          <a:off x="3663991" y="2197489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9309893"/>
                  </a:ext>
                </a:extLst>
              </a:tr>
            </a:tbl>
          </a:graphicData>
        </a:graphic>
      </p:graphicFrame>
      <p:cxnSp>
        <p:nvCxnSpPr>
          <p:cNvPr id="94" name="Gerader Verbinder 93"/>
          <p:cNvCxnSpPr>
            <a:cxnSpLocks/>
          </p:cNvCxnSpPr>
          <p:nvPr/>
        </p:nvCxnSpPr>
        <p:spPr>
          <a:xfrm>
            <a:off x="5152565" y="233466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4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637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cxnSpLocks/>
            <a:stCxn id="76" idx="2"/>
            <a:endCxn id="75" idx="3"/>
          </p:cNvCxnSpPr>
          <p:nvPr/>
        </p:nvCxnSpPr>
        <p:spPr>
          <a:xfrm flipH="1">
            <a:off x="5152565" y="2576968"/>
            <a:ext cx="1087141" cy="9410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  <a:endCxn id="77" idx="2"/>
          </p:cNvCxnSpPr>
          <p:nvPr/>
        </p:nvCxnSpPr>
        <p:spPr>
          <a:xfrm>
            <a:off x="5152564" y="2628386"/>
            <a:ext cx="1087142" cy="5862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  <a:stCxn id="77" idx="2"/>
          </p:cNvCxnSpPr>
          <p:nvPr/>
        </p:nvCxnSpPr>
        <p:spPr>
          <a:xfrm flipH="1" flipV="1">
            <a:off x="5152564" y="2937356"/>
            <a:ext cx="1087142" cy="277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  <a:stCxn id="77" idx="2"/>
            <a:endCxn id="75" idx="3"/>
          </p:cNvCxnSpPr>
          <p:nvPr/>
        </p:nvCxnSpPr>
        <p:spPr>
          <a:xfrm flipH="1">
            <a:off x="5152565" y="3214590"/>
            <a:ext cx="1087141" cy="303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  <a:stCxn id="77" idx="2"/>
          </p:cNvCxnSpPr>
          <p:nvPr/>
        </p:nvCxnSpPr>
        <p:spPr>
          <a:xfrm flipH="1">
            <a:off x="5152564" y="3214590"/>
            <a:ext cx="1087142" cy="581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  <a:endCxn id="78" idx="2"/>
          </p:cNvCxnSpPr>
          <p:nvPr/>
        </p:nvCxnSpPr>
        <p:spPr>
          <a:xfrm>
            <a:off x="5152563" y="3211719"/>
            <a:ext cx="1087143" cy="6404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  <a:stCxn id="75" idx="3"/>
            <a:endCxn id="78" idx="2"/>
          </p:cNvCxnSpPr>
          <p:nvPr/>
        </p:nvCxnSpPr>
        <p:spPr>
          <a:xfrm>
            <a:off x="5152565" y="3517993"/>
            <a:ext cx="1087141" cy="334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2474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507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  <a:stCxn id="75" idx="3"/>
            <a:endCxn id="79" idx="2"/>
          </p:cNvCxnSpPr>
          <p:nvPr/>
        </p:nvCxnSpPr>
        <p:spPr>
          <a:xfrm>
            <a:off x="5152565" y="3517993"/>
            <a:ext cx="1087141" cy="971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  <a:endCxn id="79" idx="2"/>
          </p:cNvCxnSpPr>
          <p:nvPr/>
        </p:nvCxnSpPr>
        <p:spPr>
          <a:xfrm>
            <a:off x="5152563" y="3793403"/>
            <a:ext cx="1087143" cy="6964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cxnSpLocks/>
            <a:endCxn id="79" idx="2"/>
          </p:cNvCxnSpPr>
          <p:nvPr/>
        </p:nvCxnSpPr>
        <p:spPr>
          <a:xfrm>
            <a:off x="5152563" y="4375087"/>
            <a:ext cx="1087143" cy="1147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  <a:endCxn id="79" idx="2"/>
          </p:cNvCxnSpPr>
          <p:nvPr/>
        </p:nvCxnSpPr>
        <p:spPr>
          <a:xfrm flipV="1">
            <a:off x="5152563" y="4489834"/>
            <a:ext cx="1087143" cy="1818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nhaltsplatzhalter 2"/>
          <p:cNvSpPr txBox="1">
            <a:spLocks/>
          </p:cNvSpPr>
          <p:nvPr/>
        </p:nvSpPr>
        <p:spPr bwMode="auto">
          <a:xfrm>
            <a:off x="2857664" y="4183828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: 36</a:t>
            </a:r>
          </a:p>
        </p:txBody>
      </p:sp>
      <p:sp>
        <p:nvSpPr>
          <p:cNvPr id="144" name="Inhaltsplatzhalter 2"/>
          <p:cNvSpPr txBox="1">
            <a:spLocks/>
          </p:cNvSpPr>
          <p:nvPr/>
        </p:nvSpPr>
        <p:spPr bwMode="auto">
          <a:xfrm>
            <a:off x="6977646" y="4181881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5431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 animBg="1"/>
      <p:bldP spid="8" grpId="0" animBg="1"/>
      <p:bldP spid="9" grpId="0" animBg="1"/>
      <p:bldP spid="10" grpId="0" animBg="1"/>
      <p:bldP spid="52" grpId="0"/>
      <p:bldP spid="76" grpId="0" animBg="1"/>
      <p:bldP spid="77" grpId="0" animBg="1"/>
      <p:bldP spid="78" grpId="0" animBg="1"/>
      <p:bldP spid="79" grpId="0" animBg="1"/>
      <p:bldP spid="143" grpId="0"/>
      <p:bldP spid="1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2606445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78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sz="2000" dirty="0"/>
              <a:t>Image </a:t>
            </a:r>
            <a:r>
              <a:rPr lang="de-DE" sz="2000" dirty="0" err="1"/>
              <a:t>cropping</a:t>
            </a:r>
            <a:endParaRPr lang="de-DE" sz="2000" dirty="0"/>
          </a:p>
          <a:p>
            <a:r>
              <a:rPr lang="de-DE" sz="2000" dirty="0" err="1"/>
              <a:t>Distortions</a:t>
            </a:r>
            <a:endParaRPr lang="de-DE" sz="2000" dirty="0"/>
          </a:p>
          <a:p>
            <a:pPr lvl="1"/>
            <a:r>
              <a:rPr lang="de-DE" sz="2000" dirty="0" err="1"/>
              <a:t>Randomly</a:t>
            </a:r>
            <a:r>
              <a:rPr lang="de-DE" sz="2000" dirty="0"/>
              <a:t> </a:t>
            </a:r>
            <a:r>
              <a:rPr lang="de-DE" sz="2000" dirty="0" err="1"/>
              <a:t>flipping</a:t>
            </a:r>
            <a:endParaRPr lang="de-DE" sz="2000" dirty="0"/>
          </a:p>
          <a:p>
            <a:pPr lvl="1"/>
            <a:r>
              <a:rPr lang="de-DE" sz="2000" dirty="0" err="1"/>
              <a:t>Randomly</a:t>
            </a:r>
            <a:r>
              <a:rPr lang="de-DE" sz="2000" dirty="0"/>
              <a:t> </a:t>
            </a:r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brightness</a:t>
            </a:r>
            <a:endParaRPr lang="de-DE" sz="2000" dirty="0"/>
          </a:p>
          <a:p>
            <a:pPr lvl="1"/>
            <a:r>
              <a:rPr lang="de-DE" sz="2000" dirty="0" err="1"/>
              <a:t>Randomly</a:t>
            </a:r>
            <a:r>
              <a:rPr lang="de-DE" sz="2000" dirty="0"/>
              <a:t> </a:t>
            </a:r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contrast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3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 - Filter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/>
          </p:nvPr>
        </p:nvGraphicFramePr>
        <p:xfrm>
          <a:off x="611560" y="1740430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95028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/>
          </p:nvPr>
        </p:nvGraphicFramePr>
        <p:xfrm>
          <a:off x="4067944" y="174043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014617110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/>
          </p:nvPr>
        </p:nvGraphicFramePr>
        <p:xfrm>
          <a:off x="6169515" y="1728037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</a:tbl>
          </a:graphicData>
        </a:graphic>
      </p:graphicFrame>
      <p:sp>
        <p:nvSpPr>
          <p:cNvPr id="27" name="Textfeld 26"/>
          <p:cNvSpPr txBox="1"/>
          <p:nvPr/>
        </p:nvSpPr>
        <p:spPr>
          <a:xfrm>
            <a:off x="611560" y="1372665"/>
            <a:ext cx="2047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071607" y="1368215"/>
            <a:ext cx="87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Filter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848136" y="1371892"/>
            <a:ext cx="95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Output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37796" y="2527007"/>
            <a:ext cx="2334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1*0 + 2*0 + 0*0 + </a:t>
            </a:r>
          </a:p>
          <a:p>
            <a:r>
              <a:rPr lang="de-DE" sz="2000" i="1" dirty="0"/>
              <a:t>0*0 + 0*2 + 0*1 +</a:t>
            </a:r>
          </a:p>
          <a:p>
            <a:r>
              <a:rPr lang="de-DE" sz="2000" i="1" dirty="0"/>
              <a:t>0*0 + 0*2 + 0*2 +</a:t>
            </a:r>
          </a:p>
          <a:p>
            <a:r>
              <a:rPr lang="de-DE" sz="2000" i="1" dirty="0"/>
              <a:t>1 = </a:t>
            </a:r>
            <a:r>
              <a:rPr lang="de-DE" sz="2000" b="1" i="1" dirty="0"/>
              <a:t>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067945" y="3126479"/>
            <a:ext cx="87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Bias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/>
          </p:nvPr>
        </p:nvGraphicFramePr>
        <p:xfrm>
          <a:off x="4360476" y="3493713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</a:tbl>
          </a:graphicData>
        </a:graphic>
      </p:graphicFrame>
      <p:cxnSp>
        <p:nvCxnSpPr>
          <p:cNvPr id="34" name="Gerader Verbinder 33"/>
          <p:cNvCxnSpPr/>
          <p:nvPr/>
        </p:nvCxnSpPr>
        <p:spPr>
          <a:xfrm flipV="1">
            <a:off x="1763688" y="1737547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</p:cNvCxnSpPr>
          <p:nvPr/>
        </p:nvCxnSpPr>
        <p:spPr>
          <a:xfrm flipV="1">
            <a:off x="2659288" y="1737547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1763688" y="2618030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V="1">
            <a:off x="2659288" y="2618029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225"/>
          <p:cNvSpPr txBox="1"/>
          <p:nvPr/>
        </p:nvSpPr>
        <p:spPr>
          <a:xfrm>
            <a:off x="4482281" y="3785616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418648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sz="2000" dirty="0"/>
              <a:t>Input </a:t>
            </a:r>
            <a:r>
              <a:rPr lang="de-DE" sz="2000" dirty="0" err="1"/>
              <a:t>volume</a:t>
            </a:r>
            <a:r>
              <a:rPr lang="de-DE" sz="2000" dirty="0"/>
              <a:t> </a:t>
            </a:r>
            <a:r>
              <a:rPr lang="de-DE" sz="2000" dirty="0" err="1"/>
              <a:t>size</a:t>
            </a:r>
            <a:endParaRPr lang="de-DE" sz="2000" dirty="0"/>
          </a:p>
          <a:p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filters</a:t>
            </a:r>
            <a:endParaRPr lang="de-DE" sz="2000" dirty="0"/>
          </a:p>
          <a:p>
            <a:r>
              <a:rPr lang="de-DE" sz="2000" dirty="0"/>
              <a:t>Filter </a:t>
            </a:r>
            <a:r>
              <a:rPr lang="de-DE" sz="2000" dirty="0" err="1"/>
              <a:t>size</a:t>
            </a:r>
            <a:endParaRPr lang="de-DE" sz="2000" dirty="0"/>
          </a:p>
          <a:p>
            <a:r>
              <a:rPr lang="de-DE" sz="2000" dirty="0" err="1"/>
              <a:t>Step</a:t>
            </a:r>
            <a:r>
              <a:rPr lang="de-DE" sz="2000" dirty="0"/>
              <a:t> </a:t>
            </a:r>
            <a:r>
              <a:rPr lang="de-DE" sz="2000" dirty="0" err="1"/>
              <a:t>size</a:t>
            </a:r>
            <a:endParaRPr lang="de-DE" sz="2000" dirty="0"/>
          </a:p>
          <a:p>
            <a:r>
              <a:rPr lang="de-DE" sz="2000" dirty="0"/>
              <a:t>Zero </a:t>
            </a:r>
            <a:r>
              <a:rPr lang="de-DE" sz="2000" dirty="0" err="1"/>
              <a:t>padding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 - Parameters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906696" y="1715082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95028"/>
                  </a:ext>
                </a:extLst>
              </a:tr>
            </a:tbl>
          </a:graphicData>
        </a:graphic>
      </p:graphicFrame>
      <p:graphicFrame>
        <p:nvGraphicFramePr>
          <p:cNvPr id="52" name="Tabelle 51"/>
          <p:cNvGraphicFramePr>
            <a:graphicFrameLocks noGrp="1"/>
          </p:cNvGraphicFramePr>
          <p:nvPr>
            <p:extLst/>
          </p:nvPr>
        </p:nvGraphicFramePr>
        <p:xfrm>
          <a:off x="7363080" y="1715082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014617110"/>
                  </a:ext>
                </a:extLst>
              </a:tr>
            </a:tbl>
          </a:graphicData>
        </a:graphic>
      </p:graphicFrame>
      <p:sp>
        <p:nvSpPr>
          <p:cNvPr id="53" name="Textfeld 52"/>
          <p:cNvSpPr txBox="1"/>
          <p:nvPr/>
        </p:nvSpPr>
        <p:spPr>
          <a:xfrm>
            <a:off x="3906696" y="1347317"/>
            <a:ext cx="2047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366743" y="1342867"/>
            <a:ext cx="87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Filter</a:t>
            </a:r>
          </a:p>
        </p:txBody>
      </p:sp>
      <p:cxnSp>
        <p:nvCxnSpPr>
          <p:cNvPr id="57" name="Gerader Verbinder 56"/>
          <p:cNvCxnSpPr/>
          <p:nvPr/>
        </p:nvCxnSpPr>
        <p:spPr>
          <a:xfrm flipV="1">
            <a:off x="5058824" y="1712199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cxnSpLocks/>
          </p:cNvCxnSpPr>
          <p:nvPr/>
        </p:nvCxnSpPr>
        <p:spPr>
          <a:xfrm flipV="1">
            <a:off x="5954424" y="1712199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cxnSpLocks/>
          </p:cNvCxnSpPr>
          <p:nvPr/>
        </p:nvCxnSpPr>
        <p:spPr>
          <a:xfrm flipV="1">
            <a:off x="5058824" y="2592682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cxnSpLocks/>
          </p:cNvCxnSpPr>
          <p:nvPr/>
        </p:nvCxnSpPr>
        <p:spPr>
          <a:xfrm flipV="1">
            <a:off x="5954424" y="2592681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73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858398" cy="2800424"/>
              </a:xfrm>
            </p:spPr>
            <p:txBody>
              <a:bodyPr/>
              <a:lstStyle/>
              <a:p>
                <a:r>
                  <a:rPr lang="de-DE" sz="2000" dirty="0"/>
                  <a:t>Rectified linear</a:t>
                </a:r>
              </a:p>
              <a:p>
                <a:pPr lvl="1"/>
                <a:r>
                  <a:rPr lang="en-US" sz="2000" dirty="0"/>
                  <a:t>Element wise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</a:rPr>
                      <m:t>ax</m:t>
                    </m:r>
                    <m:r>
                      <a:rPr lang="en-US" sz="2000" i="1">
                        <a:latin typeface="Cambria Math" charset="0"/>
                      </a:rPr>
                      <m:t>⁡(0, 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Leaky </a:t>
                </a:r>
                <a:r>
                  <a:rPr lang="en-GB" sz="2000" dirty="0" err="1"/>
                  <a:t>ReLu</a:t>
                </a:r>
                <a:endParaRPr lang="en-GB" sz="2000" dirty="0"/>
              </a:p>
              <a:p>
                <a:pPr lvl="1"/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2000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Non-zero gradient when the input is negative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858398" cy="2800424"/>
              </a:xfrm>
              <a:blipFill>
                <a:blip r:embed="rId3"/>
                <a:stretch>
                  <a:fillRect l="-853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 –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7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 Layer – Max Pooling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17514"/>
              </p:ext>
            </p:extLst>
          </p:nvPr>
        </p:nvGraphicFramePr>
        <p:xfrm>
          <a:off x="918196" y="2162500"/>
          <a:ext cx="1853604" cy="185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val="1315853969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2704368736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581167327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398809108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626965300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5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7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2359931059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0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1895507255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1750681758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18235"/>
              </p:ext>
            </p:extLst>
          </p:nvPr>
        </p:nvGraphicFramePr>
        <p:xfrm>
          <a:off x="5611536" y="2625901"/>
          <a:ext cx="926802" cy="926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val="2593313714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val="2220839097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507255841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786806740"/>
                  </a:ext>
                </a:extLst>
              </a:tr>
            </a:tbl>
          </a:graphicData>
        </a:graphic>
      </p:graphicFrame>
      <p:sp>
        <p:nvSpPr>
          <p:cNvPr id="27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568176"/>
          </a:xfrm>
        </p:spPr>
        <p:txBody>
          <a:bodyPr/>
          <a:lstStyle/>
          <a:p>
            <a:r>
              <a:rPr lang="de-DE" sz="2000" dirty="0" err="1"/>
              <a:t>Reduce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spatial</a:t>
            </a:r>
            <a:r>
              <a:rPr lang="de-DE" sz="2000" dirty="0"/>
              <a:t> </a:t>
            </a:r>
            <a:r>
              <a:rPr lang="de-DE" sz="2000" dirty="0" err="1"/>
              <a:t>dimension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</p:txBody>
      </p:sp>
      <p:sp>
        <p:nvSpPr>
          <p:cNvPr id="2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918196" y="2162500"/>
            <a:ext cx="4693340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</p:cNvCxnSpPr>
          <p:nvPr/>
        </p:nvCxnSpPr>
        <p:spPr>
          <a:xfrm>
            <a:off x="2771800" y="2162500"/>
            <a:ext cx="3766538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</p:cNvCxnSpPr>
          <p:nvPr/>
        </p:nvCxnSpPr>
        <p:spPr>
          <a:xfrm flipV="1">
            <a:off x="918196" y="3544287"/>
            <a:ext cx="4691556" cy="4718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</p:cNvCxnSpPr>
          <p:nvPr/>
        </p:nvCxnSpPr>
        <p:spPr>
          <a:xfrm flipV="1">
            <a:off x="2771800" y="3552703"/>
            <a:ext cx="3766538" cy="4630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918196" y="1779071"/>
            <a:ext cx="185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610644" y="2234805"/>
            <a:ext cx="928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85324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3948558" cy="2800424"/>
          </a:xfrm>
        </p:spPr>
        <p:txBody>
          <a:bodyPr/>
          <a:lstStyle/>
          <a:p>
            <a:r>
              <a:rPr lang="de-DE" sz="2000" dirty="0"/>
              <a:t>4D-array</a:t>
            </a:r>
          </a:p>
          <a:p>
            <a:r>
              <a:rPr lang="de-DE" sz="2000" dirty="0" err="1"/>
              <a:t>Normalize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element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array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/>
          </p:nvPr>
        </p:nvGraphicFramePr>
        <p:xfrm>
          <a:off x="5259320" y="2452005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311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858397" cy="2800424"/>
              </a:xfrm>
            </p:spPr>
            <p:txBody>
              <a:bodyPr/>
              <a:lstStyle/>
              <a:p>
                <a:r>
                  <a:rPr lang="de-DE" sz="2000" dirty="0" err="1"/>
                  <a:t>Normalize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each</a:t>
                </a:r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:r>
                  <a:rPr lang="de-DE" sz="2000" dirty="0"/>
                  <a:t>   </a:t>
                </a:r>
                <a:r>
                  <a:rPr lang="de-DE" sz="2000" dirty="0" err="1"/>
                  <a:t>element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array</a:t>
                </a:r>
                <a:endParaRPr lang="de-DE" sz="2000" dirty="0"/>
              </a:p>
              <a:p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de-DE" sz="2000" dirty="0"/>
                          <m:t>, </m:t>
                        </m:r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de-DE" sz="20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858397" cy="2800424"/>
              </a:xfrm>
              <a:blipFill>
                <a:blip r:embed="rId3"/>
                <a:stretch>
                  <a:fillRect l="-853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/>
          </p:nvPr>
        </p:nvGraphicFramePr>
        <p:xfrm>
          <a:off x="5253968" y="3374918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  <p:sp>
        <p:nvSpPr>
          <p:cNvPr id="31" name="Textfeld 225"/>
          <p:cNvSpPr txBox="1"/>
          <p:nvPr/>
        </p:nvSpPr>
        <p:spPr>
          <a:xfrm>
            <a:off x="4145202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2" name="Textfeld 225"/>
          <p:cNvSpPr txBox="1"/>
          <p:nvPr/>
        </p:nvSpPr>
        <p:spPr>
          <a:xfrm>
            <a:off x="5239298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3" name="Textfeld 225"/>
          <p:cNvSpPr txBox="1"/>
          <p:nvPr/>
        </p:nvSpPr>
        <p:spPr>
          <a:xfrm>
            <a:off x="6400511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75020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3883686" cy="374604"/>
          </a:xfrm>
        </p:spPr>
        <p:txBody>
          <a:bodyPr/>
          <a:lstStyle/>
          <a:p>
            <a:r>
              <a:rPr lang="de-DE" sz="2000" dirty="0"/>
              <a:t>Also </a:t>
            </a:r>
            <a:r>
              <a:rPr lang="de-DE" sz="2000" dirty="0" err="1"/>
              <a:t>named</a:t>
            </a:r>
            <a:r>
              <a:rPr lang="de-DE" sz="2000" dirty="0"/>
              <a:t> </a:t>
            </a:r>
            <a:r>
              <a:rPr lang="de-DE" sz="2000" dirty="0" err="1"/>
              <a:t>fully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layer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/>
          </p:nvPr>
        </p:nvGraphicFramePr>
        <p:xfrm>
          <a:off x="4582704" y="1283494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79844242"/>
                  </a:ext>
                </a:extLst>
              </a:tr>
            </a:tbl>
          </a:graphicData>
        </a:graphic>
      </p:graphicFrame>
      <p:sp>
        <p:nvSpPr>
          <p:cNvPr id="25" name="Ellipse 14"/>
          <p:cNvSpPr/>
          <p:nvPr/>
        </p:nvSpPr>
        <p:spPr>
          <a:xfrm>
            <a:off x="5962378" y="1450511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4"/>
          <p:cNvSpPr/>
          <p:nvPr/>
        </p:nvSpPr>
        <p:spPr>
          <a:xfrm>
            <a:off x="5962378" y="20881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5962378" y="27257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14"/>
          <p:cNvSpPr/>
          <p:nvPr/>
        </p:nvSpPr>
        <p:spPr>
          <a:xfrm>
            <a:off x="5962378" y="33633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/>
          <p:cNvCxnSpPr>
            <a:cxnSpLocks/>
            <a:endCxn id="25" idx="2"/>
          </p:cNvCxnSpPr>
          <p:nvPr/>
        </p:nvCxnSpPr>
        <p:spPr>
          <a:xfrm>
            <a:off x="4875237" y="1444772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  <a:endCxn id="26" idx="2"/>
          </p:cNvCxnSpPr>
          <p:nvPr/>
        </p:nvCxnSpPr>
        <p:spPr>
          <a:xfrm>
            <a:off x="4875237" y="1444772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27" idx="2"/>
          </p:cNvCxnSpPr>
          <p:nvPr/>
        </p:nvCxnSpPr>
        <p:spPr>
          <a:xfrm>
            <a:off x="4875237" y="1444772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cxnSpLocks/>
            <a:endCxn id="28" idx="2"/>
          </p:cNvCxnSpPr>
          <p:nvPr/>
        </p:nvCxnSpPr>
        <p:spPr>
          <a:xfrm>
            <a:off x="4875237" y="1444772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26" idx="2"/>
          </p:cNvCxnSpPr>
          <p:nvPr/>
        </p:nvCxnSpPr>
        <p:spPr>
          <a:xfrm>
            <a:off x="4875237" y="1743575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  <a:endCxn id="27" idx="2"/>
          </p:cNvCxnSpPr>
          <p:nvPr/>
        </p:nvCxnSpPr>
        <p:spPr>
          <a:xfrm>
            <a:off x="4875237" y="1743575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cxnSpLocks/>
            <a:endCxn id="28" idx="2"/>
          </p:cNvCxnSpPr>
          <p:nvPr/>
        </p:nvCxnSpPr>
        <p:spPr>
          <a:xfrm>
            <a:off x="4875237" y="1766452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cxnSpLocks/>
            <a:endCxn id="26" idx="2"/>
          </p:cNvCxnSpPr>
          <p:nvPr/>
        </p:nvCxnSpPr>
        <p:spPr>
          <a:xfrm flipV="1">
            <a:off x="4875237" y="2296489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  <a:endCxn id="27" idx="2"/>
          </p:cNvCxnSpPr>
          <p:nvPr/>
        </p:nvCxnSpPr>
        <p:spPr>
          <a:xfrm flipV="1">
            <a:off x="4875237" y="2934111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28" idx="2"/>
          </p:cNvCxnSpPr>
          <p:nvPr/>
        </p:nvCxnSpPr>
        <p:spPr>
          <a:xfrm flipV="1">
            <a:off x="4875237" y="3571733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225"/>
          <p:cNvSpPr txBox="1"/>
          <p:nvPr/>
        </p:nvSpPr>
        <p:spPr>
          <a:xfrm>
            <a:off x="4901491" y="249910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63325"/>
              </p:ext>
            </p:extLst>
          </p:nvPr>
        </p:nvGraphicFramePr>
        <p:xfrm>
          <a:off x="2771800" y="2485778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9309893"/>
                  </a:ext>
                </a:extLst>
              </a:tr>
            </a:tbl>
          </a:graphicData>
        </a:graphic>
      </p:graphicFrame>
      <p:sp>
        <p:nvSpPr>
          <p:cNvPr id="43" name="Textfeld 42"/>
          <p:cNvSpPr txBox="1"/>
          <p:nvPr/>
        </p:nvSpPr>
        <p:spPr>
          <a:xfrm>
            <a:off x="2746306" y="2113922"/>
            <a:ext cx="92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363112" y="901917"/>
            <a:ext cx="79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7600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1371772" y="3380316"/>
            <a:ext cx="6138520" cy="1141019"/>
            <a:chOff x="1242938" y="3222621"/>
            <a:chExt cx="6138520" cy="114101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205172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2847376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de-DE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39" name="Gerade Verbindung mit Pfeil 38"/>
              <p:cNvCxnSpPr>
                <a:cxnSpLocks/>
                <a:stCxn id="31" idx="3"/>
                <a:endCxn id="32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Verbinder: gewinkelt 26"/>
            <p:cNvCxnSpPr>
              <a:cxnSpLocks/>
              <a:stCxn id="31" idx="0"/>
              <a:endCxn id="29" idx="1"/>
            </p:cNvCxnSpPr>
            <p:nvPr/>
          </p:nvCxnSpPr>
          <p:spPr>
            <a:xfrm rot="5400000" flipH="1" flipV="1">
              <a:off x="1605420" y="3347912"/>
              <a:ext cx="355156" cy="5040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/>
            <p:cNvGrpSpPr/>
            <p:nvPr/>
          </p:nvGrpSpPr>
          <p:grpSpPr>
            <a:xfrm>
              <a:off x="2035026" y="3222621"/>
              <a:ext cx="3758688" cy="417128"/>
              <a:chOff x="2035026" y="3022880"/>
              <a:chExt cx="3758688" cy="417128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2035026" y="3022880"/>
                <a:ext cx="3758688" cy="39948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2135264" y="3039898"/>
                <a:ext cx="3551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1. </a:t>
                </a:r>
                <a:r>
                  <a:rPr lang="de-DE" sz="2000" b="1" dirty="0" err="1"/>
                  <a:t>Introduction</a:t>
                </a:r>
                <a:endParaRPr lang="de-DE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669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sz="2000" dirty="0" err="1"/>
              <a:t>Softmax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r>
              <a:rPr lang="de-DE" sz="2000" dirty="0" err="1"/>
              <a:t>Cost</a:t>
            </a:r>
            <a:r>
              <a:rPr lang="de-DE" sz="2000" dirty="0"/>
              <a:t> </a:t>
            </a:r>
            <a:r>
              <a:rPr lang="de-DE" sz="2000" dirty="0" err="1"/>
              <a:t>measure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softmax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-Linear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96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3"/>
                <a:ext cx="7923213" cy="2867803"/>
              </a:xfrm>
            </p:spPr>
            <p:txBody>
              <a:bodyPr/>
              <a:lstStyle/>
              <a:p>
                <a:r>
                  <a:rPr lang="en-GB" sz="2000" dirty="0"/>
                  <a:t>Soft continuous version of Max Function</a:t>
                </a:r>
              </a:p>
              <a:p>
                <a:endParaRPr lang="en-GB" sz="2000" dirty="0"/>
              </a:p>
              <a:p>
                <a:endParaRPr lang="en-GB" sz="2000" dirty="0"/>
              </a:p>
              <a:p>
                <a:endParaRPr lang="en-GB" sz="2000" dirty="0"/>
              </a:p>
              <a:p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Forces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) </m:t>
                        </m:r>
                      </m:e>
                    </m:nary>
                    <m:r>
                      <a:rPr lang="en-US" sz="2000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3"/>
                <a:ext cx="7923213" cy="2867803"/>
              </a:xfrm>
              <a:blipFill>
                <a:blip r:embed="rId3"/>
                <a:stretch>
                  <a:fillRect l="-847" t="-1277" b="-16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Output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1"/>
              <p:cNvSpPr txBox="1"/>
              <p:nvPr/>
            </p:nvSpPr>
            <p:spPr>
              <a:xfrm>
                <a:off x="3783480" y="2033973"/>
                <a:ext cx="4203903" cy="788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5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480" y="2033973"/>
                <a:ext cx="4203903" cy="788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ieren 23"/>
          <p:cNvGrpSpPr/>
          <p:nvPr/>
        </p:nvGrpSpPr>
        <p:grpSpPr>
          <a:xfrm>
            <a:off x="1072954" y="2165083"/>
            <a:ext cx="2116998" cy="523568"/>
            <a:chOff x="1137772" y="2977034"/>
            <a:chExt cx="2116998" cy="523568"/>
          </a:xfrm>
        </p:grpSpPr>
        <p:sp>
          <p:nvSpPr>
            <p:cNvPr id="26" name="Ellipse 14"/>
            <p:cNvSpPr/>
            <p:nvPr/>
          </p:nvSpPr>
          <p:spPr>
            <a:xfrm>
              <a:off x="2212013" y="2977034"/>
              <a:ext cx="416711" cy="416711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 Verbindung mit Pfeil 27"/>
            <p:cNvCxnSpPr>
              <a:endCxn id="26" idx="2"/>
            </p:cNvCxnSpPr>
            <p:nvPr/>
          </p:nvCxnSpPr>
          <p:spPr>
            <a:xfrm>
              <a:off x="1287668" y="3185389"/>
              <a:ext cx="9243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stCxn id="26" idx="6"/>
            </p:cNvCxnSpPr>
            <p:nvPr/>
          </p:nvCxnSpPr>
          <p:spPr>
            <a:xfrm flipV="1">
              <a:off x="2628724" y="3185389"/>
              <a:ext cx="60672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19"/>
                <p:cNvSpPr txBox="1"/>
                <p:nvPr/>
              </p:nvSpPr>
              <p:spPr>
                <a:xfrm>
                  <a:off x="1137772" y="3075806"/>
                  <a:ext cx="1224136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32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72" y="3075806"/>
                  <a:ext cx="1224136" cy="424796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20"/>
                <p:cNvSpPr txBox="1"/>
                <p:nvPr/>
              </p:nvSpPr>
              <p:spPr>
                <a:xfrm>
                  <a:off x="2647947" y="3075806"/>
                  <a:ext cx="6068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33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947" y="3075806"/>
                  <a:ext cx="606823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053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6612853" cy="28004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(1 −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Nice Simple derivative</a:t>
                </a:r>
              </a:p>
              <a:p>
                <a:r>
                  <a:rPr lang="en-GB" sz="2000" dirty="0"/>
                  <a:t>Even though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depends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GB" sz="2000" dirty="0"/>
                  <a:t>Derivative </a:t>
                </a:r>
              </a:p>
              <a:p>
                <a:pPr lvl="2"/>
                <a:r>
                  <a:rPr lang="en-GB" sz="1800" dirty="0"/>
                  <a:t>For an individual neuron </a:t>
                </a:r>
              </a:p>
              <a:p>
                <a:pPr lvl="2"/>
                <a:r>
                  <a:rPr lang="en-GB" sz="1800" dirty="0"/>
                  <a:t>Of an O/P in respect to I/P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(1 −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)</m:t>
                    </m:r>
                  </m:oMath>
                </a14:m>
                <a:endParaRPr lang="en-GB" sz="18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6612853" cy="2800424"/>
              </a:xfrm>
              <a:blipFill>
                <a:blip r:embed="rId3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Output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5803161" y="2255594"/>
            <a:ext cx="2116998" cy="498882"/>
            <a:chOff x="1137772" y="2977034"/>
            <a:chExt cx="2116998" cy="498882"/>
          </a:xfrm>
        </p:grpSpPr>
        <p:sp>
          <p:nvSpPr>
            <p:cNvPr id="30" name="Ellipse 14"/>
            <p:cNvSpPr/>
            <p:nvPr/>
          </p:nvSpPr>
          <p:spPr>
            <a:xfrm>
              <a:off x="2212013" y="2977034"/>
              <a:ext cx="416711" cy="416711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31" name="Gerade Verbindung mit Pfeil 30"/>
            <p:cNvCxnSpPr>
              <a:endCxn id="30" idx="2"/>
            </p:cNvCxnSpPr>
            <p:nvPr/>
          </p:nvCxnSpPr>
          <p:spPr>
            <a:xfrm>
              <a:off x="1287668" y="3185389"/>
              <a:ext cx="9243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30" idx="6"/>
            </p:cNvCxnSpPr>
            <p:nvPr/>
          </p:nvCxnSpPr>
          <p:spPr>
            <a:xfrm flipV="1">
              <a:off x="2628724" y="3185389"/>
              <a:ext cx="60672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19"/>
                <p:cNvSpPr txBox="1"/>
                <p:nvPr/>
              </p:nvSpPr>
              <p:spPr>
                <a:xfrm>
                  <a:off x="1137772" y="3075806"/>
                  <a:ext cx="122413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33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72" y="3075806"/>
                  <a:ext cx="122413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20"/>
                <p:cNvSpPr txBox="1"/>
                <p:nvPr/>
              </p:nvSpPr>
              <p:spPr>
                <a:xfrm>
                  <a:off x="2647947" y="3075806"/>
                  <a:ext cx="6068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34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947" y="3075806"/>
                  <a:ext cx="60682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320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6540" y="1221601"/>
                <a:ext cx="7923213" cy="2800424"/>
              </a:xfrm>
            </p:spPr>
            <p:txBody>
              <a:bodyPr/>
              <a:lstStyle/>
              <a:p>
                <a:r>
                  <a:rPr lang="en-US" sz="2000" dirty="0"/>
                  <a:t>Cross entropy cost function</a:t>
                </a:r>
                <a:endParaRPr lang="en-US" sz="2000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𝐶</m:t>
                    </m:r>
                    <m:r>
                      <a:rPr lang="en-US" sz="2000" i="1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mr-I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sz="2000">
                                <a:latin typeface="Cambria Math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fName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:r>
                  <a:rPr lang="en-GB" sz="1800" dirty="0"/>
                  <a:t>Negative log probability of correct answer</a:t>
                </a:r>
              </a:p>
              <a:p>
                <a:pPr lvl="1"/>
                <a:r>
                  <a:rPr lang="en-GB" sz="2000" dirty="0"/>
                  <a:t>Maximise the log probability of getting answer right</a:t>
                </a:r>
              </a:p>
              <a:p>
                <a:pPr lvl="1"/>
                <a:r>
                  <a:rPr lang="en-GB" sz="2000" dirty="0"/>
                  <a:t>Very big gradient when O/P is 1 and target is 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𝛿</m:t>
                        </m:r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GB" sz="2000" dirty="0"/>
                  <a:t>Slope is -1 when target values and actual value is opposite</a:t>
                </a:r>
              </a:p>
              <a:p>
                <a:pPr lvl="1"/>
                <a:endParaRPr lang="en-GB" sz="2000" dirty="0"/>
              </a:p>
              <a:p>
                <a:pPr lvl="1"/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540" y="1221601"/>
                <a:ext cx="7923213" cy="2800424"/>
              </a:xfrm>
              <a:blipFill>
                <a:blip r:embed="rId3"/>
                <a:stretch>
                  <a:fillRect l="-846" t="-3913" b="-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Softmax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110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6" y="1283494"/>
            <a:ext cx="8197030" cy="3232472"/>
          </a:xfrm>
        </p:spPr>
        <p:txBody>
          <a:bodyPr/>
          <a:lstStyle/>
          <a:p>
            <a:r>
              <a:rPr lang="en-US" sz="2000" dirty="0"/>
              <a:t>How fast the network trains</a:t>
            </a:r>
          </a:p>
          <a:p>
            <a:r>
              <a:rPr lang="en-US" sz="2000" dirty="0"/>
              <a:t>High learning rate</a:t>
            </a:r>
          </a:p>
          <a:p>
            <a:pPr lvl="1"/>
            <a:r>
              <a:rPr lang="en-US" sz="2000" dirty="0"/>
              <a:t>Convergence or global minimum finding is problem</a:t>
            </a:r>
          </a:p>
          <a:p>
            <a:r>
              <a:rPr lang="en-US" sz="2000" dirty="0"/>
              <a:t>Low learning rate</a:t>
            </a:r>
          </a:p>
          <a:p>
            <a:pPr lvl="1"/>
            <a:r>
              <a:rPr lang="en-US" sz="2000" dirty="0"/>
              <a:t>High training times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589094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419622"/>
            <a:ext cx="8049840" cy="3232472"/>
          </a:xfrm>
        </p:spPr>
        <p:txBody>
          <a:bodyPr/>
          <a:lstStyle/>
          <a:p>
            <a:r>
              <a:rPr lang="en-US" sz="2000" dirty="0"/>
              <a:t>Learning rate decay means the learning rate decreases over time</a:t>
            </a:r>
          </a:p>
          <a:p>
            <a:pPr lvl="1"/>
            <a:r>
              <a:rPr lang="en-US" sz="2000" dirty="0"/>
              <a:t>higher learning rate is well suited to get close to the global minimum</a:t>
            </a:r>
          </a:p>
          <a:p>
            <a:pPr lvl="1"/>
            <a:r>
              <a:rPr lang="en-US" sz="2000" dirty="0"/>
              <a:t>small learning rate is better at fine tuning the global minimum</a:t>
            </a:r>
          </a:p>
          <a:p>
            <a:r>
              <a:rPr lang="en-US" sz="2000" dirty="0"/>
              <a:t>Several way</a:t>
            </a:r>
          </a:p>
          <a:p>
            <a:pPr lvl="1"/>
            <a:r>
              <a:rPr lang="en-US" sz="2000" dirty="0"/>
              <a:t>Exponential decay, reduction by factor of </a:t>
            </a:r>
            <a:r>
              <a:rPr lang="en-US" sz="2000" i="1" dirty="0"/>
              <a:t>n </a:t>
            </a:r>
          </a:p>
          <a:p>
            <a:pPr lvl="1"/>
            <a:r>
              <a:rPr lang="en-US" sz="2000" dirty="0"/>
              <a:t>Function to decrease the learning rate by 4%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Learning Rate Decay</a:t>
            </a:r>
          </a:p>
        </p:txBody>
      </p:sp>
    </p:spTree>
    <p:extLst>
      <p:ext uri="{BB962C8B-B14F-4D97-AF65-F5344CB8AC3E}">
        <p14:creationId xmlns:p14="http://schemas.microsoft.com/office/powerpoint/2010/main" val="236436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sz="2800" dirty="0"/>
              <a:t>Hyperparameters - </a:t>
            </a:r>
            <a:r>
              <a:rPr lang="en-GB" sz="2800" dirty="0"/>
              <a:t>Overfitting or Underfitting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2949" y="1993964"/>
            <a:ext cx="1224136" cy="144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692328" y="217275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294997" y="199375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701090" y="211686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475017" y="233289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655448" y="169615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970961" y="240344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258993" y="275004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24917" y="248760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49278" y="210056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1799163" y="284126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231321" y="264203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076505" y="178518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617934" y="259170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425693" y="309341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657317" y="262523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951517" y="291368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73143" y="303953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68493" y="328552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428953" y="348710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301682" y="217275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3904351" y="199375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310444" y="211686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4084371" y="233289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4264802" y="169615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580315" y="240344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3868347" y="275004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534271" y="248760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658632" y="210056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408517" y="284126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840675" y="264203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3685859" y="178518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4227288" y="259170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035047" y="309341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266671" y="262523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560871" y="291368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82497" y="303953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3577847" y="328552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4038307" y="348710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320360" y="224589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6923029" y="206690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7329122" y="2190014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7103049" y="240603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7283480" y="176930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6598993" y="247658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6887025" y="2823195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7552949" y="256074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7677310" y="217370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427195" y="291440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7859353" y="271518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6704537" y="185832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7245966" y="266484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7053725" y="3166557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6285349" y="2698385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6579549" y="298683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6201175" y="311267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6596525" y="3358667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7056985" y="3560253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reihandform: Form 74"/>
          <p:cNvSpPr/>
          <p:nvPr/>
        </p:nvSpPr>
        <p:spPr>
          <a:xfrm>
            <a:off x="3539348" y="1668496"/>
            <a:ext cx="1545267" cy="1502735"/>
          </a:xfrm>
          <a:custGeom>
            <a:avLst/>
            <a:gdLst>
              <a:gd name="connsiteX0" fmla="*/ 439480 w 1545267"/>
              <a:gd name="connsiteY0" fmla="*/ 0 h 1502735"/>
              <a:gd name="connsiteX1" fmla="*/ 382773 w 1545267"/>
              <a:gd name="connsiteY1" fmla="*/ 106326 h 1502735"/>
              <a:gd name="connsiteX2" fmla="*/ 340242 w 1545267"/>
              <a:gd name="connsiteY2" fmla="*/ 163033 h 1502735"/>
              <a:gd name="connsiteX3" fmla="*/ 326066 w 1545267"/>
              <a:gd name="connsiteY3" fmla="*/ 184298 h 1502735"/>
              <a:gd name="connsiteX4" fmla="*/ 290624 w 1545267"/>
              <a:gd name="connsiteY4" fmla="*/ 241005 h 1502735"/>
              <a:gd name="connsiteX5" fmla="*/ 269359 w 1545267"/>
              <a:gd name="connsiteY5" fmla="*/ 290624 h 1502735"/>
              <a:gd name="connsiteX6" fmla="*/ 248094 w 1545267"/>
              <a:gd name="connsiteY6" fmla="*/ 318977 h 1502735"/>
              <a:gd name="connsiteX7" fmla="*/ 241005 w 1545267"/>
              <a:gd name="connsiteY7" fmla="*/ 340242 h 1502735"/>
              <a:gd name="connsiteX8" fmla="*/ 212652 w 1545267"/>
              <a:gd name="connsiteY8" fmla="*/ 389861 h 1502735"/>
              <a:gd name="connsiteX9" fmla="*/ 191387 w 1545267"/>
              <a:gd name="connsiteY9" fmla="*/ 411126 h 1502735"/>
              <a:gd name="connsiteX10" fmla="*/ 170121 w 1545267"/>
              <a:gd name="connsiteY10" fmla="*/ 453656 h 1502735"/>
              <a:gd name="connsiteX11" fmla="*/ 148856 w 1545267"/>
              <a:gd name="connsiteY11" fmla="*/ 482010 h 1502735"/>
              <a:gd name="connsiteX12" fmla="*/ 120503 w 1545267"/>
              <a:gd name="connsiteY12" fmla="*/ 524540 h 1502735"/>
              <a:gd name="connsiteX13" fmla="*/ 113414 w 1545267"/>
              <a:gd name="connsiteY13" fmla="*/ 545805 h 1502735"/>
              <a:gd name="connsiteX14" fmla="*/ 85061 w 1545267"/>
              <a:gd name="connsiteY14" fmla="*/ 588335 h 1502735"/>
              <a:gd name="connsiteX15" fmla="*/ 77973 w 1545267"/>
              <a:gd name="connsiteY15" fmla="*/ 609600 h 1502735"/>
              <a:gd name="connsiteX16" fmla="*/ 70884 w 1545267"/>
              <a:gd name="connsiteY16" fmla="*/ 637954 h 1502735"/>
              <a:gd name="connsiteX17" fmla="*/ 42531 w 1545267"/>
              <a:gd name="connsiteY17" fmla="*/ 680484 h 1502735"/>
              <a:gd name="connsiteX18" fmla="*/ 21266 w 1545267"/>
              <a:gd name="connsiteY18" fmla="*/ 744279 h 1502735"/>
              <a:gd name="connsiteX19" fmla="*/ 14177 w 1545267"/>
              <a:gd name="connsiteY19" fmla="*/ 765544 h 1502735"/>
              <a:gd name="connsiteX20" fmla="*/ 0 w 1545267"/>
              <a:gd name="connsiteY20" fmla="*/ 822251 h 1502735"/>
              <a:gd name="connsiteX21" fmla="*/ 7089 w 1545267"/>
              <a:gd name="connsiteY21" fmla="*/ 942754 h 1502735"/>
              <a:gd name="connsiteX22" fmla="*/ 14177 w 1545267"/>
              <a:gd name="connsiteY22" fmla="*/ 971107 h 1502735"/>
              <a:gd name="connsiteX23" fmla="*/ 28354 w 1545267"/>
              <a:gd name="connsiteY23" fmla="*/ 992372 h 1502735"/>
              <a:gd name="connsiteX24" fmla="*/ 42531 w 1545267"/>
              <a:gd name="connsiteY24" fmla="*/ 1041991 h 1502735"/>
              <a:gd name="connsiteX25" fmla="*/ 49619 w 1545267"/>
              <a:gd name="connsiteY25" fmla="*/ 1070344 h 1502735"/>
              <a:gd name="connsiteX26" fmla="*/ 77973 w 1545267"/>
              <a:gd name="connsiteY26" fmla="*/ 1112875 h 1502735"/>
              <a:gd name="connsiteX27" fmla="*/ 85061 w 1545267"/>
              <a:gd name="connsiteY27" fmla="*/ 1141228 h 1502735"/>
              <a:gd name="connsiteX28" fmla="*/ 99238 w 1545267"/>
              <a:gd name="connsiteY28" fmla="*/ 1162493 h 1502735"/>
              <a:gd name="connsiteX29" fmla="*/ 148856 w 1545267"/>
              <a:gd name="connsiteY29" fmla="*/ 1212112 h 1502735"/>
              <a:gd name="connsiteX30" fmla="*/ 198475 w 1545267"/>
              <a:gd name="connsiteY30" fmla="*/ 1247554 h 1502735"/>
              <a:gd name="connsiteX31" fmla="*/ 248094 w 1545267"/>
              <a:gd name="connsiteY31" fmla="*/ 1297172 h 1502735"/>
              <a:gd name="connsiteX32" fmla="*/ 276447 w 1545267"/>
              <a:gd name="connsiteY32" fmla="*/ 1311349 h 1502735"/>
              <a:gd name="connsiteX33" fmla="*/ 297712 w 1545267"/>
              <a:gd name="connsiteY33" fmla="*/ 1325526 h 1502735"/>
              <a:gd name="connsiteX34" fmla="*/ 318977 w 1545267"/>
              <a:gd name="connsiteY34" fmla="*/ 1332614 h 1502735"/>
              <a:gd name="connsiteX35" fmla="*/ 375684 w 1545267"/>
              <a:gd name="connsiteY35" fmla="*/ 1346791 h 1502735"/>
              <a:gd name="connsiteX36" fmla="*/ 396949 w 1545267"/>
              <a:gd name="connsiteY36" fmla="*/ 1353879 h 1502735"/>
              <a:gd name="connsiteX37" fmla="*/ 439480 w 1545267"/>
              <a:gd name="connsiteY37" fmla="*/ 1360968 h 1502735"/>
              <a:gd name="connsiteX38" fmla="*/ 510363 w 1545267"/>
              <a:gd name="connsiteY38" fmla="*/ 1382233 h 1502735"/>
              <a:gd name="connsiteX39" fmla="*/ 630866 w 1545267"/>
              <a:gd name="connsiteY39" fmla="*/ 1403498 h 1502735"/>
              <a:gd name="connsiteX40" fmla="*/ 666307 w 1545267"/>
              <a:gd name="connsiteY40" fmla="*/ 1410586 h 1502735"/>
              <a:gd name="connsiteX41" fmla="*/ 730103 w 1545267"/>
              <a:gd name="connsiteY41" fmla="*/ 1417675 h 1502735"/>
              <a:gd name="connsiteX42" fmla="*/ 808075 w 1545267"/>
              <a:gd name="connsiteY42" fmla="*/ 1431851 h 1502735"/>
              <a:gd name="connsiteX43" fmla="*/ 857694 w 1545267"/>
              <a:gd name="connsiteY43" fmla="*/ 1438940 h 1502735"/>
              <a:gd name="connsiteX44" fmla="*/ 893135 w 1545267"/>
              <a:gd name="connsiteY44" fmla="*/ 1446028 h 1502735"/>
              <a:gd name="connsiteX45" fmla="*/ 1013638 w 1545267"/>
              <a:gd name="connsiteY45" fmla="*/ 1453117 h 1502735"/>
              <a:gd name="connsiteX46" fmla="*/ 1070345 w 1545267"/>
              <a:gd name="connsiteY46" fmla="*/ 1460205 h 1502735"/>
              <a:gd name="connsiteX47" fmla="*/ 1261731 w 1545267"/>
              <a:gd name="connsiteY47" fmla="*/ 1474382 h 1502735"/>
              <a:gd name="connsiteX48" fmla="*/ 1332614 w 1545267"/>
              <a:gd name="connsiteY48" fmla="*/ 1481470 h 1502735"/>
              <a:gd name="connsiteX49" fmla="*/ 1375145 w 1545267"/>
              <a:gd name="connsiteY49" fmla="*/ 1488558 h 1502735"/>
              <a:gd name="connsiteX50" fmla="*/ 1545266 w 1545267"/>
              <a:gd name="connsiteY50" fmla="*/ 1502735 h 15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545267" h="1502735">
                <a:moveTo>
                  <a:pt x="439480" y="0"/>
                </a:moveTo>
                <a:cubicBezTo>
                  <a:pt x="420193" y="57859"/>
                  <a:pt x="428509" y="45346"/>
                  <a:pt x="382773" y="106326"/>
                </a:cubicBezTo>
                <a:cubicBezTo>
                  <a:pt x="368596" y="125228"/>
                  <a:pt x="353348" y="143373"/>
                  <a:pt x="340242" y="163033"/>
                </a:cubicBezTo>
                <a:cubicBezTo>
                  <a:pt x="335517" y="170121"/>
                  <a:pt x="329526" y="176513"/>
                  <a:pt x="326066" y="184298"/>
                </a:cubicBezTo>
                <a:cubicBezTo>
                  <a:pt x="301204" y="240237"/>
                  <a:pt x="328878" y="215502"/>
                  <a:pt x="290624" y="241005"/>
                </a:cubicBezTo>
                <a:cubicBezTo>
                  <a:pt x="283734" y="261673"/>
                  <a:pt x="281869" y="270608"/>
                  <a:pt x="269359" y="290624"/>
                </a:cubicBezTo>
                <a:cubicBezTo>
                  <a:pt x="263098" y="300642"/>
                  <a:pt x="255182" y="309526"/>
                  <a:pt x="248094" y="318977"/>
                </a:cubicBezTo>
                <a:cubicBezTo>
                  <a:pt x="245731" y="326065"/>
                  <a:pt x="243948" y="333374"/>
                  <a:pt x="241005" y="340242"/>
                </a:cubicBezTo>
                <a:cubicBezTo>
                  <a:pt x="234888" y="354514"/>
                  <a:pt x="223120" y="377300"/>
                  <a:pt x="212652" y="389861"/>
                </a:cubicBezTo>
                <a:cubicBezTo>
                  <a:pt x="206235" y="397562"/>
                  <a:pt x="197805" y="403425"/>
                  <a:pt x="191387" y="411126"/>
                </a:cubicBezTo>
                <a:cubicBezTo>
                  <a:pt x="157712" y="451536"/>
                  <a:pt x="193370" y="412971"/>
                  <a:pt x="170121" y="453656"/>
                </a:cubicBezTo>
                <a:cubicBezTo>
                  <a:pt x="164260" y="463913"/>
                  <a:pt x="155631" y="472331"/>
                  <a:pt x="148856" y="482010"/>
                </a:cubicBezTo>
                <a:cubicBezTo>
                  <a:pt x="139085" y="495968"/>
                  <a:pt x="125891" y="508376"/>
                  <a:pt x="120503" y="524540"/>
                </a:cubicBezTo>
                <a:cubicBezTo>
                  <a:pt x="118140" y="531628"/>
                  <a:pt x="117043" y="539273"/>
                  <a:pt x="113414" y="545805"/>
                </a:cubicBezTo>
                <a:cubicBezTo>
                  <a:pt x="105139" y="560699"/>
                  <a:pt x="85061" y="588335"/>
                  <a:pt x="85061" y="588335"/>
                </a:cubicBezTo>
                <a:cubicBezTo>
                  <a:pt x="82698" y="595423"/>
                  <a:pt x="80026" y="602416"/>
                  <a:pt x="77973" y="609600"/>
                </a:cubicBezTo>
                <a:cubicBezTo>
                  <a:pt x="75297" y="618967"/>
                  <a:pt x="75241" y="629240"/>
                  <a:pt x="70884" y="637954"/>
                </a:cubicBezTo>
                <a:cubicBezTo>
                  <a:pt x="63264" y="653193"/>
                  <a:pt x="47919" y="664320"/>
                  <a:pt x="42531" y="680484"/>
                </a:cubicBezTo>
                <a:lnTo>
                  <a:pt x="21266" y="744279"/>
                </a:lnTo>
                <a:cubicBezTo>
                  <a:pt x="18903" y="751367"/>
                  <a:pt x="15989" y="758295"/>
                  <a:pt x="14177" y="765544"/>
                </a:cubicBezTo>
                <a:lnTo>
                  <a:pt x="0" y="822251"/>
                </a:lnTo>
                <a:cubicBezTo>
                  <a:pt x="2363" y="862419"/>
                  <a:pt x="3274" y="902698"/>
                  <a:pt x="7089" y="942754"/>
                </a:cubicBezTo>
                <a:cubicBezTo>
                  <a:pt x="8013" y="952452"/>
                  <a:pt x="10339" y="962153"/>
                  <a:pt x="14177" y="971107"/>
                </a:cubicBezTo>
                <a:cubicBezTo>
                  <a:pt x="17533" y="978937"/>
                  <a:pt x="23628" y="985284"/>
                  <a:pt x="28354" y="992372"/>
                </a:cubicBezTo>
                <a:cubicBezTo>
                  <a:pt x="50509" y="1080997"/>
                  <a:pt x="22195" y="970818"/>
                  <a:pt x="42531" y="1041991"/>
                </a:cubicBezTo>
                <a:cubicBezTo>
                  <a:pt x="45207" y="1051358"/>
                  <a:pt x="45262" y="1061631"/>
                  <a:pt x="49619" y="1070344"/>
                </a:cubicBezTo>
                <a:cubicBezTo>
                  <a:pt x="57239" y="1085584"/>
                  <a:pt x="77973" y="1112875"/>
                  <a:pt x="77973" y="1112875"/>
                </a:cubicBezTo>
                <a:cubicBezTo>
                  <a:pt x="80336" y="1122326"/>
                  <a:pt x="81223" y="1132274"/>
                  <a:pt x="85061" y="1141228"/>
                </a:cubicBezTo>
                <a:cubicBezTo>
                  <a:pt x="88417" y="1149058"/>
                  <a:pt x="93539" y="1156161"/>
                  <a:pt x="99238" y="1162493"/>
                </a:cubicBezTo>
                <a:cubicBezTo>
                  <a:pt x="114885" y="1179879"/>
                  <a:pt x="129394" y="1199137"/>
                  <a:pt x="148856" y="1212112"/>
                </a:cubicBezTo>
                <a:cubicBezTo>
                  <a:pt x="163306" y="1221745"/>
                  <a:pt x="186389" y="1236567"/>
                  <a:pt x="198475" y="1247554"/>
                </a:cubicBezTo>
                <a:cubicBezTo>
                  <a:pt x="215783" y="1263288"/>
                  <a:pt x="227173" y="1286711"/>
                  <a:pt x="248094" y="1297172"/>
                </a:cubicBezTo>
                <a:cubicBezTo>
                  <a:pt x="257545" y="1301898"/>
                  <a:pt x="267273" y="1306106"/>
                  <a:pt x="276447" y="1311349"/>
                </a:cubicBezTo>
                <a:cubicBezTo>
                  <a:pt x="283844" y="1315576"/>
                  <a:pt x="290092" y="1321716"/>
                  <a:pt x="297712" y="1325526"/>
                </a:cubicBezTo>
                <a:cubicBezTo>
                  <a:pt x="304395" y="1328867"/>
                  <a:pt x="311769" y="1330648"/>
                  <a:pt x="318977" y="1332614"/>
                </a:cubicBezTo>
                <a:cubicBezTo>
                  <a:pt x="337775" y="1337741"/>
                  <a:pt x="357200" y="1340630"/>
                  <a:pt x="375684" y="1346791"/>
                </a:cubicBezTo>
                <a:cubicBezTo>
                  <a:pt x="382772" y="1349154"/>
                  <a:pt x="389655" y="1352258"/>
                  <a:pt x="396949" y="1353879"/>
                </a:cubicBezTo>
                <a:cubicBezTo>
                  <a:pt x="410979" y="1356997"/>
                  <a:pt x="425537" y="1357482"/>
                  <a:pt x="439480" y="1360968"/>
                </a:cubicBezTo>
                <a:cubicBezTo>
                  <a:pt x="546293" y="1387671"/>
                  <a:pt x="431630" y="1365361"/>
                  <a:pt x="510363" y="1382233"/>
                </a:cubicBezTo>
                <a:cubicBezTo>
                  <a:pt x="624412" y="1406673"/>
                  <a:pt x="538823" y="1388158"/>
                  <a:pt x="630866" y="1403498"/>
                </a:cubicBezTo>
                <a:cubicBezTo>
                  <a:pt x="642750" y="1405479"/>
                  <a:pt x="654380" y="1408882"/>
                  <a:pt x="666307" y="1410586"/>
                </a:cubicBezTo>
                <a:cubicBezTo>
                  <a:pt x="687488" y="1413612"/>
                  <a:pt x="708894" y="1414847"/>
                  <a:pt x="730103" y="1417675"/>
                </a:cubicBezTo>
                <a:cubicBezTo>
                  <a:pt x="789187" y="1425553"/>
                  <a:pt x="754625" y="1422943"/>
                  <a:pt x="808075" y="1431851"/>
                </a:cubicBezTo>
                <a:cubicBezTo>
                  <a:pt x="824555" y="1434598"/>
                  <a:pt x="841214" y="1436193"/>
                  <a:pt x="857694" y="1438940"/>
                </a:cubicBezTo>
                <a:cubicBezTo>
                  <a:pt x="869578" y="1440921"/>
                  <a:pt x="881137" y="1444937"/>
                  <a:pt x="893135" y="1446028"/>
                </a:cubicBezTo>
                <a:cubicBezTo>
                  <a:pt x="933207" y="1449671"/>
                  <a:pt x="973470" y="1450754"/>
                  <a:pt x="1013638" y="1453117"/>
                </a:cubicBezTo>
                <a:cubicBezTo>
                  <a:pt x="1032540" y="1455480"/>
                  <a:pt x="1051365" y="1458578"/>
                  <a:pt x="1070345" y="1460205"/>
                </a:cubicBezTo>
                <a:cubicBezTo>
                  <a:pt x="1134081" y="1465668"/>
                  <a:pt x="1198078" y="1468017"/>
                  <a:pt x="1261731" y="1474382"/>
                </a:cubicBezTo>
                <a:cubicBezTo>
                  <a:pt x="1285359" y="1476745"/>
                  <a:pt x="1309052" y="1478525"/>
                  <a:pt x="1332614" y="1481470"/>
                </a:cubicBezTo>
                <a:cubicBezTo>
                  <a:pt x="1346876" y="1483253"/>
                  <a:pt x="1360804" y="1487602"/>
                  <a:pt x="1375145" y="1488558"/>
                </a:cubicBezTo>
                <a:cubicBezTo>
                  <a:pt x="1547627" y="1500057"/>
                  <a:pt x="1545266" y="1438711"/>
                  <a:pt x="1545266" y="150273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reihandform: Form 76"/>
          <p:cNvSpPr/>
          <p:nvPr/>
        </p:nvSpPr>
        <p:spPr>
          <a:xfrm>
            <a:off x="6533235" y="1698101"/>
            <a:ext cx="1098698" cy="1672864"/>
          </a:xfrm>
          <a:custGeom>
            <a:avLst/>
            <a:gdLst>
              <a:gd name="connsiteX0" fmla="*/ 439479 w 1098698"/>
              <a:gd name="connsiteY0" fmla="*/ 0 h 1672864"/>
              <a:gd name="connsiteX1" fmla="*/ 460744 w 1098698"/>
              <a:gd name="connsiteY1" fmla="*/ 63795 h 1672864"/>
              <a:gd name="connsiteX2" fmla="*/ 474921 w 1098698"/>
              <a:gd name="connsiteY2" fmla="*/ 120502 h 1672864"/>
              <a:gd name="connsiteX3" fmla="*/ 467833 w 1098698"/>
              <a:gd name="connsiteY3" fmla="*/ 241004 h 1672864"/>
              <a:gd name="connsiteX4" fmla="*/ 439479 w 1098698"/>
              <a:gd name="connsiteY4" fmla="*/ 304800 h 1672864"/>
              <a:gd name="connsiteX5" fmla="*/ 418214 w 1098698"/>
              <a:gd name="connsiteY5" fmla="*/ 354418 h 1672864"/>
              <a:gd name="connsiteX6" fmla="*/ 404037 w 1098698"/>
              <a:gd name="connsiteY6" fmla="*/ 375683 h 1672864"/>
              <a:gd name="connsiteX7" fmla="*/ 375684 w 1098698"/>
              <a:gd name="connsiteY7" fmla="*/ 418213 h 1672864"/>
              <a:gd name="connsiteX8" fmla="*/ 361507 w 1098698"/>
              <a:gd name="connsiteY8" fmla="*/ 460744 h 1672864"/>
              <a:gd name="connsiteX9" fmla="*/ 347330 w 1098698"/>
              <a:gd name="connsiteY9" fmla="*/ 482009 h 1672864"/>
              <a:gd name="connsiteX10" fmla="*/ 311888 w 1098698"/>
              <a:gd name="connsiteY10" fmla="*/ 538716 h 1672864"/>
              <a:gd name="connsiteX11" fmla="*/ 297712 w 1098698"/>
              <a:gd name="connsiteY11" fmla="*/ 559981 h 1672864"/>
              <a:gd name="connsiteX12" fmla="*/ 276447 w 1098698"/>
              <a:gd name="connsiteY12" fmla="*/ 602511 h 1672864"/>
              <a:gd name="connsiteX13" fmla="*/ 255181 w 1098698"/>
              <a:gd name="connsiteY13" fmla="*/ 609600 h 1672864"/>
              <a:gd name="connsiteX14" fmla="*/ 233916 w 1098698"/>
              <a:gd name="connsiteY14" fmla="*/ 645041 h 1672864"/>
              <a:gd name="connsiteX15" fmla="*/ 212651 w 1098698"/>
              <a:gd name="connsiteY15" fmla="*/ 666307 h 1672864"/>
              <a:gd name="connsiteX16" fmla="*/ 198474 w 1098698"/>
              <a:gd name="connsiteY16" fmla="*/ 687572 h 1672864"/>
              <a:gd name="connsiteX17" fmla="*/ 177209 w 1098698"/>
              <a:gd name="connsiteY17" fmla="*/ 708837 h 1672864"/>
              <a:gd name="connsiteX18" fmla="*/ 163033 w 1098698"/>
              <a:gd name="connsiteY18" fmla="*/ 730102 h 1672864"/>
              <a:gd name="connsiteX19" fmla="*/ 120502 w 1098698"/>
              <a:gd name="connsiteY19" fmla="*/ 765544 h 1672864"/>
              <a:gd name="connsiteX20" fmla="*/ 77972 w 1098698"/>
              <a:gd name="connsiteY20" fmla="*/ 815162 h 1672864"/>
              <a:gd name="connsiteX21" fmla="*/ 35442 w 1098698"/>
              <a:gd name="connsiteY21" fmla="*/ 857693 h 1672864"/>
              <a:gd name="connsiteX22" fmla="*/ 7088 w 1098698"/>
              <a:gd name="connsiteY22" fmla="*/ 921488 h 1672864"/>
              <a:gd name="connsiteX23" fmla="*/ 0 w 1098698"/>
              <a:gd name="connsiteY23" fmla="*/ 942753 h 1672864"/>
              <a:gd name="connsiteX24" fmla="*/ 14177 w 1098698"/>
              <a:gd name="connsiteY24" fmla="*/ 1063255 h 1672864"/>
              <a:gd name="connsiteX25" fmla="*/ 35442 w 1098698"/>
              <a:gd name="connsiteY25" fmla="*/ 1105786 h 1672864"/>
              <a:gd name="connsiteX26" fmla="*/ 56707 w 1098698"/>
              <a:gd name="connsiteY26" fmla="*/ 1119962 h 1672864"/>
              <a:gd name="connsiteX27" fmla="*/ 77972 w 1098698"/>
              <a:gd name="connsiteY27" fmla="*/ 1162493 h 1672864"/>
              <a:gd name="connsiteX28" fmla="*/ 85061 w 1098698"/>
              <a:gd name="connsiteY28" fmla="*/ 1183758 h 1672864"/>
              <a:gd name="connsiteX29" fmla="*/ 106326 w 1098698"/>
              <a:gd name="connsiteY29" fmla="*/ 1197934 h 1672864"/>
              <a:gd name="connsiteX30" fmla="*/ 148856 w 1098698"/>
              <a:gd name="connsiteY30" fmla="*/ 1233376 h 1672864"/>
              <a:gd name="connsiteX31" fmla="*/ 170121 w 1098698"/>
              <a:gd name="connsiteY31" fmla="*/ 1254641 h 1672864"/>
              <a:gd name="connsiteX32" fmla="*/ 219740 w 1098698"/>
              <a:gd name="connsiteY32" fmla="*/ 1275907 h 1672864"/>
              <a:gd name="connsiteX33" fmla="*/ 241005 w 1098698"/>
              <a:gd name="connsiteY33" fmla="*/ 1290083 h 1672864"/>
              <a:gd name="connsiteX34" fmla="*/ 262270 w 1098698"/>
              <a:gd name="connsiteY34" fmla="*/ 1297172 h 1672864"/>
              <a:gd name="connsiteX35" fmla="*/ 304800 w 1098698"/>
              <a:gd name="connsiteY35" fmla="*/ 1325525 h 1672864"/>
              <a:gd name="connsiteX36" fmla="*/ 347330 w 1098698"/>
              <a:gd name="connsiteY36" fmla="*/ 1339702 h 1672864"/>
              <a:gd name="connsiteX37" fmla="*/ 404037 w 1098698"/>
              <a:gd name="connsiteY37" fmla="*/ 1368055 h 1672864"/>
              <a:gd name="connsiteX38" fmla="*/ 446568 w 1098698"/>
              <a:gd name="connsiteY38" fmla="*/ 1382232 h 1672864"/>
              <a:gd name="connsiteX39" fmla="*/ 467833 w 1098698"/>
              <a:gd name="connsiteY39" fmla="*/ 1389320 h 1672864"/>
              <a:gd name="connsiteX40" fmla="*/ 602512 w 1098698"/>
              <a:gd name="connsiteY40" fmla="*/ 1382232 h 1672864"/>
              <a:gd name="connsiteX41" fmla="*/ 652130 w 1098698"/>
              <a:gd name="connsiteY41" fmla="*/ 1360967 h 1672864"/>
              <a:gd name="connsiteX42" fmla="*/ 673395 w 1098698"/>
              <a:gd name="connsiteY42" fmla="*/ 1353879 h 1672864"/>
              <a:gd name="connsiteX43" fmla="*/ 694661 w 1098698"/>
              <a:gd name="connsiteY43" fmla="*/ 1332613 h 1672864"/>
              <a:gd name="connsiteX44" fmla="*/ 701749 w 1098698"/>
              <a:gd name="connsiteY44" fmla="*/ 1311348 h 1672864"/>
              <a:gd name="connsiteX45" fmla="*/ 708837 w 1098698"/>
              <a:gd name="connsiteY45" fmla="*/ 1049079 h 1672864"/>
              <a:gd name="connsiteX46" fmla="*/ 730102 w 1098698"/>
              <a:gd name="connsiteY46" fmla="*/ 978195 h 1672864"/>
              <a:gd name="connsiteX47" fmla="*/ 737191 w 1098698"/>
              <a:gd name="connsiteY47" fmla="*/ 956930 h 1672864"/>
              <a:gd name="connsiteX48" fmla="*/ 779721 w 1098698"/>
              <a:gd name="connsiteY48" fmla="*/ 928576 h 1672864"/>
              <a:gd name="connsiteX49" fmla="*/ 836428 w 1098698"/>
              <a:gd name="connsiteY49" fmla="*/ 907311 h 1672864"/>
              <a:gd name="connsiteX50" fmla="*/ 964019 w 1098698"/>
              <a:gd name="connsiteY50" fmla="*/ 914400 h 1672864"/>
              <a:gd name="connsiteX51" fmla="*/ 985284 w 1098698"/>
              <a:gd name="connsiteY51" fmla="*/ 921488 h 1672864"/>
              <a:gd name="connsiteX52" fmla="*/ 999461 w 1098698"/>
              <a:gd name="connsiteY52" fmla="*/ 942753 h 1672864"/>
              <a:gd name="connsiteX53" fmla="*/ 1006549 w 1098698"/>
              <a:gd name="connsiteY53" fmla="*/ 971107 h 1672864"/>
              <a:gd name="connsiteX54" fmla="*/ 1013637 w 1098698"/>
              <a:gd name="connsiteY54" fmla="*/ 992372 h 1672864"/>
              <a:gd name="connsiteX55" fmla="*/ 1006549 w 1098698"/>
              <a:gd name="connsiteY55" fmla="*/ 1020725 h 1672864"/>
              <a:gd name="connsiteX56" fmla="*/ 971107 w 1098698"/>
              <a:gd name="connsiteY56" fmla="*/ 1084520 h 1672864"/>
              <a:gd name="connsiteX57" fmla="*/ 942754 w 1098698"/>
              <a:gd name="connsiteY57" fmla="*/ 1119962 h 1672864"/>
              <a:gd name="connsiteX58" fmla="*/ 914400 w 1098698"/>
              <a:gd name="connsiteY58" fmla="*/ 1162493 h 1672864"/>
              <a:gd name="connsiteX59" fmla="*/ 893135 w 1098698"/>
              <a:gd name="connsiteY59" fmla="*/ 1205023 h 1672864"/>
              <a:gd name="connsiteX60" fmla="*/ 871870 w 1098698"/>
              <a:gd name="connsiteY60" fmla="*/ 1226288 h 1672864"/>
              <a:gd name="connsiteX61" fmla="*/ 857693 w 1098698"/>
              <a:gd name="connsiteY61" fmla="*/ 1254641 h 1672864"/>
              <a:gd name="connsiteX62" fmla="*/ 836428 w 1098698"/>
              <a:gd name="connsiteY62" fmla="*/ 1353879 h 1672864"/>
              <a:gd name="connsiteX63" fmla="*/ 850605 w 1098698"/>
              <a:gd name="connsiteY63" fmla="*/ 1474381 h 1672864"/>
              <a:gd name="connsiteX64" fmla="*/ 864781 w 1098698"/>
              <a:gd name="connsiteY64" fmla="*/ 1495646 h 1672864"/>
              <a:gd name="connsiteX65" fmla="*/ 871870 w 1098698"/>
              <a:gd name="connsiteY65" fmla="*/ 1516911 h 1672864"/>
              <a:gd name="connsiteX66" fmla="*/ 893135 w 1098698"/>
              <a:gd name="connsiteY66" fmla="*/ 1538176 h 1672864"/>
              <a:gd name="connsiteX67" fmla="*/ 921488 w 1098698"/>
              <a:gd name="connsiteY67" fmla="*/ 1587795 h 1672864"/>
              <a:gd name="connsiteX68" fmla="*/ 949842 w 1098698"/>
              <a:gd name="connsiteY68" fmla="*/ 1601972 h 1672864"/>
              <a:gd name="connsiteX69" fmla="*/ 999461 w 1098698"/>
              <a:gd name="connsiteY69" fmla="*/ 1630325 h 1672864"/>
              <a:gd name="connsiteX70" fmla="*/ 1020726 w 1098698"/>
              <a:gd name="connsiteY70" fmla="*/ 1644502 h 1672864"/>
              <a:gd name="connsiteX71" fmla="*/ 1041991 w 1098698"/>
              <a:gd name="connsiteY71" fmla="*/ 1651590 h 1672864"/>
              <a:gd name="connsiteX72" fmla="*/ 1063256 w 1098698"/>
              <a:gd name="connsiteY72" fmla="*/ 1665767 h 1672864"/>
              <a:gd name="connsiteX73" fmla="*/ 1098698 w 1098698"/>
              <a:gd name="connsiteY73" fmla="*/ 1672855 h 167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98698" h="1672864">
                <a:moveTo>
                  <a:pt x="439479" y="0"/>
                </a:moveTo>
                <a:cubicBezTo>
                  <a:pt x="459796" y="101573"/>
                  <a:pt x="431396" y="-24250"/>
                  <a:pt x="460744" y="63795"/>
                </a:cubicBezTo>
                <a:cubicBezTo>
                  <a:pt x="466905" y="82279"/>
                  <a:pt x="474921" y="120502"/>
                  <a:pt x="474921" y="120502"/>
                </a:cubicBezTo>
                <a:cubicBezTo>
                  <a:pt x="472558" y="160669"/>
                  <a:pt x="473037" y="201105"/>
                  <a:pt x="467833" y="241004"/>
                </a:cubicBezTo>
                <a:cubicBezTo>
                  <a:pt x="462604" y="281092"/>
                  <a:pt x="455308" y="277100"/>
                  <a:pt x="439479" y="304800"/>
                </a:cubicBezTo>
                <a:cubicBezTo>
                  <a:pt x="380473" y="408060"/>
                  <a:pt x="457980" y="274887"/>
                  <a:pt x="418214" y="354418"/>
                </a:cubicBezTo>
                <a:cubicBezTo>
                  <a:pt x="414404" y="362038"/>
                  <a:pt x="408763" y="368595"/>
                  <a:pt x="404037" y="375683"/>
                </a:cubicBezTo>
                <a:cubicBezTo>
                  <a:pt x="380588" y="446032"/>
                  <a:pt x="419930" y="338571"/>
                  <a:pt x="375684" y="418213"/>
                </a:cubicBezTo>
                <a:cubicBezTo>
                  <a:pt x="368427" y="431276"/>
                  <a:pt x="369797" y="448310"/>
                  <a:pt x="361507" y="460744"/>
                </a:cubicBezTo>
                <a:lnTo>
                  <a:pt x="347330" y="482009"/>
                </a:lnTo>
                <a:cubicBezTo>
                  <a:pt x="335489" y="529373"/>
                  <a:pt x="349204" y="495180"/>
                  <a:pt x="311888" y="538716"/>
                </a:cubicBezTo>
                <a:cubicBezTo>
                  <a:pt x="306344" y="545184"/>
                  <a:pt x="301522" y="552361"/>
                  <a:pt x="297712" y="559981"/>
                </a:cubicBezTo>
                <a:cubicBezTo>
                  <a:pt x="289153" y="577100"/>
                  <a:pt x="293372" y="588971"/>
                  <a:pt x="276447" y="602511"/>
                </a:cubicBezTo>
                <a:cubicBezTo>
                  <a:pt x="270612" y="607179"/>
                  <a:pt x="262270" y="607237"/>
                  <a:pt x="255181" y="609600"/>
                </a:cubicBezTo>
                <a:cubicBezTo>
                  <a:pt x="248093" y="621414"/>
                  <a:pt x="242182" y="634019"/>
                  <a:pt x="233916" y="645041"/>
                </a:cubicBezTo>
                <a:cubicBezTo>
                  <a:pt x="227901" y="653061"/>
                  <a:pt x="219069" y="658606"/>
                  <a:pt x="212651" y="666307"/>
                </a:cubicBezTo>
                <a:cubicBezTo>
                  <a:pt x="207197" y="672852"/>
                  <a:pt x="203928" y="681027"/>
                  <a:pt x="198474" y="687572"/>
                </a:cubicBezTo>
                <a:cubicBezTo>
                  <a:pt x="192056" y="695273"/>
                  <a:pt x="183626" y="701136"/>
                  <a:pt x="177209" y="708837"/>
                </a:cubicBezTo>
                <a:cubicBezTo>
                  <a:pt x="171755" y="715382"/>
                  <a:pt x="168487" y="723557"/>
                  <a:pt x="163033" y="730102"/>
                </a:cubicBezTo>
                <a:cubicBezTo>
                  <a:pt x="145978" y="750569"/>
                  <a:pt x="141411" y="751605"/>
                  <a:pt x="120502" y="765544"/>
                </a:cubicBezTo>
                <a:cubicBezTo>
                  <a:pt x="58307" y="848470"/>
                  <a:pt x="137218" y="746041"/>
                  <a:pt x="77972" y="815162"/>
                </a:cubicBezTo>
                <a:cubicBezTo>
                  <a:pt x="42803" y="856194"/>
                  <a:pt x="72877" y="832735"/>
                  <a:pt x="35442" y="857693"/>
                </a:cubicBezTo>
                <a:cubicBezTo>
                  <a:pt x="12976" y="891391"/>
                  <a:pt x="23958" y="870877"/>
                  <a:pt x="7088" y="921488"/>
                </a:cubicBezTo>
                <a:lnTo>
                  <a:pt x="0" y="942753"/>
                </a:lnTo>
                <a:cubicBezTo>
                  <a:pt x="5413" y="1013130"/>
                  <a:pt x="381" y="1014971"/>
                  <a:pt x="14177" y="1063255"/>
                </a:cubicBezTo>
                <a:cubicBezTo>
                  <a:pt x="18789" y="1079398"/>
                  <a:pt x="23015" y="1093359"/>
                  <a:pt x="35442" y="1105786"/>
                </a:cubicBezTo>
                <a:cubicBezTo>
                  <a:pt x="41466" y="1111810"/>
                  <a:pt x="49619" y="1115237"/>
                  <a:pt x="56707" y="1119962"/>
                </a:cubicBezTo>
                <a:cubicBezTo>
                  <a:pt x="74520" y="1173404"/>
                  <a:pt x="50493" y="1107536"/>
                  <a:pt x="77972" y="1162493"/>
                </a:cubicBezTo>
                <a:cubicBezTo>
                  <a:pt x="81314" y="1169176"/>
                  <a:pt x="80393" y="1177924"/>
                  <a:pt x="85061" y="1183758"/>
                </a:cubicBezTo>
                <a:cubicBezTo>
                  <a:pt x="90383" y="1190410"/>
                  <a:pt x="99238" y="1193209"/>
                  <a:pt x="106326" y="1197934"/>
                </a:cubicBezTo>
                <a:cubicBezTo>
                  <a:pt x="157746" y="1266495"/>
                  <a:pt x="100147" y="1200904"/>
                  <a:pt x="148856" y="1233376"/>
                </a:cubicBezTo>
                <a:cubicBezTo>
                  <a:pt x="157197" y="1238937"/>
                  <a:pt x="162420" y="1248223"/>
                  <a:pt x="170121" y="1254641"/>
                </a:cubicBezTo>
                <a:cubicBezTo>
                  <a:pt x="191101" y="1272124"/>
                  <a:pt x="192717" y="1269151"/>
                  <a:pt x="219740" y="1275907"/>
                </a:cubicBezTo>
                <a:cubicBezTo>
                  <a:pt x="226828" y="1280632"/>
                  <a:pt x="233385" y="1286273"/>
                  <a:pt x="241005" y="1290083"/>
                </a:cubicBezTo>
                <a:cubicBezTo>
                  <a:pt x="247688" y="1293425"/>
                  <a:pt x="255738" y="1293543"/>
                  <a:pt x="262270" y="1297172"/>
                </a:cubicBezTo>
                <a:cubicBezTo>
                  <a:pt x="277164" y="1305447"/>
                  <a:pt x="288636" y="1320137"/>
                  <a:pt x="304800" y="1325525"/>
                </a:cubicBezTo>
                <a:lnTo>
                  <a:pt x="347330" y="1339702"/>
                </a:lnTo>
                <a:cubicBezTo>
                  <a:pt x="388843" y="1370836"/>
                  <a:pt x="359798" y="1354783"/>
                  <a:pt x="404037" y="1368055"/>
                </a:cubicBezTo>
                <a:cubicBezTo>
                  <a:pt x="418351" y="1372349"/>
                  <a:pt x="432391" y="1377506"/>
                  <a:pt x="446568" y="1382232"/>
                </a:cubicBezTo>
                <a:lnTo>
                  <a:pt x="467833" y="1389320"/>
                </a:lnTo>
                <a:cubicBezTo>
                  <a:pt x="512726" y="1386957"/>
                  <a:pt x="557741" y="1386302"/>
                  <a:pt x="602512" y="1382232"/>
                </a:cubicBezTo>
                <a:cubicBezTo>
                  <a:pt x="616580" y="1380953"/>
                  <a:pt x="641448" y="1365545"/>
                  <a:pt x="652130" y="1360967"/>
                </a:cubicBezTo>
                <a:cubicBezTo>
                  <a:pt x="658998" y="1358024"/>
                  <a:pt x="666307" y="1356242"/>
                  <a:pt x="673395" y="1353879"/>
                </a:cubicBezTo>
                <a:cubicBezTo>
                  <a:pt x="680484" y="1346790"/>
                  <a:pt x="689100" y="1340954"/>
                  <a:pt x="694661" y="1332613"/>
                </a:cubicBezTo>
                <a:cubicBezTo>
                  <a:pt x="698806" y="1326396"/>
                  <a:pt x="701376" y="1318810"/>
                  <a:pt x="701749" y="1311348"/>
                </a:cubicBezTo>
                <a:cubicBezTo>
                  <a:pt x="706116" y="1224002"/>
                  <a:pt x="704576" y="1136430"/>
                  <a:pt x="708837" y="1049079"/>
                </a:cubicBezTo>
                <a:cubicBezTo>
                  <a:pt x="709449" y="1036534"/>
                  <a:pt x="728340" y="983481"/>
                  <a:pt x="730102" y="978195"/>
                </a:cubicBezTo>
                <a:cubicBezTo>
                  <a:pt x="732465" y="971107"/>
                  <a:pt x="730974" y="961075"/>
                  <a:pt x="737191" y="956930"/>
                </a:cubicBezTo>
                <a:lnTo>
                  <a:pt x="779721" y="928576"/>
                </a:lnTo>
                <a:cubicBezTo>
                  <a:pt x="811009" y="907718"/>
                  <a:pt x="792635" y="916070"/>
                  <a:pt x="836428" y="907311"/>
                </a:cubicBezTo>
                <a:cubicBezTo>
                  <a:pt x="878958" y="909674"/>
                  <a:pt x="921615" y="910361"/>
                  <a:pt x="964019" y="914400"/>
                </a:cubicBezTo>
                <a:cubicBezTo>
                  <a:pt x="971457" y="915108"/>
                  <a:pt x="979450" y="916821"/>
                  <a:pt x="985284" y="921488"/>
                </a:cubicBezTo>
                <a:cubicBezTo>
                  <a:pt x="991936" y="926810"/>
                  <a:pt x="994735" y="935665"/>
                  <a:pt x="999461" y="942753"/>
                </a:cubicBezTo>
                <a:cubicBezTo>
                  <a:pt x="1001824" y="952204"/>
                  <a:pt x="1003873" y="961740"/>
                  <a:pt x="1006549" y="971107"/>
                </a:cubicBezTo>
                <a:cubicBezTo>
                  <a:pt x="1008602" y="978291"/>
                  <a:pt x="1013637" y="984900"/>
                  <a:pt x="1013637" y="992372"/>
                </a:cubicBezTo>
                <a:cubicBezTo>
                  <a:pt x="1013637" y="1002114"/>
                  <a:pt x="1009348" y="1011394"/>
                  <a:pt x="1006549" y="1020725"/>
                </a:cubicBezTo>
                <a:cubicBezTo>
                  <a:pt x="991681" y="1070286"/>
                  <a:pt x="1001276" y="1054351"/>
                  <a:pt x="971107" y="1084520"/>
                </a:cubicBezTo>
                <a:cubicBezTo>
                  <a:pt x="947937" y="1154038"/>
                  <a:pt x="985501" y="1055843"/>
                  <a:pt x="942754" y="1119962"/>
                </a:cubicBezTo>
                <a:cubicBezTo>
                  <a:pt x="906134" y="1174891"/>
                  <a:pt x="967788" y="1126900"/>
                  <a:pt x="914400" y="1162493"/>
                </a:cubicBezTo>
                <a:cubicBezTo>
                  <a:pt x="907296" y="1183807"/>
                  <a:pt x="908404" y="1186701"/>
                  <a:pt x="893135" y="1205023"/>
                </a:cubicBezTo>
                <a:cubicBezTo>
                  <a:pt x="886717" y="1212724"/>
                  <a:pt x="877697" y="1218131"/>
                  <a:pt x="871870" y="1226288"/>
                </a:cubicBezTo>
                <a:cubicBezTo>
                  <a:pt x="865728" y="1234886"/>
                  <a:pt x="862419" y="1245190"/>
                  <a:pt x="857693" y="1254641"/>
                </a:cubicBezTo>
                <a:cubicBezTo>
                  <a:pt x="840030" y="1325291"/>
                  <a:pt x="846719" y="1292129"/>
                  <a:pt x="836428" y="1353879"/>
                </a:cubicBezTo>
                <a:cubicBezTo>
                  <a:pt x="837070" y="1362229"/>
                  <a:pt x="838318" y="1445712"/>
                  <a:pt x="850605" y="1474381"/>
                </a:cubicBezTo>
                <a:cubicBezTo>
                  <a:pt x="853961" y="1482211"/>
                  <a:pt x="860971" y="1488026"/>
                  <a:pt x="864781" y="1495646"/>
                </a:cubicBezTo>
                <a:cubicBezTo>
                  <a:pt x="868123" y="1502329"/>
                  <a:pt x="867725" y="1510694"/>
                  <a:pt x="871870" y="1516911"/>
                </a:cubicBezTo>
                <a:cubicBezTo>
                  <a:pt x="877431" y="1525252"/>
                  <a:pt x="887308" y="1530019"/>
                  <a:pt x="893135" y="1538176"/>
                </a:cubicBezTo>
                <a:cubicBezTo>
                  <a:pt x="900924" y="1549080"/>
                  <a:pt x="909673" y="1577949"/>
                  <a:pt x="921488" y="1587795"/>
                </a:cubicBezTo>
                <a:cubicBezTo>
                  <a:pt x="929606" y="1594560"/>
                  <a:pt x="940391" y="1597246"/>
                  <a:pt x="949842" y="1601972"/>
                </a:cubicBezTo>
                <a:cubicBezTo>
                  <a:pt x="975520" y="1640488"/>
                  <a:pt x="948852" y="1611347"/>
                  <a:pt x="999461" y="1630325"/>
                </a:cubicBezTo>
                <a:cubicBezTo>
                  <a:pt x="1007438" y="1633316"/>
                  <a:pt x="1013106" y="1640692"/>
                  <a:pt x="1020726" y="1644502"/>
                </a:cubicBezTo>
                <a:cubicBezTo>
                  <a:pt x="1027409" y="1647843"/>
                  <a:pt x="1034903" y="1649227"/>
                  <a:pt x="1041991" y="1651590"/>
                </a:cubicBezTo>
                <a:cubicBezTo>
                  <a:pt x="1049079" y="1656316"/>
                  <a:pt x="1055426" y="1662411"/>
                  <a:pt x="1063256" y="1665767"/>
                </a:cubicBezTo>
                <a:cubicBezTo>
                  <a:pt x="1081132" y="1673428"/>
                  <a:pt x="1084965" y="1672855"/>
                  <a:pt x="1098698" y="167285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278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9426" y="1221600"/>
                <a:ext cx="3884613" cy="3456366"/>
              </a:xfrm>
            </p:spPr>
            <p:txBody>
              <a:bodyPr/>
              <a:lstStyle/>
              <a:p>
                <a:r>
                  <a:rPr lang="en-GB" sz="2000" dirty="0"/>
                  <a:t>Adding </a:t>
                </a:r>
                <a14:m>
                  <m:oMath xmlns:m="http://schemas.openxmlformats.org/officeDocument/2006/math">
                    <m:r>
                      <a:rPr lang="mr-I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mr-I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GB" sz="2000" dirty="0"/>
                  <a:t>to penalise </a:t>
                </a:r>
              </a:p>
              <a:p>
                <a:pPr lvl="1"/>
                <a:r>
                  <a:rPr lang="en-GB" sz="2000" dirty="0"/>
                  <a:t>Keeps weight small</a:t>
                </a:r>
              </a:p>
              <a:p>
                <a:pPr lvl="1"/>
                <a:r>
                  <a:rPr lang="en-GB" sz="2000" dirty="0"/>
                  <a:t>Big error derivatives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9426" y="1221600"/>
                <a:ext cx="3884613" cy="3456366"/>
              </a:xfrm>
              <a:blipFill>
                <a:blip r:embed="rId3"/>
                <a:stretch>
                  <a:fillRect l="-1727" t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36619" y="1221600"/>
                <a:ext cx="3886200" cy="34563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𝐶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𝐸</m:t>
                    </m:r>
                    <m:r>
                      <a:rPr lang="en-US" sz="20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mr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=1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00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+</m:t>
                    </m:r>
                    <m:r>
                      <a:rPr lang="mr-IN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GB" sz="2000" dirty="0"/>
                  <a:t>0; </a:t>
                </a:r>
                <a:endParaRPr lang="en-US" sz="20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=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At minimum of cost function if</a:t>
                </a:r>
                <a:r>
                  <a:rPr lang="mr-I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 is large, the weights are large</a:t>
                </a:r>
              </a:p>
            </p:txBody>
          </p:sp>
        </mc:Choice>
        <mc:Fallback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36619" y="1221600"/>
                <a:ext cx="3886200" cy="3456365"/>
              </a:xfrm>
              <a:blipFill>
                <a:blip r:embed="rId4"/>
                <a:stretch>
                  <a:fillRect l="-1727" r="-2041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Weight Penalty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46" y="2857341"/>
            <a:ext cx="2626290" cy="16179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60055" y="2715766"/>
            <a:ext cx="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63888" y="4080849"/>
            <a:ext cx="66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887084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4884662" cy="3232472"/>
          </a:xfrm>
        </p:spPr>
        <p:txBody>
          <a:bodyPr/>
          <a:lstStyle/>
          <a:p>
            <a:r>
              <a:rPr lang="en-GB" sz="2000" dirty="0"/>
              <a:t>Preventing network from the weights it does not need</a:t>
            </a:r>
          </a:p>
          <a:p>
            <a:pPr lvl="1"/>
            <a:r>
              <a:rPr lang="en-GB" sz="2000" dirty="0"/>
              <a:t>Don’t have a lot of weights not doing anything</a:t>
            </a:r>
          </a:p>
          <a:p>
            <a:pPr lvl="1"/>
            <a:r>
              <a:rPr lang="en-GB" sz="2000" dirty="0"/>
              <a:t>So output changes more slowly as input changes.</a:t>
            </a:r>
          </a:p>
          <a:p>
            <a:r>
              <a:rPr lang="en-GB" sz="2000" dirty="0"/>
              <a:t>Putting half the weight on each and not on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 - </a:t>
            </a:r>
            <a:r>
              <a:rPr lang="en-GB" dirty="0"/>
              <a:t>Weight Penalty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6472540" y="1590773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7039519" y="1590773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6" idx="7"/>
          </p:cNvCxnSpPr>
          <p:nvPr/>
        </p:nvCxnSpPr>
        <p:spPr>
          <a:xfrm flipV="1">
            <a:off x="6448826" y="3280059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7" idx="1"/>
          </p:cNvCxnSpPr>
          <p:nvPr/>
        </p:nvCxnSpPr>
        <p:spPr>
          <a:xfrm flipH="1" flipV="1">
            <a:off x="7039519" y="3254500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60394" y="1681165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84814" y="1681165"/>
            <a:ext cx="3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70363" y="3103633"/>
                <a:ext cx="586167" cy="61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63" y="3103633"/>
                <a:ext cx="586167" cy="615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108593" y="3107259"/>
                <a:ext cx="586167" cy="61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593" y="3107259"/>
                <a:ext cx="586167" cy="615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14"/>
          <p:cNvSpPr/>
          <p:nvPr/>
        </p:nvSpPr>
        <p:spPr>
          <a:xfrm>
            <a:off x="6691882" y="286697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14"/>
          <p:cNvSpPr/>
          <p:nvPr/>
        </p:nvSpPr>
        <p:spPr>
          <a:xfrm>
            <a:off x="6732194" y="117606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14"/>
          <p:cNvSpPr/>
          <p:nvPr/>
        </p:nvSpPr>
        <p:spPr>
          <a:xfrm>
            <a:off x="6258809" y="3804616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14"/>
          <p:cNvSpPr/>
          <p:nvPr/>
        </p:nvSpPr>
        <p:spPr>
          <a:xfrm>
            <a:off x="7232448" y="3810679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4"/>
          <p:cNvSpPr/>
          <p:nvPr/>
        </p:nvSpPr>
        <p:spPr>
          <a:xfrm>
            <a:off x="6258809" y="211170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7190034" y="214400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79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38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Introduction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Neural</a:t>
            </a:r>
            <a:r>
              <a:rPr lang="de-DE" sz="2000" dirty="0"/>
              <a:t> Networks (NN)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Math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NN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Convolutional</a:t>
            </a:r>
            <a:r>
              <a:rPr lang="de-DE" sz="2000" dirty="0"/>
              <a:t> NN (CNN)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Summary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829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47488" y="2776297"/>
            <a:ext cx="6158532" cy="1739669"/>
            <a:chOff x="1222926" y="2623971"/>
            <a:chExt cx="6158532" cy="1739669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18" name="Gerade Verbindung mit Pfeil 17"/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1222926" y="2623971"/>
              <a:ext cx="3769780" cy="1017978"/>
              <a:chOff x="3611678" y="1700901"/>
              <a:chExt cx="3769780" cy="1954103"/>
            </a:xfrm>
          </p:grpSpPr>
          <p:sp>
            <p:nvSpPr>
              <p:cNvPr id="11" name="Rechteck 10"/>
              <p:cNvSpPr/>
              <p:nvPr/>
            </p:nvSpPr>
            <p:spPr>
              <a:xfrm>
                <a:off x="3622770" y="1700901"/>
                <a:ext cx="3758688" cy="192120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3611678" y="1705345"/>
                <a:ext cx="3551076" cy="1949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5. Problem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Introduction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Data</a:t>
                </a:r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442199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10" name="Verbinder: gewinkelt 9"/>
            <p:cNvCxnSpPr>
              <a:cxnSpLocks/>
              <a:stCxn id="8" idx="0"/>
              <a:endCxn id="11" idx="3"/>
            </p:cNvCxnSpPr>
            <p:nvPr/>
          </p:nvCxnSpPr>
          <p:spPr>
            <a:xfrm rot="5400000" flipH="1" flipV="1">
              <a:off x="4525960" y="3308457"/>
              <a:ext cx="650813" cy="282680"/>
            </a:xfrm>
            <a:prstGeom prst="bentConnector4">
              <a:avLst>
                <a:gd name="adj1" fmla="val 11554"/>
                <a:gd name="adj2" fmla="val 1808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270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pic>
        <p:nvPicPr>
          <p:cNvPr id="4" name="Picture 2" descr="https://lh3.googleusercontent.com/CyKKRfgJk_76lwKr7CIsSAFXn8y8kVAUj6Y-oYq4PCp4Ctw_J6nBNEANQG4rCKlFly2Iffl3fLaTjlWIuNo4eYHa8Pkssuw1pKeJndgquEbtUE_QTRkfXJt56y6QuC5MtVAeeSJKgJ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221601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64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3732534" cy="3232472"/>
          </a:xfrm>
        </p:spPr>
        <p:txBody>
          <a:bodyPr/>
          <a:lstStyle/>
          <a:p>
            <a:r>
              <a:rPr lang="en-US" sz="2000" dirty="0"/>
              <a:t>Images of cats and dogs</a:t>
            </a:r>
            <a:endParaRPr lang="de-DE" sz="2000" dirty="0"/>
          </a:p>
          <a:p>
            <a:r>
              <a:rPr lang="de-DE" sz="2000" dirty="0"/>
              <a:t>File </a:t>
            </a:r>
            <a:r>
              <a:rPr lang="de-DE" sz="2000" dirty="0" err="1"/>
              <a:t>format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*.</a:t>
            </a:r>
            <a:r>
              <a:rPr lang="de-DE" sz="2000" dirty="0" err="1"/>
              <a:t>jpg</a:t>
            </a:r>
            <a:endParaRPr lang="de-DE" sz="2000" dirty="0"/>
          </a:p>
          <a:p>
            <a:r>
              <a:rPr lang="en-US" sz="2000" dirty="0"/>
              <a:t>Color space is RGB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7" name="Textfeld 225"/>
          <p:cNvSpPr txBox="1"/>
          <p:nvPr/>
        </p:nvSpPr>
        <p:spPr>
          <a:xfrm>
            <a:off x="3707903" y="4270082"/>
            <a:ext cx="164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dog1.jpg</a:t>
            </a:r>
          </a:p>
        </p:txBody>
      </p:sp>
      <p:sp>
        <p:nvSpPr>
          <p:cNvPr id="8" name="Textfeld 225"/>
          <p:cNvSpPr txBox="1"/>
          <p:nvPr/>
        </p:nvSpPr>
        <p:spPr>
          <a:xfrm>
            <a:off x="5868144" y="2585288"/>
            <a:ext cx="223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cat10.jpg</a:t>
            </a:r>
          </a:p>
        </p:txBody>
      </p:sp>
    </p:spTree>
    <p:extLst>
      <p:ext uri="{BB962C8B-B14F-4D97-AF65-F5344CB8AC3E}">
        <p14:creationId xmlns:p14="http://schemas.microsoft.com/office/powerpoint/2010/main" val="3100367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25,000 images</a:t>
            </a:r>
          </a:p>
          <a:p>
            <a:pPr lvl="1"/>
            <a:r>
              <a:rPr lang="en-US" sz="2000" dirty="0"/>
              <a:t>12,500 of dogs</a:t>
            </a:r>
          </a:p>
          <a:p>
            <a:pPr lvl="1"/>
            <a:r>
              <a:rPr lang="en-US" sz="2000" dirty="0"/>
              <a:t>12,500 of cats</a:t>
            </a:r>
          </a:p>
          <a:p>
            <a:r>
              <a:rPr lang="en-US" sz="2000" dirty="0"/>
              <a:t>Avg. file size</a:t>
            </a:r>
          </a:p>
          <a:p>
            <a:pPr lvl="1"/>
            <a:r>
              <a:rPr lang="en-US" sz="2000" dirty="0"/>
              <a:t>22.34 kB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920" y="1283816"/>
            <a:ext cx="4309533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983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264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71772" y="2188279"/>
            <a:ext cx="6138520" cy="2327687"/>
            <a:chOff x="1242938" y="2035953"/>
            <a:chExt cx="6138520" cy="2327687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14" name="Rechteck 13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18" name="Gerade Verbindung mit Pfeil 17"/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1246506" y="2035953"/>
              <a:ext cx="3758688" cy="1631216"/>
              <a:chOff x="3622770" y="1401440"/>
              <a:chExt cx="3758688" cy="227103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3622770" y="1451817"/>
                <a:ext cx="3758688" cy="21702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3626594" y="1401440"/>
                <a:ext cx="3551076" cy="227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6. Design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Implementation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CNN </a:t>
                </a:r>
                <a:r>
                  <a:rPr lang="de-DE" sz="2000" dirty="0" err="1"/>
                  <a:t>architecture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System </a:t>
                </a:r>
                <a:r>
                  <a:rPr lang="de-DE" sz="2000" dirty="0" err="1"/>
                  <a:t>model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Implemented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architectures</a:t>
                </a:r>
                <a:endParaRPr lang="de-DE" sz="2000" dirty="0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9" name="Verbinder: gewinkelt 8"/>
            <p:cNvCxnSpPr>
              <a:cxnSpLocks/>
              <a:stCxn id="10" idx="0"/>
              <a:endCxn id="12" idx="3"/>
            </p:cNvCxnSpPr>
            <p:nvPr/>
          </p:nvCxnSpPr>
          <p:spPr>
            <a:xfrm rot="16200000" flipV="1">
              <a:off x="4794597" y="3062160"/>
              <a:ext cx="923641" cy="5024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5219607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44291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78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CNN </a:t>
            </a:r>
            <a:r>
              <a:rPr lang="de-DE" dirty="0" err="1"/>
              <a:t>Architecture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569168" y="2606445"/>
            <a:ext cx="7726264" cy="586570"/>
            <a:chOff x="467544" y="1121532"/>
            <a:chExt cx="7726264" cy="586570"/>
          </a:xfrm>
        </p:grpSpPr>
        <p:sp>
          <p:nvSpPr>
            <p:cNvPr id="5" name="Rechteck 4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5" name="Gerade Verbindung mit Pfeil 14"/>
            <p:cNvCxnSpPr>
              <a:stCxn id="5" idx="3"/>
              <a:endCxn id="6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690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TensorFlow was </a:t>
            </a:r>
            <a:r>
              <a:rPr lang="de-DE" sz="2000" dirty="0" err="1"/>
              <a:t>developed</a:t>
            </a:r>
            <a:r>
              <a:rPr lang="de-DE" sz="2000" dirty="0"/>
              <a:t> by Google Brain </a:t>
            </a:r>
            <a:r>
              <a:rPr lang="de-DE" sz="2000" dirty="0" err="1"/>
              <a:t>team</a:t>
            </a:r>
            <a:endParaRPr lang="de-DE" sz="2000" dirty="0"/>
          </a:p>
          <a:p>
            <a:r>
              <a:rPr lang="de-DE" sz="2000" dirty="0"/>
              <a:t>Version 1.0</a:t>
            </a:r>
          </a:p>
          <a:p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endParaRPr lang="de-DE" sz="2000" dirty="0"/>
          </a:p>
          <a:p>
            <a:pPr lvl="1"/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,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recognition</a:t>
            </a:r>
            <a:r>
              <a:rPr lang="de-DE" sz="2000" dirty="0"/>
              <a:t>, Word2Vec</a:t>
            </a:r>
          </a:p>
          <a:p>
            <a:r>
              <a:rPr lang="de-DE" sz="2000" dirty="0"/>
              <a:t>Input </a:t>
            </a:r>
            <a:r>
              <a:rPr lang="de-DE" sz="2000" dirty="0" err="1"/>
              <a:t>data</a:t>
            </a:r>
            <a:endParaRPr lang="de-DE" sz="2000" dirty="0"/>
          </a:p>
          <a:p>
            <a:pPr lvl="1"/>
            <a:r>
              <a:rPr lang="de-DE" sz="2000" dirty="0"/>
              <a:t>Audio, </a:t>
            </a:r>
            <a:r>
              <a:rPr lang="de-DE" sz="2000" dirty="0" err="1"/>
              <a:t>image</a:t>
            </a:r>
            <a:r>
              <a:rPr lang="de-DE" sz="2000" dirty="0"/>
              <a:t>, </a:t>
            </a:r>
            <a:r>
              <a:rPr lang="de-DE" sz="2000" dirty="0" err="1"/>
              <a:t>text</a:t>
            </a:r>
            <a:endParaRPr lang="de-DE" sz="2000" dirty="0"/>
          </a:p>
          <a:p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endParaRPr lang="de-DE" sz="2000" dirty="0"/>
          </a:p>
          <a:p>
            <a:pPr lvl="1"/>
            <a:r>
              <a:rPr lang="de-DE" sz="2000" dirty="0"/>
              <a:t>Linear </a:t>
            </a:r>
            <a:r>
              <a:rPr lang="de-DE" sz="2000" dirty="0" err="1"/>
              <a:t>classifiers</a:t>
            </a:r>
            <a:r>
              <a:rPr lang="de-DE" sz="2000" dirty="0"/>
              <a:t>, NN, CNN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CNN </a:t>
            </a:r>
            <a:r>
              <a:rPr lang="de-DE" dirty="0" err="1"/>
              <a:t>Architecture</a:t>
            </a:r>
            <a:endParaRPr lang="en-GB" dirty="0"/>
          </a:p>
        </p:txBody>
      </p:sp>
      <p:pic>
        <p:nvPicPr>
          <p:cNvPr id="1026" name="Picture 2" descr="https://d2i0sljjkrkazd.cloudfront.net/production/textual/image/83087/original_ratio_extra_large_5067ef9c-337c-4dab-818a-38e89e636ba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37141"/>
            <a:ext cx="3650298" cy="11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95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r>
              <a:rPr lang="de-DE" sz="2000" dirty="0"/>
              <a:t>Input: </a:t>
            </a:r>
            <a:r>
              <a:rPr lang="de-DE" sz="2000" dirty="0" err="1"/>
              <a:t>Raw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endParaRPr lang="de-DE" sz="2000" dirty="0"/>
          </a:p>
          <a:p>
            <a:r>
              <a:rPr lang="de-DE" sz="2000" dirty="0"/>
              <a:t>Graph</a:t>
            </a:r>
          </a:p>
          <a:p>
            <a:pPr lvl="1"/>
            <a:r>
              <a:rPr lang="de-DE" sz="2000" dirty="0" err="1"/>
              <a:t>Architecture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nodes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edges</a:t>
            </a:r>
            <a:r>
              <a:rPr lang="de-DE" sz="2000" dirty="0"/>
              <a:t> (like NN </a:t>
            </a:r>
            <a:r>
              <a:rPr lang="de-DE" sz="2000" dirty="0" err="1"/>
              <a:t>structure</a:t>
            </a:r>
            <a:r>
              <a:rPr lang="de-DE" sz="2000" dirty="0"/>
              <a:t>)</a:t>
            </a:r>
          </a:p>
          <a:p>
            <a:pPr lvl="1"/>
            <a:r>
              <a:rPr lang="de-DE" sz="2000" dirty="0"/>
              <a:t>Session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placed</a:t>
            </a:r>
            <a:r>
              <a:rPr lang="de-DE" sz="2000" dirty="0"/>
              <a:t> on </a:t>
            </a:r>
            <a:r>
              <a:rPr lang="de-DE" sz="2000" dirty="0" err="1"/>
              <a:t>device</a:t>
            </a:r>
            <a:r>
              <a:rPr lang="de-DE" sz="2000" dirty="0"/>
              <a:t> </a:t>
            </a:r>
          </a:p>
          <a:p>
            <a:pPr lvl="2"/>
            <a:r>
              <a:rPr lang="de-DE" sz="1800" dirty="0" err="1"/>
              <a:t>Initialise</a:t>
            </a:r>
            <a:r>
              <a:rPr lang="de-DE" sz="1800" dirty="0"/>
              <a:t> variables </a:t>
            </a:r>
            <a:r>
              <a:rPr lang="de-DE" sz="1800" dirty="0" err="1"/>
              <a:t>randomly</a:t>
            </a:r>
            <a:endParaRPr lang="de-DE" sz="1800" dirty="0"/>
          </a:p>
          <a:p>
            <a:pPr lvl="2"/>
            <a:r>
              <a:rPr lang="de-DE" sz="1800" dirty="0"/>
              <a:t>Run</a:t>
            </a:r>
          </a:p>
          <a:p>
            <a:pPr lvl="1"/>
            <a:r>
              <a:rPr lang="de-DE" sz="2000" dirty="0" err="1"/>
              <a:t>Let</a:t>
            </a:r>
            <a:r>
              <a:rPr lang="de-DE" sz="2000" dirty="0"/>
              <a:t> </a:t>
            </a:r>
            <a:r>
              <a:rPr lang="de-DE" sz="2000" dirty="0" err="1"/>
              <a:t>tensors</a:t>
            </a:r>
            <a:r>
              <a:rPr lang="de-DE" sz="2000" dirty="0"/>
              <a:t> pass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graph</a:t>
            </a:r>
            <a:endParaRPr lang="de-DE" sz="2000" dirty="0"/>
          </a:p>
          <a:p>
            <a:r>
              <a:rPr lang="de-DE" sz="2000" dirty="0"/>
              <a:t>Output: </a:t>
            </a:r>
            <a:r>
              <a:rPr lang="de-DE" sz="2000" dirty="0" err="1"/>
              <a:t>Trained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CNN </a:t>
            </a:r>
            <a:r>
              <a:rPr lang="de-DE" dirty="0" err="1"/>
              <a:t>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872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84028" y="2067694"/>
            <a:ext cx="4896544" cy="1440160"/>
            <a:chOff x="2195736" y="2139702"/>
            <a:chExt cx="4896544" cy="1440160"/>
          </a:xfrm>
        </p:grpSpPr>
        <p:sp>
          <p:nvSpPr>
            <p:cNvPr id="4" name="Rechteck 3"/>
            <p:cNvSpPr/>
            <p:nvPr/>
          </p:nvSpPr>
          <p:spPr>
            <a:xfrm>
              <a:off x="3563888" y="2139702"/>
              <a:ext cx="2160240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TensorFlow</a:t>
              </a:r>
            </a:p>
          </p:txBody>
        </p:sp>
        <p:cxnSp>
          <p:nvCxnSpPr>
            <p:cNvPr id="8" name="Gerade Verbindung mit Pfeil 7"/>
            <p:cNvCxnSpPr>
              <a:cxnSpLocks/>
              <a:endCxn id="4" idx="1"/>
            </p:cNvCxnSpPr>
            <p:nvPr/>
          </p:nvCxnSpPr>
          <p:spPr>
            <a:xfrm>
              <a:off x="2195736" y="2859782"/>
              <a:ext cx="13681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cxnSpLocks/>
            </p:cNvCxnSpPr>
            <p:nvPr/>
          </p:nvCxnSpPr>
          <p:spPr>
            <a:xfrm>
              <a:off x="5724128" y="2859782"/>
              <a:ext cx="13681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2502946" y="2464307"/>
              <a:ext cx="753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Input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931951" y="2476030"/>
              <a:ext cx="952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71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8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Split </a:t>
            </a:r>
            <a:r>
              <a:rPr lang="de-DE" sz="2000" dirty="0" err="1"/>
              <a:t>data</a:t>
            </a:r>
            <a:endParaRPr lang="de-DE" sz="2000" dirty="0"/>
          </a:p>
          <a:p>
            <a:pPr lvl="1"/>
            <a:r>
              <a:rPr lang="de-DE" sz="2000" dirty="0"/>
              <a:t>Train </a:t>
            </a:r>
            <a:r>
              <a:rPr lang="de-DE" sz="2000" dirty="0" err="1"/>
              <a:t>data</a:t>
            </a:r>
            <a:endParaRPr lang="de-DE" sz="2000" dirty="0"/>
          </a:p>
          <a:p>
            <a:pPr lvl="2"/>
            <a:r>
              <a:rPr lang="de-DE" sz="1800" dirty="0"/>
              <a:t>20,000 </a:t>
            </a:r>
            <a:r>
              <a:rPr lang="de-DE" sz="1800" dirty="0" err="1"/>
              <a:t>images</a:t>
            </a:r>
            <a:r>
              <a:rPr lang="de-DE" sz="1800" dirty="0"/>
              <a:t> (80 </a:t>
            </a:r>
            <a:r>
              <a:rPr lang="de-DE" sz="1800" dirty="0" err="1"/>
              <a:t>percent</a:t>
            </a:r>
            <a:r>
              <a:rPr lang="de-DE" sz="1800" dirty="0"/>
              <a:t>)</a:t>
            </a:r>
          </a:p>
          <a:p>
            <a:pPr lvl="2"/>
            <a:r>
              <a:rPr lang="de-DE" sz="1800" dirty="0" err="1"/>
              <a:t>Divide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5 </a:t>
            </a:r>
            <a:r>
              <a:rPr lang="de-DE" sz="1800" dirty="0" err="1"/>
              <a:t>batches</a:t>
            </a:r>
            <a:r>
              <a:rPr lang="de-DE" sz="1800" dirty="0"/>
              <a:t> </a:t>
            </a:r>
            <a:r>
              <a:rPr lang="de-DE" sz="1800" dirty="0" err="1"/>
              <a:t>containing</a:t>
            </a:r>
            <a:r>
              <a:rPr lang="de-DE" sz="1800" dirty="0"/>
              <a:t> 4,000 </a:t>
            </a:r>
            <a:r>
              <a:rPr lang="de-DE" sz="1800" dirty="0" err="1"/>
              <a:t>each</a:t>
            </a:r>
            <a:endParaRPr lang="de-DE" sz="1800" dirty="0"/>
          </a:p>
          <a:p>
            <a:pPr lvl="1"/>
            <a:r>
              <a:rPr lang="de-DE" sz="2000" dirty="0"/>
              <a:t>Test </a:t>
            </a:r>
            <a:r>
              <a:rPr lang="de-DE" sz="2000" dirty="0" err="1"/>
              <a:t>data</a:t>
            </a:r>
            <a:endParaRPr lang="de-DE" sz="2000" dirty="0"/>
          </a:p>
          <a:p>
            <a:pPr lvl="2"/>
            <a:r>
              <a:rPr lang="de-DE" sz="1800" dirty="0"/>
              <a:t>5,000 </a:t>
            </a:r>
            <a:r>
              <a:rPr lang="de-DE" sz="1800" dirty="0" err="1"/>
              <a:t>images</a:t>
            </a:r>
            <a:r>
              <a:rPr lang="de-DE" sz="1800" dirty="0"/>
              <a:t> (20 </a:t>
            </a:r>
            <a:r>
              <a:rPr lang="de-DE" sz="1800" dirty="0" err="1"/>
              <a:t>percent</a:t>
            </a:r>
            <a:r>
              <a:rPr lang="de-DE" sz="1800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 -Train vs. Test Data</a:t>
            </a:r>
          </a:p>
        </p:txBody>
      </p:sp>
    </p:spTree>
    <p:extLst>
      <p:ext uri="{BB962C8B-B14F-4D97-AF65-F5344CB8AC3E}">
        <p14:creationId xmlns:p14="http://schemas.microsoft.com/office/powerpoint/2010/main" val="889653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Resize </a:t>
            </a:r>
            <a:r>
              <a:rPr lang="de-DE" sz="2000" dirty="0" err="1"/>
              <a:t>to</a:t>
            </a:r>
            <a:r>
              <a:rPr lang="de-DE" sz="2000" dirty="0"/>
              <a:t> 32 * 32 * 3 = 3,072</a:t>
            </a:r>
          </a:p>
          <a:p>
            <a:r>
              <a:rPr lang="de-DE" sz="2000" dirty="0" err="1"/>
              <a:t>Convert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array</a:t>
            </a:r>
            <a:endParaRPr lang="de-DE" sz="2000" dirty="0"/>
          </a:p>
          <a:p>
            <a:pPr lvl="1"/>
            <a:r>
              <a:rPr lang="de-DE" sz="2000" dirty="0"/>
              <a:t>25,000 * 3,073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cat10.jpg</a:t>
            </a:r>
          </a:p>
        </p:txBody>
      </p:sp>
    </p:spTree>
    <p:extLst>
      <p:ext uri="{BB962C8B-B14F-4D97-AF65-F5344CB8AC3E}">
        <p14:creationId xmlns:p14="http://schemas.microsoft.com/office/powerpoint/2010/main" val="1755071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Resize </a:t>
            </a:r>
            <a:r>
              <a:rPr lang="de-DE" sz="2000" dirty="0" err="1"/>
              <a:t>to</a:t>
            </a:r>
            <a:r>
              <a:rPr lang="de-DE" sz="2000" dirty="0"/>
              <a:t> 32 * 32 * 3</a:t>
            </a:r>
          </a:p>
          <a:p>
            <a:r>
              <a:rPr lang="de-DE" sz="2000" dirty="0" err="1"/>
              <a:t>Convert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array</a:t>
            </a:r>
            <a:endParaRPr lang="de-DE" sz="2000" dirty="0"/>
          </a:p>
          <a:p>
            <a:pPr lvl="1"/>
            <a:r>
              <a:rPr lang="de-DE" sz="2000" dirty="0"/>
              <a:t>25,000 * 3,073</a:t>
            </a:r>
          </a:p>
          <a:p>
            <a:r>
              <a:rPr lang="de-DE" sz="2000" dirty="0" err="1"/>
              <a:t>Example</a:t>
            </a:r>
            <a:endParaRPr lang="de-DE" sz="2000" dirty="0"/>
          </a:p>
          <a:p>
            <a:pPr lvl="1"/>
            <a:r>
              <a:rPr lang="de-DE" sz="2000" dirty="0"/>
              <a:t>1; 22; 11; 123; …</a:t>
            </a:r>
          </a:p>
          <a:p>
            <a:pPr lvl="1"/>
            <a:r>
              <a:rPr lang="de-DE" sz="2000" dirty="0"/>
              <a:t>0; 256; 255; 0; 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cat10.jpg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8" y="3710274"/>
            <a:ext cx="304800" cy="30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11" y="3710274"/>
            <a:ext cx="304800" cy="304800"/>
          </a:xfrm>
          <a:prstGeom prst="rect">
            <a:avLst/>
          </a:prstGeom>
        </p:spPr>
      </p:pic>
      <p:cxnSp>
        <p:nvCxnSpPr>
          <p:cNvPr id="11" name="Gerader Verbinder 10"/>
          <p:cNvCxnSpPr>
            <a:cxnSpLocks/>
          </p:cNvCxnSpPr>
          <p:nvPr/>
        </p:nvCxnSpPr>
        <p:spPr>
          <a:xfrm>
            <a:off x="3707903" y="2067694"/>
            <a:ext cx="2130708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>
            <a:off x="5357476" y="2067694"/>
            <a:ext cx="785935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>
          <a:xfrm flipV="1">
            <a:off x="3734829" y="4015074"/>
            <a:ext cx="2103782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</p:cNvCxnSpPr>
          <p:nvPr/>
        </p:nvCxnSpPr>
        <p:spPr>
          <a:xfrm flipV="1">
            <a:off x="5357476" y="4015074"/>
            <a:ext cx="785935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>
            <a:off x="5868143" y="915566"/>
            <a:ext cx="1616306" cy="28146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868143" y="2585288"/>
            <a:ext cx="1586842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 flipH="1">
            <a:off x="7766058" y="915566"/>
            <a:ext cx="334333" cy="279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</p:cNvCxnSpPr>
          <p:nvPr/>
        </p:nvCxnSpPr>
        <p:spPr>
          <a:xfrm flipV="1">
            <a:off x="7766057" y="2585288"/>
            <a:ext cx="334334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34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9" y="1273593"/>
            <a:ext cx="2043681" cy="204971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 - Random </a:t>
            </a:r>
            <a:r>
              <a:rPr lang="de-DE" dirty="0" err="1"/>
              <a:t>distorsion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0787" y="3939902"/>
            <a:ext cx="228600" cy="228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39" y="1273593"/>
            <a:ext cx="2047697" cy="205373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00454" y="3939902"/>
            <a:ext cx="228600" cy="228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275606"/>
            <a:ext cx="2047697" cy="20476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5859" y="394035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94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 -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CNN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x 24 x 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418455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210543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64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002631" y="121059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801855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601079" y="120808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400303" y="1190908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188823" y="119090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6 x 6 x 64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998751" y="1187236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384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76567" y="1183565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192</a:t>
            </a:r>
          </a:p>
        </p:txBody>
      </p:sp>
      <p:sp>
        <p:nvSpPr>
          <p:cNvPr id="34" name="Textfeld 33"/>
          <p:cNvSpPr txBox="1"/>
          <p:nvPr/>
        </p:nvSpPr>
        <p:spPr>
          <a:xfrm rot="5400000">
            <a:off x="1334204" y="330212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Output: 128 x 2</a:t>
            </a:r>
          </a:p>
        </p:txBody>
      </p:sp>
    </p:spTree>
    <p:extLst>
      <p:ext uri="{BB962C8B-B14F-4D97-AF65-F5344CB8AC3E}">
        <p14:creationId xmlns:p14="http://schemas.microsoft.com/office/powerpoint/2010/main" val="3689153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Implemented</a:t>
            </a:r>
            <a:r>
              <a:rPr lang="de-DE" sz="2400" dirty="0"/>
              <a:t> </a:t>
            </a:r>
            <a:r>
              <a:rPr lang="de-DE" sz="2400" dirty="0" err="1"/>
              <a:t>Architectures</a:t>
            </a:r>
            <a:r>
              <a:rPr lang="de-DE" sz="2400" dirty="0"/>
              <a:t> – </a:t>
            </a:r>
            <a:r>
              <a:rPr lang="de-DE" sz="2400" dirty="0" err="1"/>
              <a:t>Added</a:t>
            </a:r>
            <a:r>
              <a:rPr lang="de-DE" sz="2400" dirty="0"/>
              <a:t> </a:t>
            </a:r>
            <a:r>
              <a:rPr lang="de-DE" sz="2400" dirty="0" err="1"/>
              <a:t>Conv</a:t>
            </a:r>
            <a:r>
              <a:rPr lang="de-DE" sz="2400" dirty="0"/>
              <a:t> Layer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/>
          <p:cNvSpPr/>
          <p:nvPr/>
        </p:nvSpPr>
        <p:spPr>
          <a:xfrm>
            <a:off x="1757300" y="2683771"/>
            <a:ext cx="576064" cy="586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conv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7" name="Verbinder: gewinkelt 36"/>
          <p:cNvCxnSpPr>
            <a:stCxn id="5" idx="3"/>
            <a:endCxn id="35" idx="1"/>
          </p:cNvCxnSpPr>
          <p:nvPr/>
        </p:nvCxnSpPr>
        <p:spPr>
          <a:xfrm flipH="1" flipV="1">
            <a:off x="1757300" y="2976832"/>
            <a:ext cx="180020" cy="752075"/>
          </a:xfrm>
          <a:prstGeom prst="bentConnector5">
            <a:avLst>
              <a:gd name="adj1" fmla="val -40264"/>
              <a:gd name="adj2" fmla="val 50000"/>
              <a:gd name="adj3" fmla="val 2269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/>
          <p:cNvCxnSpPr>
            <a:stCxn id="35" idx="3"/>
            <a:endCxn id="7" idx="1"/>
          </p:cNvCxnSpPr>
          <p:nvPr/>
        </p:nvCxnSpPr>
        <p:spPr>
          <a:xfrm flipH="1">
            <a:off x="2153344" y="2976832"/>
            <a:ext cx="180020" cy="752075"/>
          </a:xfrm>
          <a:prstGeom prst="bentConnector5">
            <a:avLst>
              <a:gd name="adj1" fmla="val -126986"/>
              <a:gd name="adj2" fmla="val 50000"/>
              <a:gd name="adj3" fmla="val 144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r>
              <a:rPr lang="de-DE" sz="2000" dirty="0"/>
              <a:t>Input: 128 x 24 x 24 x 3</a:t>
            </a:r>
          </a:p>
          <a:p>
            <a:r>
              <a:rPr lang="de-DE" sz="2000" dirty="0"/>
              <a:t>Output: 128 x 24 x 24 x 3</a:t>
            </a:r>
          </a:p>
        </p:txBody>
      </p:sp>
    </p:spTree>
    <p:extLst>
      <p:ext uri="{BB962C8B-B14F-4D97-AF65-F5344CB8AC3E}">
        <p14:creationId xmlns:p14="http://schemas.microsoft.com/office/powerpoint/2010/main" val="2991348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Implemented</a:t>
            </a:r>
            <a:r>
              <a:rPr lang="de-DE" sz="2400" dirty="0"/>
              <a:t> </a:t>
            </a:r>
            <a:r>
              <a:rPr lang="de-DE" sz="2400" dirty="0" err="1"/>
              <a:t>Architectures</a:t>
            </a:r>
            <a:r>
              <a:rPr lang="de-DE" sz="2400" dirty="0"/>
              <a:t> – </a:t>
            </a:r>
            <a:r>
              <a:rPr lang="de-DE" sz="2400" dirty="0" err="1"/>
              <a:t>Increased</a:t>
            </a:r>
            <a:r>
              <a:rPr lang="de-DE" sz="2400" dirty="0"/>
              <a:t> </a:t>
            </a:r>
            <a:r>
              <a:rPr lang="de-DE" sz="2400" dirty="0" err="1"/>
              <a:t>size</a:t>
            </a:r>
            <a:endParaRPr lang="de-DE" sz="24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b="1" dirty="0"/>
              <a:t>28 x 28</a:t>
            </a:r>
            <a:r>
              <a:rPr lang="de-DE" dirty="0"/>
              <a:t> x 3</a:t>
            </a:r>
          </a:p>
        </p:txBody>
      </p:sp>
      <p:sp>
        <p:nvSpPr>
          <p:cNvPr id="35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r>
              <a:rPr lang="de-DE" sz="2000" dirty="0"/>
              <a:t>Original </a:t>
            </a:r>
            <a:r>
              <a:rPr lang="de-DE" sz="2000" dirty="0" err="1"/>
              <a:t>input</a:t>
            </a:r>
            <a:r>
              <a:rPr lang="de-DE" sz="2000" dirty="0"/>
              <a:t>: 24 x 24 x 3</a:t>
            </a:r>
          </a:p>
          <a:p>
            <a:r>
              <a:rPr lang="de-DE" sz="2000" dirty="0"/>
              <a:t>New </a:t>
            </a:r>
            <a:r>
              <a:rPr lang="de-DE" sz="2000" dirty="0" err="1"/>
              <a:t>input</a:t>
            </a:r>
            <a:r>
              <a:rPr lang="de-DE" sz="2000" dirty="0"/>
              <a:t>: 28 x 28 x 3</a:t>
            </a:r>
          </a:p>
        </p:txBody>
      </p:sp>
    </p:spTree>
    <p:extLst>
      <p:ext uri="{BB962C8B-B14F-4D97-AF65-F5344CB8AC3E}">
        <p14:creationId xmlns:p14="http://schemas.microsoft.com/office/powerpoint/2010/main" val="4243565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883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1371772" y="2715766"/>
            <a:ext cx="6138520" cy="1800200"/>
            <a:chOff x="1242938" y="2563440"/>
            <a:chExt cx="6138520" cy="1800200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37" name="Rechteck 36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40" name="Gerade Verbindung mit Pfeil 39"/>
              <p:cNvCxnSpPr>
                <a:cxnSpLocks/>
                <a:stCxn id="37" idx="3"/>
                <a:endCxn id="38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27"/>
            <p:cNvGrpSpPr/>
            <p:nvPr/>
          </p:nvGrpSpPr>
          <p:grpSpPr>
            <a:xfrm>
              <a:off x="2035026" y="2563440"/>
              <a:ext cx="3758688" cy="1055191"/>
              <a:chOff x="4414857" y="1657800"/>
              <a:chExt cx="3758688" cy="1941566"/>
            </a:xfrm>
          </p:grpSpPr>
          <p:sp>
            <p:nvSpPr>
              <p:cNvPr id="35" name="Rechteck 34"/>
              <p:cNvSpPr/>
              <p:nvPr/>
            </p:nvSpPr>
            <p:spPr>
              <a:xfrm>
                <a:off x="4414857" y="1657800"/>
                <a:ext cx="3758688" cy="19415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4423857" y="1694164"/>
                <a:ext cx="3551076" cy="186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7. Evaluation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Automated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verification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Manual </a:t>
                </a:r>
                <a:r>
                  <a:rPr lang="de-DE" sz="2000" dirty="0" err="1"/>
                  <a:t>verification</a:t>
                </a:r>
                <a:endParaRPr lang="de-DE" sz="2000" dirty="0"/>
              </a:p>
            </p:txBody>
          </p:sp>
        </p:grpSp>
        <p:sp>
          <p:nvSpPr>
            <p:cNvPr id="29" name="Rechteck 28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31" name="Verbinder: gewinkelt 30"/>
            <p:cNvCxnSpPr>
              <a:cxnSpLocks/>
              <a:stCxn id="33" idx="0"/>
              <a:endCxn id="35" idx="3"/>
            </p:cNvCxnSpPr>
            <p:nvPr/>
          </p:nvCxnSpPr>
          <p:spPr>
            <a:xfrm rot="16200000" flipV="1">
              <a:off x="5704601" y="3180150"/>
              <a:ext cx="684167" cy="50593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/>
            <p:cNvSpPr/>
            <p:nvPr/>
          </p:nvSpPr>
          <p:spPr>
            <a:xfrm>
              <a:off x="44291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  <p:sp>
          <p:nvSpPr>
            <p:cNvPr id="33" name="Rechteck 32"/>
            <p:cNvSpPr/>
            <p:nvPr/>
          </p:nvSpPr>
          <p:spPr>
            <a:xfrm>
              <a:off x="6011621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21015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4745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endParaRPr lang="de-DE" dirty="0"/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685480"/>
              </p:ext>
            </p:extLst>
          </p:nvPr>
        </p:nvGraphicFramePr>
        <p:xfrm>
          <a:off x="479425" y="1284288"/>
          <a:ext cx="7923215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331579050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4220142737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70995701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70539457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54672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steps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loss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2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100k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99,900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0.1132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6h 15m 50s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5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40k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40,600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0.3316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8h 26m 58s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3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ConvLayer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13,500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0.3128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9h 19m 34s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size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30,100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0.3446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8h 37m 30s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6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43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6" name="Gruppieren 45"/>
          <p:cNvGrpSpPr/>
          <p:nvPr/>
        </p:nvGrpSpPr>
        <p:grpSpPr>
          <a:xfrm>
            <a:off x="1371772" y="2715766"/>
            <a:ext cx="6138520" cy="1800200"/>
            <a:chOff x="1242938" y="2563440"/>
            <a:chExt cx="6138520" cy="1800200"/>
          </a:xfrm>
        </p:grpSpPr>
        <p:grpSp>
          <p:nvGrpSpPr>
            <p:cNvPr id="47" name="Gruppieren 46"/>
            <p:cNvGrpSpPr/>
            <p:nvPr/>
          </p:nvGrpSpPr>
          <p:grpSpPr>
            <a:xfrm>
              <a:off x="1242938" y="3777518"/>
              <a:ext cx="6138520" cy="586122"/>
              <a:chOff x="467544" y="1121532"/>
              <a:chExt cx="6138520" cy="586122"/>
            </a:xfrm>
          </p:grpSpPr>
          <p:sp>
            <p:nvSpPr>
              <p:cNvPr id="54" name="Rechteck 53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36430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2847376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de-DE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4438688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52343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6030000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60" name="Gerade Verbindung mit Pfeil 59"/>
              <p:cNvCxnSpPr>
                <a:cxnSpLocks/>
                <a:stCxn id="54" idx="3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Verbinder: gewinkelt 47"/>
            <p:cNvCxnSpPr>
              <a:cxnSpLocks/>
              <a:endCxn id="52" idx="1"/>
            </p:cNvCxnSpPr>
            <p:nvPr/>
          </p:nvCxnSpPr>
          <p:spPr>
            <a:xfrm rot="5400000" flipH="1" flipV="1">
              <a:off x="2232712" y="3183118"/>
              <a:ext cx="684748" cy="5040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pieren 48"/>
            <p:cNvGrpSpPr/>
            <p:nvPr/>
          </p:nvGrpSpPr>
          <p:grpSpPr>
            <a:xfrm>
              <a:off x="2825358" y="2563440"/>
              <a:ext cx="3760445" cy="1058663"/>
              <a:chOff x="3621013" y="1595182"/>
              <a:chExt cx="3760445" cy="2026921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3622770" y="1595182"/>
                <a:ext cx="3758688" cy="202692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3621013" y="1638555"/>
                <a:ext cx="3551076" cy="1944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2. </a:t>
                </a:r>
                <a:r>
                  <a:rPr lang="de-DE" sz="2000" b="1" dirty="0" err="1"/>
                  <a:t>Neural</a:t>
                </a:r>
                <a:r>
                  <a:rPr lang="de-DE" sz="2000" b="1" dirty="0"/>
                  <a:t> Networks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Overview</a:t>
                </a:r>
                <a:endParaRPr lang="de-DE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Concept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Neurons</a:t>
                </a:r>
              </a:p>
            </p:txBody>
          </p:sp>
        </p:grpSp>
        <p:sp>
          <p:nvSpPr>
            <p:cNvPr id="50" name="Rechteck 49"/>
            <p:cNvSpPr/>
            <p:nvPr/>
          </p:nvSpPr>
          <p:spPr>
            <a:xfrm>
              <a:off x="2036782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2825358" y="3777518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425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27" y="1283494"/>
            <a:ext cx="3444502" cy="3232472"/>
          </a:xfrm>
        </p:spPr>
        <p:txBody>
          <a:bodyPr/>
          <a:lstStyle/>
          <a:p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85 </a:t>
            </a:r>
            <a:r>
              <a:rPr lang="de-DE" sz="2000" dirty="0" err="1"/>
              <a:t>percent</a:t>
            </a:r>
            <a:endParaRPr lang="de-DE" sz="2000" dirty="0"/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86024"/>
            <a:ext cx="4405556" cy="35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3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For</a:t>
            </a:r>
            <a:r>
              <a:rPr lang="de-DE" sz="2000" dirty="0"/>
              <a:t> 5000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accurancy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97 </a:t>
            </a:r>
            <a:r>
              <a:rPr lang="de-DE" sz="2000" dirty="0" err="1"/>
              <a:t>percent</a:t>
            </a:r>
            <a:endParaRPr lang="de-DE" sz="2000" dirty="0"/>
          </a:p>
          <a:p>
            <a:r>
              <a:rPr lang="de-DE" sz="2000" dirty="0" err="1"/>
              <a:t>Manually</a:t>
            </a:r>
            <a:r>
              <a:rPr lang="de-DE" sz="2000" dirty="0"/>
              <a:t> </a:t>
            </a:r>
            <a:r>
              <a:rPr lang="de-DE" sz="2000" dirty="0" err="1"/>
              <a:t>verified</a:t>
            </a:r>
            <a:r>
              <a:rPr lang="de-DE" sz="2000" dirty="0"/>
              <a:t> 100 </a:t>
            </a:r>
            <a:r>
              <a:rPr lang="de-DE" sz="2000" dirty="0" err="1"/>
              <a:t>images</a:t>
            </a:r>
            <a:endParaRPr lang="de-DE" sz="2000" dirty="0"/>
          </a:p>
          <a:p>
            <a:pPr lvl="1"/>
            <a:r>
              <a:rPr lang="de-DE" sz="1800" dirty="0"/>
              <a:t>Seven </a:t>
            </a:r>
            <a:r>
              <a:rPr lang="de-DE" sz="1800" dirty="0" err="1"/>
              <a:t>were</a:t>
            </a:r>
            <a:r>
              <a:rPr lang="de-DE" sz="1800" dirty="0"/>
              <a:t> </a:t>
            </a:r>
            <a:r>
              <a:rPr lang="de-DE" sz="1800" dirty="0" err="1"/>
              <a:t>predicted</a:t>
            </a:r>
            <a:r>
              <a:rPr lang="de-DE" sz="1800" dirty="0"/>
              <a:t> </a:t>
            </a:r>
            <a:r>
              <a:rPr lang="de-DE" sz="1800" dirty="0" err="1"/>
              <a:t>wrong</a:t>
            </a:r>
            <a:endParaRPr lang="de-DE" sz="1800" dirty="0"/>
          </a:p>
          <a:p>
            <a:pPr lvl="1"/>
            <a:r>
              <a:rPr lang="de-DE" sz="1800" dirty="0"/>
              <a:t>93 </a:t>
            </a:r>
            <a:r>
              <a:rPr lang="de-DE" sz="1800" dirty="0" err="1"/>
              <a:t>were</a:t>
            </a:r>
            <a:r>
              <a:rPr lang="de-DE" sz="1800" dirty="0"/>
              <a:t> </a:t>
            </a:r>
            <a:r>
              <a:rPr lang="de-DE" sz="1800" dirty="0" err="1"/>
              <a:t>predicted</a:t>
            </a:r>
            <a:r>
              <a:rPr lang="de-DE" sz="1800" dirty="0"/>
              <a:t> </a:t>
            </a:r>
            <a:r>
              <a:rPr lang="de-DE" sz="1800" dirty="0" err="1"/>
              <a:t>correctly</a:t>
            </a:r>
            <a:endParaRPr lang="en-US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252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Verification</a:t>
            </a:r>
            <a:r>
              <a:rPr lang="de-DE" dirty="0"/>
              <a:t> –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Predicted</a:t>
            </a:r>
            <a:endParaRPr lang="en-GB" dirty="0"/>
          </a:p>
        </p:txBody>
      </p:sp>
      <p:pic>
        <p:nvPicPr>
          <p:cNvPr id="10" name="Grafik 95" descr="\\VBOXSVR\VMShared\ConvNet\Aditya\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12" y="2032000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96" descr="\\VBOXSVR\VMShared\ConvNet\Aditya\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56" y="2081373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97" descr="\\VBOXSVR\VMShared\ConvNet\Aditya\4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032000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98" descr="\\VBOXSVR\VMShared\ConvNet\Aditya\5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2032000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5743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Verification</a:t>
            </a:r>
            <a:r>
              <a:rPr lang="de-DE" dirty="0"/>
              <a:t> – </a:t>
            </a:r>
            <a:r>
              <a:rPr lang="de-DE" dirty="0" err="1"/>
              <a:t>Wrongly</a:t>
            </a:r>
            <a:r>
              <a:rPr lang="de-DE" dirty="0"/>
              <a:t> </a:t>
            </a:r>
            <a:r>
              <a:rPr lang="de-DE" dirty="0" err="1"/>
              <a:t>Predicted</a:t>
            </a:r>
            <a:endParaRPr lang="en-GB" dirty="0"/>
          </a:p>
        </p:txBody>
      </p:sp>
      <p:pic>
        <p:nvPicPr>
          <p:cNvPr id="14" name="Grafik 99" descr="\\VBOXSVR\VMShared\ConvNet\Aditya\2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34761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fik 100" descr="\\VBOXSVR\VMShared\ConvNet\Aditya\2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35" y="1375306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01" descr="\\VBOXSVR\VMShared\ConvNet\Aditya\33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378" y="134761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rafik 102" descr="\\VBOXSVR\VMShared\ConvNet\Aditya\62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093627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rafik 103" descr="\\VBOXSVR\VMShared\ConvNet\Aditya\63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378" y="3088259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fik 104" descr="\\VBOXSVR\VMShared\ConvNet\Aditya\64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57" y="1357537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fik 105" descr="\\VBOXSVR\VMShared\ConvNet\Aditya\76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57" y="3113473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4033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Verification</a:t>
            </a:r>
            <a:r>
              <a:rPr lang="de-DE" dirty="0"/>
              <a:t> – </a:t>
            </a:r>
            <a:r>
              <a:rPr lang="de-DE" dirty="0" err="1"/>
              <a:t>Confusing</a:t>
            </a:r>
            <a:r>
              <a:rPr lang="de-DE" dirty="0"/>
              <a:t> Images</a:t>
            </a:r>
            <a:endParaRPr lang="en-GB" dirty="0"/>
          </a:p>
        </p:txBody>
      </p:sp>
      <p:pic>
        <p:nvPicPr>
          <p:cNvPr id="4" name="Grafik 108" descr="\\VBOXSVR\VMShared\ConvNet\Aditya\9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2104209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107" descr="\\VBOXSVR\VMShared\ConvNet\Aditya\5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00" y="2133892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106" descr="\\VBOXSVR\VMShared\ConvNet\Aditya\3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33892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806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5266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368514" y="3367529"/>
            <a:ext cx="6127571" cy="1148437"/>
            <a:chOff x="1242938" y="3215203"/>
            <a:chExt cx="6127571" cy="1148437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242938" y="3777518"/>
              <a:ext cx="5558888" cy="586122"/>
              <a:chOff x="467544" y="1121532"/>
              <a:chExt cx="5558888" cy="586122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467544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1259632" y="1121532"/>
                <a:ext cx="576064" cy="5861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cxnSp>
            <p:nvCxnSpPr>
              <p:cNvPr id="18" name="Gerade Verbindung mit Pfeil 17"/>
              <p:cNvCxnSpPr>
                <a:cxnSpLocks/>
                <a:stCxn id="16" idx="3"/>
                <a:endCxn id="17" idx="1"/>
              </p:cNvCxnSpPr>
              <p:nvPr/>
            </p:nvCxnSpPr>
            <p:spPr>
              <a:xfrm>
                <a:off x="1043608" y="1414593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/>
              <p:nvPr/>
            </p:nvCxnSpPr>
            <p:spPr>
              <a:xfrm>
                <a:off x="1835696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2631352" y="1416141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/>
              <p:nvPr/>
            </p:nvCxnSpPr>
            <p:spPr>
              <a:xfrm>
                <a:off x="3423440" y="1412278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>
                <a:off x="4222664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>
                <a:off x="5018320" y="1432362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>
                <a:off x="5810408" y="1422320"/>
                <a:ext cx="21602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2827113" y="3215203"/>
              <a:ext cx="3758689" cy="411538"/>
              <a:chOff x="5206944" y="1915401"/>
              <a:chExt cx="3758689" cy="1689269"/>
            </a:xfrm>
          </p:grpSpPr>
          <p:sp>
            <p:nvSpPr>
              <p:cNvPr id="14" name="Rechteck 13"/>
              <p:cNvSpPr/>
              <p:nvPr/>
            </p:nvSpPr>
            <p:spPr>
              <a:xfrm>
                <a:off x="5206945" y="1915401"/>
                <a:ext cx="3758688" cy="168926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5206944" y="1945551"/>
                <a:ext cx="3551076" cy="164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8. Summary</a:t>
                </a:r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28253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3615634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cxnSp>
          <p:nvCxnSpPr>
            <p:cNvPr id="9" name="Verbinder: gewinkelt 8"/>
            <p:cNvCxnSpPr>
              <a:cxnSpLocks/>
              <a:stCxn id="12" idx="0"/>
              <a:endCxn id="14" idx="3"/>
            </p:cNvCxnSpPr>
            <p:nvPr/>
          </p:nvCxnSpPr>
          <p:spPr>
            <a:xfrm rot="16200000" flipV="1">
              <a:off x="6657025" y="3349750"/>
              <a:ext cx="354231" cy="49667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4429130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221015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794445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011601" y="3775203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4307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Introduction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Neural</a:t>
            </a:r>
            <a:r>
              <a:rPr lang="de-DE" sz="2000" dirty="0"/>
              <a:t> Networks (NN)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Math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NN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Convolutional</a:t>
            </a:r>
            <a:r>
              <a:rPr lang="de-DE" sz="2000" dirty="0"/>
              <a:t> NN (CNN)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Summary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364497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7992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http://cs231n.github.io/convolutional-networks/</a:t>
            </a:r>
          </a:p>
          <a:p>
            <a:r>
              <a:rPr lang="de-DE" sz="2000" dirty="0"/>
              <a:t>https://www.tensorflow.org/tutorials/deep_cnn/</a:t>
            </a:r>
          </a:p>
          <a:p>
            <a:r>
              <a:rPr lang="de-DE" sz="2000" dirty="0"/>
              <a:t>Maas, Andrew L., Awni Y. </a:t>
            </a:r>
            <a:r>
              <a:rPr lang="de-DE" sz="2000" dirty="0" err="1"/>
              <a:t>Hannun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Andrew Y. </a:t>
            </a:r>
            <a:r>
              <a:rPr lang="de-DE" sz="2000" dirty="0" err="1"/>
              <a:t>Ng</a:t>
            </a:r>
            <a:r>
              <a:rPr lang="de-DE" sz="2000" dirty="0"/>
              <a:t>. "</a:t>
            </a:r>
            <a:r>
              <a:rPr lang="de-DE" sz="2000" dirty="0" err="1"/>
              <a:t>Rectifier</a:t>
            </a:r>
            <a:r>
              <a:rPr lang="de-DE" sz="2000" dirty="0"/>
              <a:t> </a:t>
            </a:r>
            <a:r>
              <a:rPr lang="de-DE" sz="2000" dirty="0" err="1"/>
              <a:t>nonlinearities</a:t>
            </a:r>
            <a:r>
              <a:rPr lang="de-DE" sz="2000" dirty="0"/>
              <a:t> </a:t>
            </a:r>
            <a:r>
              <a:rPr lang="de-DE" sz="2000" dirty="0" err="1"/>
              <a:t>improve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</a:t>
            </a:r>
            <a:r>
              <a:rPr lang="de-DE" sz="2000" dirty="0" err="1"/>
              <a:t>network</a:t>
            </a:r>
            <a:r>
              <a:rPr lang="de-DE" sz="2000" dirty="0"/>
              <a:t> </a:t>
            </a:r>
            <a:r>
              <a:rPr lang="de-DE" sz="2000" dirty="0" err="1"/>
              <a:t>acoustic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." </a:t>
            </a:r>
            <a:r>
              <a:rPr lang="de-DE" sz="2000" i="1" dirty="0" err="1"/>
              <a:t>Proc</a:t>
            </a:r>
            <a:r>
              <a:rPr lang="de-DE" sz="2000" i="1" dirty="0"/>
              <a:t>. ICML</a:t>
            </a:r>
            <a:r>
              <a:rPr lang="de-DE" sz="2000" dirty="0"/>
              <a:t>. Vol. 30. </a:t>
            </a:r>
            <a:r>
              <a:rPr lang="de-DE" sz="2000" dirty="0" err="1"/>
              <a:t>No</a:t>
            </a:r>
            <a:r>
              <a:rPr lang="de-DE" sz="2000" dirty="0"/>
              <a:t>. 1. 2013.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58917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grpSp>
        <p:nvGrpSpPr>
          <p:cNvPr id="5" name="Gruppieren 224"/>
          <p:cNvGrpSpPr/>
          <p:nvPr/>
        </p:nvGrpSpPr>
        <p:grpSpPr>
          <a:xfrm>
            <a:off x="1503577" y="1421835"/>
            <a:ext cx="5710768" cy="2735040"/>
            <a:chOff x="2626206" y="1562474"/>
            <a:chExt cx="4934126" cy="2363084"/>
          </a:xfrm>
        </p:grpSpPr>
        <p:grpSp>
          <p:nvGrpSpPr>
            <p:cNvPr id="7" name="Gruppieren 121"/>
            <p:cNvGrpSpPr/>
            <p:nvPr/>
          </p:nvGrpSpPr>
          <p:grpSpPr>
            <a:xfrm>
              <a:off x="2663788" y="1562474"/>
              <a:ext cx="4896544" cy="2017969"/>
              <a:chOff x="2663788" y="1562474"/>
              <a:chExt cx="4896544" cy="2017969"/>
            </a:xfrm>
          </p:grpSpPr>
          <p:sp>
            <p:nvSpPr>
              <p:cNvPr id="12" name="Rechteck 120"/>
              <p:cNvSpPr/>
              <p:nvPr/>
            </p:nvSpPr>
            <p:spPr>
              <a:xfrm>
                <a:off x="6984268" y="2283718"/>
                <a:ext cx="576064" cy="6175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19"/>
              <p:cNvSpPr/>
              <p:nvPr/>
            </p:nvSpPr>
            <p:spPr>
              <a:xfrm>
                <a:off x="5544108" y="1563056"/>
                <a:ext cx="576064" cy="2017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18"/>
              <p:cNvSpPr/>
              <p:nvPr/>
            </p:nvSpPr>
            <p:spPr>
              <a:xfrm>
                <a:off x="4103948" y="1562474"/>
                <a:ext cx="576064" cy="2017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17"/>
              <p:cNvSpPr/>
              <p:nvPr/>
            </p:nvSpPr>
            <p:spPr>
              <a:xfrm>
                <a:off x="2663788" y="1828789"/>
                <a:ext cx="576064" cy="15274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6"/>
              <p:cNvSpPr/>
              <p:nvPr/>
            </p:nvSpPr>
            <p:spPr>
              <a:xfrm>
                <a:off x="4211960" y="1656396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7"/>
              <p:cNvSpPr/>
              <p:nvPr/>
            </p:nvSpPr>
            <p:spPr>
              <a:xfrm>
                <a:off x="4211960" y="2145198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8"/>
              <p:cNvSpPr/>
              <p:nvPr/>
            </p:nvSpPr>
            <p:spPr>
              <a:xfrm>
                <a:off x="4211960" y="2634000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9"/>
              <p:cNvSpPr/>
              <p:nvPr/>
            </p:nvSpPr>
            <p:spPr>
              <a:xfrm>
                <a:off x="4211960" y="3122802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0"/>
              <p:cNvSpPr/>
              <p:nvPr/>
            </p:nvSpPr>
            <p:spPr>
              <a:xfrm>
                <a:off x="5652120" y="1656396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11"/>
              <p:cNvSpPr/>
              <p:nvPr/>
            </p:nvSpPr>
            <p:spPr>
              <a:xfrm>
                <a:off x="5652120" y="2145198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12"/>
              <p:cNvSpPr/>
              <p:nvPr/>
            </p:nvSpPr>
            <p:spPr>
              <a:xfrm>
                <a:off x="5652120" y="2634000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13"/>
              <p:cNvSpPr/>
              <p:nvPr/>
            </p:nvSpPr>
            <p:spPr>
              <a:xfrm>
                <a:off x="5652120" y="3122802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14"/>
              <p:cNvSpPr/>
              <p:nvPr/>
            </p:nvSpPr>
            <p:spPr>
              <a:xfrm>
                <a:off x="2771800" y="1923678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15"/>
              <p:cNvSpPr/>
              <p:nvPr/>
            </p:nvSpPr>
            <p:spPr>
              <a:xfrm>
                <a:off x="2771800" y="2412480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16"/>
              <p:cNvSpPr/>
              <p:nvPr/>
            </p:nvSpPr>
            <p:spPr>
              <a:xfrm>
                <a:off x="2771800" y="2901282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18"/>
              <p:cNvSpPr/>
              <p:nvPr/>
            </p:nvSpPr>
            <p:spPr>
              <a:xfrm>
                <a:off x="7092280" y="2412480"/>
                <a:ext cx="360040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8" name="Gerade Verbindung mit Pfeil 20"/>
              <p:cNvCxnSpPr>
                <a:cxnSpLocks/>
                <a:stCxn id="17" idx="6"/>
              </p:cNvCxnSpPr>
              <p:nvPr/>
            </p:nvCxnSpPr>
            <p:spPr>
              <a:xfrm flipV="1">
                <a:off x="3131840" y="1836416"/>
                <a:ext cx="1080120" cy="26728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2"/>
              <p:cNvCxnSpPr>
                <a:cxnSpLocks/>
                <a:stCxn id="17" idx="6"/>
              </p:cNvCxnSpPr>
              <p:nvPr/>
            </p:nvCxnSpPr>
            <p:spPr>
              <a:xfrm>
                <a:off x="3131840" y="2103698"/>
                <a:ext cx="1080120" cy="2215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5"/>
              <p:cNvCxnSpPr>
                <a:cxnSpLocks/>
                <a:stCxn id="17" idx="6"/>
              </p:cNvCxnSpPr>
              <p:nvPr/>
            </p:nvCxnSpPr>
            <p:spPr>
              <a:xfrm>
                <a:off x="3131840" y="2103698"/>
                <a:ext cx="1080120" cy="71032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28"/>
              <p:cNvCxnSpPr>
                <a:cxnSpLocks/>
                <a:stCxn id="17" idx="6"/>
                <a:endCxn id="12" idx="2"/>
              </p:cNvCxnSpPr>
              <p:nvPr/>
            </p:nvCxnSpPr>
            <p:spPr>
              <a:xfrm>
                <a:off x="3131840" y="2103698"/>
                <a:ext cx="1080120" cy="119912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2"/>
              <p:cNvCxnSpPr>
                <a:cxnSpLocks/>
                <a:stCxn id="18" idx="6"/>
              </p:cNvCxnSpPr>
              <p:nvPr/>
            </p:nvCxnSpPr>
            <p:spPr>
              <a:xfrm flipV="1">
                <a:off x="3131840" y="1836416"/>
                <a:ext cx="1080120" cy="75608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5"/>
              <p:cNvCxnSpPr>
                <a:cxnSpLocks/>
                <a:stCxn id="18" idx="6"/>
              </p:cNvCxnSpPr>
              <p:nvPr/>
            </p:nvCxnSpPr>
            <p:spPr>
              <a:xfrm flipV="1">
                <a:off x="3131840" y="2325218"/>
                <a:ext cx="1080120" cy="26728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8"/>
              <p:cNvCxnSpPr>
                <a:cxnSpLocks/>
                <a:stCxn id="18" idx="6"/>
              </p:cNvCxnSpPr>
              <p:nvPr/>
            </p:nvCxnSpPr>
            <p:spPr>
              <a:xfrm>
                <a:off x="3131840" y="2592500"/>
                <a:ext cx="1080120" cy="2215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41"/>
              <p:cNvCxnSpPr>
                <a:cxnSpLocks/>
                <a:stCxn id="18" idx="6"/>
                <a:endCxn id="12" idx="2"/>
              </p:cNvCxnSpPr>
              <p:nvPr/>
            </p:nvCxnSpPr>
            <p:spPr>
              <a:xfrm>
                <a:off x="3131840" y="2592500"/>
                <a:ext cx="1080120" cy="71032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44"/>
              <p:cNvCxnSpPr>
                <a:cxnSpLocks/>
                <a:stCxn id="19" idx="6"/>
              </p:cNvCxnSpPr>
              <p:nvPr/>
            </p:nvCxnSpPr>
            <p:spPr>
              <a:xfrm flipV="1">
                <a:off x="3131840" y="1836416"/>
                <a:ext cx="1080120" cy="124488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47"/>
              <p:cNvCxnSpPr>
                <a:cxnSpLocks/>
                <a:stCxn id="19" idx="6"/>
              </p:cNvCxnSpPr>
              <p:nvPr/>
            </p:nvCxnSpPr>
            <p:spPr>
              <a:xfrm flipV="1">
                <a:off x="3131840" y="2325218"/>
                <a:ext cx="1080120" cy="75608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50"/>
              <p:cNvCxnSpPr>
                <a:cxnSpLocks/>
                <a:stCxn id="19" idx="6"/>
              </p:cNvCxnSpPr>
              <p:nvPr/>
            </p:nvCxnSpPr>
            <p:spPr>
              <a:xfrm flipV="1">
                <a:off x="3131840" y="2814020"/>
                <a:ext cx="1080120" cy="26728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53"/>
              <p:cNvCxnSpPr>
                <a:cxnSpLocks/>
                <a:stCxn id="19" idx="6"/>
                <a:endCxn id="12" idx="2"/>
              </p:cNvCxnSpPr>
              <p:nvPr/>
            </p:nvCxnSpPr>
            <p:spPr>
              <a:xfrm>
                <a:off x="3131840" y="3081302"/>
                <a:ext cx="1080120" cy="2215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56"/>
              <p:cNvCxnSpPr>
                <a:cxnSpLocks/>
                <a:endCxn id="16" idx="2"/>
              </p:cNvCxnSpPr>
              <p:nvPr/>
            </p:nvCxnSpPr>
            <p:spPr>
              <a:xfrm>
                <a:off x="4572000" y="1836416"/>
                <a:ext cx="1080120" cy="146640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59"/>
              <p:cNvCxnSpPr>
                <a:cxnSpLocks/>
                <a:endCxn id="15" idx="2"/>
              </p:cNvCxnSpPr>
              <p:nvPr/>
            </p:nvCxnSpPr>
            <p:spPr>
              <a:xfrm>
                <a:off x="4572000" y="1836416"/>
                <a:ext cx="1080120" cy="9776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62"/>
              <p:cNvCxnSpPr>
                <a:cxnSpLocks/>
                <a:endCxn id="14" idx="2"/>
              </p:cNvCxnSpPr>
              <p:nvPr/>
            </p:nvCxnSpPr>
            <p:spPr>
              <a:xfrm>
                <a:off x="4572000" y="1836416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65"/>
              <p:cNvCxnSpPr>
                <a:cxnSpLocks/>
                <a:endCxn id="13" idx="2"/>
              </p:cNvCxnSpPr>
              <p:nvPr/>
            </p:nvCxnSpPr>
            <p:spPr>
              <a:xfrm>
                <a:off x="4572000" y="1836416"/>
                <a:ext cx="108012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68"/>
              <p:cNvCxnSpPr>
                <a:cxnSpLocks/>
                <a:endCxn id="13" idx="2"/>
              </p:cNvCxnSpPr>
              <p:nvPr/>
            </p:nvCxnSpPr>
            <p:spPr>
              <a:xfrm flipV="1">
                <a:off x="4572000" y="1836416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71"/>
              <p:cNvCxnSpPr>
                <a:cxnSpLocks/>
                <a:endCxn id="14" idx="2"/>
              </p:cNvCxnSpPr>
              <p:nvPr/>
            </p:nvCxnSpPr>
            <p:spPr>
              <a:xfrm>
                <a:off x="4572000" y="2325218"/>
                <a:ext cx="108012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74"/>
              <p:cNvCxnSpPr>
                <a:cxnSpLocks/>
                <a:endCxn id="15" idx="2"/>
              </p:cNvCxnSpPr>
              <p:nvPr/>
            </p:nvCxnSpPr>
            <p:spPr>
              <a:xfrm>
                <a:off x="4572000" y="2325218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77"/>
              <p:cNvCxnSpPr>
                <a:cxnSpLocks/>
                <a:endCxn id="16" idx="2"/>
              </p:cNvCxnSpPr>
              <p:nvPr/>
            </p:nvCxnSpPr>
            <p:spPr>
              <a:xfrm>
                <a:off x="4572000" y="2325218"/>
                <a:ext cx="1080120" cy="9776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81"/>
              <p:cNvCxnSpPr>
                <a:cxnSpLocks/>
                <a:endCxn id="13" idx="2"/>
              </p:cNvCxnSpPr>
              <p:nvPr/>
            </p:nvCxnSpPr>
            <p:spPr>
              <a:xfrm flipV="1">
                <a:off x="4572000" y="1836416"/>
                <a:ext cx="1080120" cy="9776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84"/>
              <p:cNvCxnSpPr>
                <a:cxnSpLocks/>
                <a:endCxn id="14" idx="2"/>
              </p:cNvCxnSpPr>
              <p:nvPr/>
            </p:nvCxnSpPr>
            <p:spPr>
              <a:xfrm flipV="1">
                <a:off x="4572000" y="2325218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87"/>
              <p:cNvCxnSpPr>
                <a:cxnSpLocks/>
                <a:endCxn id="15" idx="2"/>
              </p:cNvCxnSpPr>
              <p:nvPr/>
            </p:nvCxnSpPr>
            <p:spPr>
              <a:xfrm>
                <a:off x="4572000" y="2814020"/>
                <a:ext cx="108012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90"/>
              <p:cNvCxnSpPr>
                <a:cxnSpLocks/>
                <a:endCxn id="16" idx="2"/>
              </p:cNvCxnSpPr>
              <p:nvPr/>
            </p:nvCxnSpPr>
            <p:spPr>
              <a:xfrm>
                <a:off x="4572000" y="2814020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93"/>
              <p:cNvCxnSpPr>
                <a:cxnSpLocks/>
                <a:stCxn id="12" idx="6"/>
                <a:endCxn id="13" idx="2"/>
              </p:cNvCxnSpPr>
              <p:nvPr/>
            </p:nvCxnSpPr>
            <p:spPr>
              <a:xfrm flipV="1">
                <a:off x="4572000" y="1836416"/>
                <a:ext cx="1080120" cy="146640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mit Pfeil 96"/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4572000" y="2325218"/>
                <a:ext cx="1080120" cy="9776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99"/>
              <p:cNvCxnSpPr>
                <a:cxnSpLocks/>
                <a:stCxn id="12" idx="6"/>
                <a:endCxn id="15" idx="2"/>
              </p:cNvCxnSpPr>
              <p:nvPr/>
            </p:nvCxnSpPr>
            <p:spPr>
              <a:xfrm flipV="1">
                <a:off x="4572000" y="2814020"/>
                <a:ext cx="1080120" cy="48880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mit Pfeil 102"/>
              <p:cNvCxnSpPr>
                <a:cxnSpLocks/>
                <a:stCxn id="12" idx="6"/>
                <a:endCxn id="16" idx="2"/>
              </p:cNvCxnSpPr>
              <p:nvPr/>
            </p:nvCxnSpPr>
            <p:spPr>
              <a:xfrm>
                <a:off x="4572000" y="3302822"/>
                <a:ext cx="108012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mit Pfeil 105"/>
              <p:cNvCxnSpPr>
                <a:cxnSpLocks/>
                <a:stCxn id="13" idx="6"/>
                <a:endCxn id="21" idx="2"/>
              </p:cNvCxnSpPr>
              <p:nvPr/>
            </p:nvCxnSpPr>
            <p:spPr>
              <a:xfrm>
                <a:off x="6012160" y="1836416"/>
                <a:ext cx="1080120" cy="75608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108"/>
              <p:cNvCxnSpPr>
                <a:cxnSpLocks/>
                <a:stCxn id="14" idx="6"/>
                <a:endCxn id="21" idx="2"/>
              </p:cNvCxnSpPr>
              <p:nvPr/>
            </p:nvCxnSpPr>
            <p:spPr>
              <a:xfrm>
                <a:off x="6012160" y="2325218"/>
                <a:ext cx="1080120" cy="26728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111"/>
              <p:cNvCxnSpPr>
                <a:cxnSpLocks/>
                <a:stCxn id="15" idx="6"/>
              </p:cNvCxnSpPr>
              <p:nvPr/>
            </p:nvCxnSpPr>
            <p:spPr>
              <a:xfrm flipV="1">
                <a:off x="6012160" y="2601571"/>
                <a:ext cx="1080120" cy="21244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114"/>
              <p:cNvCxnSpPr>
                <a:cxnSpLocks/>
                <a:stCxn id="16" idx="6"/>
                <a:endCxn id="21" idx="2"/>
              </p:cNvCxnSpPr>
              <p:nvPr/>
            </p:nvCxnSpPr>
            <p:spPr>
              <a:xfrm flipV="1">
                <a:off x="6012160" y="2592500"/>
                <a:ext cx="1080120" cy="71032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feld 171"/>
            <p:cNvSpPr txBox="1"/>
            <p:nvPr/>
          </p:nvSpPr>
          <p:spPr>
            <a:xfrm>
              <a:off x="2626206" y="3579862"/>
              <a:ext cx="651226" cy="345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dirty="0"/>
                <a:t>Input</a:t>
              </a:r>
            </a:p>
          </p:txBody>
        </p:sp>
      </p:grpSp>
      <p:sp>
        <p:nvSpPr>
          <p:cNvPr id="60" name="Textfeld 171"/>
          <p:cNvSpPr txBox="1"/>
          <p:nvPr/>
        </p:nvSpPr>
        <p:spPr>
          <a:xfrm>
            <a:off x="3037051" y="3762251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Hidden</a:t>
            </a:r>
          </a:p>
        </p:txBody>
      </p:sp>
      <p:sp>
        <p:nvSpPr>
          <p:cNvPr id="90" name="Textfeld 171"/>
          <p:cNvSpPr txBox="1"/>
          <p:nvPr/>
        </p:nvSpPr>
        <p:spPr>
          <a:xfrm>
            <a:off x="4750012" y="3761181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Hidden</a:t>
            </a:r>
          </a:p>
        </p:txBody>
      </p:sp>
      <p:sp>
        <p:nvSpPr>
          <p:cNvPr id="91" name="Textfeld 171"/>
          <p:cNvSpPr txBox="1"/>
          <p:nvPr/>
        </p:nvSpPr>
        <p:spPr>
          <a:xfrm>
            <a:off x="6415465" y="3756765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Output</a:t>
            </a:r>
          </a:p>
        </p:txBody>
      </p:sp>
      <p:sp>
        <p:nvSpPr>
          <p:cNvPr id="92" name="Textfeld 225"/>
          <p:cNvSpPr txBox="1"/>
          <p:nvPr/>
        </p:nvSpPr>
        <p:spPr>
          <a:xfrm>
            <a:off x="4633515" y="4515966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12120257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15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100k</a:t>
            </a:r>
            <a:endParaRPr lang="en-US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0" y="1459550"/>
            <a:ext cx="576072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879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40k</a:t>
            </a:r>
            <a:endParaRPr lang="en-US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72" y="1459550"/>
            <a:ext cx="576072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38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Increased</a:t>
            </a:r>
            <a:r>
              <a:rPr lang="de-DE" dirty="0"/>
              <a:t> Image Size</a:t>
            </a:r>
            <a:endParaRPr lang="en-US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72" y="1459550"/>
            <a:ext cx="576072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15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Layer</a:t>
            </a:r>
            <a:endParaRPr lang="en-US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72" y="1459550"/>
            <a:ext cx="576072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331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x 24 x 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418455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210543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64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002631" y="121059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801855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601079" y="120808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400303" y="1190908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188823" y="119090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6 x 6 x 64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998751" y="1187236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384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76567" y="1183565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192</a:t>
            </a:r>
          </a:p>
        </p:txBody>
      </p:sp>
      <p:sp>
        <p:nvSpPr>
          <p:cNvPr id="34" name="Textfeld 33"/>
          <p:cNvSpPr txBox="1"/>
          <p:nvPr/>
        </p:nvSpPr>
        <p:spPr>
          <a:xfrm rot="5400000">
            <a:off x="1334204" y="330212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Output: 128 x 2</a:t>
            </a:r>
          </a:p>
        </p:txBody>
      </p:sp>
    </p:spTree>
    <p:extLst>
      <p:ext uri="{BB962C8B-B14F-4D97-AF65-F5344CB8AC3E}">
        <p14:creationId xmlns:p14="http://schemas.microsoft.com/office/powerpoint/2010/main" val="8150829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797677"/>
            <a:ext cx="7923213" cy="220537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1534237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198"/>
            <a:ext cx="7923213" cy="218032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entropy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2615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413"/>
            <a:ext cx="7923213" cy="21799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479426" y="3990312"/>
            <a:ext cx="7923213" cy="52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4738" indent="-269875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343025" indent="-269875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400" dirty="0"/>
              <a:t>Total </a:t>
            </a:r>
            <a:r>
              <a:rPr lang="de-DE" sz="2400" dirty="0" err="1"/>
              <a:t>loss</a:t>
            </a:r>
            <a:r>
              <a:rPr lang="de-DE" sz="2400" dirty="0"/>
              <a:t> after 100k </a:t>
            </a:r>
            <a:r>
              <a:rPr lang="de-DE" sz="2400" dirty="0" err="1"/>
              <a:t>steps</a:t>
            </a:r>
            <a:r>
              <a:rPr lang="de-DE" sz="2400" dirty="0"/>
              <a:t> </a:t>
            </a:r>
            <a:r>
              <a:rPr lang="de-DE" sz="2400" dirty="0" err="1"/>
              <a:t>roughly</a:t>
            </a:r>
            <a:r>
              <a:rPr lang="de-DE" sz="2400" dirty="0"/>
              <a:t> </a:t>
            </a:r>
            <a:r>
              <a:rPr lang="de-DE" sz="2400" dirty="0" err="1"/>
              <a:t>above</a:t>
            </a:r>
            <a:r>
              <a:rPr lang="de-DE" sz="2400" dirty="0"/>
              <a:t> 0.1</a:t>
            </a:r>
          </a:p>
        </p:txBody>
      </p:sp>
    </p:spTree>
    <p:extLst>
      <p:ext uri="{BB962C8B-B14F-4D97-AF65-F5344CB8AC3E}">
        <p14:creationId xmlns:p14="http://schemas.microsoft.com/office/powerpoint/2010/main" val="24827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Neurons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02" y="1314580"/>
            <a:ext cx="5556460" cy="3170301"/>
          </a:xfrm>
          <a:prstGeom prst="rect">
            <a:avLst/>
          </a:prstGeom>
        </p:spPr>
      </p:pic>
      <p:sp>
        <p:nvSpPr>
          <p:cNvPr id="8" name="Textfeld 225"/>
          <p:cNvSpPr txBox="1"/>
          <p:nvPr/>
        </p:nvSpPr>
        <p:spPr>
          <a:xfrm>
            <a:off x="4633515" y="4515966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62875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</a:t>
            </a:r>
            <a:r>
              <a:rPr lang="de-DE" dirty="0"/>
              <a:t> Behind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958410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0</TotalTime>
  <Words>2768</Words>
  <Application>Microsoft Office PowerPoint</Application>
  <PresentationFormat>Bildschirmpräsentation (16:9)</PresentationFormat>
  <Paragraphs>940</Paragraphs>
  <Slides>78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85" baseType="lpstr">
      <vt:lpstr>Arial</vt:lpstr>
      <vt:lpstr>Arial Unicode MS</vt:lpstr>
      <vt:lpstr>Calibri</vt:lpstr>
      <vt:lpstr>Cambria Math</vt:lpstr>
      <vt:lpstr>Symbol</vt:lpstr>
      <vt:lpstr>Wingdings</vt:lpstr>
      <vt:lpstr>en_tuc_vorlage_test</vt:lpstr>
      <vt:lpstr>A Convolutional Neural Network for Image Classification of Cats and Dogs</vt:lpstr>
      <vt:lpstr>Introduction</vt:lpstr>
      <vt:lpstr>Structure</vt:lpstr>
      <vt:lpstr>Structure</vt:lpstr>
      <vt:lpstr>Neural NetWorks</vt:lpstr>
      <vt:lpstr>Structure</vt:lpstr>
      <vt:lpstr>Overview</vt:lpstr>
      <vt:lpstr>Concept of Neurons</vt:lpstr>
      <vt:lpstr>Math Behind neural nets</vt:lpstr>
      <vt:lpstr>Structure</vt:lpstr>
      <vt:lpstr>Introduction</vt:lpstr>
      <vt:lpstr>Activation Functions </vt:lpstr>
      <vt:lpstr>Back Propagation</vt:lpstr>
      <vt:lpstr>Loss Function</vt:lpstr>
      <vt:lpstr>Loss Function - Squared Error Measure</vt:lpstr>
      <vt:lpstr>Summarize</vt:lpstr>
      <vt:lpstr>Convolutional NN</vt:lpstr>
      <vt:lpstr>Structure</vt:lpstr>
      <vt:lpstr>Motivation</vt:lpstr>
      <vt:lpstr>Motivation</vt:lpstr>
      <vt:lpstr>Description of Layers</vt:lpstr>
      <vt:lpstr>Input Layer</vt:lpstr>
      <vt:lpstr>Convolutional Layer - Filter</vt:lpstr>
      <vt:lpstr>Convolutional Layer - Parameters</vt:lpstr>
      <vt:lpstr>Convolutional Layer – Activation function</vt:lpstr>
      <vt:lpstr>Pool Layer – Max Pooling</vt:lpstr>
      <vt:lpstr>Norm Layer</vt:lpstr>
      <vt:lpstr>Norm Layer</vt:lpstr>
      <vt:lpstr>Local Layer</vt:lpstr>
      <vt:lpstr>Softmax-Linear Layer</vt:lpstr>
      <vt:lpstr>Softmax Output Function</vt:lpstr>
      <vt:lpstr>Softmax Output Function</vt:lpstr>
      <vt:lpstr>Cost Measure for Softmax</vt:lpstr>
      <vt:lpstr>Hyperparameters - Learning Rate</vt:lpstr>
      <vt:lpstr>Hyperparameters - Learning Rate Decay</vt:lpstr>
      <vt:lpstr>Hyperparameters - Overfitting or Underfitting</vt:lpstr>
      <vt:lpstr>Hyperparameters - Weight Penalty</vt:lpstr>
      <vt:lpstr>Hyperparameters - Weight Penalty</vt:lpstr>
      <vt:lpstr>Problem</vt:lpstr>
      <vt:lpstr>Structure</vt:lpstr>
      <vt:lpstr>Introduction</vt:lpstr>
      <vt:lpstr>Data</vt:lpstr>
      <vt:lpstr>Data</vt:lpstr>
      <vt:lpstr>Design</vt:lpstr>
      <vt:lpstr>Structure</vt:lpstr>
      <vt:lpstr>Implementation of CNN Architecture</vt:lpstr>
      <vt:lpstr>Implementation of CNN Architecture</vt:lpstr>
      <vt:lpstr>Implementation of CNN Architecture</vt:lpstr>
      <vt:lpstr>System Model</vt:lpstr>
      <vt:lpstr>System Model -Train vs. Test Data</vt:lpstr>
      <vt:lpstr>Process images</vt:lpstr>
      <vt:lpstr>Process images</vt:lpstr>
      <vt:lpstr>System Model - Random distorsion</vt:lpstr>
      <vt:lpstr>System Model - Structure of CNN</vt:lpstr>
      <vt:lpstr>Implemented Architectures – Added Conv Layer</vt:lpstr>
      <vt:lpstr>Implemented Architectures – Increased size</vt:lpstr>
      <vt:lpstr>Evaluation</vt:lpstr>
      <vt:lpstr>Structure</vt:lpstr>
      <vt:lpstr>Automated Verification</vt:lpstr>
      <vt:lpstr>Automated Verification</vt:lpstr>
      <vt:lpstr>Manual Verification</vt:lpstr>
      <vt:lpstr>Manual Verification – Correctly Predicted</vt:lpstr>
      <vt:lpstr>Manual Verification – Wrongly Predicted</vt:lpstr>
      <vt:lpstr>Manual Verification – Confusing Images</vt:lpstr>
      <vt:lpstr>Summary</vt:lpstr>
      <vt:lpstr>Structure</vt:lpstr>
      <vt:lpstr>Summary</vt:lpstr>
      <vt:lpstr>Questions</vt:lpstr>
      <vt:lpstr>Quellen</vt:lpstr>
      <vt:lpstr>PowerPoint-Präsentation</vt:lpstr>
      <vt:lpstr>Standard 100k</vt:lpstr>
      <vt:lpstr>Standard 40k</vt:lpstr>
      <vt:lpstr>Increased Image Size</vt:lpstr>
      <vt:lpstr>Added Convolutional Layer</vt:lpstr>
      <vt:lpstr>Structure of the CNN we used</vt:lpstr>
      <vt:lpstr>Learning rate</vt:lpstr>
      <vt:lpstr>Cross-entropy</vt:lpstr>
      <vt:lpstr>Total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Waspan</dc:creator>
  <cp:lastModifiedBy>Sören Sch</cp:lastModifiedBy>
  <cp:revision>150</cp:revision>
  <dcterms:created xsi:type="dcterms:W3CDTF">2017-01-24T22:13:19Z</dcterms:created>
  <dcterms:modified xsi:type="dcterms:W3CDTF">2017-03-15T10:18:08Z</dcterms:modified>
</cp:coreProperties>
</file>