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handoutMasterIdLst>
    <p:handoutMasterId r:id="rId50"/>
  </p:handoutMasterIdLst>
  <p:sldIdLst>
    <p:sldId id="269" r:id="rId2"/>
    <p:sldId id="320" r:id="rId3"/>
    <p:sldId id="315" r:id="rId4"/>
    <p:sldId id="336" r:id="rId5"/>
    <p:sldId id="353" r:id="rId6"/>
    <p:sldId id="354" r:id="rId7"/>
    <p:sldId id="355" r:id="rId8"/>
    <p:sldId id="356" r:id="rId9"/>
    <p:sldId id="349" r:id="rId10"/>
    <p:sldId id="351" r:id="rId11"/>
    <p:sldId id="316" r:id="rId12"/>
    <p:sldId id="371" r:id="rId13"/>
    <p:sldId id="337" r:id="rId14"/>
    <p:sldId id="285" r:id="rId15"/>
    <p:sldId id="322" r:id="rId16"/>
    <p:sldId id="330" r:id="rId17"/>
    <p:sldId id="324" r:id="rId18"/>
    <p:sldId id="333" r:id="rId19"/>
    <p:sldId id="335" r:id="rId20"/>
    <p:sldId id="326" r:id="rId21"/>
    <p:sldId id="369" r:id="rId22"/>
    <p:sldId id="328" r:id="rId23"/>
    <p:sldId id="327" r:id="rId24"/>
    <p:sldId id="366" r:id="rId25"/>
    <p:sldId id="368" r:id="rId26"/>
    <p:sldId id="367" r:id="rId27"/>
    <p:sldId id="360" r:id="rId28"/>
    <p:sldId id="361" r:id="rId29"/>
    <p:sldId id="362" r:id="rId30"/>
    <p:sldId id="370" r:id="rId31"/>
    <p:sldId id="364" r:id="rId32"/>
    <p:sldId id="365" r:id="rId33"/>
    <p:sldId id="352" r:id="rId34"/>
    <p:sldId id="317" r:id="rId35"/>
    <p:sldId id="338" r:id="rId36"/>
    <p:sldId id="339" r:id="rId37"/>
    <p:sldId id="347" r:id="rId38"/>
    <p:sldId id="341" r:id="rId39"/>
    <p:sldId id="342" r:id="rId40"/>
    <p:sldId id="346" r:id="rId41"/>
    <p:sldId id="318" r:id="rId42"/>
    <p:sldId id="344" r:id="rId43"/>
    <p:sldId id="345" r:id="rId44"/>
    <p:sldId id="343" r:id="rId45"/>
    <p:sldId id="348" r:id="rId46"/>
    <p:sldId id="313" r:id="rId47"/>
    <p:sldId id="262" r:id="rId4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E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4" autoAdjust="0"/>
    <p:restoredTop sz="89840" autoAdjust="0"/>
  </p:normalViewPr>
  <p:slideViewPr>
    <p:cSldViewPr>
      <p:cViewPr varScale="1">
        <p:scale>
          <a:sx n="116" d="100"/>
          <a:sy n="116" d="100"/>
        </p:scale>
        <p:origin x="192" y="464"/>
      </p:cViewPr>
      <p:guideLst>
        <p:guide orient="horz" pos="1620"/>
        <p:guide pos="2880"/>
        <p:guide pos="298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07.02.17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07.02.17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pretty basic ideas</a:t>
            </a:r>
          </a:p>
          <a:p>
            <a:r>
              <a:rPr lang="en-GB" dirty="0"/>
              <a:t>Image is a 2-D array of images</a:t>
            </a:r>
          </a:p>
          <a:p>
            <a:r>
              <a:rPr lang="en-GB" dirty="0"/>
              <a:t>Looking at it CNN decides if Pictures is X or 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4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rid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large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intensive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384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886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17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917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184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3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98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softmax</a:t>
            </a:r>
            <a:r>
              <a:rPr lang="de-DE" baseline="0" dirty="0" smtClean="0"/>
              <a:t> o/p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endParaRPr lang="de-DE" baseline="0" dirty="0" smtClean="0"/>
          </a:p>
          <a:p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830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Derivative of penalty is the force pulling down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769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33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973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sees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52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elu</a:t>
            </a:r>
            <a:r>
              <a:rPr lang="en-US" dirty="0"/>
              <a:t>, </a:t>
            </a:r>
            <a:r>
              <a:rPr lang="en-US" dirty="0" err="1"/>
              <a:t>softplus</a:t>
            </a:r>
            <a:r>
              <a:rPr lang="en-US" dirty="0"/>
              <a:t>, and </a:t>
            </a:r>
            <a:r>
              <a:rPr lang="en-US" dirty="0" err="1"/>
              <a:t>softsign</a:t>
            </a:r>
            <a:endParaRPr lang="en-US" dirty="0"/>
          </a:p>
          <a:p>
            <a:r>
              <a:rPr lang="en-US" dirty="0"/>
              <a:t>relu6, </a:t>
            </a:r>
            <a:r>
              <a:rPr lang="en-US" dirty="0" err="1"/>
              <a:t>crelu</a:t>
            </a:r>
            <a:r>
              <a:rPr lang="en-US" dirty="0"/>
              <a:t> and </a:t>
            </a:r>
            <a:r>
              <a:rPr lang="en-US" dirty="0" err="1"/>
              <a:t>relu_x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08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Google Brain Team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at Google</a:t>
            </a:r>
          </a:p>
          <a:p>
            <a:r>
              <a:rPr lang="de-DE" dirty="0"/>
              <a:t>Linear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Linear </a:t>
            </a:r>
            <a:r>
              <a:rPr lang="de-DE" dirty="0" err="1"/>
              <a:t>relation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2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</a:t>
            </a:r>
          </a:p>
          <a:p>
            <a:r>
              <a:rPr lang="de-DE" dirty="0" err="1"/>
              <a:t>Relatively</a:t>
            </a:r>
            <a:r>
              <a:rPr lang="de-DE" dirty="0"/>
              <a:t> simple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16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85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Dot-product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1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  <a:p>
            <a:endParaRPr lang="de-DE" dirty="0"/>
          </a:p>
          <a:p>
            <a:r>
              <a:rPr lang="de-DE" dirty="0"/>
              <a:t>Input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– </a:t>
            </a:r>
            <a:r>
              <a:rPr lang="de-DE" dirty="0" err="1"/>
              <a:t>resized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–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tryin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feature</a:t>
            </a:r>
            <a:r>
              <a:rPr lang="de-DE" dirty="0"/>
              <a:t> (</a:t>
            </a:r>
            <a:r>
              <a:rPr lang="de-DE" dirty="0" err="1"/>
              <a:t>fur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)</a:t>
            </a:r>
          </a:p>
          <a:p>
            <a:r>
              <a:rPr lang="de-DE" dirty="0"/>
              <a:t>Filter </a:t>
            </a:r>
            <a:r>
              <a:rPr lang="de-DE" dirty="0" err="1"/>
              <a:t>size</a:t>
            </a:r>
            <a:r>
              <a:rPr lang="de-DE" dirty="0"/>
              <a:t> </a:t>
            </a:r>
          </a:p>
          <a:p>
            <a:r>
              <a:rPr lang="de-DE" dirty="0"/>
              <a:t>	- Small,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large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lost</a:t>
            </a:r>
          </a:p>
          <a:p>
            <a:r>
              <a:rPr lang="de-DE" dirty="0"/>
              <a:t>	-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detailed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Zero </a:t>
            </a:r>
            <a:r>
              <a:rPr lang="de-DE" dirty="0" err="1"/>
              <a:t>padding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08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16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07.02.17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Aditya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 Raj,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Sören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Schleibaum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Informatik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 err="1">
                <a:solidFill>
                  <a:srgbClr val="808080"/>
                </a:solidFill>
              </a:rPr>
              <a:t>Convolutional</a:t>
            </a:r>
            <a:r>
              <a:rPr lang="de-DE" altLang="de-DE" sz="1000" baseline="0" dirty="0">
                <a:solidFill>
                  <a:srgbClr val="808080"/>
                </a:solidFill>
              </a:rPr>
              <a:t> </a:t>
            </a:r>
            <a:r>
              <a:rPr lang="de-DE" altLang="de-DE" sz="1000" baseline="0" dirty="0" err="1">
                <a:solidFill>
                  <a:srgbClr val="808080"/>
                </a:solidFill>
              </a:rPr>
              <a:t>Neural</a:t>
            </a:r>
            <a:r>
              <a:rPr lang="de-DE" altLang="de-DE" sz="1000" baseline="0" dirty="0">
                <a:solidFill>
                  <a:srgbClr val="808080"/>
                </a:solidFill>
              </a:rPr>
              <a:t> Network 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210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/>
              <a:t>A </a:t>
            </a:r>
            <a:r>
              <a:rPr lang="de-DE" sz="3200" dirty="0" err="1"/>
              <a:t>Convolutional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 </a:t>
            </a:r>
            <a:r>
              <a:rPr lang="de-DE" sz="3200" dirty="0" err="1"/>
              <a:t>for</a:t>
            </a:r>
            <a:r>
              <a:rPr lang="de-DE" sz="3200" dirty="0"/>
              <a:t> Image </a:t>
            </a:r>
            <a:r>
              <a:rPr lang="en-GB" sz="3200" dirty="0"/>
              <a:t>Classification of Cats and Dogs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Status update</a:t>
            </a:r>
          </a:p>
        </p:txBody>
      </p:sp>
    </p:spTree>
    <p:extLst>
      <p:ext uri="{BB962C8B-B14F-4D97-AF65-F5344CB8AC3E}">
        <p14:creationId xmlns:p14="http://schemas.microsoft.com/office/powerpoint/2010/main" val="302264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856208"/>
          </a:xfrm>
        </p:spPr>
        <p:txBody>
          <a:bodyPr/>
          <a:lstStyle/>
          <a:p>
            <a:r>
              <a:rPr lang="de-DE" sz="2400" dirty="0"/>
              <a:t>NN</a:t>
            </a:r>
          </a:p>
          <a:p>
            <a:pPr lvl="1"/>
            <a:r>
              <a:rPr lang="de-DE" sz="2000" dirty="0"/>
              <a:t>High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params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856208"/>
          </a:xfrm>
        </p:spPr>
        <p:txBody>
          <a:bodyPr/>
          <a:lstStyle/>
          <a:p>
            <a:r>
              <a:rPr lang="de-DE" sz="2400" dirty="0"/>
              <a:t>CNN</a:t>
            </a:r>
          </a:p>
          <a:p>
            <a:pPr lvl="1"/>
            <a:r>
              <a:rPr lang="de-DE" sz="2000" dirty="0" err="1"/>
              <a:t>Lower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params</a:t>
            </a:r>
            <a:endParaRPr lang="de-DE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CNN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5037"/>
              </p:ext>
            </p:extLst>
          </p:nvPr>
        </p:nvGraphicFramePr>
        <p:xfrm>
          <a:off x="827584" y="2132716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79844242"/>
                  </a:ext>
                </a:extLst>
              </a:tr>
            </a:tbl>
          </a:graphicData>
        </a:graphic>
      </p:graphicFrame>
      <p:sp>
        <p:nvSpPr>
          <p:cNvPr id="7" name="Ellipse 14"/>
          <p:cNvSpPr/>
          <p:nvPr/>
        </p:nvSpPr>
        <p:spPr>
          <a:xfrm>
            <a:off x="2207258" y="229973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14"/>
          <p:cNvSpPr/>
          <p:nvPr/>
        </p:nvSpPr>
        <p:spPr>
          <a:xfrm>
            <a:off x="2207258" y="2937355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14"/>
          <p:cNvSpPr/>
          <p:nvPr/>
        </p:nvSpPr>
        <p:spPr>
          <a:xfrm>
            <a:off x="2207258" y="357497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14"/>
          <p:cNvSpPr/>
          <p:nvPr/>
        </p:nvSpPr>
        <p:spPr>
          <a:xfrm>
            <a:off x="2207258" y="4212599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>
            <a:cxnSpLocks/>
            <a:endCxn id="7" idx="2"/>
          </p:cNvCxnSpPr>
          <p:nvPr/>
        </p:nvCxnSpPr>
        <p:spPr>
          <a:xfrm>
            <a:off x="1120117" y="2293994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cxnSpLocks/>
            <a:endCxn id="8" idx="2"/>
          </p:cNvCxnSpPr>
          <p:nvPr/>
        </p:nvCxnSpPr>
        <p:spPr>
          <a:xfrm>
            <a:off x="1120117" y="2293994"/>
            <a:ext cx="1087141" cy="851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  <a:endCxn id="9" idx="2"/>
          </p:cNvCxnSpPr>
          <p:nvPr/>
        </p:nvCxnSpPr>
        <p:spPr>
          <a:xfrm>
            <a:off x="1120117" y="2293994"/>
            <a:ext cx="1087141" cy="14893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  <a:endCxn id="10" idx="2"/>
          </p:cNvCxnSpPr>
          <p:nvPr/>
        </p:nvCxnSpPr>
        <p:spPr>
          <a:xfrm>
            <a:off x="1120117" y="2293994"/>
            <a:ext cx="1087141" cy="2126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  <a:endCxn id="7" idx="2"/>
          </p:cNvCxnSpPr>
          <p:nvPr/>
        </p:nvCxnSpPr>
        <p:spPr>
          <a:xfrm flipV="1">
            <a:off x="1120117" y="2508089"/>
            <a:ext cx="1087141" cy="8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endCxn id="8" idx="2"/>
          </p:cNvCxnSpPr>
          <p:nvPr/>
        </p:nvCxnSpPr>
        <p:spPr>
          <a:xfrm>
            <a:off x="1120117" y="2592797"/>
            <a:ext cx="1087141" cy="552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  <a:endCxn id="9" idx="2"/>
          </p:cNvCxnSpPr>
          <p:nvPr/>
        </p:nvCxnSpPr>
        <p:spPr>
          <a:xfrm>
            <a:off x="1120117" y="2592797"/>
            <a:ext cx="1087141" cy="11905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  <a:endCxn id="10" idx="2"/>
          </p:cNvCxnSpPr>
          <p:nvPr/>
        </p:nvCxnSpPr>
        <p:spPr>
          <a:xfrm>
            <a:off x="1120117" y="2615674"/>
            <a:ext cx="1087141" cy="1805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endCxn id="7" idx="2"/>
          </p:cNvCxnSpPr>
          <p:nvPr/>
        </p:nvCxnSpPr>
        <p:spPr>
          <a:xfrm flipV="1">
            <a:off x="1120117" y="2508089"/>
            <a:ext cx="1087141" cy="21154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cxnSpLocks/>
            <a:endCxn id="8" idx="2"/>
          </p:cNvCxnSpPr>
          <p:nvPr/>
        </p:nvCxnSpPr>
        <p:spPr>
          <a:xfrm flipV="1">
            <a:off x="1120117" y="3145711"/>
            <a:ext cx="1087141" cy="1441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cxnSpLocks/>
            <a:endCxn id="9" idx="2"/>
          </p:cNvCxnSpPr>
          <p:nvPr/>
        </p:nvCxnSpPr>
        <p:spPr>
          <a:xfrm flipV="1">
            <a:off x="1120117" y="3783333"/>
            <a:ext cx="1087141" cy="809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cxnSpLocks/>
            <a:endCxn id="10" idx="2"/>
          </p:cNvCxnSpPr>
          <p:nvPr/>
        </p:nvCxnSpPr>
        <p:spPr>
          <a:xfrm flipV="1">
            <a:off x="1120117" y="4420955"/>
            <a:ext cx="1087141" cy="184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225"/>
          <p:cNvSpPr txBox="1"/>
          <p:nvPr/>
        </p:nvSpPr>
        <p:spPr>
          <a:xfrm>
            <a:off x="1146371" y="3348327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graphicFrame>
        <p:nvGraphicFramePr>
          <p:cNvPr id="75" name="Tabel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99313"/>
              </p:ext>
            </p:extLst>
          </p:nvPr>
        </p:nvGraphicFramePr>
        <p:xfrm>
          <a:off x="4860032" y="2201595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79844242"/>
                  </a:ext>
                </a:extLst>
              </a:tr>
            </a:tbl>
          </a:graphicData>
        </a:graphic>
      </p:graphicFrame>
      <p:sp>
        <p:nvSpPr>
          <p:cNvPr id="76" name="Ellipse 14"/>
          <p:cNvSpPr/>
          <p:nvPr/>
        </p:nvSpPr>
        <p:spPr>
          <a:xfrm>
            <a:off x="6239706" y="2368612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14"/>
          <p:cNvSpPr/>
          <p:nvPr/>
        </p:nvSpPr>
        <p:spPr>
          <a:xfrm>
            <a:off x="6239706" y="300623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14"/>
          <p:cNvSpPr/>
          <p:nvPr/>
        </p:nvSpPr>
        <p:spPr>
          <a:xfrm>
            <a:off x="6239706" y="3643856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14"/>
          <p:cNvSpPr/>
          <p:nvPr/>
        </p:nvSpPr>
        <p:spPr>
          <a:xfrm>
            <a:off x="6239706" y="4281478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93" name="Tabel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60911"/>
              </p:ext>
            </p:extLst>
          </p:nvPr>
        </p:nvGraphicFramePr>
        <p:xfrm>
          <a:off x="3663991" y="2197489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189309893"/>
                  </a:ext>
                </a:extLst>
              </a:tr>
            </a:tbl>
          </a:graphicData>
        </a:graphic>
      </p:graphicFrame>
      <p:cxnSp>
        <p:nvCxnSpPr>
          <p:cNvPr id="94" name="Gerader Verbinder 93"/>
          <p:cNvCxnSpPr>
            <a:cxnSpLocks/>
          </p:cNvCxnSpPr>
          <p:nvPr/>
        </p:nvCxnSpPr>
        <p:spPr>
          <a:xfrm>
            <a:off x="5152565" y="2334664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cxnSpLocks/>
            <a:stCxn id="76" idx="2"/>
          </p:cNvCxnSpPr>
          <p:nvPr/>
        </p:nvCxnSpPr>
        <p:spPr>
          <a:xfrm flipH="1">
            <a:off x="5152566" y="2576968"/>
            <a:ext cx="1087140" cy="480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cxnSpLocks/>
            <a:stCxn id="76" idx="2"/>
          </p:cNvCxnSpPr>
          <p:nvPr/>
        </p:nvCxnSpPr>
        <p:spPr>
          <a:xfrm flipH="1">
            <a:off x="5152566" y="2576968"/>
            <a:ext cx="1087140" cy="637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cxnSpLocks/>
            <a:stCxn id="76" idx="2"/>
            <a:endCxn id="75" idx="3"/>
          </p:cNvCxnSpPr>
          <p:nvPr/>
        </p:nvCxnSpPr>
        <p:spPr>
          <a:xfrm flipH="1">
            <a:off x="5152565" y="2576968"/>
            <a:ext cx="1087141" cy="9410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cxnSpLocks/>
            <a:endCxn id="77" idx="2"/>
          </p:cNvCxnSpPr>
          <p:nvPr/>
        </p:nvCxnSpPr>
        <p:spPr>
          <a:xfrm>
            <a:off x="5152564" y="2628386"/>
            <a:ext cx="1087142" cy="5862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cxnSpLocks/>
            <a:stCxn id="77" idx="2"/>
          </p:cNvCxnSpPr>
          <p:nvPr/>
        </p:nvCxnSpPr>
        <p:spPr>
          <a:xfrm flipH="1" flipV="1">
            <a:off x="5152564" y="2937356"/>
            <a:ext cx="1087142" cy="277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cxnSpLocks/>
            <a:stCxn id="77" idx="2"/>
            <a:endCxn id="75" idx="3"/>
          </p:cNvCxnSpPr>
          <p:nvPr/>
        </p:nvCxnSpPr>
        <p:spPr>
          <a:xfrm flipH="1">
            <a:off x="5152565" y="3214590"/>
            <a:ext cx="1087141" cy="303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cxnSpLocks/>
            <a:stCxn id="77" idx="2"/>
          </p:cNvCxnSpPr>
          <p:nvPr/>
        </p:nvCxnSpPr>
        <p:spPr>
          <a:xfrm flipH="1">
            <a:off x="5152564" y="3214590"/>
            <a:ext cx="1087142" cy="581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cxnSpLocks/>
            <a:endCxn id="78" idx="2"/>
          </p:cNvCxnSpPr>
          <p:nvPr/>
        </p:nvCxnSpPr>
        <p:spPr>
          <a:xfrm>
            <a:off x="5152563" y="3211719"/>
            <a:ext cx="1087143" cy="6404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cxnSpLocks/>
            <a:stCxn id="75" idx="3"/>
            <a:endCxn id="78" idx="2"/>
          </p:cNvCxnSpPr>
          <p:nvPr/>
        </p:nvCxnSpPr>
        <p:spPr>
          <a:xfrm>
            <a:off x="5152565" y="3517993"/>
            <a:ext cx="1087141" cy="334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>
            <a:cxnSpLocks/>
            <a:endCxn id="78" idx="2"/>
          </p:cNvCxnSpPr>
          <p:nvPr/>
        </p:nvCxnSpPr>
        <p:spPr>
          <a:xfrm flipV="1">
            <a:off x="5152563" y="3852212"/>
            <a:ext cx="1087143" cy="2474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cxnSpLocks/>
            <a:endCxn id="78" idx="2"/>
          </p:cNvCxnSpPr>
          <p:nvPr/>
        </p:nvCxnSpPr>
        <p:spPr>
          <a:xfrm flipV="1">
            <a:off x="5152563" y="3852212"/>
            <a:ext cx="1087143" cy="507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>
            <a:cxnSpLocks/>
            <a:stCxn id="75" idx="3"/>
            <a:endCxn id="79" idx="2"/>
          </p:cNvCxnSpPr>
          <p:nvPr/>
        </p:nvCxnSpPr>
        <p:spPr>
          <a:xfrm>
            <a:off x="5152565" y="3517993"/>
            <a:ext cx="1087141" cy="9718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cxnSpLocks/>
            <a:endCxn id="79" idx="2"/>
          </p:cNvCxnSpPr>
          <p:nvPr/>
        </p:nvCxnSpPr>
        <p:spPr>
          <a:xfrm>
            <a:off x="5152563" y="3793403"/>
            <a:ext cx="1087143" cy="6964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cxnSpLocks/>
            <a:endCxn id="79" idx="2"/>
          </p:cNvCxnSpPr>
          <p:nvPr/>
        </p:nvCxnSpPr>
        <p:spPr>
          <a:xfrm>
            <a:off x="5152563" y="4375087"/>
            <a:ext cx="1087143" cy="1147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>
            <a:cxnSpLocks/>
            <a:endCxn id="79" idx="2"/>
          </p:cNvCxnSpPr>
          <p:nvPr/>
        </p:nvCxnSpPr>
        <p:spPr>
          <a:xfrm flipV="1">
            <a:off x="5152563" y="4489834"/>
            <a:ext cx="1087143" cy="1818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nhaltsplatzhalter 2"/>
          <p:cNvSpPr txBox="1">
            <a:spLocks/>
          </p:cNvSpPr>
          <p:nvPr/>
        </p:nvSpPr>
        <p:spPr bwMode="auto">
          <a:xfrm>
            <a:off x="2857664" y="4183828"/>
            <a:ext cx="1655386" cy="5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1563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165225" indent="-265113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: 36</a:t>
            </a:r>
          </a:p>
        </p:txBody>
      </p:sp>
      <p:sp>
        <p:nvSpPr>
          <p:cNvPr id="144" name="Inhaltsplatzhalter 2"/>
          <p:cNvSpPr txBox="1">
            <a:spLocks/>
          </p:cNvSpPr>
          <p:nvPr/>
        </p:nvSpPr>
        <p:spPr bwMode="auto">
          <a:xfrm>
            <a:off x="6977646" y="4181881"/>
            <a:ext cx="1655386" cy="58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1563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165225" indent="-265113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5431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" grpId="0" animBg="1"/>
      <p:bldP spid="8" grpId="0" animBg="1"/>
      <p:bldP spid="9" grpId="0" animBg="1"/>
      <p:bldP spid="10" grpId="0" animBg="1"/>
      <p:bldP spid="52" grpId="0"/>
      <p:bldP spid="76" grpId="0" animBg="1"/>
      <p:bldP spid="77" grpId="0" animBg="1"/>
      <p:bldP spid="78" grpId="0" animBg="1"/>
      <p:bldP spid="79" grpId="0" animBg="1"/>
      <p:bldP spid="143" grpId="0"/>
      <p:bldP spid="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7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s://lh3.googleusercontent.com/CyKKRfgJk_76lwKr7CIsSAFXn8y8kVAUj6Y-oYq4PCp4Ctw_J6nBNEANQG4rCKlFly2Iffl3fLaTjlWIuNo4eYHa8Pkssuw1pKeJndgquEbtUE_QTRkfXJt56y6QuC5MtVAeeSJKg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58" y="1347614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6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Developed</a:t>
            </a:r>
            <a:r>
              <a:rPr lang="de-DE" sz="2000" dirty="0"/>
              <a:t> by Google Brain </a:t>
            </a:r>
            <a:r>
              <a:rPr lang="de-DE" sz="2000" dirty="0" err="1"/>
              <a:t>team</a:t>
            </a:r>
            <a:endParaRPr lang="de-DE" sz="2000" dirty="0"/>
          </a:p>
          <a:p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cases</a:t>
            </a:r>
            <a:endParaRPr lang="de-DE" sz="2000" dirty="0"/>
          </a:p>
          <a:p>
            <a:pPr lvl="1"/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,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recognition</a:t>
            </a:r>
            <a:r>
              <a:rPr lang="de-DE" sz="2000" dirty="0"/>
              <a:t>, Word2Vec</a:t>
            </a:r>
          </a:p>
          <a:p>
            <a:r>
              <a:rPr lang="de-DE" sz="2000" dirty="0"/>
              <a:t>Input </a:t>
            </a:r>
            <a:r>
              <a:rPr lang="de-DE" sz="2000" dirty="0" err="1"/>
              <a:t>data</a:t>
            </a:r>
            <a:endParaRPr lang="de-DE" sz="2000" dirty="0"/>
          </a:p>
          <a:p>
            <a:pPr lvl="1"/>
            <a:r>
              <a:rPr lang="de-DE" sz="2000" dirty="0"/>
              <a:t>Audio, </a:t>
            </a:r>
            <a:r>
              <a:rPr lang="de-DE" sz="2000" dirty="0" err="1"/>
              <a:t>image</a:t>
            </a:r>
            <a:r>
              <a:rPr lang="de-DE" sz="2000" dirty="0"/>
              <a:t>, </a:t>
            </a:r>
            <a:r>
              <a:rPr lang="de-DE" sz="2000" dirty="0" err="1"/>
              <a:t>text</a:t>
            </a:r>
            <a:endParaRPr lang="de-DE" sz="2000" dirty="0"/>
          </a:p>
          <a:p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techniques</a:t>
            </a:r>
            <a:endParaRPr lang="de-DE" sz="2000" dirty="0"/>
          </a:p>
          <a:p>
            <a:pPr lvl="1"/>
            <a:r>
              <a:rPr lang="de-DE" sz="2000" dirty="0"/>
              <a:t>Linear </a:t>
            </a:r>
            <a:r>
              <a:rPr lang="de-DE" sz="2000" dirty="0" err="1"/>
              <a:t>classifiers</a:t>
            </a:r>
            <a:r>
              <a:rPr lang="de-DE" sz="2000" dirty="0"/>
              <a:t>, NN, CNN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endParaRPr lang="en-GB" dirty="0"/>
          </a:p>
        </p:txBody>
      </p:sp>
      <p:pic>
        <p:nvPicPr>
          <p:cNvPr id="1026" name="Picture 2" descr="https://d2i0sljjkrkazd.cloudfront.net/production/textual/image/83087/original_ratio_extra_large_5067ef9c-337c-4dab-818a-38e89e636ba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99542"/>
            <a:ext cx="3650298" cy="11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2606445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6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cropping</a:t>
            </a:r>
            <a:endParaRPr lang="de-DE" dirty="0"/>
          </a:p>
          <a:p>
            <a:r>
              <a:rPr lang="de-DE" dirty="0" err="1"/>
              <a:t>Distortions</a:t>
            </a:r>
            <a:endParaRPr lang="de-DE" dirty="0"/>
          </a:p>
          <a:p>
            <a:pPr lvl="1"/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flipping</a:t>
            </a:r>
            <a:endParaRPr lang="de-DE" dirty="0"/>
          </a:p>
          <a:p>
            <a:pPr lvl="1"/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brightness</a:t>
            </a:r>
            <a:endParaRPr lang="de-DE" dirty="0"/>
          </a:p>
          <a:p>
            <a:pPr lvl="1"/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2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- Filter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61252"/>
              </p:ext>
            </p:extLst>
          </p:nvPr>
        </p:nvGraphicFramePr>
        <p:xfrm>
          <a:off x="611560" y="1740430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1895028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54471"/>
              </p:ext>
            </p:extLst>
          </p:nvPr>
        </p:nvGraphicFramePr>
        <p:xfrm>
          <a:off x="4067944" y="174043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014617110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73845"/>
              </p:ext>
            </p:extLst>
          </p:nvPr>
        </p:nvGraphicFramePr>
        <p:xfrm>
          <a:off x="6169515" y="1728037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</a:tbl>
          </a:graphicData>
        </a:graphic>
      </p:graphicFrame>
      <p:sp>
        <p:nvSpPr>
          <p:cNvPr id="27" name="Textfeld 26"/>
          <p:cNvSpPr txBox="1"/>
          <p:nvPr/>
        </p:nvSpPr>
        <p:spPr>
          <a:xfrm>
            <a:off x="611560" y="1372665"/>
            <a:ext cx="20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071607" y="1368215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848136" y="13718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37796" y="2527007"/>
            <a:ext cx="204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1*0 + 2*0 + 0*0 + </a:t>
            </a:r>
          </a:p>
          <a:p>
            <a:r>
              <a:rPr lang="de-DE" i="1" dirty="0"/>
              <a:t>0*0 + 0*2 + 0*1 +</a:t>
            </a:r>
          </a:p>
          <a:p>
            <a:r>
              <a:rPr lang="de-DE" i="1" dirty="0"/>
              <a:t>0*0 + 0*2 + 0*2 +</a:t>
            </a:r>
          </a:p>
          <a:p>
            <a:r>
              <a:rPr lang="de-DE" i="1" dirty="0"/>
              <a:t>1 = </a:t>
            </a:r>
            <a:r>
              <a:rPr lang="de-DE" b="1" i="1" dirty="0"/>
              <a:t>1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067945" y="3126479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Bias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77382"/>
              </p:ext>
            </p:extLst>
          </p:nvPr>
        </p:nvGraphicFramePr>
        <p:xfrm>
          <a:off x="4360476" y="3493713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</a:tbl>
          </a:graphicData>
        </a:graphic>
      </p:graphicFrame>
      <p:cxnSp>
        <p:nvCxnSpPr>
          <p:cNvPr id="34" name="Gerader Verbinder 33"/>
          <p:cNvCxnSpPr/>
          <p:nvPr/>
        </p:nvCxnSpPr>
        <p:spPr>
          <a:xfrm flipV="1">
            <a:off x="1763688" y="1737547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</p:cNvCxnSpPr>
          <p:nvPr/>
        </p:nvCxnSpPr>
        <p:spPr>
          <a:xfrm flipV="1">
            <a:off x="2659288" y="1737547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1763688" y="2618030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V="1">
            <a:off x="2659288" y="2618029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225"/>
          <p:cNvSpPr txBox="1"/>
          <p:nvPr/>
        </p:nvSpPr>
        <p:spPr>
          <a:xfrm>
            <a:off x="4382895" y="37856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29724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endParaRPr lang="de-DE" dirty="0"/>
          </a:p>
          <a:p>
            <a:r>
              <a:rPr lang="de-DE" dirty="0"/>
              <a:t>Filter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Zero </a:t>
            </a:r>
            <a:r>
              <a:rPr lang="de-DE" dirty="0" err="1"/>
              <a:t>padding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- Parameters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22001"/>
              </p:ext>
            </p:extLst>
          </p:nvPr>
        </p:nvGraphicFramePr>
        <p:xfrm>
          <a:off x="3906696" y="1715082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1895028"/>
                  </a:ext>
                </a:extLst>
              </a:tr>
            </a:tbl>
          </a:graphicData>
        </a:graphic>
      </p:graphicFrame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41111"/>
              </p:ext>
            </p:extLst>
          </p:nvPr>
        </p:nvGraphicFramePr>
        <p:xfrm>
          <a:off x="7363080" y="1715082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014617110"/>
                  </a:ext>
                </a:extLst>
              </a:tr>
            </a:tbl>
          </a:graphicData>
        </a:graphic>
      </p:graphicFrame>
      <p:sp>
        <p:nvSpPr>
          <p:cNvPr id="53" name="Textfeld 52"/>
          <p:cNvSpPr txBox="1"/>
          <p:nvPr/>
        </p:nvSpPr>
        <p:spPr>
          <a:xfrm>
            <a:off x="3906696" y="1347317"/>
            <a:ext cx="20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366743" y="1342867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57" name="Gerader Verbinder 56"/>
          <p:cNvCxnSpPr/>
          <p:nvPr/>
        </p:nvCxnSpPr>
        <p:spPr>
          <a:xfrm flipV="1">
            <a:off x="5058824" y="1712199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cxnSpLocks/>
          </p:cNvCxnSpPr>
          <p:nvPr/>
        </p:nvCxnSpPr>
        <p:spPr>
          <a:xfrm flipV="1">
            <a:off x="5954424" y="1712199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cxnSpLocks/>
          </p:cNvCxnSpPr>
          <p:nvPr/>
        </p:nvCxnSpPr>
        <p:spPr>
          <a:xfrm flipV="1">
            <a:off x="5058824" y="2592682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cxnSpLocks/>
          </p:cNvCxnSpPr>
          <p:nvPr/>
        </p:nvCxnSpPr>
        <p:spPr>
          <a:xfrm flipV="1">
            <a:off x="5954424" y="2592681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5172693" cy="2800424"/>
              </a:xfrm>
            </p:spPr>
            <p:txBody>
              <a:bodyPr/>
              <a:lstStyle/>
              <a:p>
                <a:r>
                  <a:rPr lang="de-DE" dirty="0" err="1"/>
                  <a:t>Rectified</a:t>
                </a:r>
                <a:r>
                  <a:rPr lang="de-DE" dirty="0"/>
                  <a:t> linear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𝐸𝑙𝑒𝑚𝑒𝑛𝑡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𝑊𝑖𝑠𝑒</m:t>
                    </m:r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max</m:t>
                    </m:r>
                    <m:r>
                      <a:rPr lang="en-US" i="1">
                        <a:latin typeface="Cambria Math" charset="0"/>
                      </a:rPr>
                      <m:t>⁡(0, 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Leaky </a:t>
                </a:r>
                <a:r>
                  <a:rPr lang="en-GB" dirty="0" err="1"/>
                  <a:t>Relu</a:t>
                </a:r>
                <a:endParaRPr lang="en-GB" dirty="0"/>
              </a:p>
              <a:p>
                <a:pPr lvl="1"/>
                <a:r>
                  <a:rPr lang="en-GB" dirty="0"/>
                  <a:t>If x &lt; 0, Output = 0.01x. </a:t>
                </a:r>
              </a:p>
              <a:p>
                <a:pPr lvl="1"/>
                <a:r>
                  <a:rPr lang="en-GB" dirty="0"/>
                  <a:t>Non-zero gradient when the input is negative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5172693" cy="2800424"/>
              </a:xfrm>
              <a:blipFill>
                <a:blip r:embed="rId3"/>
                <a:stretch>
                  <a:fillRect l="-2594" t="-2614" b="-56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–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6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 </a:t>
            </a:r>
            <a:r>
              <a:rPr lang="de-DE" dirty="0" err="1"/>
              <a:t>layer</a:t>
            </a:r>
            <a:r>
              <a:rPr lang="de-DE" dirty="0"/>
              <a:t> – Max </a:t>
            </a:r>
            <a:r>
              <a:rPr lang="de-DE" dirty="0" err="1"/>
              <a:t>pooling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898"/>
              </p:ext>
            </p:extLst>
          </p:nvPr>
        </p:nvGraphicFramePr>
        <p:xfrm>
          <a:off x="934086" y="1923640"/>
          <a:ext cx="1853604" cy="185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xmlns="" val="1315853969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2704368736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581167327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398809108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626965300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5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7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2359931059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0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1895507255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1750681758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13225"/>
              </p:ext>
            </p:extLst>
          </p:nvPr>
        </p:nvGraphicFramePr>
        <p:xfrm>
          <a:off x="5627426" y="2387041"/>
          <a:ext cx="926802" cy="926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xmlns="" val="2593313714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2220839097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507255841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786806740"/>
                  </a:ext>
                </a:extLst>
              </a:tr>
            </a:tbl>
          </a:graphicData>
        </a:graphic>
      </p:graphicFrame>
      <p:sp>
        <p:nvSpPr>
          <p:cNvPr id="27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568176"/>
          </a:xfrm>
        </p:spPr>
        <p:txBody>
          <a:bodyPr/>
          <a:lstStyle/>
          <a:p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image</a:t>
            </a:r>
            <a:endParaRPr lang="de-DE" dirty="0"/>
          </a:p>
        </p:txBody>
      </p:sp>
      <p:sp>
        <p:nvSpPr>
          <p:cNvPr id="28" name="Textfeld 225"/>
          <p:cNvSpPr txBox="1"/>
          <p:nvPr/>
        </p:nvSpPr>
        <p:spPr>
          <a:xfrm>
            <a:off x="4382895" y="37856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934086" y="1923640"/>
            <a:ext cx="4693340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</p:cNvCxnSpPr>
          <p:nvPr/>
        </p:nvCxnSpPr>
        <p:spPr>
          <a:xfrm>
            <a:off x="2787690" y="1923640"/>
            <a:ext cx="3766538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</p:cNvCxnSpPr>
          <p:nvPr/>
        </p:nvCxnSpPr>
        <p:spPr>
          <a:xfrm flipV="1">
            <a:off x="934086" y="3305427"/>
            <a:ext cx="4691556" cy="4718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</p:cNvCxnSpPr>
          <p:nvPr/>
        </p:nvCxnSpPr>
        <p:spPr>
          <a:xfrm flipV="1">
            <a:off x="2787690" y="3313843"/>
            <a:ext cx="3766538" cy="4630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Nets (NN)</a:t>
            </a:r>
          </a:p>
          <a:p>
            <a:r>
              <a:rPr lang="de-DE" dirty="0" err="1"/>
              <a:t>Convolution</a:t>
            </a:r>
            <a:r>
              <a:rPr lang="de-DE" dirty="0"/>
              <a:t> NN (CNN)</a:t>
            </a:r>
          </a:p>
          <a:p>
            <a:r>
              <a:rPr lang="de-DE" dirty="0"/>
              <a:t>Hyperparameters</a:t>
            </a:r>
          </a:p>
          <a:p>
            <a:r>
              <a:rPr lang="de-DE" dirty="0"/>
              <a:t>Problem</a:t>
            </a:r>
          </a:p>
          <a:p>
            <a:r>
              <a:rPr lang="de-DE" dirty="0"/>
              <a:t>Evaluation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926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/>
              <a:t>4D-array</a:t>
            </a:r>
          </a:p>
          <a:p>
            <a:endParaRPr lang="de-DE" dirty="0"/>
          </a:p>
          <a:p>
            <a:r>
              <a:rPr lang="de-DE" dirty="0"/>
              <a:t>3D-array </a:t>
            </a:r>
            <a:r>
              <a:rPr lang="de-DE" dirty="0" err="1"/>
              <a:t>of</a:t>
            </a:r>
            <a:r>
              <a:rPr lang="de-DE" dirty="0"/>
              <a:t> 1D-vector</a:t>
            </a:r>
          </a:p>
          <a:p>
            <a:endParaRPr lang="de-DE" dirty="0"/>
          </a:p>
          <a:p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this1D-vector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Norm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/>
        </p:nvSpPr>
        <p:spPr>
          <a:xfrm>
            <a:off x="451069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63784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779419" y="1301648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3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21273"/>
              </p:ext>
            </p:extLst>
          </p:nvPr>
        </p:nvGraphicFramePr>
        <p:xfrm>
          <a:off x="5259320" y="2452005"/>
          <a:ext cx="1832960" cy="46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40">
                  <a:extLst>
                    <a:ext uri="{9D8B030D-6E8A-4147-A177-3AD203B41FA5}">
                      <a16:colId xmlns:a16="http://schemas.microsoft.com/office/drawing/2014/main" xmlns="" val="208010678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298464993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405843799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3942788012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1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…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3844140614"/>
                  </a:ext>
                </a:extLst>
              </a:tr>
            </a:tbl>
          </a:graphicData>
        </a:graphic>
      </p:graphicFrame>
      <p:sp>
        <p:nvSpPr>
          <p:cNvPr id="30" name="Textfeld 225"/>
          <p:cNvSpPr txBox="1"/>
          <p:nvPr/>
        </p:nvSpPr>
        <p:spPr>
          <a:xfrm>
            <a:off x="7768999" y="157182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16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3732534" cy="2800424"/>
          </a:xfrm>
        </p:spPr>
        <p:txBody>
          <a:bodyPr/>
          <a:lstStyle/>
          <a:p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this1D-vector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Norm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23"/>
          <p:cNvSpPr/>
          <p:nvPr/>
        </p:nvSpPr>
        <p:spPr>
          <a:xfrm>
            <a:off x="451069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5637846" y="1280403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779419" y="1301648"/>
            <a:ext cx="648072" cy="6480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isometricLeftDown"/>
            <a:lightRig rig="threePt" dir="t"/>
          </a:scene3d>
          <a:sp3d>
            <a:bevelT w="0" h="2857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baseline="-25000" dirty="0"/>
              <a:t>3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65728"/>
              </p:ext>
            </p:extLst>
          </p:nvPr>
        </p:nvGraphicFramePr>
        <p:xfrm>
          <a:off x="5253968" y="3374918"/>
          <a:ext cx="1832960" cy="463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40">
                  <a:extLst>
                    <a:ext uri="{9D8B030D-6E8A-4147-A177-3AD203B41FA5}">
                      <a16:colId xmlns:a16="http://schemas.microsoft.com/office/drawing/2014/main" xmlns="" val="208010678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298464993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4058437995"/>
                    </a:ext>
                  </a:extLst>
                </a:gridCol>
                <a:gridCol w="458240">
                  <a:extLst>
                    <a:ext uri="{9D8B030D-6E8A-4147-A177-3AD203B41FA5}">
                      <a16:colId xmlns:a16="http://schemas.microsoft.com/office/drawing/2014/main" xmlns="" val="3942788012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1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de-D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2100" dirty="0"/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…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3844140614"/>
                  </a:ext>
                </a:extLst>
              </a:tr>
            </a:tbl>
          </a:graphicData>
        </a:graphic>
      </p:graphicFrame>
      <p:sp>
        <p:nvSpPr>
          <p:cNvPr id="30" name="Textfeld 225"/>
          <p:cNvSpPr txBox="1"/>
          <p:nvPr/>
        </p:nvSpPr>
        <p:spPr>
          <a:xfrm>
            <a:off x="7768999" y="157182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…</a:t>
            </a:r>
          </a:p>
        </p:txBody>
      </p:sp>
      <p:sp>
        <p:nvSpPr>
          <p:cNvPr id="31" name="Textfeld 225"/>
          <p:cNvSpPr txBox="1"/>
          <p:nvPr/>
        </p:nvSpPr>
        <p:spPr>
          <a:xfrm>
            <a:off x="4145202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p:sp>
        <p:nvSpPr>
          <p:cNvPr id="32" name="Textfeld 225"/>
          <p:cNvSpPr txBox="1"/>
          <p:nvPr/>
        </p:nvSpPr>
        <p:spPr>
          <a:xfrm>
            <a:off x="5239298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p:sp>
        <p:nvSpPr>
          <p:cNvPr id="33" name="Textfeld 225"/>
          <p:cNvSpPr txBox="1"/>
          <p:nvPr/>
        </p:nvSpPr>
        <p:spPr>
          <a:xfrm>
            <a:off x="6400511" y="86765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RGB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3540127" y="2443633"/>
                <a:ext cx="4669483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de-DE" dirty="0"/>
                          <m:t>, </m:t>
                        </m:r>
                        <m:d>
                          <m:dPr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27" y="2443633"/>
                <a:ext cx="4669483" cy="489814"/>
              </a:xfrm>
              <a:prstGeom prst="rect">
                <a:avLst/>
              </a:prstGeom>
              <a:blipFill>
                <a:blip r:embed="rId3"/>
                <a:stretch>
                  <a:fillRect l="-3133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8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74604"/>
          </a:xfrm>
        </p:spPr>
        <p:txBody>
          <a:bodyPr/>
          <a:lstStyle/>
          <a:p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49102"/>
              </p:ext>
            </p:extLst>
          </p:nvPr>
        </p:nvGraphicFramePr>
        <p:xfrm>
          <a:off x="4582704" y="1283494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79844242"/>
                  </a:ext>
                </a:extLst>
              </a:tr>
            </a:tbl>
          </a:graphicData>
        </a:graphic>
      </p:graphicFrame>
      <p:sp>
        <p:nvSpPr>
          <p:cNvPr id="25" name="Ellipse 14"/>
          <p:cNvSpPr/>
          <p:nvPr/>
        </p:nvSpPr>
        <p:spPr>
          <a:xfrm>
            <a:off x="5962378" y="1450511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4"/>
          <p:cNvSpPr/>
          <p:nvPr/>
        </p:nvSpPr>
        <p:spPr>
          <a:xfrm>
            <a:off x="5962378" y="208813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4"/>
          <p:cNvSpPr/>
          <p:nvPr/>
        </p:nvSpPr>
        <p:spPr>
          <a:xfrm>
            <a:off x="5962378" y="2725755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14"/>
          <p:cNvSpPr/>
          <p:nvPr/>
        </p:nvSpPr>
        <p:spPr>
          <a:xfrm>
            <a:off x="5962378" y="336337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/>
          <p:cNvCxnSpPr>
            <a:cxnSpLocks/>
            <a:endCxn id="25" idx="2"/>
          </p:cNvCxnSpPr>
          <p:nvPr/>
        </p:nvCxnSpPr>
        <p:spPr>
          <a:xfrm>
            <a:off x="4875237" y="1444772"/>
            <a:ext cx="1087141" cy="214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  <a:endCxn id="26" idx="2"/>
          </p:cNvCxnSpPr>
          <p:nvPr/>
        </p:nvCxnSpPr>
        <p:spPr>
          <a:xfrm>
            <a:off x="4875237" y="1444772"/>
            <a:ext cx="1087141" cy="851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  <a:endCxn id="27" idx="2"/>
          </p:cNvCxnSpPr>
          <p:nvPr/>
        </p:nvCxnSpPr>
        <p:spPr>
          <a:xfrm>
            <a:off x="4875237" y="1444772"/>
            <a:ext cx="1087141" cy="14893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cxnSpLocks/>
            <a:endCxn id="28" idx="2"/>
          </p:cNvCxnSpPr>
          <p:nvPr/>
        </p:nvCxnSpPr>
        <p:spPr>
          <a:xfrm>
            <a:off x="4875237" y="1444772"/>
            <a:ext cx="1087141" cy="21269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  <a:endCxn id="25" idx="2"/>
          </p:cNvCxnSpPr>
          <p:nvPr/>
        </p:nvCxnSpPr>
        <p:spPr>
          <a:xfrm flipV="1">
            <a:off x="4875237" y="1658867"/>
            <a:ext cx="1087141" cy="8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  <a:endCxn id="26" idx="2"/>
          </p:cNvCxnSpPr>
          <p:nvPr/>
        </p:nvCxnSpPr>
        <p:spPr>
          <a:xfrm>
            <a:off x="4875237" y="1743575"/>
            <a:ext cx="1087141" cy="552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  <a:endCxn id="27" idx="2"/>
          </p:cNvCxnSpPr>
          <p:nvPr/>
        </p:nvCxnSpPr>
        <p:spPr>
          <a:xfrm>
            <a:off x="4875237" y="1743575"/>
            <a:ext cx="1087141" cy="11905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cxnSpLocks/>
            <a:endCxn id="28" idx="2"/>
          </p:cNvCxnSpPr>
          <p:nvPr/>
        </p:nvCxnSpPr>
        <p:spPr>
          <a:xfrm>
            <a:off x="4875237" y="1766452"/>
            <a:ext cx="1087141" cy="18052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  <a:endCxn id="25" idx="2"/>
          </p:cNvCxnSpPr>
          <p:nvPr/>
        </p:nvCxnSpPr>
        <p:spPr>
          <a:xfrm flipV="1">
            <a:off x="4875237" y="1658867"/>
            <a:ext cx="1087141" cy="21154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cxnSpLocks/>
            <a:endCxn id="26" idx="2"/>
          </p:cNvCxnSpPr>
          <p:nvPr/>
        </p:nvCxnSpPr>
        <p:spPr>
          <a:xfrm flipV="1">
            <a:off x="4875237" y="2296489"/>
            <a:ext cx="1087141" cy="1441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  <a:endCxn id="27" idx="2"/>
          </p:cNvCxnSpPr>
          <p:nvPr/>
        </p:nvCxnSpPr>
        <p:spPr>
          <a:xfrm flipV="1">
            <a:off x="4875237" y="2934111"/>
            <a:ext cx="1087141" cy="809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cxnSpLocks/>
            <a:endCxn id="28" idx="2"/>
          </p:cNvCxnSpPr>
          <p:nvPr/>
        </p:nvCxnSpPr>
        <p:spPr>
          <a:xfrm flipV="1">
            <a:off x="4875237" y="3571733"/>
            <a:ext cx="1087141" cy="184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225"/>
          <p:cNvSpPr txBox="1"/>
          <p:nvPr/>
        </p:nvSpPr>
        <p:spPr>
          <a:xfrm>
            <a:off x="4901491" y="249910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3214"/>
              </p:ext>
            </p:extLst>
          </p:nvPr>
        </p:nvGraphicFramePr>
        <p:xfrm>
          <a:off x="2653904" y="2060305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18930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softmax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-linear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5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</p:spPr>
            <p:txBody>
              <a:bodyPr/>
              <a:lstStyle/>
              <a:p>
                <a:r>
                  <a:rPr lang="en-GB" dirty="0"/>
                  <a:t>Soft continuous version of Max Function</a:t>
                </a:r>
              </a:p>
              <a:p>
                <a:r>
                  <a:rPr lang="en-GB" dirty="0"/>
                  <a:t>Forces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𝑂𝑢𝑡𝑝𝑢𝑡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𝑁𝑁</m:t>
                        </m:r>
                        <m:r>
                          <a:rPr lang="en-US" i="1">
                            <a:latin typeface="Cambria Math" charset="0"/>
                          </a:rPr>
                          <m:t>) </m:t>
                        </m:r>
                      </m:e>
                    </m:nary>
                    <m:r>
                      <a:rPr lang="en-US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  <a:blipFill>
                <a:blip r:embed="rId3"/>
                <a:stretch>
                  <a:fillRect l="-1694" t="-2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"/>
              <p:cNvSpPr txBox="1"/>
              <p:nvPr/>
            </p:nvSpPr>
            <p:spPr>
              <a:xfrm>
                <a:off x="4198736" y="2494095"/>
                <a:ext cx="4203903" cy="157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4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40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𝑔𝑟𝑜𝑢𝑝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4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5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36" y="2494095"/>
                <a:ext cx="4203903" cy="15770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14"/>
          <p:cNvSpPr/>
          <p:nvPr/>
        </p:nvSpPr>
        <p:spPr>
          <a:xfrm>
            <a:off x="2212013" y="297703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>
            <a:endCxn id="26" idx="2"/>
          </p:cNvCxnSpPr>
          <p:nvPr/>
        </p:nvCxnSpPr>
        <p:spPr>
          <a:xfrm>
            <a:off x="1287668" y="3185389"/>
            <a:ext cx="9243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6" idx="6"/>
          </p:cNvCxnSpPr>
          <p:nvPr/>
        </p:nvCxnSpPr>
        <p:spPr>
          <a:xfrm flipV="1">
            <a:off x="2628724" y="3185389"/>
            <a:ext cx="6067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9"/>
              <p:cNvSpPr txBox="1"/>
              <p:nvPr/>
            </p:nvSpPr>
            <p:spPr>
              <a:xfrm>
                <a:off x="1137772" y="3075806"/>
                <a:ext cx="12241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72" y="3075806"/>
                <a:ext cx="122413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0"/>
              <p:cNvSpPr txBox="1"/>
              <p:nvPr/>
            </p:nvSpPr>
            <p:spPr>
              <a:xfrm>
                <a:off x="2647947" y="3075806"/>
                <a:ext cx="6068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47" y="3075806"/>
                <a:ext cx="60682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4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mr-IN" sz="24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(1 − 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Nice Simple derivative</a:t>
                </a:r>
              </a:p>
              <a:p>
                <a:r>
                  <a:rPr lang="en-GB" sz="2400" dirty="0"/>
                  <a:t>Even though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GB" sz="2400" dirty="0"/>
                  <a:t>depends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GB" sz="2400" dirty="0"/>
                  <a:t>Derivative </a:t>
                </a:r>
              </a:p>
              <a:p>
                <a:pPr lvl="2"/>
                <a:r>
                  <a:rPr lang="en-GB" sz="2000" dirty="0"/>
                  <a:t>for an individual neuron </a:t>
                </a:r>
                <a:endParaRPr lang="en-GB" sz="2000" dirty="0" smtClean="0"/>
              </a:p>
              <a:p>
                <a:pPr lvl="2"/>
                <a:r>
                  <a:rPr lang="en-GB" sz="2000" dirty="0"/>
                  <a:t>of an </a:t>
                </a:r>
                <a:r>
                  <a:rPr lang="en-GB" sz="2000" dirty="0" smtClean="0"/>
                  <a:t>O/P </a:t>
                </a:r>
                <a:r>
                  <a:rPr lang="en-GB" sz="2000" dirty="0"/>
                  <a:t>in respect to </a:t>
                </a:r>
                <a:r>
                  <a:rPr lang="en-GB" sz="2000" dirty="0" smtClean="0"/>
                  <a:t>I/P </a:t>
                </a:r>
                <a:r>
                  <a:rPr lang="en-GB" sz="2000" dirty="0"/>
                  <a:t>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(1 − 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endParaRPr lang="en-GB" sz="2000" dirty="0" smtClean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  <a:blipFill rotWithShape="0">
                <a:blip r:embed="rId3"/>
                <a:stretch>
                  <a:fillRect l="-1232" b="-16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e 14"/>
          <p:cNvSpPr/>
          <p:nvPr/>
        </p:nvSpPr>
        <p:spPr>
          <a:xfrm>
            <a:off x="7028665" y="225695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7"/>
          <p:cNvCxnSpPr/>
          <p:nvPr/>
        </p:nvCxnSpPr>
        <p:spPr>
          <a:xfrm>
            <a:off x="6104320" y="2465309"/>
            <a:ext cx="9243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30"/>
          <p:cNvCxnSpPr/>
          <p:nvPr/>
        </p:nvCxnSpPr>
        <p:spPr>
          <a:xfrm flipV="1">
            <a:off x="7445376" y="2465309"/>
            <a:ext cx="6067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19"/>
              <p:cNvSpPr txBox="1"/>
              <p:nvPr/>
            </p:nvSpPr>
            <p:spPr>
              <a:xfrm>
                <a:off x="5954424" y="2355726"/>
                <a:ext cx="12241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7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424" y="2355726"/>
                <a:ext cx="1224136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0"/>
              <p:cNvSpPr txBox="1"/>
              <p:nvPr/>
            </p:nvSpPr>
            <p:spPr>
              <a:xfrm>
                <a:off x="7464599" y="2355726"/>
                <a:ext cx="6068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8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599" y="2355726"/>
                <a:ext cx="60682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1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</p:spPr>
            <p:txBody>
              <a:bodyPr/>
              <a:lstStyle/>
              <a:p>
                <a:r>
                  <a:rPr lang="en-US" sz="2000" dirty="0"/>
                  <a:t>Cross entropy cost </a:t>
                </a:r>
                <a:r>
                  <a:rPr lang="en-US" sz="2000" dirty="0" smtClean="0"/>
                  <a:t>function</a:t>
                </a:r>
                <a:endParaRPr lang="en-US" sz="2000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𝐶</m:t>
                    </m:r>
                    <m:r>
                      <a:rPr lang="en-US" sz="2000" i="1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mr-IN" sz="2000" i="1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sz="200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lvl="2"/>
                <a:r>
                  <a:rPr lang="en-GB" sz="1800" dirty="0" smtClean="0"/>
                  <a:t>Negative </a:t>
                </a:r>
                <a:r>
                  <a:rPr lang="en-GB" sz="1800" dirty="0"/>
                  <a:t>log probability of correct answer</a:t>
                </a:r>
              </a:p>
              <a:p>
                <a:pPr lvl="1"/>
                <a:r>
                  <a:rPr lang="en-GB" sz="2000" dirty="0"/>
                  <a:t>Maximise the log probability of getting answer </a:t>
                </a:r>
                <a:r>
                  <a:rPr lang="en-GB" sz="2000" dirty="0" smtClean="0"/>
                  <a:t>right</a:t>
                </a:r>
              </a:p>
              <a:p>
                <a:pPr lvl="1"/>
                <a:r>
                  <a:rPr lang="en-GB" sz="2000" dirty="0" smtClean="0"/>
                  <a:t>Very big gradient when O/P is 1 and target is 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1800" i="1">
                            <a:latin typeface="Cambria Math" charset="0"/>
                          </a:rPr>
                          <m:t>𝛿</m:t>
                        </m:r>
                        <m:r>
                          <a:rPr lang="en-US" sz="18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1800" i="1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 −</m:t>
                        </m:r>
                        <m:r>
                          <a:rPr lang="en-US" sz="18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GB" sz="1600" dirty="0"/>
                  <a:t>Slope is -1 when target values and actual value is opposite</a:t>
                </a:r>
                <a:endParaRPr lang="en-GB" sz="1600" dirty="0"/>
              </a:p>
              <a:p>
                <a:pPr lvl="1"/>
                <a:endParaRPr lang="en-GB" sz="2000" dirty="0" smtClean="0"/>
              </a:p>
              <a:p>
                <a:pPr lvl="1"/>
                <a:endParaRPr lang="en-GB" dirty="0" smtClean="0"/>
              </a:p>
              <a:p>
                <a:pPr lvl="2"/>
                <a:endParaRPr lang="en-GB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2800424"/>
              </a:xfrm>
              <a:blipFill rotWithShape="0">
                <a:blip r:embed="rId3"/>
                <a:stretch>
                  <a:fillRect l="-847" t="-3922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softmax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1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8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6" y="1283494"/>
            <a:ext cx="8197030" cy="3232472"/>
          </a:xfrm>
        </p:spPr>
        <p:txBody>
          <a:bodyPr/>
          <a:lstStyle/>
          <a:p>
            <a:r>
              <a:rPr lang="en-US" dirty="0"/>
              <a:t>How fast the network trains</a:t>
            </a:r>
          </a:p>
          <a:p>
            <a:r>
              <a:rPr lang="en-US" dirty="0"/>
              <a:t>High learning rate</a:t>
            </a:r>
          </a:p>
          <a:p>
            <a:pPr lvl="1"/>
            <a:r>
              <a:rPr lang="en-US" dirty="0"/>
              <a:t>Convergence or global minimum finding is problem</a:t>
            </a:r>
          </a:p>
          <a:p>
            <a:r>
              <a:rPr lang="en-US" dirty="0"/>
              <a:t>Low learning rate</a:t>
            </a:r>
          </a:p>
          <a:p>
            <a:pPr lvl="1"/>
            <a:r>
              <a:rPr lang="en-US" dirty="0"/>
              <a:t>High training times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15787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419622"/>
            <a:ext cx="8049840" cy="3232472"/>
          </a:xfrm>
        </p:spPr>
        <p:txBody>
          <a:bodyPr/>
          <a:lstStyle/>
          <a:p>
            <a:r>
              <a:rPr lang="en-US" sz="2000" dirty="0"/>
              <a:t>Learning rate decay means the learning rate decreases over time</a:t>
            </a:r>
          </a:p>
          <a:p>
            <a:pPr lvl="1"/>
            <a:r>
              <a:rPr lang="en-US" sz="2000" dirty="0"/>
              <a:t>higher learning rate is well suited to get close to the global minimum</a:t>
            </a:r>
          </a:p>
          <a:p>
            <a:pPr lvl="1"/>
            <a:r>
              <a:rPr lang="en-US" sz="2000" dirty="0"/>
              <a:t>small learning rate is better at fine tuning the global minimum</a:t>
            </a:r>
          </a:p>
          <a:p>
            <a:r>
              <a:rPr lang="en-US" sz="2000" dirty="0"/>
              <a:t>Several way</a:t>
            </a:r>
          </a:p>
          <a:p>
            <a:pPr lvl="1"/>
            <a:r>
              <a:rPr lang="en-US" sz="2000" dirty="0"/>
              <a:t>Exponential decay, reduction by factor of </a:t>
            </a:r>
            <a:r>
              <a:rPr lang="en-US" sz="2000" i="1" dirty="0"/>
              <a:t>n </a:t>
            </a:r>
          </a:p>
          <a:p>
            <a:pPr lvl="1"/>
            <a:r>
              <a:rPr lang="en-US" sz="2000" dirty="0" smtClean="0"/>
              <a:t>Function </a:t>
            </a:r>
            <a:r>
              <a:rPr lang="en-US" sz="2000" dirty="0"/>
              <a:t>to decrease the learning rate by 4%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 decay</a:t>
            </a:r>
          </a:p>
        </p:txBody>
      </p:sp>
    </p:spTree>
    <p:extLst>
      <p:ext uri="{BB962C8B-B14F-4D97-AF65-F5344CB8AC3E}">
        <p14:creationId xmlns:p14="http://schemas.microsoft.com/office/powerpoint/2010/main" val="14601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255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en-GB" dirty="0"/>
              <a:t>Overfitting or Underfitting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2949" y="1993964"/>
            <a:ext cx="1224136" cy="144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692328" y="217275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294997" y="199375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701090" y="211686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475017" y="233289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655448" y="169615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970961" y="240344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258993" y="275004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24917" y="248760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49278" y="210056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1799163" y="284126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2231321" y="264203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076505" y="178518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617934" y="259170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425693" y="309341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657317" y="262523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951517" y="291368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73143" y="303953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68493" y="328552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428953" y="348710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301682" y="217275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3904351" y="199375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310444" y="211686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4084371" y="233289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4264802" y="169615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580315" y="2403441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3868347" y="275004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534271" y="248760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658632" y="210056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408517" y="2841262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840675" y="264203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3685859" y="1785181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4227288" y="259170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035047" y="309341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3266671" y="262523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3560871" y="291368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82497" y="3039532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3577847" y="3285520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4038307" y="348710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6320360" y="224589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6923029" y="2066906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7329122" y="2190014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7103049" y="240603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7283480" y="1769300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6598993" y="2476588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6887025" y="2823195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7552949" y="256074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7677310" y="2173707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427195" y="2914409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7859353" y="2715183"/>
            <a:ext cx="216024" cy="216024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6704537" y="1858328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7245966" y="266484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7053725" y="3166557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6285349" y="2698385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6579549" y="2986836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6201175" y="3112679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6596525" y="3358667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7056985" y="3560253"/>
            <a:ext cx="216024" cy="21602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reihandform: Form 74"/>
          <p:cNvSpPr/>
          <p:nvPr/>
        </p:nvSpPr>
        <p:spPr>
          <a:xfrm>
            <a:off x="3539348" y="1668496"/>
            <a:ext cx="1545267" cy="1502735"/>
          </a:xfrm>
          <a:custGeom>
            <a:avLst/>
            <a:gdLst>
              <a:gd name="connsiteX0" fmla="*/ 439480 w 1545267"/>
              <a:gd name="connsiteY0" fmla="*/ 0 h 1502735"/>
              <a:gd name="connsiteX1" fmla="*/ 382773 w 1545267"/>
              <a:gd name="connsiteY1" fmla="*/ 106326 h 1502735"/>
              <a:gd name="connsiteX2" fmla="*/ 340242 w 1545267"/>
              <a:gd name="connsiteY2" fmla="*/ 163033 h 1502735"/>
              <a:gd name="connsiteX3" fmla="*/ 326066 w 1545267"/>
              <a:gd name="connsiteY3" fmla="*/ 184298 h 1502735"/>
              <a:gd name="connsiteX4" fmla="*/ 290624 w 1545267"/>
              <a:gd name="connsiteY4" fmla="*/ 241005 h 1502735"/>
              <a:gd name="connsiteX5" fmla="*/ 269359 w 1545267"/>
              <a:gd name="connsiteY5" fmla="*/ 290624 h 1502735"/>
              <a:gd name="connsiteX6" fmla="*/ 248094 w 1545267"/>
              <a:gd name="connsiteY6" fmla="*/ 318977 h 1502735"/>
              <a:gd name="connsiteX7" fmla="*/ 241005 w 1545267"/>
              <a:gd name="connsiteY7" fmla="*/ 340242 h 1502735"/>
              <a:gd name="connsiteX8" fmla="*/ 212652 w 1545267"/>
              <a:gd name="connsiteY8" fmla="*/ 389861 h 1502735"/>
              <a:gd name="connsiteX9" fmla="*/ 191387 w 1545267"/>
              <a:gd name="connsiteY9" fmla="*/ 411126 h 1502735"/>
              <a:gd name="connsiteX10" fmla="*/ 170121 w 1545267"/>
              <a:gd name="connsiteY10" fmla="*/ 453656 h 1502735"/>
              <a:gd name="connsiteX11" fmla="*/ 148856 w 1545267"/>
              <a:gd name="connsiteY11" fmla="*/ 482010 h 1502735"/>
              <a:gd name="connsiteX12" fmla="*/ 120503 w 1545267"/>
              <a:gd name="connsiteY12" fmla="*/ 524540 h 1502735"/>
              <a:gd name="connsiteX13" fmla="*/ 113414 w 1545267"/>
              <a:gd name="connsiteY13" fmla="*/ 545805 h 1502735"/>
              <a:gd name="connsiteX14" fmla="*/ 85061 w 1545267"/>
              <a:gd name="connsiteY14" fmla="*/ 588335 h 1502735"/>
              <a:gd name="connsiteX15" fmla="*/ 77973 w 1545267"/>
              <a:gd name="connsiteY15" fmla="*/ 609600 h 1502735"/>
              <a:gd name="connsiteX16" fmla="*/ 70884 w 1545267"/>
              <a:gd name="connsiteY16" fmla="*/ 637954 h 1502735"/>
              <a:gd name="connsiteX17" fmla="*/ 42531 w 1545267"/>
              <a:gd name="connsiteY17" fmla="*/ 680484 h 1502735"/>
              <a:gd name="connsiteX18" fmla="*/ 21266 w 1545267"/>
              <a:gd name="connsiteY18" fmla="*/ 744279 h 1502735"/>
              <a:gd name="connsiteX19" fmla="*/ 14177 w 1545267"/>
              <a:gd name="connsiteY19" fmla="*/ 765544 h 1502735"/>
              <a:gd name="connsiteX20" fmla="*/ 0 w 1545267"/>
              <a:gd name="connsiteY20" fmla="*/ 822251 h 1502735"/>
              <a:gd name="connsiteX21" fmla="*/ 7089 w 1545267"/>
              <a:gd name="connsiteY21" fmla="*/ 942754 h 1502735"/>
              <a:gd name="connsiteX22" fmla="*/ 14177 w 1545267"/>
              <a:gd name="connsiteY22" fmla="*/ 971107 h 1502735"/>
              <a:gd name="connsiteX23" fmla="*/ 28354 w 1545267"/>
              <a:gd name="connsiteY23" fmla="*/ 992372 h 1502735"/>
              <a:gd name="connsiteX24" fmla="*/ 42531 w 1545267"/>
              <a:gd name="connsiteY24" fmla="*/ 1041991 h 1502735"/>
              <a:gd name="connsiteX25" fmla="*/ 49619 w 1545267"/>
              <a:gd name="connsiteY25" fmla="*/ 1070344 h 1502735"/>
              <a:gd name="connsiteX26" fmla="*/ 77973 w 1545267"/>
              <a:gd name="connsiteY26" fmla="*/ 1112875 h 1502735"/>
              <a:gd name="connsiteX27" fmla="*/ 85061 w 1545267"/>
              <a:gd name="connsiteY27" fmla="*/ 1141228 h 1502735"/>
              <a:gd name="connsiteX28" fmla="*/ 99238 w 1545267"/>
              <a:gd name="connsiteY28" fmla="*/ 1162493 h 1502735"/>
              <a:gd name="connsiteX29" fmla="*/ 148856 w 1545267"/>
              <a:gd name="connsiteY29" fmla="*/ 1212112 h 1502735"/>
              <a:gd name="connsiteX30" fmla="*/ 198475 w 1545267"/>
              <a:gd name="connsiteY30" fmla="*/ 1247554 h 1502735"/>
              <a:gd name="connsiteX31" fmla="*/ 248094 w 1545267"/>
              <a:gd name="connsiteY31" fmla="*/ 1297172 h 1502735"/>
              <a:gd name="connsiteX32" fmla="*/ 276447 w 1545267"/>
              <a:gd name="connsiteY32" fmla="*/ 1311349 h 1502735"/>
              <a:gd name="connsiteX33" fmla="*/ 297712 w 1545267"/>
              <a:gd name="connsiteY33" fmla="*/ 1325526 h 1502735"/>
              <a:gd name="connsiteX34" fmla="*/ 318977 w 1545267"/>
              <a:gd name="connsiteY34" fmla="*/ 1332614 h 1502735"/>
              <a:gd name="connsiteX35" fmla="*/ 375684 w 1545267"/>
              <a:gd name="connsiteY35" fmla="*/ 1346791 h 1502735"/>
              <a:gd name="connsiteX36" fmla="*/ 396949 w 1545267"/>
              <a:gd name="connsiteY36" fmla="*/ 1353879 h 1502735"/>
              <a:gd name="connsiteX37" fmla="*/ 439480 w 1545267"/>
              <a:gd name="connsiteY37" fmla="*/ 1360968 h 1502735"/>
              <a:gd name="connsiteX38" fmla="*/ 510363 w 1545267"/>
              <a:gd name="connsiteY38" fmla="*/ 1382233 h 1502735"/>
              <a:gd name="connsiteX39" fmla="*/ 630866 w 1545267"/>
              <a:gd name="connsiteY39" fmla="*/ 1403498 h 1502735"/>
              <a:gd name="connsiteX40" fmla="*/ 666307 w 1545267"/>
              <a:gd name="connsiteY40" fmla="*/ 1410586 h 1502735"/>
              <a:gd name="connsiteX41" fmla="*/ 730103 w 1545267"/>
              <a:gd name="connsiteY41" fmla="*/ 1417675 h 1502735"/>
              <a:gd name="connsiteX42" fmla="*/ 808075 w 1545267"/>
              <a:gd name="connsiteY42" fmla="*/ 1431851 h 1502735"/>
              <a:gd name="connsiteX43" fmla="*/ 857694 w 1545267"/>
              <a:gd name="connsiteY43" fmla="*/ 1438940 h 1502735"/>
              <a:gd name="connsiteX44" fmla="*/ 893135 w 1545267"/>
              <a:gd name="connsiteY44" fmla="*/ 1446028 h 1502735"/>
              <a:gd name="connsiteX45" fmla="*/ 1013638 w 1545267"/>
              <a:gd name="connsiteY45" fmla="*/ 1453117 h 1502735"/>
              <a:gd name="connsiteX46" fmla="*/ 1070345 w 1545267"/>
              <a:gd name="connsiteY46" fmla="*/ 1460205 h 1502735"/>
              <a:gd name="connsiteX47" fmla="*/ 1261731 w 1545267"/>
              <a:gd name="connsiteY47" fmla="*/ 1474382 h 1502735"/>
              <a:gd name="connsiteX48" fmla="*/ 1332614 w 1545267"/>
              <a:gd name="connsiteY48" fmla="*/ 1481470 h 1502735"/>
              <a:gd name="connsiteX49" fmla="*/ 1375145 w 1545267"/>
              <a:gd name="connsiteY49" fmla="*/ 1488558 h 1502735"/>
              <a:gd name="connsiteX50" fmla="*/ 1545266 w 1545267"/>
              <a:gd name="connsiteY50" fmla="*/ 1502735 h 15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545267" h="1502735">
                <a:moveTo>
                  <a:pt x="439480" y="0"/>
                </a:moveTo>
                <a:cubicBezTo>
                  <a:pt x="420193" y="57859"/>
                  <a:pt x="428509" y="45346"/>
                  <a:pt x="382773" y="106326"/>
                </a:cubicBezTo>
                <a:cubicBezTo>
                  <a:pt x="368596" y="125228"/>
                  <a:pt x="353348" y="143373"/>
                  <a:pt x="340242" y="163033"/>
                </a:cubicBezTo>
                <a:cubicBezTo>
                  <a:pt x="335517" y="170121"/>
                  <a:pt x="329526" y="176513"/>
                  <a:pt x="326066" y="184298"/>
                </a:cubicBezTo>
                <a:cubicBezTo>
                  <a:pt x="301204" y="240237"/>
                  <a:pt x="328878" y="215502"/>
                  <a:pt x="290624" y="241005"/>
                </a:cubicBezTo>
                <a:cubicBezTo>
                  <a:pt x="283734" y="261673"/>
                  <a:pt x="281869" y="270608"/>
                  <a:pt x="269359" y="290624"/>
                </a:cubicBezTo>
                <a:cubicBezTo>
                  <a:pt x="263098" y="300642"/>
                  <a:pt x="255182" y="309526"/>
                  <a:pt x="248094" y="318977"/>
                </a:cubicBezTo>
                <a:cubicBezTo>
                  <a:pt x="245731" y="326065"/>
                  <a:pt x="243948" y="333374"/>
                  <a:pt x="241005" y="340242"/>
                </a:cubicBezTo>
                <a:cubicBezTo>
                  <a:pt x="234888" y="354514"/>
                  <a:pt x="223120" y="377300"/>
                  <a:pt x="212652" y="389861"/>
                </a:cubicBezTo>
                <a:cubicBezTo>
                  <a:pt x="206235" y="397562"/>
                  <a:pt x="197805" y="403425"/>
                  <a:pt x="191387" y="411126"/>
                </a:cubicBezTo>
                <a:cubicBezTo>
                  <a:pt x="157712" y="451536"/>
                  <a:pt x="193370" y="412971"/>
                  <a:pt x="170121" y="453656"/>
                </a:cubicBezTo>
                <a:cubicBezTo>
                  <a:pt x="164260" y="463913"/>
                  <a:pt x="155631" y="472331"/>
                  <a:pt x="148856" y="482010"/>
                </a:cubicBezTo>
                <a:cubicBezTo>
                  <a:pt x="139085" y="495968"/>
                  <a:pt x="125891" y="508376"/>
                  <a:pt x="120503" y="524540"/>
                </a:cubicBezTo>
                <a:cubicBezTo>
                  <a:pt x="118140" y="531628"/>
                  <a:pt x="117043" y="539273"/>
                  <a:pt x="113414" y="545805"/>
                </a:cubicBezTo>
                <a:cubicBezTo>
                  <a:pt x="105139" y="560699"/>
                  <a:pt x="85061" y="588335"/>
                  <a:pt x="85061" y="588335"/>
                </a:cubicBezTo>
                <a:cubicBezTo>
                  <a:pt x="82698" y="595423"/>
                  <a:pt x="80026" y="602416"/>
                  <a:pt x="77973" y="609600"/>
                </a:cubicBezTo>
                <a:cubicBezTo>
                  <a:pt x="75297" y="618967"/>
                  <a:pt x="75241" y="629240"/>
                  <a:pt x="70884" y="637954"/>
                </a:cubicBezTo>
                <a:cubicBezTo>
                  <a:pt x="63264" y="653193"/>
                  <a:pt x="47919" y="664320"/>
                  <a:pt x="42531" y="680484"/>
                </a:cubicBezTo>
                <a:lnTo>
                  <a:pt x="21266" y="744279"/>
                </a:lnTo>
                <a:cubicBezTo>
                  <a:pt x="18903" y="751367"/>
                  <a:pt x="15989" y="758295"/>
                  <a:pt x="14177" y="765544"/>
                </a:cubicBezTo>
                <a:lnTo>
                  <a:pt x="0" y="822251"/>
                </a:lnTo>
                <a:cubicBezTo>
                  <a:pt x="2363" y="862419"/>
                  <a:pt x="3274" y="902698"/>
                  <a:pt x="7089" y="942754"/>
                </a:cubicBezTo>
                <a:cubicBezTo>
                  <a:pt x="8013" y="952452"/>
                  <a:pt x="10339" y="962153"/>
                  <a:pt x="14177" y="971107"/>
                </a:cubicBezTo>
                <a:cubicBezTo>
                  <a:pt x="17533" y="978937"/>
                  <a:pt x="23628" y="985284"/>
                  <a:pt x="28354" y="992372"/>
                </a:cubicBezTo>
                <a:cubicBezTo>
                  <a:pt x="50509" y="1080997"/>
                  <a:pt x="22195" y="970818"/>
                  <a:pt x="42531" y="1041991"/>
                </a:cubicBezTo>
                <a:cubicBezTo>
                  <a:pt x="45207" y="1051358"/>
                  <a:pt x="45262" y="1061631"/>
                  <a:pt x="49619" y="1070344"/>
                </a:cubicBezTo>
                <a:cubicBezTo>
                  <a:pt x="57239" y="1085584"/>
                  <a:pt x="77973" y="1112875"/>
                  <a:pt x="77973" y="1112875"/>
                </a:cubicBezTo>
                <a:cubicBezTo>
                  <a:pt x="80336" y="1122326"/>
                  <a:pt x="81223" y="1132274"/>
                  <a:pt x="85061" y="1141228"/>
                </a:cubicBezTo>
                <a:cubicBezTo>
                  <a:pt x="88417" y="1149058"/>
                  <a:pt x="93539" y="1156161"/>
                  <a:pt x="99238" y="1162493"/>
                </a:cubicBezTo>
                <a:cubicBezTo>
                  <a:pt x="114885" y="1179879"/>
                  <a:pt x="129394" y="1199137"/>
                  <a:pt x="148856" y="1212112"/>
                </a:cubicBezTo>
                <a:cubicBezTo>
                  <a:pt x="163306" y="1221745"/>
                  <a:pt x="186389" y="1236567"/>
                  <a:pt x="198475" y="1247554"/>
                </a:cubicBezTo>
                <a:cubicBezTo>
                  <a:pt x="215783" y="1263288"/>
                  <a:pt x="227173" y="1286711"/>
                  <a:pt x="248094" y="1297172"/>
                </a:cubicBezTo>
                <a:cubicBezTo>
                  <a:pt x="257545" y="1301898"/>
                  <a:pt x="267273" y="1306106"/>
                  <a:pt x="276447" y="1311349"/>
                </a:cubicBezTo>
                <a:cubicBezTo>
                  <a:pt x="283844" y="1315576"/>
                  <a:pt x="290092" y="1321716"/>
                  <a:pt x="297712" y="1325526"/>
                </a:cubicBezTo>
                <a:cubicBezTo>
                  <a:pt x="304395" y="1328867"/>
                  <a:pt x="311769" y="1330648"/>
                  <a:pt x="318977" y="1332614"/>
                </a:cubicBezTo>
                <a:cubicBezTo>
                  <a:pt x="337775" y="1337741"/>
                  <a:pt x="357200" y="1340630"/>
                  <a:pt x="375684" y="1346791"/>
                </a:cubicBezTo>
                <a:cubicBezTo>
                  <a:pt x="382772" y="1349154"/>
                  <a:pt x="389655" y="1352258"/>
                  <a:pt x="396949" y="1353879"/>
                </a:cubicBezTo>
                <a:cubicBezTo>
                  <a:pt x="410979" y="1356997"/>
                  <a:pt x="425537" y="1357482"/>
                  <a:pt x="439480" y="1360968"/>
                </a:cubicBezTo>
                <a:cubicBezTo>
                  <a:pt x="546293" y="1387671"/>
                  <a:pt x="431630" y="1365361"/>
                  <a:pt x="510363" y="1382233"/>
                </a:cubicBezTo>
                <a:cubicBezTo>
                  <a:pt x="624412" y="1406673"/>
                  <a:pt x="538823" y="1388158"/>
                  <a:pt x="630866" y="1403498"/>
                </a:cubicBezTo>
                <a:cubicBezTo>
                  <a:pt x="642750" y="1405479"/>
                  <a:pt x="654380" y="1408882"/>
                  <a:pt x="666307" y="1410586"/>
                </a:cubicBezTo>
                <a:cubicBezTo>
                  <a:pt x="687488" y="1413612"/>
                  <a:pt x="708894" y="1414847"/>
                  <a:pt x="730103" y="1417675"/>
                </a:cubicBezTo>
                <a:cubicBezTo>
                  <a:pt x="789187" y="1425553"/>
                  <a:pt x="754625" y="1422943"/>
                  <a:pt x="808075" y="1431851"/>
                </a:cubicBezTo>
                <a:cubicBezTo>
                  <a:pt x="824555" y="1434598"/>
                  <a:pt x="841214" y="1436193"/>
                  <a:pt x="857694" y="1438940"/>
                </a:cubicBezTo>
                <a:cubicBezTo>
                  <a:pt x="869578" y="1440921"/>
                  <a:pt x="881137" y="1444937"/>
                  <a:pt x="893135" y="1446028"/>
                </a:cubicBezTo>
                <a:cubicBezTo>
                  <a:pt x="933207" y="1449671"/>
                  <a:pt x="973470" y="1450754"/>
                  <a:pt x="1013638" y="1453117"/>
                </a:cubicBezTo>
                <a:cubicBezTo>
                  <a:pt x="1032540" y="1455480"/>
                  <a:pt x="1051365" y="1458578"/>
                  <a:pt x="1070345" y="1460205"/>
                </a:cubicBezTo>
                <a:cubicBezTo>
                  <a:pt x="1134081" y="1465668"/>
                  <a:pt x="1198078" y="1468017"/>
                  <a:pt x="1261731" y="1474382"/>
                </a:cubicBezTo>
                <a:cubicBezTo>
                  <a:pt x="1285359" y="1476745"/>
                  <a:pt x="1309052" y="1478525"/>
                  <a:pt x="1332614" y="1481470"/>
                </a:cubicBezTo>
                <a:cubicBezTo>
                  <a:pt x="1346876" y="1483253"/>
                  <a:pt x="1360804" y="1487602"/>
                  <a:pt x="1375145" y="1488558"/>
                </a:cubicBezTo>
                <a:cubicBezTo>
                  <a:pt x="1547627" y="1500057"/>
                  <a:pt x="1545266" y="1438711"/>
                  <a:pt x="1545266" y="150273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reihandform: Form 76"/>
          <p:cNvSpPr/>
          <p:nvPr/>
        </p:nvSpPr>
        <p:spPr>
          <a:xfrm>
            <a:off x="6533235" y="1698101"/>
            <a:ext cx="1098698" cy="1672864"/>
          </a:xfrm>
          <a:custGeom>
            <a:avLst/>
            <a:gdLst>
              <a:gd name="connsiteX0" fmla="*/ 439479 w 1098698"/>
              <a:gd name="connsiteY0" fmla="*/ 0 h 1672864"/>
              <a:gd name="connsiteX1" fmla="*/ 460744 w 1098698"/>
              <a:gd name="connsiteY1" fmla="*/ 63795 h 1672864"/>
              <a:gd name="connsiteX2" fmla="*/ 474921 w 1098698"/>
              <a:gd name="connsiteY2" fmla="*/ 120502 h 1672864"/>
              <a:gd name="connsiteX3" fmla="*/ 467833 w 1098698"/>
              <a:gd name="connsiteY3" fmla="*/ 241004 h 1672864"/>
              <a:gd name="connsiteX4" fmla="*/ 439479 w 1098698"/>
              <a:gd name="connsiteY4" fmla="*/ 304800 h 1672864"/>
              <a:gd name="connsiteX5" fmla="*/ 418214 w 1098698"/>
              <a:gd name="connsiteY5" fmla="*/ 354418 h 1672864"/>
              <a:gd name="connsiteX6" fmla="*/ 404037 w 1098698"/>
              <a:gd name="connsiteY6" fmla="*/ 375683 h 1672864"/>
              <a:gd name="connsiteX7" fmla="*/ 375684 w 1098698"/>
              <a:gd name="connsiteY7" fmla="*/ 418213 h 1672864"/>
              <a:gd name="connsiteX8" fmla="*/ 361507 w 1098698"/>
              <a:gd name="connsiteY8" fmla="*/ 460744 h 1672864"/>
              <a:gd name="connsiteX9" fmla="*/ 347330 w 1098698"/>
              <a:gd name="connsiteY9" fmla="*/ 482009 h 1672864"/>
              <a:gd name="connsiteX10" fmla="*/ 311888 w 1098698"/>
              <a:gd name="connsiteY10" fmla="*/ 538716 h 1672864"/>
              <a:gd name="connsiteX11" fmla="*/ 297712 w 1098698"/>
              <a:gd name="connsiteY11" fmla="*/ 559981 h 1672864"/>
              <a:gd name="connsiteX12" fmla="*/ 276447 w 1098698"/>
              <a:gd name="connsiteY12" fmla="*/ 602511 h 1672864"/>
              <a:gd name="connsiteX13" fmla="*/ 255181 w 1098698"/>
              <a:gd name="connsiteY13" fmla="*/ 609600 h 1672864"/>
              <a:gd name="connsiteX14" fmla="*/ 233916 w 1098698"/>
              <a:gd name="connsiteY14" fmla="*/ 645041 h 1672864"/>
              <a:gd name="connsiteX15" fmla="*/ 212651 w 1098698"/>
              <a:gd name="connsiteY15" fmla="*/ 666307 h 1672864"/>
              <a:gd name="connsiteX16" fmla="*/ 198474 w 1098698"/>
              <a:gd name="connsiteY16" fmla="*/ 687572 h 1672864"/>
              <a:gd name="connsiteX17" fmla="*/ 177209 w 1098698"/>
              <a:gd name="connsiteY17" fmla="*/ 708837 h 1672864"/>
              <a:gd name="connsiteX18" fmla="*/ 163033 w 1098698"/>
              <a:gd name="connsiteY18" fmla="*/ 730102 h 1672864"/>
              <a:gd name="connsiteX19" fmla="*/ 120502 w 1098698"/>
              <a:gd name="connsiteY19" fmla="*/ 765544 h 1672864"/>
              <a:gd name="connsiteX20" fmla="*/ 77972 w 1098698"/>
              <a:gd name="connsiteY20" fmla="*/ 815162 h 1672864"/>
              <a:gd name="connsiteX21" fmla="*/ 35442 w 1098698"/>
              <a:gd name="connsiteY21" fmla="*/ 857693 h 1672864"/>
              <a:gd name="connsiteX22" fmla="*/ 7088 w 1098698"/>
              <a:gd name="connsiteY22" fmla="*/ 921488 h 1672864"/>
              <a:gd name="connsiteX23" fmla="*/ 0 w 1098698"/>
              <a:gd name="connsiteY23" fmla="*/ 942753 h 1672864"/>
              <a:gd name="connsiteX24" fmla="*/ 14177 w 1098698"/>
              <a:gd name="connsiteY24" fmla="*/ 1063255 h 1672864"/>
              <a:gd name="connsiteX25" fmla="*/ 35442 w 1098698"/>
              <a:gd name="connsiteY25" fmla="*/ 1105786 h 1672864"/>
              <a:gd name="connsiteX26" fmla="*/ 56707 w 1098698"/>
              <a:gd name="connsiteY26" fmla="*/ 1119962 h 1672864"/>
              <a:gd name="connsiteX27" fmla="*/ 77972 w 1098698"/>
              <a:gd name="connsiteY27" fmla="*/ 1162493 h 1672864"/>
              <a:gd name="connsiteX28" fmla="*/ 85061 w 1098698"/>
              <a:gd name="connsiteY28" fmla="*/ 1183758 h 1672864"/>
              <a:gd name="connsiteX29" fmla="*/ 106326 w 1098698"/>
              <a:gd name="connsiteY29" fmla="*/ 1197934 h 1672864"/>
              <a:gd name="connsiteX30" fmla="*/ 148856 w 1098698"/>
              <a:gd name="connsiteY30" fmla="*/ 1233376 h 1672864"/>
              <a:gd name="connsiteX31" fmla="*/ 170121 w 1098698"/>
              <a:gd name="connsiteY31" fmla="*/ 1254641 h 1672864"/>
              <a:gd name="connsiteX32" fmla="*/ 219740 w 1098698"/>
              <a:gd name="connsiteY32" fmla="*/ 1275907 h 1672864"/>
              <a:gd name="connsiteX33" fmla="*/ 241005 w 1098698"/>
              <a:gd name="connsiteY33" fmla="*/ 1290083 h 1672864"/>
              <a:gd name="connsiteX34" fmla="*/ 262270 w 1098698"/>
              <a:gd name="connsiteY34" fmla="*/ 1297172 h 1672864"/>
              <a:gd name="connsiteX35" fmla="*/ 304800 w 1098698"/>
              <a:gd name="connsiteY35" fmla="*/ 1325525 h 1672864"/>
              <a:gd name="connsiteX36" fmla="*/ 347330 w 1098698"/>
              <a:gd name="connsiteY36" fmla="*/ 1339702 h 1672864"/>
              <a:gd name="connsiteX37" fmla="*/ 404037 w 1098698"/>
              <a:gd name="connsiteY37" fmla="*/ 1368055 h 1672864"/>
              <a:gd name="connsiteX38" fmla="*/ 446568 w 1098698"/>
              <a:gd name="connsiteY38" fmla="*/ 1382232 h 1672864"/>
              <a:gd name="connsiteX39" fmla="*/ 467833 w 1098698"/>
              <a:gd name="connsiteY39" fmla="*/ 1389320 h 1672864"/>
              <a:gd name="connsiteX40" fmla="*/ 602512 w 1098698"/>
              <a:gd name="connsiteY40" fmla="*/ 1382232 h 1672864"/>
              <a:gd name="connsiteX41" fmla="*/ 652130 w 1098698"/>
              <a:gd name="connsiteY41" fmla="*/ 1360967 h 1672864"/>
              <a:gd name="connsiteX42" fmla="*/ 673395 w 1098698"/>
              <a:gd name="connsiteY42" fmla="*/ 1353879 h 1672864"/>
              <a:gd name="connsiteX43" fmla="*/ 694661 w 1098698"/>
              <a:gd name="connsiteY43" fmla="*/ 1332613 h 1672864"/>
              <a:gd name="connsiteX44" fmla="*/ 701749 w 1098698"/>
              <a:gd name="connsiteY44" fmla="*/ 1311348 h 1672864"/>
              <a:gd name="connsiteX45" fmla="*/ 708837 w 1098698"/>
              <a:gd name="connsiteY45" fmla="*/ 1049079 h 1672864"/>
              <a:gd name="connsiteX46" fmla="*/ 730102 w 1098698"/>
              <a:gd name="connsiteY46" fmla="*/ 978195 h 1672864"/>
              <a:gd name="connsiteX47" fmla="*/ 737191 w 1098698"/>
              <a:gd name="connsiteY47" fmla="*/ 956930 h 1672864"/>
              <a:gd name="connsiteX48" fmla="*/ 779721 w 1098698"/>
              <a:gd name="connsiteY48" fmla="*/ 928576 h 1672864"/>
              <a:gd name="connsiteX49" fmla="*/ 836428 w 1098698"/>
              <a:gd name="connsiteY49" fmla="*/ 907311 h 1672864"/>
              <a:gd name="connsiteX50" fmla="*/ 964019 w 1098698"/>
              <a:gd name="connsiteY50" fmla="*/ 914400 h 1672864"/>
              <a:gd name="connsiteX51" fmla="*/ 985284 w 1098698"/>
              <a:gd name="connsiteY51" fmla="*/ 921488 h 1672864"/>
              <a:gd name="connsiteX52" fmla="*/ 999461 w 1098698"/>
              <a:gd name="connsiteY52" fmla="*/ 942753 h 1672864"/>
              <a:gd name="connsiteX53" fmla="*/ 1006549 w 1098698"/>
              <a:gd name="connsiteY53" fmla="*/ 971107 h 1672864"/>
              <a:gd name="connsiteX54" fmla="*/ 1013637 w 1098698"/>
              <a:gd name="connsiteY54" fmla="*/ 992372 h 1672864"/>
              <a:gd name="connsiteX55" fmla="*/ 1006549 w 1098698"/>
              <a:gd name="connsiteY55" fmla="*/ 1020725 h 1672864"/>
              <a:gd name="connsiteX56" fmla="*/ 971107 w 1098698"/>
              <a:gd name="connsiteY56" fmla="*/ 1084520 h 1672864"/>
              <a:gd name="connsiteX57" fmla="*/ 942754 w 1098698"/>
              <a:gd name="connsiteY57" fmla="*/ 1119962 h 1672864"/>
              <a:gd name="connsiteX58" fmla="*/ 914400 w 1098698"/>
              <a:gd name="connsiteY58" fmla="*/ 1162493 h 1672864"/>
              <a:gd name="connsiteX59" fmla="*/ 893135 w 1098698"/>
              <a:gd name="connsiteY59" fmla="*/ 1205023 h 1672864"/>
              <a:gd name="connsiteX60" fmla="*/ 871870 w 1098698"/>
              <a:gd name="connsiteY60" fmla="*/ 1226288 h 1672864"/>
              <a:gd name="connsiteX61" fmla="*/ 857693 w 1098698"/>
              <a:gd name="connsiteY61" fmla="*/ 1254641 h 1672864"/>
              <a:gd name="connsiteX62" fmla="*/ 836428 w 1098698"/>
              <a:gd name="connsiteY62" fmla="*/ 1353879 h 1672864"/>
              <a:gd name="connsiteX63" fmla="*/ 850605 w 1098698"/>
              <a:gd name="connsiteY63" fmla="*/ 1474381 h 1672864"/>
              <a:gd name="connsiteX64" fmla="*/ 864781 w 1098698"/>
              <a:gd name="connsiteY64" fmla="*/ 1495646 h 1672864"/>
              <a:gd name="connsiteX65" fmla="*/ 871870 w 1098698"/>
              <a:gd name="connsiteY65" fmla="*/ 1516911 h 1672864"/>
              <a:gd name="connsiteX66" fmla="*/ 893135 w 1098698"/>
              <a:gd name="connsiteY66" fmla="*/ 1538176 h 1672864"/>
              <a:gd name="connsiteX67" fmla="*/ 921488 w 1098698"/>
              <a:gd name="connsiteY67" fmla="*/ 1587795 h 1672864"/>
              <a:gd name="connsiteX68" fmla="*/ 949842 w 1098698"/>
              <a:gd name="connsiteY68" fmla="*/ 1601972 h 1672864"/>
              <a:gd name="connsiteX69" fmla="*/ 999461 w 1098698"/>
              <a:gd name="connsiteY69" fmla="*/ 1630325 h 1672864"/>
              <a:gd name="connsiteX70" fmla="*/ 1020726 w 1098698"/>
              <a:gd name="connsiteY70" fmla="*/ 1644502 h 1672864"/>
              <a:gd name="connsiteX71" fmla="*/ 1041991 w 1098698"/>
              <a:gd name="connsiteY71" fmla="*/ 1651590 h 1672864"/>
              <a:gd name="connsiteX72" fmla="*/ 1063256 w 1098698"/>
              <a:gd name="connsiteY72" fmla="*/ 1665767 h 1672864"/>
              <a:gd name="connsiteX73" fmla="*/ 1098698 w 1098698"/>
              <a:gd name="connsiteY73" fmla="*/ 1672855 h 167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98698" h="1672864">
                <a:moveTo>
                  <a:pt x="439479" y="0"/>
                </a:moveTo>
                <a:cubicBezTo>
                  <a:pt x="459796" y="101573"/>
                  <a:pt x="431396" y="-24250"/>
                  <a:pt x="460744" y="63795"/>
                </a:cubicBezTo>
                <a:cubicBezTo>
                  <a:pt x="466905" y="82279"/>
                  <a:pt x="474921" y="120502"/>
                  <a:pt x="474921" y="120502"/>
                </a:cubicBezTo>
                <a:cubicBezTo>
                  <a:pt x="472558" y="160669"/>
                  <a:pt x="473037" y="201105"/>
                  <a:pt x="467833" y="241004"/>
                </a:cubicBezTo>
                <a:cubicBezTo>
                  <a:pt x="462604" y="281092"/>
                  <a:pt x="455308" y="277100"/>
                  <a:pt x="439479" y="304800"/>
                </a:cubicBezTo>
                <a:cubicBezTo>
                  <a:pt x="380473" y="408060"/>
                  <a:pt x="457980" y="274887"/>
                  <a:pt x="418214" y="354418"/>
                </a:cubicBezTo>
                <a:cubicBezTo>
                  <a:pt x="414404" y="362038"/>
                  <a:pt x="408763" y="368595"/>
                  <a:pt x="404037" y="375683"/>
                </a:cubicBezTo>
                <a:cubicBezTo>
                  <a:pt x="380588" y="446032"/>
                  <a:pt x="419930" y="338571"/>
                  <a:pt x="375684" y="418213"/>
                </a:cubicBezTo>
                <a:cubicBezTo>
                  <a:pt x="368427" y="431276"/>
                  <a:pt x="369797" y="448310"/>
                  <a:pt x="361507" y="460744"/>
                </a:cubicBezTo>
                <a:lnTo>
                  <a:pt x="347330" y="482009"/>
                </a:lnTo>
                <a:cubicBezTo>
                  <a:pt x="335489" y="529373"/>
                  <a:pt x="349204" y="495180"/>
                  <a:pt x="311888" y="538716"/>
                </a:cubicBezTo>
                <a:cubicBezTo>
                  <a:pt x="306344" y="545184"/>
                  <a:pt x="301522" y="552361"/>
                  <a:pt x="297712" y="559981"/>
                </a:cubicBezTo>
                <a:cubicBezTo>
                  <a:pt x="289153" y="577100"/>
                  <a:pt x="293372" y="588971"/>
                  <a:pt x="276447" y="602511"/>
                </a:cubicBezTo>
                <a:cubicBezTo>
                  <a:pt x="270612" y="607179"/>
                  <a:pt x="262270" y="607237"/>
                  <a:pt x="255181" y="609600"/>
                </a:cubicBezTo>
                <a:cubicBezTo>
                  <a:pt x="248093" y="621414"/>
                  <a:pt x="242182" y="634019"/>
                  <a:pt x="233916" y="645041"/>
                </a:cubicBezTo>
                <a:cubicBezTo>
                  <a:pt x="227901" y="653061"/>
                  <a:pt x="219069" y="658606"/>
                  <a:pt x="212651" y="666307"/>
                </a:cubicBezTo>
                <a:cubicBezTo>
                  <a:pt x="207197" y="672852"/>
                  <a:pt x="203928" y="681027"/>
                  <a:pt x="198474" y="687572"/>
                </a:cubicBezTo>
                <a:cubicBezTo>
                  <a:pt x="192056" y="695273"/>
                  <a:pt x="183626" y="701136"/>
                  <a:pt x="177209" y="708837"/>
                </a:cubicBezTo>
                <a:cubicBezTo>
                  <a:pt x="171755" y="715382"/>
                  <a:pt x="168487" y="723557"/>
                  <a:pt x="163033" y="730102"/>
                </a:cubicBezTo>
                <a:cubicBezTo>
                  <a:pt x="145978" y="750569"/>
                  <a:pt x="141411" y="751605"/>
                  <a:pt x="120502" y="765544"/>
                </a:cubicBezTo>
                <a:cubicBezTo>
                  <a:pt x="58307" y="848470"/>
                  <a:pt x="137218" y="746041"/>
                  <a:pt x="77972" y="815162"/>
                </a:cubicBezTo>
                <a:cubicBezTo>
                  <a:pt x="42803" y="856194"/>
                  <a:pt x="72877" y="832735"/>
                  <a:pt x="35442" y="857693"/>
                </a:cubicBezTo>
                <a:cubicBezTo>
                  <a:pt x="12976" y="891391"/>
                  <a:pt x="23958" y="870877"/>
                  <a:pt x="7088" y="921488"/>
                </a:cubicBezTo>
                <a:lnTo>
                  <a:pt x="0" y="942753"/>
                </a:lnTo>
                <a:cubicBezTo>
                  <a:pt x="5413" y="1013130"/>
                  <a:pt x="381" y="1014971"/>
                  <a:pt x="14177" y="1063255"/>
                </a:cubicBezTo>
                <a:cubicBezTo>
                  <a:pt x="18789" y="1079398"/>
                  <a:pt x="23015" y="1093359"/>
                  <a:pt x="35442" y="1105786"/>
                </a:cubicBezTo>
                <a:cubicBezTo>
                  <a:pt x="41466" y="1111810"/>
                  <a:pt x="49619" y="1115237"/>
                  <a:pt x="56707" y="1119962"/>
                </a:cubicBezTo>
                <a:cubicBezTo>
                  <a:pt x="74520" y="1173404"/>
                  <a:pt x="50493" y="1107536"/>
                  <a:pt x="77972" y="1162493"/>
                </a:cubicBezTo>
                <a:cubicBezTo>
                  <a:pt x="81314" y="1169176"/>
                  <a:pt x="80393" y="1177924"/>
                  <a:pt x="85061" y="1183758"/>
                </a:cubicBezTo>
                <a:cubicBezTo>
                  <a:pt x="90383" y="1190410"/>
                  <a:pt x="99238" y="1193209"/>
                  <a:pt x="106326" y="1197934"/>
                </a:cubicBezTo>
                <a:cubicBezTo>
                  <a:pt x="157746" y="1266495"/>
                  <a:pt x="100147" y="1200904"/>
                  <a:pt x="148856" y="1233376"/>
                </a:cubicBezTo>
                <a:cubicBezTo>
                  <a:pt x="157197" y="1238937"/>
                  <a:pt x="162420" y="1248223"/>
                  <a:pt x="170121" y="1254641"/>
                </a:cubicBezTo>
                <a:cubicBezTo>
                  <a:pt x="191101" y="1272124"/>
                  <a:pt x="192717" y="1269151"/>
                  <a:pt x="219740" y="1275907"/>
                </a:cubicBezTo>
                <a:cubicBezTo>
                  <a:pt x="226828" y="1280632"/>
                  <a:pt x="233385" y="1286273"/>
                  <a:pt x="241005" y="1290083"/>
                </a:cubicBezTo>
                <a:cubicBezTo>
                  <a:pt x="247688" y="1293425"/>
                  <a:pt x="255738" y="1293543"/>
                  <a:pt x="262270" y="1297172"/>
                </a:cubicBezTo>
                <a:cubicBezTo>
                  <a:pt x="277164" y="1305447"/>
                  <a:pt x="288636" y="1320137"/>
                  <a:pt x="304800" y="1325525"/>
                </a:cubicBezTo>
                <a:lnTo>
                  <a:pt x="347330" y="1339702"/>
                </a:lnTo>
                <a:cubicBezTo>
                  <a:pt x="388843" y="1370836"/>
                  <a:pt x="359798" y="1354783"/>
                  <a:pt x="404037" y="1368055"/>
                </a:cubicBezTo>
                <a:cubicBezTo>
                  <a:pt x="418351" y="1372349"/>
                  <a:pt x="432391" y="1377506"/>
                  <a:pt x="446568" y="1382232"/>
                </a:cubicBezTo>
                <a:lnTo>
                  <a:pt x="467833" y="1389320"/>
                </a:lnTo>
                <a:cubicBezTo>
                  <a:pt x="512726" y="1386957"/>
                  <a:pt x="557741" y="1386302"/>
                  <a:pt x="602512" y="1382232"/>
                </a:cubicBezTo>
                <a:cubicBezTo>
                  <a:pt x="616580" y="1380953"/>
                  <a:pt x="641448" y="1365545"/>
                  <a:pt x="652130" y="1360967"/>
                </a:cubicBezTo>
                <a:cubicBezTo>
                  <a:pt x="658998" y="1358024"/>
                  <a:pt x="666307" y="1356242"/>
                  <a:pt x="673395" y="1353879"/>
                </a:cubicBezTo>
                <a:cubicBezTo>
                  <a:pt x="680484" y="1346790"/>
                  <a:pt x="689100" y="1340954"/>
                  <a:pt x="694661" y="1332613"/>
                </a:cubicBezTo>
                <a:cubicBezTo>
                  <a:pt x="698806" y="1326396"/>
                  <a:pt x="701376" y="1318810"/>
                  <a:pt x="701749" y="1311348"/>
                </a:cubicBezTo>
                <a:cubicBezTo>
                  <a:pt x="706116" y="1224002"/>
                  <a:pt x="704576" y="1136430"/>
                  <a:pt x="708837" y="1049079"/>
                </a:cubicBezTo>
                <a:cubicBezTo>
                  <a:pt x="709449" y="1036534"/>
                  <a:pt x="728340" y="983481"/>
                  <a:pt x="730102" y="978195"/>
                </a:cubicBezTo>
                <a:cubicBezTo>
                  <a:pt x="732465" y="971107"/>
                  <a:pt x="730974" y="961075"/>
                  <a:pt x="737191" y="956930"/>
                </a:cubicBezTo>
                <a:lnTo>
                  <a:pt x="779721" y="928576"/>
                </a:lnTo>
                <a:cubicBezTo>
                  <a:pt x="811009" y="907718"/>
                  <a:pt x="792635" y="916070"/>
                  <a:pt x="836428" y="907311"/>
                </a:cubicBezTo>
                <a:cubicBezTo>
                  <a:pt x="878958" y="909674"/>
                  <a:pt x="921615" y="910361"/>
                  <a:pt x="964019" y="914400"/>
                </a:cubicBezTo>
                <a:cubicBezTo>
                  <a:pt x="971457" y="915108"/>
                  <a:pt x="979450" y="916821"/>
                  <a:pt x="985284" y="921488"/>
                </a:cubicBezTo>
                <a:cubicBezTo>
                  <a:pt x="991936" y="926810"/>
                  <a:pt x="994735" y="935665"/>
                  <a:pt x="999461" y="942753"/>
                </a:cubicBezTo>
                <a:cubicBezTo>
                  <a:pt x="1001824" y="952204"/>
                  <a:pt x="1003873" y="961740"/>
                  <a:pt x="1006549" y="971107"/>
                </a:cubicBezTo>
                <a:cubicBezTo>
                  <a:pt x="1008602" y="978291"/>
                  <a:pt x="1013637" y="984900"/>
                  <a:pt x="1013637" y="992372"/>
                </a:cubicBezTo>
                <a:cubicBezTo>
                  <a:pt x="1013637" y="1002114"/>
                  <a:pt x="1009348" y="1011394"/>
                  <a:pt x="1006549" y="1020725"/>
                </a:cubicBezTo>
                <a:cubicBezTo>
                  <a:pt x="991681" y="1070286"/>
                  <a:pt x="1001276" y="1054351"/>
                  <a:pt x="971107" y="1084520"/>
                </a:cubicBezTo>
                <a:cubicBezTo>
                  <a:pt x="947937" y="1154038"/>
                  <a:pt x="985501" y="1055843"/>
                  <a:pt x="942754" y="1119962"/>
                </a:cubicBezTo>
                <a:cubicBezTo>
                  <a:pt x="906134" y="1174891"/>
                  <a:pt x="967788" y="1126900"/>
                  <a:pt x="914400" y="1162493"/>
                </a:cubicBezTo>
                <a:cubicBezTo>
                  <a:pt x="907296" y="1183807"/>
                  <a:pt x="908404" y="1186701"/>
                  <a:pt x="893135" y="1205023"/>
                </a:cubicBezTo>
                <a:cubicBezTo>
                  <a:pt x="886717" y="1212724"/>
                  <a:pt x="877697" y="1218131"/>
                  <a:pt x="871870" y="1226288"/>
                </a:cubicBezTo>
                <a:cubicBezTo>
                  <a:pt x="865728" y="1234886"/>
                  <a:pt x="862419" y="1245190"/>
                  <a:pt x="857693" y="1254641"/>
                </a:cubicBezTo>
                <a:cubicBezTo>
                  <a:pt x="840030" y="1325291"/>
                  <a:pt x="846719" y="1292129"/>
                  <a:pt x="836428" y="1353879"/>
                </a:cubicBezTo>
                <a:cubicBezTo>
                  <a:pt x="837070" y="1362229"/>
                  <a:pt x="838318" y="1445712"/>
                  <a:pt x="850605" y="1474381"/>
                </a:cubicBezTo>
                <a:cubicBezTo>
                  <a:pt x="853961" y="1482211"/>
                  <a:pt x="860971" y="1488026"/>
                  <a:pt x="864781" y="1495646"/>
                </a:cubicBezTo>
                <a:cubicBezTo>
                  <a:pt x="868123" y="1502329"/>
                  <a:pt x="867725" y="1510694"/>
                  <a:pt x="871870" y="1516911"/>
                </a:cubicBezTo>
                <a:cubicBezTo>
                  <a:pt x="877431" y="1525252"/>
                  <a:pt x="887308" y="1530019"/>
                  <a:pt x="893135" y="1538176"/>
                </a:cubicBezTo>
                <a:cubicBezTo>
                  <a:pt x="900924" y="1549080"/>
                  <a:pt x="909673" y="1577949"/>
                  <a:pt x="921488" y="1587795"/>
                </a:cubicBezTo>
                <a:cubicBezTo>
                  <a:pt x="929606" y="1594560"/>
                  <a:pt x="940391" y="1597246"/>
                  <a:pt x="949842" y="1601972"/>
                </a:cubicBezTo>
                <a:cubicBezTo>
                  <a:pt x="975520" y="1640488"/>
                  <a:pt x="948852" y="1611347"/>
                  <a:pt x="999461" y="1630325"/>
                </a:cubicBezTo>
                <a:cubicBezTo>
                  <a:pt x="1007438" y="1633316"/>
                  <a:pt x="1013106" y="1640692"/>
                  <a:pt x="1020726" y="1644502"/>
                </a:cubicBezTo>
                <a:cubicBezTo>
                  <a:pt x="1027409" y="1647843"/>
                  <a:pt x="1034903" y="1649227"/>
                  <a:pt x="1041991" y="1651590"/>
                </a:cubicBezTo>
                <a:cubicBezTo>
                  <a:pt x="1049079" y="1656316"/>
                  <a:pt x="1055426" y="1662411"/>
                  <a:pt x="1063256" y="1665767"/>
                </a:cubicBezTo>
                <a:cubicBezTo>
                  <a:pt x="1081132" y="1673428"/>
                  <a:pt x="1084965" y="1672855"/>
                  <a:pt x="1098698" y="167285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3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Adding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GB" dirty="0"/>
                  <a:t>to penalise </a:t>
                </a:r>
              </a:p>
              <a:p>
                <a:pPr lvl="1"/>
                <a:r>
                  <a:rPr lang="en-GB" dirty="0"/>
                  <a:t>Keeps weight small</a:t>
                </a:r>
              </a:p>
              <a:p>
                <a:pPr lvl="1"/>
                <a:r>
                  <a:rPr lang="en-GB" dirty="0"/>
                  <a:t>Big error derivatives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3454" t="-23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36619" y="757535"/>
                <a:ext cx="3886200" cy="392043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𝐸</m:t>
                    </m:r>
                    <m:r>
                      <a:rPr lang="en-US" sz="24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mr-I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40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40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400" dirty="0"/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GB" sz="2400" dirty="0"/>
                  <a:t>0; 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=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So, at minimum of cost function if</a:t>
                </a:r>
                <a:r>
                  <a:rPr lang="mr-I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/>
                  <a:t> is big, the weights are big</a:t>
                </a:r>
              </a:p>
            </p:txBody>
          </p:sp>
        </mc:Choice>
        <mc:Fallback xmlns=""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36619" y="757535"/>
                <a:ext cx="3886200" cy="3920431"/>
              </a:xfrm>
              <a:blipFill>
                <a:blip r:embed="rId4"/>
                <a:stretch>
                  <a:fillRect l="-2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 Penalty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46" y="2857341"/>
            <a:ext cx="2626290" cy="16179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60055" y="2715766"/>
            <a:ext cx="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63888" y="4080849"/>
            <a:ext cx="66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6353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7" y="1283494"/>
            <a:ext cx="4884662" cy="3232472"/>
          </a:xfrm>
        </p:spPr>
        <p:txBody>
          <a:bodyPr/>
          <a:lstStyle/>
          <a:p>
            <a:r>
              <a:rPr lang="en-GB" sz="2400" dirty="0"/>
              <a:t>Preventing network from the weights it does not need</a:t>
            </a:r>
          </a:p>
          <a:p>
            <a:pPr lvl="1"/>
            <a:r>
              <a:rPr lang="en-GB" sz="2200" dirty="0"/>
              <a:t>Don’t have a lot of weights not doing anything</a:t>
            </a:r>
            <a:endParaRPr lang="en-GB" sz="2400" dirty="0"/>
          </a:p>
          <a:p>
            <a:pPr lvl="1"/>
            <a:r>
              <a:rPr lang="en-GB" sz="2400" dirty="0"/>
              <a:t>So output changes more slowly as input changes.</a:t>
            </a:r>
          </a:p>
          <a:p>
            <a:r>
              <a:rPr lang="en-GB" sz="2400" dirty="0"/>
              <a:t>Putting half the weight on each and not on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 Penalty - Advantages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6472540" y="1590773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7039519" y="1590773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6" idx="7"/>
          </p:cNvCxnSpPr>
          <p:nvPr/>
        </p:nvCxnSpPr>
        <p:spPr>
          <a:xfrm flipV="1">
            <a:off x="6448826" y="3280059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7" idx="1"/>
          </p:cNvCxnSpPr>
          <p:nvPr/>
        </p:nvCxnSpPr>
        <p:spPr>
          <a:xfrm flipH="1" flipV="1">
            <a:off x="7039519" y="3254500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60394" y="168116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84814" y="168116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42065" y="3280059"/>
                <a:ext cx="586167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065" y="3280059"/>
                <a:ext cx="586167" cy="458395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80295" y="3283685"/>
                <a:ext cx="586167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95" y="3283685"/>
                <a:ext cx="586167" cy="45839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14"/>
          <p:cNvSpPr/>
          <p:nvPr/>
        </p:nvSpPr>
        <p:spPr>
          <a:xfrm>
            <a:off x="6691882" y="286697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14"/>
          <p:cNvSpPr/>
          <p:nvPr/>
        </p:nvSpPr>
        <p:spPr>
          <a:xfrm>
            <a:off x="6732194" y="1176063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14"/>
          <p:cNvSpPr/>
          <p:nvPr/>
        </p:nvSpPr>
        <p:spPr>
          <a:xfrm>
            <a:off x="6258809" y="3804616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14"/>
          <p:cNvSpPr/>
          <p:nvPr/>
        </p:nvSpPr>
        <p:spPr>
          <a:xfrm>
            <a:off x="7232448" y="3810679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14"/>
          <p:cNvSpPr/>
          <p:nvPr/>
        </p:nvSpPr>
        <p:spPr>
          <a:xfrm>
            <a:off x="6258809" y="2111704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14"/>
          <p:cNvSpPr/>
          <p:nvPr/>
        </p:nvSpPr>
        <p:spPr>
          <a:xfrm>
            <a:off x="7190034" y="2144007"/>
            <a:ext cx="416711" cy="41671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6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343584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/>
          <p:cNvSpPr txBox="1"/>
          <p:nvPr/>
        </p:nvSpPr>
        <p:spPr>
          <a:xfrm>
            <a:off x="626367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x 24 x 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418455" y="1221601"/>
            <a:ext cx="461665" cy="21422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3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210543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24 x 24 x 64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002631" y="121059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801855" y="1221601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601079" y="120808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400303" y="1190908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12 x 12 x 64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188823" y="1190907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6 x 6 x 64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998751" y="1187236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384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76567" y="1183565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128 x 192</a:t>
            </a:r>
          </a:p>
        </p:txBody>
      </p:sp>
      <p:sp>
        <p:nvSpPr>
          <p:cNvPr id="34" name="Textfeld 33"/>
          <p:cNvSpPr txBox="1"/>
          <p:nvPr/>
        </p:nvSpPr>
        <p:spPr>
          <a:xfrm rot="5400000">
            <a:off x="1334204" y="3302129"/>
            <a:ext cx="461665" cy="2169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Output: 128 x 2</a:t>
            </a:r>
          </a:p>
        </p:txBody>
      </p:sp>
    </p:spTree>
    <p:extLst>
      <p:ext uri="{BB962C8B-B14F-4D97-AF65-F5344CB8AC3E}">
        <p14:creationId xmlns:p14="http://schemas.microsoft.com/office/powerpoint/2010/main" val="8150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382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3.googleusercontent.com/CyKKRfgJk_76lwKr7CIsSAFXn8y8kVAUj6Y-oYq4PCp4Ctw_J6nBNEANQG4rCKlFly2Iffl3fLaTjlWIuNo4eYHa8Pkssuw1pKeJndgquEbtUE_QTRkfXJt56y6QuC5MtVAeeSJKg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3494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of cats and dogs</a:t>
            </a:r>
            <a:endParaRPr lang="de-DE" dirty="0"/>
          </a:p>
          <a:p>
            <a:r>
              <a:rPr lang="de-DE" dirty="0"/>
              <a:t>File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*.</a:t>
            </a:r>
            <a:r>
              <a:rPr lang="de-DE" dirty="0" err="1"/>
              <a:t>jpg</a:t>
            </a:r>
            <a:endParaRPr lang="de-DE" dirty="0"/>
          </a:p>
          <a:p>
            <a:r>
              <a:rPr lang="en-US" dirty="0"/>
              <a:t>Color space is RGB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725689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25,000 images</a:t>
            </a:r>
          </a:p>
          <a:p>
            <a:pPr lvl="1"/>
            <a:r>
              <a:rPr lang="en-US" dirty="0"/>
              <a:t>12,500 of dogs</a:t>
            </a:r>
          </a:p>
          <a:p>
            <a:pPr lvl="1"/>
            <a:r>
              <a:rPr lang="en-US" dirty="0"/>
              <a:t>12,500 of cats</a:t>
            </a:r>
          </a:p>
          <a:p>
            <a:r>
              <a:rPr lang="en-US" dirty="0"/>
              <a:t>Avg. file size</a:t>
            </a:r>
          </a:p>
          <a:p>
            <a:pPr lvl="1"/>
            <a:r>
              <a:rPr lang="en-US" dirty="0"/>
              <a:t>22.34 kB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1920" y="1283816"/>
            <a:ext cx="4309533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791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Split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Train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20,000 </a:t>
            </a:r>
            <a:r>
              <a:rPr lang="de-DE" dirty="0" err="1"/>
              <a:t>images</a:t>
            </a:r>
            <a:r>
              <a:rPr lang="de-DE" dirty="0"/>
              <a:t> (80 </a:t>
            </a:r>
            <a:r>
              <a:rPr lang="de-DE" dirty="0" err="1"/>
              <a:t>percent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5 </a:t>
            </a:r>
            <a:r>
              <a:rPr lang="de-DE" dirty="0" err="1"/>
              <a:t>batches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4,000 </a:t>
            </a:r>
            <a:r>
              <a:rPr lang="de-DE" dirty="0" err="1"/>
              <a:t>each</a:t>
            </a:r>
            <a:endParaRPr lang="de-DE" dirty="0"/>
          </a:p>
          <a:p>
            <a:pPr lvl="1"/>
            <a:r>
              <a:rPr lang="de-DE" dirty="0"/>
              <a:t>Test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5,000 </a:t>
            </a:r>
            <a:r>
              <a:rPr lang="de-DE" dirty="0" err="1"/>
              <a:t>images</a:t>
            </a:r>
            <a:r>
              <a:rPr lang="de-DE" dirty="0"/>
              <a:t> (20 </a:t>
            </a:r>
            <a:r>
              <a:rPr lang="de-DE" dirty="0" err="1"/>
              <a:t>percent</a:t>
            </a:r>
            <a:r>
              <a:rPr lang="de-DE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618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Resize </a:t>
            </a:r>
            <a:r>
              <a:rPr lang="de-DE" dirty="0" err="1"/>
              <a:t>to</a:t>
            </a:r>
            <a:r>
              <a:rPr lang="de-DE" dirty="0"/>
              <a:t> 32 * 32 * 3 = 3,072</a:t>
            </a:r>
          </a:p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25,000 * 3,073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cat10.jpg</a:t>
            </a:r>
          </a:p>
        </p:txBody>
      </p:sp>
    </p:spTree>
    <p:extLst>
      <p:ext uri="{BB962C8B-B14F-4D97-AF65-F5344CB8AC3E}">
        <p14:creationId xmlns:p14="http://schemas.microsoft.com/office/powerpoint/2010/main" val="2262870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Resize </a:t>
            </a:r>
            <a:r>
              <a:rPr lang="de-DE" dirty="0" err="1"/>
              <a:t>to</a:t>
            </a:r>
            <a:r>
              <a:rPr lang="de-DE" dirty="0"/>
              <a:t> 32 * 32 * 3</a:t>
            </a:r>
          </a:p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25,000 * 3,073</a:t>
            </a:r>
          </a:p>
          <a:p>
            <a:r>
              <a:rPr lang="de-DE" dirty="0" err="1"/>
              <a:t>Example</a:t>
            </a:r>
            <a:endParaRPr lang="de-DE" dirty="0"/>
          </a:p>
          <a:p>
            <a:pPr lvl="1"/>
            <a:r>
              <a:rPr lang="de-DE" dirty="0"/>
              <a:t>1; 22; 11; 123; …</a:t>
            </a:r>
          </a:p>
          <a:p>
            <a:pPr lvl="1"/>
            <a:r>
              <a:rPr lang="de-DE" dirty="0"/>
              <a:t>0; 256; 255; 0; 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cat10.jpg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8" y="3710274"/>
            <a:ext cx="304800" cy="30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11" y="3710274"/>
            <a:ext cx="304800" cy="304800"/>
          </a:xfrm>
          <a:prstGeom prst="rect">
            <a:avLst/>
          </a:prstGeom>
        </p:spPr>
      </p:pic>
      <p:cxnSp>
        <p:nvCxnSpPr>
          <p:cNvPr id="11" name="Gerader Verbinder 10"/>
          <p:cNvCxnSpPr>
            <a:cxnSpLocks/>
          </p:cNvCxnSpPr>
          <p:nvPr/>
        </p:nvCxnSpPr>
        <p:spPr>
          <a:xfrm>
            <a:off x="3707903" y="2067694"/>
            <a:ext cx="2130708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>
            <a:off x="5357476" y="2067694"/>
            <a:ext cx="785935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</p:cNvCxnSpPr>
          <p:nvPr/>
        </p:nvCxnSpPr>
        <p:spPr>
          <a:xfrm flipV="1">
            <a:off x="3734829" y="4015074"/>
            <a:ext cx="2103782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</p:cNvCxnSpPr>
          <p:nvPr/>
        </p:nvCxnSpPr>
        <p:spPr>
          <a:xfrm flipV="1">
            <a:off x="5357476" y="4015074"/>
            <a:ext cx="785935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>
            <a:off x="5868143" y="915566"/>
            <a:ext cx="1616306" cy="28146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868143" y="2585288"/>
            <a:ext cx="1586842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>
          <a:xfrm flipH="1">
            <a:off x="7766058" y="915566"/>
            <a:ext cx="334333" cy="279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</p:cNvCxnSpPr>
          <p:nvPr/>
        </p:nvCxnSpPr>
        <p:spPr>
          <a:xfrm flipV="1">
            <a:off x="7766057" y="2585288"/>
            <a:ext cx="334334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5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226"/>
          <p:cNvGrpSpPr/>
          <p:nvPr/>
        </p:nvGrpSpPr>
        <p:grpSpPr>
          <a:xfrm>
            <a:off x="1476008" y="1529131"/>
            <a:ext cx="5912584" cy="3168352"/>
            <a:chOff x="2602386" y="1562474"/>
            <a:chExt cx="5108495" cy="2737468"/>
          </a:xfrm>
        </p:grpSpPr>
        <p:grpSp>
          <p:nvGrpSpPr>
            <p:cNvPr id="87" name="Gruppieren 22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89" name="Gruppieren 121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00" name="Rechteck 120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Rechteck 119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Rechteck 118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" name="Rechteck 117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Ellipse 6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5" name="Ellipse 7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8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9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1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2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1" name="Ellipse 13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4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5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6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8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6" name="Gerade Verbindung mit Pfeil 20"/>
                <p:cNvCxnSpPr>
                  <a:stCxn id="105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22"/>
                <p:cNvCxnSpPr>
                  <a:cxnSpLocks/>
                  <a:stCxn id="105" idx="6"/>
                  <a:endCxn id="98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mit Pfeil 25"/>
                <p:cNvCxnSpPr>
                  <a:cxnSpLocks/>
                  <a:stCxn id="105" idx="6"/>
                  <a:endCxn id="99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mit Pfeil 28"/>
                <p:cNvCxnSpPr>
                  <a:cxnSpLocks/>
                  <a:stCxn id="105" idx="6"/>
                  <a:endCxn id="100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mit Pfeil 32"/>
                <p:cNvCxnSpPr>
                  <a:cxnSpLocks/>
                  <a:stCxn id="106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Gerade Verbindung mit Pfeil 35"/>
                <p:cNvCxnSpPr>
                  <a:cxnSpLocks/>
                  <a:stCxn id="106" idx="6"/>
                  <a:endCxn id="98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mit Pfeil 38"/>
                <p:cNvCxnSpPr>
                  <a:cxnSpLocks/>
                  <a:stCxn id="106" idx="6"/>
                  <a:endCxn id="99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Gerade Verbindung mit Pfeil 41"/>
                <p:cNvCxnSpPr>
                  <a:cxnSpLocks/>
                  <a:stCxn id="106" idx="6"/>
                  <a:endCxn id="100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Gerade Verbindung mit Pfeil 44"/>
                <p:cNvCxnSpPr>
                  <a:cxnSpLocks/>
                  <a:stCxn id="107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 Verbindung mit Pfeil 47"/>
                <p:cNvCxnSpPr>
                  <a:cxnSpLocks/>
                  <a:stCxn id="107" idx="6"/>
                  <a:endCxn id="98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 Verbindung mit Pfeil 50"/>
                <p:cNvCxnSpPr>
                  <a:cxnSpLocks/>
                  <a:stCxn id="107" idx="6"/>
                  <a:endCxn id="99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 Verbindung mit Pfeil 53"/>
                <p:cNvCxnSpPr>
                  <a:cxnSpLocks/>
                  <a:stCxn id="107" idx="6"/>
                  <a:endCxn id="100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 Verbindung mit Pfeil 56"/>
                <p:cNvCxnSpPr>
                  <a:cxnSpLocks/>
                  <a:stCxn id="91" idx="6"/>
                  <a:endCxn id="104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 Verbindung mit Pfeil 59"/>
                <p:cNvCxnSpPr>
                  <a:cxnSpLocks/>
                  <a:stCxn id="91" idx="6"/>
                  <a:endCxn id="103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mit Pfeil 62"/>
                <p:cNvCxnSpPr>
                  <a:cxnSpLocks/>
                  <a:stCxn id="91" idx="6"/>
                  <a:endCxn id="102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mit Pfeil 65"/>
                <p:cNvCxnSpPr>
                  <a:cxnSpLocks/>
                  <a:stCxn id="91" idx="6"/>
                  <a:endCxn id="101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mit Pfeil 68"/>
                <p:cNvCxnSpPr>
                  <a:cxnSpLocks/>
                  <a:stCxn id="98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mit Pfeil 71"/>
                <p:cNvCxnSpPr>
                  <a:cxnSpLocks/>
                  <a:stCxn id="98" idx="6"/>
                  <a:endCxn id="102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Gerade Verbindung mit Pfeil 74"/>
                <p:cNvCxnSpPr>
                  <a:cxnSpLocks/>
                  <a:stCxn id="98" idx="6"/>
                  <a:endCxn id="103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Gerade Verbindung mit Pfeil 77"/>
                <p:cNvCxnSpPr>
                  <a:cxnSpLocks/>
                  <a:stCxn id="98" idx="6"/>
                  <a:endCxn id="104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Gerade Verbindung mit Pfeil 81"/>
                <p:cNvCxnSpPr>
                  <a:cxnSpLocks/>
                  <a:stCxn id="99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Gerade Verbindung mit Pfeil 84"/>
                <p:cNvCxnSpPr>
                  <a:cxnSpLocks/>
                  <a:stCxn id="99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87"/>
                <p:cNvCxnSpPr>
                  <a:cxnSpLocks/>
                  <a:stCxn id="99" idx="6"/>
                  <a:endCxn id="103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90"/>
                <p:cNvCxnSpPr>
                  <a:cxnSpLocks/>
                  <a:stCxn id="99" idx="6"/>
                  <a:endCxn id="104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93"/>
                <p:cNvCxnSpPr>
                  <a:cxnSpLocks/>
                  <a:stCxn id="100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96"/>
                <p:cNvCxnSpPr>
                  <a:cxnSpLocks/>
                  <a:stCxn id="100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99"/>
                <p:cNvCxnSpPr>
                  <a:cxnSpLocks/>
                  <a:stCxn id="100" idx="6"/>
                  <a:endCxn id="103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02"/>
                <p:cNvCxnSpPr>
                  <a:cxnSpLocks/>
                  <a:stCxn id="100" idx="6"/>
                  <a:endCxn id="104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05"/>
                <p:cNvCxnSpPr>
                  <a:cxnSpLocks/>
                  <a:stCxn id="101" idx="6"/>
                  <a:endCxn id="109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08"/>
                <p:cNvCxnSpPr>
                  <a:cxnSpLocks/>
                  <a:stCxn id="102" idx="6"/>
                  <a:endCxn id="109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11"/>
                <p:cNvCxnSpPr>
                  <a:cxnSpLocks/>
                  <a:stCxn id="103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14"/>
                <p:cNvCxnSpPr>
                  <a:cxnSpLocks/>
                  <a:stCxn id="104" idx="6"/>
                  <a:endCxn id="109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feld 171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91" name="Textfeld 221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98" name="Textfeld 222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99" name="Textfeld 223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88" name="Textfeld 22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</a:t>
            </a:r>
            <a:r>
              <a:rPr lang="mr-IN" sz="3200" dirty="0"/>
              <a:t>–</a:t>
            </a:r>
            <a:r>
              <a:rPr lang="en-US" sz="3200" dirty="0"/>
              <a:t> Neural Nets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76493" y="159334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87352" y="208922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87352" y="310609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43808" y="158702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43808" y="209108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33920" y="309979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1n</a:t>
            </a:r>
          </a:p>
        </p:txBody>
      </p:sp>
      <p:sp>
        <p:nvSpPr>
          <p:cNvPr id="65" name="TextBox 95"/>
          <p:cNvSpPr txBox="1"/>
          <p:nvPr/>
        </p:nvSpPr>
        <p:spPr>
          <a:xfrm>
            <a:off x="2882997" y="266832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baseline="-25000" dirty="0"/>
              <a:t>…</a:t>
            </a:r>
          </a:p>
        </p:txBody>
      </p:sp>
      <p:sp>
        <p:nvSpPr>
          <p:cNvPr id="66" name="TextBox 95"/>
          <p:cNvSpPr txBox="1"/>
          <p:nvPr/>
        </p:nvSpPr>
        <p:spPr>
          <a:xfrm>
            <a:off x="4589066" y="26793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baseline="-2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6683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9" y="1273593"/>
            <a:ext cx="2043681" cy="204971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distorsion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0787" y="3939902"/>
            <a:ext cx="228600" cy="228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39" y="1273593"/>
            <a:ext cx="2047697" cy="205373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00454" y="3939902"/>
            <a:ext cx="228600" cy="228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275606"/>
            <a:ext cx="2047697" cy="20476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45859" y="394035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83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036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797677"/>
            <a:ext cx="7923213" cy="220537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153423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810198"/>
            <a:ext cx="7923213" cy="218032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Cross-</a:t>
            </a:r>
            <a:r>
              <a:rPr lang="de-DE" dirty="0" err="1"/>
              <a:t>entropy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261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810413"/>
            <a:ext cx="7923213" cy="21799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479426" y="3990312"/>
            <a:ext cx="7923213" cy="52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4738" indent="-269875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343025" indent="-269875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2400" dirty="0"/>
              <a:t>Total </a:t>
            </a:r>
            <a:r>
              <a:rPr lang="de-DE" sz="2400" dirty="0" err="1"/>
              <a:t>loss</a:t>
            </a:r>
            <a:r>
              <a:rPr lang="de-DE" sz="2400" dirty="0"/>
              <a:t> after 100k </a:t>
            </a:r>
            <a:r>
              <a:rPr lang="de-DE" sz="2400" dirty="0" err="1"/>
              <a:t>steps</a:t>
            </a:r>
            <a:r>
              <a:rPr lang="de-DE" sz="2400" dirty="0"/>
              <a:t> </a:t>
            </a:r>
            <a:r>
              <a:rPr lang="de-DE" sz="2400" dirty="0" err="1"/>
              <a:t>roughly</a:t>
            </a:r>
            <a:r>
              <a:rPr lang="de-DE" sz="2400" dirty="0"/>
              <a:t> </a:t>
            </a:r>
            <a:r>
              <a:rPr lang="de-DE" sz="2400" dirty="0" err="1"/>
              <a:t>above</a:t>
            </a:r>
            <a:r>
              <a:rPr lang="de-DE" sz="2400" dirty="0"/>
              <a:t> 0.1</a:t>
            </a:r>
          </a:p>
        </p:txBody>
      </p:sp>
    </p:spTree>
    <p:extLst>
      <p:ext uri="{BB962C8B-B14F-4D97-AF65-F5344CB8AC3E}">
        <p14:creationId xmlns:p14="http://schemas.microsoft.com/office/powerpoint/2010/main" val="2482783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Understood</a:t>
            </a:r>
            <a:r>
              <a:rPr lang="de-DE" dirty="0"/>
              <a:t> a CNN</a:t>
            </a:r>
          </a:p>
          <a:p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r>
              <a:rPr lang="de-DE" dirty="0"/>
              <a:t>Total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pPr lvl="1"/>
            <a:r>
              <a:rPr lang="de-DE" dirty="0"/>
              <a:t>Precision just </a:t>
            </a:r>
            <a:r>
              <a:rPr lang="de-DE" dirty="0" err="1"/>
              <a:t>above</a:t>
            </a:r>
            <a:r>
              <a:rPr lang="de-DE" dirty="0"/>
              <a:t> 0.1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Summarize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958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81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http://cs231n.github.io/convolutional-networks/</a:t>
            </a:r>
          </a:p>
          <a:p>
            <a:r>
              <a:rPr lang="de-DE" sz="1800" dirty="0"/>
              <a:t>https://www.tensorflow.org/tutorials/deep_cnn/</a:t>
            </a:r>
          </a:p>
          <a:p>
            <a:r>
              <a:rPr lang="de-DE" sz="1800" dirty="0"/>
              <a:t>Maas, Andrew L., Awni Y. </a:t>
            </a:r>
            <a:r>
              <a:rPr lang="de-DE" sz="1800" dirty="0" err="1"/>
              <a:t>Hannun</a:t>
            </a:r>
            <a:r>
              <a:rPr lang="de-DE" sz="1800" dirty="0"/>
              <a:t>, </a:t>
            </a:r>
            <a:r>
              <a:rPr lang="de-DE" sz="1800" dirty="0" err="1"/>
              <a:t>and</a:t>
            </a:r>
            <a:r>
              <a:rPr lang="de-DE" sz="1800" dirty="0"/>
              <a:t> Andrew Y. </a:t>
            </a:r>
            <a:r>
              <a:rPr lang="de-DE" sz="1800" dirty="0" err="1"/>
              <a:t>Ng</a:t>
            </a:r>
            <a:r>
              <a:rPr lang="de-DE" sz="1800" dirty="0"/>
              <a:t>. "</a:t>
            </a:r>
            <a:r>
              <a:rPr lang="de-DE" sz="1800" dirty="0" err="1"/>
              <a:t>Rectifier</a:t>
            </a:r>
            <a:r>
              <a:rPr lang="de-DE" sz="1800" dirty="0"/>
              <a:t> </a:t>
            </a:r>
            <a:r>
              <a:rPr lang="de-DE" sz="1800" dirty="0" err="1"/>
              <a:t>nonlinearities</a:t>
            </a:r>
            <a:r>
              <a:rPr lang="de-DE" sz="1800" dirty="0"/>
              <a:t> </a:t>
            </a:r>
            <a:r>
              <a:rPr lang="de-DE" sz="1800" dirty="0" err="1"/>
              <a:t>improve</a:t>
            </a:r>
            <a:r>
              <a:rPr lang="de-DE" sz="1800" dirty="0"/>
              <a:t> </a:t>
            </a:r>
            <a:r>
              <a:rPr lang="de-DE" sz="1800" dirty="0" err="1"/>
              <a:t>neural</a:t>
            </a:r>
            <a:r>
              <a:rPr lang="de-DE" sz="1800" dirty="0"/>
              <a:t> </a:t>
            </a:r>
            <a:r>
              <a:rPr lang="de-DE" sz="1800" dirty="0" err="1"/>
              <a:t>network</a:t>
            </a:r>
            <a:r>
              <a:rPr lang="de-DE" sz="1800" dirty="0"/>
              <a:t> </a:t>
            </a:r>
            <a:r>
              <a:rPr lang="de-DE" sz="1800" dirty="0" err="1"/>
              <a:t>acoustic</a:t>
            </a:r>
            <a:r>
              <a:rPr lang="de-DE" sz="1800" dirty="0"/>
              <a:t> </a:t>
            </a:r>
            <a:r>
              <a:rPr lang="de-DE" sz="1800" dirty="0" err="1"/>
              <a:t>models</a:t>
            </a:r>
            <a:r>
              <a:rPr lang="de-DE" sz="1800" dirty="0"/>
              <a:t>." </a:t>
            </a:r>
            <a:r>
              <a:rPr lang="de-DE" sz="1800" i="1" dirty="0" err="1"/>
              <a:t>Proc</a:t>
            </a:r>
            <a:r>
              <a:rPr lang="de-DE" sz="1800" i="1" dirty="0"/>
              <a:t>. ICML</a:t>
            </a:r>
            <a:r>
              <a:rPr lang="de-DE" sz="1800" dirty="0"/>
              <a:t>. Vol. 30. </a:t>
            </a:r>
            <a:r>
              <a:rPr lang="de-DE" sz="1800" dirty="0" err="1"/>
              <a:t>No</a:t>
            </a:r>
            <a:r>
              <a:rPr lang="de-DE" sz="1800" dirty="0"/>
              <a:t>. 1. 2013.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01225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Neuron Model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3638"/>
            <a:ext cx="5556460" cy="317030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221427" y="2571750"/>
            <a:ext cx="1584176" cy="1584176"/>
          </a:xfrm>
          <a:prstGeom prst="ellipse">
            <a:avLst/>
          </a:prstGeom>
          <a:ln>
            <a:solidFill>
              <a:srgbClr val="418E4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65343" y="4078994"/>
                <a:ext cx="3096344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mr-IN" sz="1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𝑎𝑐𝑡𝑢𝑎𝑙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𝑝𝑟𝑒𝑑𝑖𝑐𝑡𝑒𝑑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43" y="4078994"/>
                <a:ext cx="3096344" cy="501612"/>
              </a:xfrm>
              <a:prstGeom prst="rect">
                <a:avLst/>
              </a:prstGeom>
              <a:blipFill rotWithShape="0">
                <a:blip r:embed="rId3"/>
                <a:stretch>
                  <a:fillRect t="-29268" b="-5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12866" y="304611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Cost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2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2600" y="1243454"/>
            <a:ext cx="4521448" cy="3900046"/>
          </a:xfrm>
        </p:spPr>
        <p:txBody>
          <a:bodyPr/>
          <a:lstStyle/>
          <a:p>
            <a:r>
              <a:rPr lang="en-GB" sz="1800" dirty="0"/>
              <a:t>Input, weights</a:t>
            </a:r>
          </a:p>
          <a:p>
            <a:endParaRPr lang="en-GB" sz="1800" dirty="0"/>
          </a:p>
          <a:p>
            <a:r>
              <a:rPr lang="en-GB" sz="1800" dirty="0"/>
              <a:t>Compute Sigmoid (activation function)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Measure how much we missed (cost function)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Multiply error by the Sigmoid slope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Update </a:t>
            </a:r>
            <a:r>
              <a:rPr lang="en-GB" sz="1800" dirty="0" smtClean="0"/>
              <a:t>weights (backpropagation)</a:t>
            </a: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076056" y="1229332"/>
                <a:ext cx="2103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 = rand()</a:t>
                </a: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229332"/>
                <a:ext cx="2103781" cy="369332"/>
              </a:xfrm>
              <a:prstGeom prst="rect">
                <a:avLst/>
              </a:prstGeom>
              <a:blipFill>
                <a:blip r:embed="rId3"/>
                <a:stretch>
                  <a:fillRect t="-10000" r="-202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5004048" y="1923678"/>
                <a:ext cx="183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𝑆𝑖𝑔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. </m:t>
                        </m:r>
                        <m:r>
                          <a:rPr lang="en-US" i="1">
                            <a:latin typeface="Cambria Math" charset="0"/>
                          </a:rPr>
                          <m:t>𝑊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923678"/>
                <a:ext cx="183659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5004048" y="2531100"/>
                <a:ext cx="1448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Err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531100"/>
                <a:ext cx="144879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5004048" y="3383281"/>
                <a:ext cx="246599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 = Err*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𝑆𝑖𝑔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𝐸𝑟𝑟</m:t>
                            </m:r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383281"/>
                <a:ext cx="2465996" cy="404983"/>
              </a:xfrm>
              <a:prstGeom prst="rect">
                <a:avLst/>
              </a:prstGeom>
              <a:blipFill>
                <a:blip r:embed="rId6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5076056" y="4003639"/>
                <a:ext cx="21037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/>
                  <a:t>W = W+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GB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003639"/>
                <a:ext cx="21037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60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23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pPr lvl="1"/>
            <a:r>
              <a:rPr lang="en-US" dirty="0"/>
              <a:t>Sigmoid, tanh</a:t>
            </a:r>
          </a:p>
          <a:p>
            <a:pPr lvl="1"/>
            <a:endParaRPr lang="en-US" dirty="0"/>
          </a:p>
          <a:p>
            <a:r>
              <a:rPr lang="en-US" dirty="0"/>
              <a:t>Continuous but not everywhere differentiable function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7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55526"/>
            <a:ext cx="2232248" cy="187183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  <a:p>
            <a:pPr lvl="1"/>
            <a:r>
              <a:rPr lang="en-GB" dirty="0"/>
              <a:t>Not telling in which direction should we move in.</a:t>
            </a:r>
          </a:p>
          <a:p>
            <a:pPr lvl="1"/>
            <a:r>
              <a:rPr lang="en-GB" dirty="0"/>
              <a:t>Non-differentiability at certain points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 - Sigmoid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590578"/>
            <a:ext cx="403244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CNN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57572"/>
              </p:ext>
            </p:extLst>
          </p:nvPr>
        </p:nvGraphicFramePr>
        <p:xfrm>
          <a:off x="3046329" y="265726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289671414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12910685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382257012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18169865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4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48678503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7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189309893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61335"/>
              </p:ext>
            </p:extLst>
          </p:nvPr>
        </p:nvGraphicFramePr>
        <p:xfrm>
          <a:off x="5062553" y="1779662"/>
          <a:ext cx="292533" cy="263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367891162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78649615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2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53982493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3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823396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0246525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5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8446061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6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4864967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x</a:t>
                      </a:r>
                      <a:r>
                        <a:rPr lang="de-DE" sz="1200" baseline="-25000" dirty="0"/>
                        <a:t>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510055380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8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958927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rPr>
                        <a:t>9</a:t>
                      </a:r>
                      <a:endParaRPr lang="de-DE" sz="13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79844242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/>
          <p:nvPr/>
        </p:nvCxnSpPr>
        <p:spPr>
          <a:xfrm flipV="1">
            <a:off x="3046329" y="1779662"/>
            <a:ext cx="2016224" cy="877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cxnSpLocks/>
          </p:cNvCxnSpPr>
          <p:nvPr/>
        </p:nvCxnSpPr>
        <p:spPr>
          <a:xfrm flipV="1">
            <a:off x="3923928" y="1779662"/>
            <a:ext cx="1431158" cy="877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/>
        </p:nvCxnSpPr>
        <p:spPr>
          <a:xfrm>
            <a:off x="3046329" y="3534858"/>
            <a:ext cx="2016224" cy="8775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cxnSpLocks/>
          </p:cNvCxnSpPr>
          <p:nvPr/>
        </p:nvCxnSpPr>
        <p:spPr>
          <a:xfrm>
            <a:off x="3923928" y="3534856"/>
            <a:ext cx="1431158" cy="877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7902574" cy="3394472"/>
          </a:xfrm>
        </p:spPr>
        <p:txBody>
          <a:bodyPr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046328" y="3750993"/>
            <a:ext cx="8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61907" y="4412448"/>
            <a:ext cx="289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Transformed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0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83</TotalTime>
  <Words>1962</Words>
  <Application>Microsoft Macintosh PowerPoint</Application>
  <PresentationFormat>On-screen Show (16:9)</PresentationFormat>
  <Paragraphs>668</Paragraphs>
  <Slides>47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 Unicode MS</vt:lpstr>
      <vt:lpstr>Calibri</vt:lpstr>
      <vt:lpstr>Cambria Math</vt:lpstr>
      <vt:lpstr>Symbol</vt:lpstr>
      <vt:lpstr>Wingdings</vt:lpstr>
      <vt:lpstr>Arial</vt:lpstr>
      <vt:lpstr>en_tuc_vorlage_test</vt:lpstr>
      <vt:lpstr>A Convolutional Neural Network for Image Classification of Cats and Dogs</vt:lpstr>
      <vt:lpstr>Structure</vt:lpstr>
      <vt:lpstr>Neural Nets</vt:lpstr>
      <vt:lpstr>Introduction – Neural Nets</vt:lpstr>
      <vt:lpstr>Neuron Model </vt:lpstr>
      <vt:lpstr>Mathematical view</vt:lpstr>
      <vt:lpstr>Activation Functions </vt:lpstr>
      <vt:lpstr>Activation functions - Sigmoid</vt:lpstr>
      <vt:lpstr>Motivation for CNN</vt:lpstr>
      <vt:lpstr>Motivation for CNN</vt:lpstr>
      <vt:lpstr>Convolutional NN</vt:lpstr>
      <vt:lpstr>PowerPoint Presentation</vt:lpstr>
      <vt:lpstr>TensorFlow</vt:lpstr>
      <vt:lpstr>Structure of the CNN we used</vt:lpstr>
      <vt:lpstr>Input layer</vt:lpstr>
      <vt:lpstr>Convolutional layer - Filter</vt:lpstr>
      <vt:lpstr>Convolutional layer - Parameters</vt:lpstr>
      <vt:lpstr>Convolutional layer – Activation function</vt:lpstr>
      <vt:lpstr>Pool layer – Max pooling</vt:lpstr>
      <vt:lpstr>Norm layer</vt:lpstr>
      <vt:lpstr>Norm layer</vt:lpstr>
      <vt:lpstr>Local layer</vt:lpstr>
      <vt:lpstr>Softmax-linear layer</vt:lpstr>
      <vt:lpstr>Softmax output function</vt:lpstr>
      <vt:lpstr>Softmax output function</vt:lpstr>
      <vt:lpstr>Cost measure for softmax</vt:lpstr>
      <vt:lpstr>Hyperparameters</vt:lpstr>
      <vt:lpstr>Learning Rate</vt:lpstr>
      <vt:lpstr>Learning Rate decay</vt:lpstr>
      <vt:lpstr>Overfitting or Underfitting</vt:lpstr>
      <vt:lpstr>Weight Penalty</vt:lpstr>
      <vt:lpstr>Weight Penalty - Advantages </vt:lpstr>
      <vt:lpstr>Structure of the CNN we used</vt:lpstr>
      <vt:lpstr>Problem</vt:lpstr>
      <vt:lpstr>The data</vt:lpstr>
      <vt:lpstr>Data</vt:lpstr>
      <vt:lpstr>Train and test data</vt:lpstr>
      <vt:lpstr>Process images</vt:lpstr>
      <vt:lpstr>Process images</vt:lpstr>
      <vt:lpstr>Random distorsion</vt:lpstr>
      <vt:lpstr>Evaluation</vt:lpstr>
      <vt:lpstr>Learning rate</vt:lpstr>
      <vt:lpstr>Cross-entropy</vt:lpstr>
      <vt:lpstr>Total loss</vt:lpstr>
      <vt:lpstr>Summarize</vt:lpstr>
      <vt:lpstr>Questions</vt:lpstr>
      <vt:lpstr>Quellen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Waspan</dc:creator>
  <cp:lastModifiedBy>Aditya Raj</cp:lastModifiedBy>
  <cp:revision>123</cp:revision>
  <dcterms:created xsi:type="dcterms:W3CDTF">2017-01-24T22:13:19Z</dcterms:created>
  <dcterms:modified xsi:type="dcterms:W3CDTF">2017-02-07T10:39:04Z</dcterms:modified>
</cp:coreProperties>
</file>