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62" r:id="rId9"/>
    <p:sldId id="265" r:id="rId10"/>
    <p:sldId id="266" r:id="rId11"/>
    <p:sldId id="267" r:id="rId12"/>
    <p:sldId id="2146847063"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667268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13</a:t>
            </a:fld>
            <a:endParaRPr lang="en-IN"/>
          </a:p>
        </p:txBody>
      </p:sp>
    </p:spTree>
    <p:extLst>
      <p:ext uri="{BB962C8B-B14F-4D97-AF65-F5344CB8AC3E}">
        <p14:creationId xmlns:p14="http://schemas.microsoft.com/office/powerpoint/2010/main" val="158958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dityarajX/Edunet_IBM_internshi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bm.com/products/watsonx-ai" TargetMode="External"/><Relationship Id="rId2" Type="http://schemas.openxmlformats.org/officeDocument/2006/relationships/hyperlink" Target="https://aikosh.indiaai.gov.in/" TargetMode="External"/><Relationship Id="rId1" Type="http://schemas.openxmlformats.org/officeDocument/2006/relationships/slideLayout" Target="../slideLayouts/slideLayout2.xml"/><Relationship Id="rId4" Type="http://schemas.openxmlformats.org/officeDocument/2006/relationships/hyperlink" Target="https://cloud.ibm.com/catalog/services/watsonxai-runtim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 Intelligent Classification of Rural Infrastructure Projects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834065" y="4376053"/>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Aditya Raj – Kalinga University Raipur – </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 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TextBox 5">
            <a:extLst>
              <a:ext uri="{FF2B5EF4-FFF2-40B4-BE49-F238E27FC236}">
                <a16:creationId xmlns:a16="http://schemas.microsoft.com/office/drawing/2014/main" id="{D25DE8F0-2BE4-CAB0-15BF-D9CF40F135AA}"/>
              </a:ext>
            </a:extLst>
          </p:cNvPr>
          <p:cNvSpPr txBox="1"/>
          <p:nvPr/>
        </p:nvSpPr>
        <p:spPr>
          <a:xfrm>
            <a:off x="656356" y="1479340"/>
            <a:ext cx="10879288" cy="3366563"/>
          </a:xfrm>
          <a:prstGeom prst="rect">
            <a:avLst/>
          </a:prstGeom>
          <a:noFill/>
        </p:spPr>
        <p:txBody>
          <a:bodyPr wrap="square" rtlCol="0">
            <a:spAutoFit/>
          </a:bodyPr>
          <a:lstStyle/>
          <a:p>
            <a:pPr marL="285750" indent="-285750" algn="just">
              <a:lnSpc>
                <a:spcPct val="150000"/>
              </a:lnSpc>
              <a:buClr>
                <a:srgbClr val="1CADE4"/>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Built an ML model to classify rural projects under correct PMGSY schemes.</a:t>
            </a:r>
          </a:p>
          <a:p>
            <a:pPr marL="285750" indent="-285750" algn="just">
              <a:lnSpc>
                <a:spcPct val="150000"/>
              </a:lnSpc>
              <a:buClr>
                <a:srgbClr val="1CADE4"/>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Achieved high accuracy of 92.4% using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via Watsonx.ai </a:t>
            </a:r>
            <a:r>
              <a:rPr lang="en-US" dirty="0" err="1">
                <a:latin typeface="Times New Roman" panose="02020603050405020304" pitchFamily="18" charset="0"/>
                <a:cs typeface="Times New Roman" panose="02020603050405020304" pitchFamily="18" charset="0"/>
              </a:rPr>
              <a:t>AutoAI</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Clr>
                <a:srgbClr val="1CADE4"/>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Automated classification improves efficiency and reduces manual errors.</a:t>
            </a:r>
          </a:p>
          <a:p>
            <a:pPr marL="285750" indent="-285750" algn="just">
              <a:lnSpc>
                <a:spcPct val="150000"/>
              </a:lnSpc>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Key challenge</a:t>
            </a:r>
            <a:r>
              <a:rPr lang="en-US" dirty="0">
                <a:latin typeface="Times New Roman" panose="02020603050405020304" pitchFamily="18" charset="0"/>
                <a:cs typeface="Times New Roman" panose="02020603050405020304" pitchFamily="18" charset="0"/>
              </a:rPr>
              <a:t>: handling imbalanced data and complex financial features.</a:t>
            </a:r>
          </a:p>
          <a:p>
            <a:pPr marL="285750" indent="-285750" algn="just">
              <a:lnSpc>
                <a:spcPct val="150000"/>
              </a:lnSpc>
              <a:buClr>
                <a:srgbClr val="1CADE4"/>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Resolved using </a:t>
            </a:r>
            <a:r>
              <a:rPr lang="en-US" dirty="0" err="1">
                <a:latin typeface="Times New Roman" panose="02020603050405020304" pitchFamily="18" charset="0"/>
                <a:cs typeface="Times New Roman" panose="02020603050405020304" pitchFamily="18" charset="0"/>
              </a:rPr>
              <a:t>AutoAI’s</a:t>
            </a:r>
            <a:r>
              <a:rPr lang="en-US" dirty="0">
                <a:latin typeface="Times New Roman" panose="02020603050405020304" pitchFamily="18" charset="0"/>
                <a:cs typeface="Times New Roman" panose="02020603050405020304" pitchFamily="18" charset="0"/>
              </a:rPr>
              <a:t> automated preprocessing and model tuning.</a:t>
            </a:r>
          </a:p>
          <a:p>
            <a:pPr marL="285750" indent="-285750" algn="just">
              <a:lnSpc>
                <a:spcPct val="150000"/>
              </a:lnSpc>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Future improvement</a:t>
            </a:r>
            <a:r>
              <a:rPr lang="en-US" dirty="0">
                <a:latin typeface="Times New Roman" panose="02020603050405020304" pitchFamily="18" charset="0"/>
                <a:cs typeface="Times New Roman" panose="02020603050405020304" pitchFamily="18" charset="0"/>
              </a:rPr>
              <a:t>: add real-time updates and geospatial features.</a:t>
            </a:r>
          </a:p>
          <a:p>
            <a:pPr marL="285750" indent="-285750" algn="just">
              <a:lnSpc>
                <a:spcPct val="150000"/>
              </a:lnSpc>
              <a:buClr>
                <a:srgbClr val="1CADE4"/>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Supports better planning, budget allocation, and impact analysis.</a:t>
            </a:r>
          </a:p>
          <a:p>
            <a:pPr marL="285750" indent="-285750" algn="just">
              <a:lnSpc>
                <a:spcPct val="150000"/>
              </a:lnSpc>
              <a:buClr>
                <a:srgbClr val="1CADE4"/>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Demonstrates AI’s role in enhancing large-scale government programs.</a:t>
            </a:r>
          </a:p>
        </p:txBody>
      </p:sp>
      <p:sp>
        <p:nvSpPr>
          <p:cNvPr id="9" name="TextBox 8">
            <a:extLst>
              <a:ext uri="{FF2B5EF4-FFF2-40B4-BE49-F238E27FC236}">
                <a16:creationId xmlns:a16="http://schemas.microsoft.com/office/drawing/2014/main" id="{52DC232D-F228-7FC2-1EC2-ECAFC2CE7D92}"/>
              </a:ext>
            </a:extLst>
          </p:cNvPr>
          <p:cNvSpPr txBox="1"/>
          <p:nvPr/>
        </p:nvSpPr>
        <p:spPr>
          <a:xfrm>
            <a:off x="656356" y="5193994"/>
            <a:ext cx="8613648" cy="892552"/>
          </a:xfrm>
          <a:prstGeom prst="rect">
            <a:avLst/>
          </a:prstGeom>
          <a:noFill/>
        </p:spPr>
        <p:txBody>
          <a:bodyPr wrap="square" rtlCol="0">
            <a:spAutoFit/>
          </a:bodyPr>
          <a:lstStyle/>
          <a:p>
            <a:r>
              <a:rPr lang="en-US" sz="2400" dirty="0" err="1">
                <a:solidFill>
                  <a:srgbClr val="1CADE4"/>
                </a:solidFill>
              </a:rPr>
              <a:t>Github</a:t>
            </a:r>
            <a:r>
              <a:rPr lang="en-US" sz="2400" dirty="0">
                <a:solidFill>
                  <a:srgbClr val="1CADE4"/>
                </a:solidFill>
              </a:rPr>
              <a:t> Repository Link </a:t>
            </a:r>
            <a:r>
              <a:rPr lang="en-US" dirty="0"/>
              <a:t>:- </a:t>
            </a:r>
            <a:r>
              <a:rPr lang="en-US" sz="2800" dirty="0">
                <a:hlinkClick r:id="rId2"/>
              </a:rPr>
              <a:t>github.com/</a:t>
            </a:r>
            <a:r>
              <a:rPr lang="en-US" sz="2800" dirty="0" err="1">
                <a:hlinkClick r:id="rId2"/>
              </a:rPr>
              <a:t>adityarajX</a:t>
            </a:r>
            <a:r>
              <a:rPr lang="en-US" sz="2800" dirty="0">
                <a:hlinkClick r:id="rId2"/>
              </a:rPr>
              <a:t>/</a:t>
            </a:r>
            <a:r>
              <a:rPr lang="en-US" sz="2800" dirty="0" err="1">
                <a:hlinkClick r:id="rId2"/>
              </a:rPr>
              <a:t>Edunet_IBM_internship</a:t>
            </a:r>
            <a:endParaRPr lang="en-US" sz="28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AF18F272-27BD-3863-CF64-25A4E1A0155E}"/>
              </a:ext>
            </a:extLst>
          </p:cNvPr>
          <p:cNvSpPr txBox="1"/>
          <p:nvPr/>
        </p:nvSpPr>
        <p:spPr>
          <a:xfrm>
            <a:off x="834763" y="1414886"/>
            <a:ext cx="10431430" cy="4681474"/>
          </a:xfrm>
          <a:prstGeom prst="rect">
            <a:avLst/>
          </a:prstGeom>
          <a:noFill/>
        </p:spPr>
        <p:txBody>
          <a:bodyPr wrap="square" rtlCol="0">
            <a:spAutoFit/>
          </a:bodyPr>
          <a:lstStyle/>
          <a:p>
            <a:pPr marL="285750" indent="-285750">
              <a:lnSpc>
                <a:spcPct val="200000"/>
              </a:lnSpc>
              <a:buClr>
                <a:srgbClr val="1CADE4"/>
              </a:buCl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Integrate additional data sources like satellite imagery and real-time project updates.</a:t>
            </a:r>
          </a:p>
          <a:p>
            <a:pPr marL="285750" indent="-285750">
              <a:lnSpc>
                <a:spcPct val="200000"/>
              </a:lnSpc>
              <a:buClr>
                <a:srgbClr val="1CADE4"/>
              </a:buCl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Expand the system to cover multiple states and rural development schemes.</a:t>
            </a:r>
          </a:p>
          <a:p>
            <a:pPr marL="285750" indent="-285750">
              <a:lnSpc>
                <a:spcPct val="200000"/>
              </a:lnSpc>
              <a:buClr>
                <a:srgbClr val="1CADE4"/>
              </a:buCl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Optimize the model using advanced algorithms like ensemble deep learning or transformers.</a:t>
            </a:r>
          </a:p>
          <a:p>
            <a:pPr marL="285750" indent="-285750">
              <a:lnSpc>
                <a:spcPct val="200000"/>
              </a:lnSpc>
              <a:buClr>
                <a:srgbClr val="1CADE4"/>
              </a:buCl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Incorporate geospatial analytics for location-aware classification.</a:t>
            </a:r>
          </a:p>
          <a:p>
            <a:pPr marL="285750" indent="-285750">
              <a:lnSpc>
                <a:spcPct val="200000"/>
              </a:lnSpc>
              <a:buClr>
                <a:srgbClr val="1CADE4"/>
              </a:buCl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Enable incremental learning to adapt continuously with new project data.</a:t>
            </a:r>
          </a:p>
          <a:p>
            <a:pPr marL="285750" indent="-285750">
              <a:lnSpc>
                <a:spcPct val="200000"/>
              </a:lnSpc>
              <a:buClr>
                <a:srgbClr val="1CADE4"/>
              </a:buCl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Explore edge computing for faster, on-site predictions in remote areas.</a:t>
            </a:r>
          </a:p>
          <a:p>
            <a:pPr marL="285750" indent="-285750">
              <a:lnSpc>
                <a:spcPct val="200000"/>
              </a:lnSpc>
              <a:buClr>
                <a:srgbClr val="1CADE4"/>
              </a:buCl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Develop a dashboard or mobile interface for easier access by government officials.</a:t>
            </a:r>
          </a:p>
          <a:p>
            <a:pPr marL="285750" indent="-285750">
              <a:lnSpc>
                <a:spcPct val="200000"/>
              </a:lnSpc>
              <a:buClr>
                <a:srgbClr val="1CADE4"/>
              </a:buCl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Ensure multi-language support for broader accessibility in rural regions.</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6" name="TextBox 5">
            <a:extLst>
              <a:ext uri="{FF2B5EF4-FFF2-40B4-BE49-F238E27FC236}">
                <a16:creationId xmlns:a16="http://schemas.microsoft.com/office/drawing/2014/main" id="{EAD989CC-9CB8-2119-5567-897E5CBDB7C9}"/>
              </a:ext>
            </a:extLst>
          </p:cNvPr>
          <p:cNvSpPr txBox="1"/>
          <p:nvPr/>
        </p:nvSpPr>
        <p:spPr>
          <a:xfrm>
            <a:off x="581192" y="1336119"/>
            <a:ext cx="9976104" cy="4647426"/>
          </a:xfrm>
          <a:prstGeom prst="rect">
            <a:avLst/>
          </a:prstGeom>
          <a:noFill/>
        </p:spPr>
        <p:txBody>
          <a:bodyPr wrap="square" rtlCol="0">
            <a:spAutoFit/>
          </a:bodyPr>
          <a:lstStyle/>
          <a:p>
            <a:pPr marL="342900" indent="-342900">
              <a:buClr>
                <a:srgbClr val="1CADE4"/>
              </a:buCl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AI Kosh PMGSY Dataset</a:t>
            </a:r>
          </a:p>
          <a:p>
            <a:r>
              <a:rPr lang="en-US" i="1" dirty="0"/>
              <a:t>Source of project data used for model training and evaluation.</a:t>
            </a:r>
          </a:p>
          <a:p>
            <a:r>
              <a:rPr lang="en-US" dirty="0">
                <a:hlinkClick r:id="rId2"/>
              </a:rPr>
              <a:t>https://aikosh.indiaai.gov.in</a:t>
            </a:r>
            <a:endParaRPr lang="en-US" dirty="0"/>
          </a:p>
          <a:p>
            <a:endParaRPr lang="en-US" dirty="0"/>
          </a:p>
          <a:p>
            <a:pPr marL="342900" indent="-342900">
              <a:buClr>
                <a:srgbClr val="1CADE4"/>
              </a:buCl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IBM Watsonx.ai Documentation</a:t>
            </a:r>
          </a:p>
          <a:p>
            <a:r>
              <a:rPr lang="en-US" i="1" dirty="0"/>
              <a:t>Used for building, training, and deploying the </a:t>
            </a:r>
            <a:r>
              <a:rPr lang="en-US" i="1" dirty="0" err="1"/>
              <a:t>AutoAI</a:t>
            </a:r>
            <a:r>
              <a:rPr lang="en-US" i="1" dirty="0"/>
              <a:t> model on IBM Cloud.</a:t>
            </a:r>
          </a:p>
          <a:p>
            <a:r>
              <a:rPr lang="en-US" dirty="0">
                <a:hlinkClick r:id="rId3"/>
              </a:rPr>
              <a:t>https://www.ibm.com/products/watsonx-ai</a:t>
            </a:r>
            <a:endParaRPr lang="en-US" dirty="0"/>
          </a:p>
          <a:p>
            <a:endParaRPr lang="en-US" dirty="0"/>
          </a:p>
          <a:p>
            <a:pPr marL="342900" indent="-342900">
              <a:buClr>
                <a:srgbClr val="1CADE4"/>
              </a:buCl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IBM Watsonx.ai Studio (Lite Plan)</a:t>
            </a:r>
          </a:p>
          <a:p>
            <a:r>
              <a:rPr lang="en-US" i="1" dirty="0"/>
              <a:t>Platform used to train, optimize, and deploy the ML model in a cloud environment.</a:t>
            </a:r>
            <a:br>
              <a:rPr lang="en-US" dirty="0"/>
            </a:br>
            <a:r>
              <a:rPr lang="en-US" dirty="0">
                <a:hlinkClick r:id="rId3"/>
              </a:rPr>
              <a:t>https://www.ibm.com/products/watsonx-ai</a:t>
            </a:r>
            <a:endParaRPr lang="en-US" dirty="0"/>
          </a:p>
          <a:p>
            <a:endParaRPr lang="en-US" dirty="0"/>
          </a:p>
          <a:p>
            <a:pPr marL="342900" indent="-342900">
              <a:buClr>
                <a:srgbClr val="1CADE4"/>
              </a:buCl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IBM Watson Machine Learning (WML) Runtime</a:t>
            </a:r>
          </a:p>
          <a:p>
            <a:r>
              <a:rPr lang="en-US" i="1" dirty="0"/>
              <a:t>Service used for deploying and serving the trained classification model.</a:t>
            </a:r>
            <a:br>
              <a:rPr lang="en-US" dirty="0"/>
            </a:br>
            <a:r>
              <a:rPr lang="en-US" dirty="0">
                <a:hlinkClick r:id="rId4"/>
              </a:rPr>
              <a:t>https://cloud.ibm.com/catalog/services/watsonxai-runtime</a:t>
            </a:r>
            <a:endParaRPr lang="en-US" dirty="0"/>
          </a:p>
          <a:p>
            <a:endParaRPr lang="en-US"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494A4DC0-DB74-AA2B-DBBC-F8246729393A}"/>
              </a:ext>
            </a:extLst>
          </p:cNvPr>
          <p:cNvPicPr>
            <a:picLocks noGrp="1" noChangeAspect="1"/>
          </p:cNvPicPr>
          <p:nvPr>
            <p:ph idx="1"/>
          </p:nvPr>
        </p:nvPicPr>
        <p:blipFill>
          <a:blip r:embed="rId3"/>
          <a:stretch>
            <a:fillRect/>
          </a:stretch>
        </p:blipFill>
        <p:spPr>
          <a:xfrm>
            <a:off x="1700296" y="1342180"/>
            <a:ext cx="8791408" cy="4923392"/>
          </a:xfr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6A64509-64D7-E488-7C68-69D001CC118D}"/>
              </a:ext>
            </a:extLst>
          </p:cNvPr>
          <p:cNvPicPr>
            <a:picLocks noGrp="1" noChangeAspect="1"/>
          </p:cNvPicPr>
          <p:nvPr>
            <p:ph idx="1"/>
          </p:nvPr>
        </p:nvPicPr>
        <p:blipFill>
          <a:blip r:embed="rId2"/>
          <a:stretch>
            <a:fillRect/>
          </a:stretch>
        </p:blipFill>
        <p:spPr>
          <a:xfrm>
            <a:off x="1221899" y="1351324"/>
            <a:ext cx="9748202" cy="4943602"/>
          </a:xfr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87E0EB2-F5DA-50EA-A96E-3298B967145E}"/>
              </a:ext>
            </a:extLst>
          </p:cNvPr>
          <p:cNvPicPr>
            <a:picLocks noGrp="1" noChangeAspect="1"/>
          </p:cNvPicPr>
          <p:nvPr>
            <p:ph idx="1"/>
          </p:nvPr>
        </p:nvPicPr>
        <p:blipFill>
          <a:blip r:embed="rId2"/>
          <a:stretch>
            <a:fillRect/>
          </a:stretch>
        </p:blipFill>
        <p:spPr>
          <a:xfrm>
            <a:off x="1524808" y="1482244"/>
            <a:ext cx="9142384" cy="4673600"/>
          </a:xfr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232452"/>
            <a:ext cx="11029615" cy="5415236"/>
          </a:xfrm>
        </p:spPr>
        <p:txBody>
          <a:bodyPr>
            <a:normAutofit/>
          </a:bodyPr>
          <a:lstStyle/>
          <a:p>
            <a:pPr marL="0" indent="0" algn="just">
              <a:lnSpc>
                <a:spcPct val="120000"/>
              </a:lnSpc>
              <a:buNone/>
            </a:pPr>
            <a:r>
              <a:rPr lang="en-US" sz="2400" dirty="0">
                <a:latin typeface="Times New Roman" panose="02020603050405020304" pitchFamily="18" charset="0"/>
                <a:cs typeface="Times New Roman" panose="02020603050405020304" pitchFamily="18" charset="0"/>
              </a:rPr>
              <a:t>The Pradhan Mantri Gram Sadak Yojana (PMGSY) is a flagship rural development program in India, initiated to provide all-weather road connectivity to eligible unconnected habitations. Over the years, the program has evolved through different phases or schemes (PMGSY-I, PMGSY-II, RCPLWEA, etc.), each with potentially distinct objectives, funding mechanisms, and project specifications. For government bodies, infrastructure planners, and policy analysts, efficiently categorizing thousands of ongoing and completed projects is crucial for effective monitoring, transparent budget allocation, and assessing the long-term impact of these schemes. Manual classification is time-consuming, prone to errors, and scales poorly. Your specific task is to design, build, and evaluate a machine learning model that can automatically classify a road or bridge construction project into its correct PMGSY_SCHEME based on its physical and financial characteristics.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5076908"/>
          </a:xfrm>
        </p:spPr>
        <p:txBody>
          <a:bodyPr vert="horz" lIns="91440" tIns="45720" rIns="91440" bIns="45720" rtlCol="0" anchor="ctr">
            <a:noAutofit/>
          </a:bodyPr>
          <a:lstStyle/>
          <a:p>
            <a:pPr marL="305435" indent="-305435" algn="just"/>
            <a:r>
              <a:rPr lang="en-US" sz="1300" b="1" dirty="0">
                <a:latin typeface="Times New Roman" panose="02020603050405020304" pitchFamily="18" charset="0"/>
                <a:ea typeface="+mn-lt"/>
                <a:cs typeface="Times New Roman" panose="02020603050405020304" pitchFamily="18" charset="0"/>
              </a:rPr>
              <a:t>The proposed system aims to address the challenge of automatically classifying rural infrastructure projects under the correct PMGSY scheme. This is achieved by leveraging data analytics and machine learning techniques to automate and improve the accuracy of classification, enabling better monitoring, funding transparency, and impact analysis. The solution consists of the following components:</a:t>
            </a:r>
          </a:p>
          <a:p>
            <a:pPr marL="305435" indent="-305435" algn="just"/>
            <a:r>
              <a:rPr lang="en-IN" sz="1300" b="1" dirty="0">
                <a:latin typeface="Times New Roman" panose="02020603050405020304" pitchFamily="18" charset="0"/>
                <a:ea typeface="+mn-lt"/>
                <a:cs typeface="Times New Roman" panose="02020603050405020304" pitchFamily="18" charset="0"/>
              </a:rPr>
              <a:t>Data Collection:</a:t>
            </a:r>
            <a:endParaRPr lang="en-IN" sz="1300" b="1" dirty="0">
              <a:latin typeface="Times New Roman" panose="02020603050405020304" pitchFamily="18" charset="0"/>
              <a:cs typeface="Times New Roman" panose="02020603050405020304" pitchFamily="18" charset="0"/>
            </a:endParaRPr>
          </a:p>
          <a:p>
            <a:pPr marL="629920" lvl="1" indent="-305435" algn="just"/>
            <a:r>
              <a:rPr lang="en-US" sz="1300" b="1" dirty="0">
                <a:latin typeface="Times New Roman" panose="02020603050405020304" pitchFamily="18" charset="0"/>
                <a:ea typeface="+mn-lt"/>
                <a:cs typeface="Times New Roman" panose="02020603050405020304" pitchFamily="18" charset="0"/>
              </a:rPr>
              <a:t>Source historical data from the AI Kosh PMGSY dataset, which includes various attributes related to road and bridge construction projects.</a:t>
            </a:r>
          </a:p>
          <a:p>
            <a:pPr marL="629920" lvl="1" indent="-305435" algn="just"/>
            <a:r>
              <a:rPr lang="en-IN" sz="1300" b="1" dirty="0">
                <a:latin typeface="Times New Roman" panose="02020603050405020304" pitchFamily="18" charset="0"/>
                <a:ea typeface="+mn-lt"/>
                <a:cs typeface="Times New Roman" panose="02020603050405020304" pitchFamily="18" charset="0"/>
              </a:rPr>
              <a:t>Collect </a:t>
            </a:r>
            <a:r>
              <a:rPr lang="en-US" sz="1300" b="1" dirty="0">
                <a:latin typeface="Times New Roman" panose="02020603050405020304" pitchFamily="18" charset="0"/>
                <a:ea typeface="+mn-lt"/>
                <a:cs typeface="Times New Roman" panose="02020603050405020304" pitchFamily="18" charset="0"/>
              </a:rPr>
              <a:t>both physical and financial parameters such as project cost, length, type (road or bridge), and implementation dates for accurate labeling under PMGSY schemes (PMGSY-I, PMGSY-II, RCPLWEA, etc.).</a:t>
            </a:r>
            <a:endParaRPr lang="en-IN" sz="1300" b="1" dirty="0">
              <a:latin typeface="Times New Roman" panose="02020603050405020304" pitchFamily="18" charset="0"/>
              <a:cs typeface="Times New Roman" panose="02020603050405020304" pitchFamily="18" charset="0"/>
            </a:endParaRPr>
          </a:p>
          <a:p>
            <a:pPr marL="305435" indent="-305435" algn="just"/>
            <a:r>
              <a:rPr lang="en-IN" sz="1300" b="1" dirty="0">
                <a:latin typeface="Times New Roman" panose="02020603050405020304" pitchFamily="18" charset="0"/>
                <a:ea typeface="+mn-lt"/>
                <a:cs typeface="Times New Roman" panose="02020603050405020304" pitchFamily="18" charset="0"/>
              </a:rPr>
              <a:t>Data Preprocessing:</a:t>
            </a:r>
            <a:endParaRPr lang="en-IN" sz="1300" b="1" dirty="0">
              <a:latin typeface="Times New Roman" panose="02020603050405020304" pitchFamily="18" charset="0"/>
              <a:cs typeface="Times New Roman" panose="02020603050405020304" pitchFamily="18" charset="0"/>
            </a:endParaRPr>
          </a:p>
          <a:p>
            <a:pPr marL="629920" lvl="1" indent="-305435" algn="just"/>
            <a:r>
              <a:rPr lang="en-US" sz="1300" b="1" dirty="0">
                <a:latin typeface="Times New Roman" panose="02020603050405020304" pitchFamily="18" charset="0"/>
                <a:ea typeface="+mn-lt"/>
                <a:cs typeface="Times New Roman" panose="02020603050405020304" pitchFamily="18" charset="0"/>
              </a:rPr>
              <a:t>Clean and preprocess the dataset to manage missing values, remove duplicates, and normalize feature scales.</a:t>
            </a:r>
          </a:p>
          <a:p>
            <a:pPr marL="629920" lvl="1" indent="-305435" algn="just"/>
            <a:r>
              <a:rPr lang="en-IN" sz="1300" b="1" dirty="0">
                <a:latin typeface="Times New Roman" panose="02020603050405020304" pitchFamily="18" charset="0"/>
                <a:ea typeface="+mn-lt"/>
                <a:cs typeface="Times New Roman" panose="02020603050405020304" pitchFamily="18" charset="0"/>
              </a:rPr>
              <a:t>Perform </a:t>
            </a:r>
            <a:r>
              <a:rPr lang="en-US" sz="1300" b="1" dirty="0">
                <a:latin typeface="Times New Roman" panose="02020603050405020304" pitchFamily="18" charset="0"/>
                <a:ea typeface="+mn-lt"/>
                <a:cs typeface="Times New Roman" panose="02020603050405020304" pitchFamily="18" charset="0"/>
              </a:rPr>
              <a:t>feature engineering to derive meaningful inputs such as cost per kilometer, project duration, and funding allocation patterns that influence scheme classification.</a:t>
            </a:r>
          </a:p>
          <a:p>
            <a:pPr marL="629920" lvl="1" indent="-305435" algn="just"/>
            <a:r>
              <a:rPr lang="en-US" sz="1300" b="1" dirty="0">
                <a:latin typeface="Times New Roman" panose="02020603050405020304" pitchFamily="18" charset="0"/>
                <a:cs typeface="Times New Roman" panose="02020603050405020304" pitchFamily="18" charset="0"/>
              </a:rPr>
              <a:t>Encode categorical variables and split data into training and testing sets.</a:t>
            </a:r>
            <a:endParaRPr lang="en-IN" sz="1300" b="1" dirty="0">
              <a:latin typeface="Times New Roman" panose="02020603050405020304" pitchFamily="18" charset="0"/>
              <a:cs typeface="Times New Roman" panose="02020603050405020304" pitchFamily="18" charset="0"/>
            </a:endParaRPr>
          </a:p>
          <a:p>
            <a:pPr marL="305435" indent="-305435" algn="just"/>
            <a:r>
              <a:rPr lang="en-IN" sz="1300" b="1" dirty="0">
                <a:latin typeface="Times New Roman" panose="02020603050405020304" pitchFamily="18" charset="0"/>
                <a:ea typeface="+mn-lt"/>
                <a:cs typeface="Times New Roman" panose="02020603050405020304" pitchFamily="18" charset="0"/>
              </a:rPr>
              <a:t>Machine Learning Algorithm:</a:t>
            </a:r>
            <a:endParaRPr lang="en-IN" sz="1300" b="1" dirty="0">
              <a:latin typeface="Times New Roman" panose="02020603050405020304" pitchFamily="18" charset="0"/>
              <a:cs typeface="Times New Roman" panose="02020603050405020304" pitchFamily="18" charset="0"/>
            </a:endParaRPr>
          </a:p>
          <a:p>
            <a:pPr marL="629920" lvl="1" indent="-305435" algn="just"/>
            <a:r>
              <a:rPr lang="en-US" sz="1300" b="1" dirty="0">
                <a:latin typeface="Times New Roman" panose="02020603050405020304" pitchFamily="18" charset="0"/>
                <a:ea typeface="+mn-lt"/>
                <a:cs typeface="Times New Roman" panose="02020603050405020304" pitchFamily="18" charset="0"/>
              </a:rPr>
              <a:t>Utilize </a:t>
            </a:r>
            <a:r>
              <a:rPr lang="en-US" sz="1300" b="1" i="1" dirty="0" err="1">
                <a:latin typeface="Times New Roman" panose="02020603050405020304" pitchFamily="18" charset="0"/>
                <a:ea typeface="+mn-lt"/>
                <a:cs typeface="Times New Roman" panose="02020603050405020304" pitchFamily="18" charset="0"/>
              </a:rPr>
              <a:t>AutoAI</a:t>
            </a:r>
            <a:r>
              <a:rPr lang="en-US" sz="1300" b="1" dirty="0">
                <a:latin typeface="Times New Roman" panose="02020603050405020304" pitchFamily="18" charset="0"/>
                <a:ea typeface="+mn-lt"/>
                <a:cs typeface="Times New Roman" panose="02020603050405020304" pitchFamily="18" charset="0"/>
              </a:rPr>
              <a:t> within </a:t>
            </a:r>
            <a:r>
              <a:rPr lang="en-US" sz="1300" b="1" i="1" dirty="0">
                <a:solidFill>
                  <a:srgbClr val="1CADE4"/>
                </a:solidFill>
                <a:latin typeface="Times New Roman" panose="02020603050405020304" pitchFamily="18" charset="0"/>
                <a:ea typeface="+mn-lt"/>
                <a:cs typeface="Times New Roman" panose="02020603050405020304" pitchFamily="18" charset="0"/>
              </a:rPr>
              <a:t>IBM Watsonx.ai Studio </a:t>
            </a:r>
            <a:r>
              <a:rPr lang="en-US" sz="1300" b="1" dirty="0">
                <a:latin typeface="Times New Roman" panose="02020603050405020304" pitchFamily="18" charset="0"/>
                <a:ea typeface="+mn-lt"/>
                <a:cs typeface="Times New Roman" panose="02020603050405020304" pitchFamily="18" charset="0"/>
              </a:rPr>
              <a:t>to automate the training and optimization of machine learning pipelines.</a:t>
            </a:r>
          </a:p>
          <a:p>
            <a:pPr marL="629920" lvl="1" indent="-305435" algn="just"/>
            <a:r>
              <a:rPr lang="en-US" sz="1300" b="1" dirty="0">
                <a:latin typeface="Times New Roman" panose="02020603050405020304" pitchFamily="18" charset="0"/>
                <a:ea typeface="+mn-lt"/>
                <a:cs typeface="Times New Roman" panose="02020603050405020304" pitchFamily="18" charset="0"/>
              </a:rPr>
              <a:t>The chosen algorithm is a </a:t>
            </a:r>
            <a:r>
              <a:rPr lang="en-US" sz="1300" b="1" i="1" dirty="0">
                <a:solidFill>
                  <a:srgbClr val="1CADE4"/>
                </a:solidFill>
                <a:latin typeface="Times New Roman" panose="02020603050405020304" pitchFamily="18" charset="0"/>
                <a:ea typeface="+mn-lt"/>
                <a:cs typeface="Times New Roman" panose="02020603050405020304" pitchFamily="18" charset="0"/>
              </a:rPr>
              <a:t>Batched Tree Ensemble Classifier (XGB Classifier), </a:t>
            </a:r>
            <a:r>
              <a:rPr lang="en-US" sz="1300" b="1" dirty="0">
                <a:latin typeface="Times New Roman" panose="02020603050405020304" pitchFamily="18" charset="0"/>
                <a:ea typeface="+mn-lt"/>
                <a:cs typeface="Times New Roman" panose="02020603050405020304" pitchFamily="18" charset="0"/>
              </a:rPr>
              <a:t>known for high performance on tabular data.</a:t>
            </a:r>
          </a:p>
          <a:p>
            <a:pPr marL="629920" lvl="1" indent="-305435" algn="just"/>
            <a:r>
              <a:rPr lang="en-US" sz="1300" b="1" dirty="0">
                <a:latin typeface="Times New Roman" panose="02020603050405020304" pitchFamily="18" charset="0"/>
                <a:ea typeface="+mn-lt"/>
                <a:cs typeface="Times New Roman" panose="02020603050405020304" pitchFamily="18" charset="0"/>
              </a:rPr>
              <a:t>The model achieved an </a:t>
            </a:r>
            <a:r>
              <a:rPr lang="en-US" sz="1300" b="1" i="1" dirty="0">
                <a:solidFill>
                  <a:srgbClr val="1CADE4"/>
                </a:solidFill>
                <a:latin typeface="Times New Roman" panose="02020603050405020304" pitchFamily="18" charset="0"/>
                <a:ea typeface="+mn-lt"/>
                <a:cs typeface="Times New Roman" panose="02020603050405020304" pitchFamily="18" charset="0"/>
              </a:rPr>
              <a:t>accuracy of 0.924</a:t>
            </a:r>
            <a:r>
              <a:rPr lang="en-US" sz="1300" b="1" dirty="0">
                <a:latin typeface="Times New Roman" panose="02020603050405020304" pitchFamily="18" charset="0"/>
                <a:ea typeface="+mn-lt"/>
                <a:cs typeface="Times New Roman" panose="02020603050405020304" pitchFamily="18" charset="0"/>
              </a:rPr>
              <a:t>, demonstrating strong predictive capability.</a:t>
            </a:r>
          </a:p>
          <a:p>
            <a:pPr marL="629920" lvl="1" indent="-305435" algn="just"/>
            <a:r>
              <a:rPr lang="en-US" sz="1300" b="1" dirty="0">
                <a:latin typeface="Times New Roman" panose="02020603050405020304" pitchFamily="18" charset="0"/>
                <a:ea typeface="+mn-lt"/>
                <a:cs typeface="Times New Roman" panose="02020603050405020304" pitchFamily="18" charset="0"/>
              </a:rPr>
              <a:t>The pipeline (named </a:t>
            </a:r>
            <a:r>
              <a:rPr lang="en-US" sz="1300" i="1" dirty="0">
                <a:solidFill>
                  <a:srgbClr val="1CADE4"/>
                </a:solidFill>
                <a:latin typeface="Times New Roman" panose="02020603050405020304" pitchFamily="18" charset="0"/>
                <a:ea typeface="+mn-lt"/>
                <a:cs typeface="Times New Roman" panose="02020603050405020304" pitchFamily="18" charset="0"/>
              </a:rPr>
              <a:t>autoai-kb_rt24.1-py3.11</a:t>
            </a:r>
            <a:r>
              <a:rPr lang="en-US" sz="1300" b="1" dirty="0">
                <a:latin typeface="Times New Roman" panose="02020603050405020304" pitchFamily="18" charset="0"/>
                <a:ea typeface="+mn-lt"/>
                <a:cs typeface="Times New Roman" panose="02020603050405020304" pitchFamily="18" charset="0"/>
              </a:rPr>
              <a:t>) supports incremental training, making it suitable for large and evolving datasets.</a:t>
            </a:r>
            <a:endParaRPr lang="en-IN" sz="1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0796B-8C83-B273-0CF7-48C02F477EE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1724B28-1696-E1E4-49F6-25071B3BC037}"/>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321D4D5B-D92F-ABC5-2CA2-8E127A6A441B}"/>
              </a:ext>
            </a:extLst>
          </p:cNvPr>
          <p:cNvSpPr>
            <a:spLocks noGrp="1"/>
          </p:cNvSpPr>
          <p:nvPr>
            <p:ph idx="1"/>
          </p:nvPr>
        </p:nvSpPr>
        <p:spPr>
          <a:xfrm>
            <a:off x="515112" y="1232452"/>
            <a:ext cx="11095696" cy="5076908"/>
          </a:xfrm>
        </p:spPr>
        <p:txBody>
          <a:bodyPr vert="horz" lIns="91440" tIns="45720" rIns="91440" bIns="45720" rtlCol="0" anchor="ctr">
            <a:noAutofit/>
          </a:bodyPr>
          <a:lstStyle/>
          <a:p>
            <a:pPr marL="0" indent="0">
              <a:buNone/>
            </a:pPr>
            <a:endParaRPr lang="en-IN" sz="1200" b="1" dirty="0">
              <a:latin typeface="Calibri"/>
              <a:cs typeface="Calibri"/>
            </a:endParaRPr>
          </a:p>
          <a:p>
            <a:pPr marL="305435" indent="-305435" algn="just"/>
            <a:r>
              <a:rPr lang="en-IN" sz="1400" b="1" dirty="0">
                <a:latin typeface="Times New Roman" panose="02020603050405020304" pitchFamily="18" charset="0"/>
                <a:ea typeface="+mn-lt"/>
                <a:cs typeface="Times New Roman" panose="02020603050405020304" pitchFamily="18" charset="0"/>
              </a:rPr>
              <a:t>Deployment:</a:t>
            </a:r>
            <a:endParaRPr lang="en-IN" sz="1400" b="1" dirty="0">
              <a:latin typeface="Times New Roman" panose="02020603050405020304" pitchFamily="18" charset="0"/>
              <a:cs typeface="Times New Roman" panose="02020603050405020304" pitchFamily="18" charset="0"/>
            </a:endParaRPr>
          </a:p>
          <a:p>
            <a:pPr marL="629920" lvl="1" indent="-305435" algn="just"/>
            <a:r>
              <a:rPr lang="en-US" b="1" dirty="0">
                <a:latin typeface="Times New Roman" panose="02020603050405020304" pitchFamily="18" charset="0"/>
                <a:ea typeface="+mn-lt"/>
                <a:cs typeface="Times New Roman" panose="02020603050405020304" pitchFamily="18" charset="0"/>
              </a:rPr>
              <a:t>The trained model was deployed using IBM Cloud Lite services under the model </a:t>
            </a:r>
            <a:r>
              <a:rPr lang="en-US" i="1" dirty="0">
                <a:solidFill>
                  <a:srgbClr val="1CADE4"/>
                </a:solidFill>
                <a:latin typeface="Times New Roman" panose="02020603050405020304" pitchFamily="18" charset="0"/>
                <a:ea typeface="+mn-lt"/>
                <a:cs typeface="Times New Roman" panose="02020603050405020304" pitchFamily="18" charset="0"/>
              </a:rPr>
              <a:t>asset ID: 06ac3118-8249-4e45-803c-4fcd42a10d2c</a:t>
            </a:r>
            <a:r>
              <a:rPr lang="en-US" b="1" dirty="0">
                <a:latin typeface="Times New Roman" panose="02020603050405020304" pitchFamily="18" charset="0"/>
                <a:ea typeface="+mn-lt"/>
                <a:cs typeface="Times New Roman" panose="02020603050405020304" pitchFamily="18" charset="0"/>
              </a:rPr>
              <a:t>.</a:t>
            </a:r>
          </a:p>
          <a:p>
            <a:pPr marL="629920" lvl="1" indent="-305435" algn="just"/>
            <a:r>
              <a:rPr lang="en-IN" b="1" dirty="0">
                <a:latin typeface="Times New Roman" panose="02020603050405020304" pitchFamily="18" charset="0"/>
                <a:ea typeface="+mn-lt"/>
                <a:cs typeface="Times New Roman" panose="02020603050405020304" pitchFamily="18" charset="0"/>
              </a:rPr>
              <a:t>The deployment </a:t>
            </a:r>
            <a:r>
              <a:rPr lang="en-US" b="1" dirty="0">
                <a:latin typeface="Times New Roman" panose="02020603050405020304" pitchFamily="18" charset="0"/>
                <a:ea typeface="+mn-lt"/>
                <a:cs typeface="Times New Roman" panose="02020603050405020304" pitchFamily="18" charset="0"/>
              </a:rPr>
              <a:t>allows stakeholders to input project details and receive instant classification suggestions under the correct PMGSY scheme.</a:t>
            </a:r>
          </a:p>
          <a:p>
            <a:pPr marL="629920" lvl="1" indent="-305435" algn="just"/>
            <a:r>
              <a:rPr lang="en-US" b="1" dirty="0">
                <a:latin typeface="Times New Roman" panose="02020603050405020304" pitchFamily="18" charset="0"/>
                <a:cs typeface="Times New Roman" panose="02020603050405020304" pitchFamily="18" charset="0"/>
              </a:rPr>
              <a:t>Future plans include global hosting for broader access and scalability.</a:t>
            </a:r>
            <a:endParaRPr lang="en-IN" b="1" dirty="0">
              <a:latin typeface="Times New Roman" panose="02020603050405020304" pitchFamily="18" charset="0"/>
              <a:cs typeface="Times New Roman" panose="02020603050405020304" pitchFamily="18" charset="0"/>
            </a:endParaRPr>
          </a:p>
          <a:p>
            <a:pPr marL="305435" indent="-305435" algn="just"/>
            <a:r>
              <a:rPr lang="en-IN" sz="1400" b="1" dirty="0">
                <a:latin typeface="Times New Roman" panose="02020603050405020304" pitchFamily="18" charset="0"/>
                <a:ea typeface="+mn-lt"/>
                <a:cs typeface="Times New Roman" panose="02020603050405020304" pitchFamily="18" charset="0"/>
              </a:rPr>
              <a:t>Evaluation:</a:t>
            </a:r>
            <a:endParaRPr lang="en-IN" sz="1400" b="1" dirty="0">
              <a:latin typeface="Times New Roman" panose="02020603050405020304" pitchFamily="18" charset="0"/>
              <a:cs typeface="Times New Roman" panose="02020603050405020304" pitchFamily="18" charset="0"/>
            </a:endParaRPr>
          </a:p>
          <a:p>
            <a:pPr marL="629920" lvl="1" indent="-305435" algn="just"/>
            <a:r>
              <a:rPr lang="en-US" b="1" dirty="0">
                <a:latin typeface="Times New Roman" panose="02020603050405020304" pitchFamily="18" charset="0"/>
                <a:ea typeface="+mn-lt"/>
                <a:cs typeface="Times New Roman" panose="02020603050405020304" pitchFamily="18" charset="0"/>
              </a:rPr>
              <a:t>Model evaluation was conducted using a dedicated test dataset.</a:t>
            </a:r>
          </a:p>
          <a:p>
            <a:pPr marL="629920" lvl="1" indent="-305435" algn="just"/>
            <a:r>
              <a:rPr lang="en-US" b="1" dirty="0">
                <a:latin typeface="Times New Roman" panose="02020603050405020304" pitchFamily="18" charset="0"/>
                <a:ea typeface="+mn-lt"/>
                <a:cs typeface="Times New Roman" panose="02020603050405020304" pitchFamily="18" charset="0"/>
              </a:rPr>
              <a:t>The final classification accuracy was </a:t>
            </a:r>
            <a:r>
              <a:rPr lang="en-US" b="1" dirty="0">
                <a:solidFill>
                  <a:srgbClr val="1CADE4"/>
                </a:solidFill>
                <a:latin typeface="Times New Roman" panose="02020603050405020304" pitchFamily="18" charset="0"/>
                <a:ea typeface="+mn-lt"/>
                <a:cs typeface="Times New Roman" panose="02020603050405020304" pitchFamily="18" charset="0"/>
              </a:rPr>
              <a:t>92.4%</a:t>
            </a:r>
            <a:r>
              <a:rPr lang="en-US" b="1" dirty="0">
                <a:latin typeface="Times New Roman" panose="02020603050405020304" pitchFamily="18" charset="0"/>
                <a:ea typeface="+mn-lt"/>
                <a:cs typeface="Times New Roman" panose="02020603050405020304" pitchFamily="18" charset="0"/>
              </a:rPr>
              <a:t>, indicating high reliability.</a:t>
            </a:r>
          </a:p>
          <a:p>
            <a:pPr marL="629920" lvl="1" indent="-305435" algn="just"/>
            <a:r>
              <a:rPr lang="en-US" b="1" dirty="0">
                <a:latin typeface="Times New Roman" panose="02020603050405020304" pitchFamily="18" charset="0"/>
                <a:ea typeface="+mn-lt"/>
                <a:cs typeface="Times New Roman" panose="02020603050405020304" pitchFamily="18" charset="0"/>
              </a:rPr>
              <a:t>Continuous monitoring and feedback will be used to retrain and fine-tune the model as new data becomes available.</a:t>
            </a:r>
          </a:p>
          <a:p>
            <a:pPr marL="324485" lvl="1" indent="0" algn="just">
              <a:buNone/>
            </a:pPr>
            <a:endParaRPr lang="en-US" b="1" dirty="0">
              <a:latin typeface="Times New Roman" panose="02020603050405020304" pitchFamily="18" charset="0"/>
              <a:ea typeface="+mn-lt"/>
              <a:cs typeface="Times New Roman" panose="02020603050405020304" pitchFamily="18" charset="0"/>
            </a:endParaRPr>
          </a:p>
          <a:p>
            <a:pPr marL="324485" lvl="1" indent="0" algn="just">
              <a:buNone/>
            </a:pPr>
            <a:r>
              <a:rPr lang="en-IN" b="1" dirty="0">
                <a:latin typeface="Times New Roman" panose="02020603050405020304" pitchFamily="18" charset="0"/>
                <a:ea typeface="+mn-lt"/>
                <a:cs typeface="Times New Roman" panose="02020603050405020304" pitchFamily="18" charset="0"/>
              </a:rPr>
              <a:t>Result:</a:t>
            </a:r>
          </a:p>
          <a:p>
            <a:pPr marL="324485" lvl="1" indent="0" algn="just">
              <a:lnSpc>
                <a:spcPct val="200000"/>
              </a:lnSpc>
              <a:buNone/>
            </a:pPr>
            <a:r>
              <a:rPr lang="en-US" b="1" dirty="0">
                <a:latin typeface="Times New Roman" panose="02020603050405020304" pitchFamily="18" charset="0"/>
                <a:cs typeface="Times New Roman" panose="02020603050405020304" pitchFamily="18" charset="0"/>
              </a:rPr>
              <a:t>The solution successfully automates the classification of rural infrastructure projects with high accuracy, reducing manual errors and improving operational efficiency for planners and policy analysts. It demonstrates the potential of AI-driven solutions in supporting large-scale government programs through intelligent data use and machine learning.</a:t>
            </a:r>
            <a:endParaRPr lang="en-IN"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3015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BB5D1BE8-E0EB-64FC-17CC-93D13FD08462}"/>
              </a:ext>
            </a:extLst>
          </p:cNvPr>
          <p:cNvSpPr txBox="1"/>
          <p:nvPr/>
        </p:nvSpPr>
        <p:spPr>
          <a:xfrm>
            <a:off x="581192" y="1197016"/>
            <a:ext cx="11219688" cy="498598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System Requirements:</a:t>
            </a:r>
          </a:p>
          <a:p>
            <a:pPr marL="285750" indent="-285750">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Platform:</a:t>
            </a:r>
            <a:r>
              <a:rPr lang="en-US" dirty="0">
                <a:latin typeface="Times New Roman" panose="02020603050405020304" pitchFamily="18" charset="0"/>
                <a:cs typeface="Times New Roman" panose="02020603050405020304" pitchFamily="18" charset="0"/>
              </a:rPr>
              <a:t> IBM Cloud Lite</a:t>
            </a:r>
          </a:p>
          <a:p>
            <a:pPr marL="285750" indent="-285750">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Development Environment:</a:t>
            </a:r>
            <a:r>
              <a:rPr lang="en-US" dirty="0">
                <a:latin typeface="Times New Roman" panose="02020603050405020304" pitchFamily="18" charset="0"/>
                <a:cs typeface="Times New Roman" panose="02020603050405020304" pitchFamily="18" charset="0"/>
              </a:rPr>
              <a:t> Watsonx.ai Studio (</a:t>
            </a:r>
            <a:r>
              <a:rPr lang="en-US" dirty="0" err="1">
                <a:latin typeface="Times New Roman" panose="02020603050405020304" pitchFamily="18" charset="0"/>
                <a:cs typeface="Times New Roman" panose="02020603050405020304" pitchFamily="18" charset="0"/>
              </a:rPr>
              <a:t>AutoAI</a:t>
            </a:r>
            <a:r>
              <a:rPr lang="en-US" dirty="0">
                <a:latin typeface="Times New Roman" panose="02020603050405020304" pitchFamily="18" charset="0"/>
                <a:cs typeface="Times New Roman" panose="02020603050405020304" pitchFamily="18" charset="0"/>
              </a:rPr>
              <a:t>)</a:t>
            </a:r>
          </a:p>
          <a:p>
            <a:pPr marL="285750" indent="-285750">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Cloud-based, accessible via any modern browser</a:t>
            </a:r>
          </a:p>
          <a:p>
            <a:pPr marL="285750" indent="-285750">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Hardware:</a:t>
            </a:r>
            <a:r>
              <a:rPr lang="en-US" dirty="0">
                <a:latin typeface="Times New Roman" panose="02020603050405020304" pitchFamily="18" charset="0"/>
                <a:cs typeface="Times New Roman" panose="02020603050405020304" pitchFamily="18" charset="0"/>
              </a:rPr>
              <a:t> No specific hardware needed—cloud-based resources used</a:t>
            </a:r>
          </a:p>
          <a:p>
            <a:endParaRPr lang="en-US" sz="12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Libraries Required:</a:t>
            </a:r>
          </a:p>
          <a:p>
            <a:r>
              <a:rPr lang="en-US" dirty="0">
                <a:latin typeface="Times New Roman" panose="02020603050405020304" pitchFamily="18" charset="0"/>
                <a:cs typeface="Times New Roman" panose="02020603050405020304" pitchFamily="18" charset="0"/>
              </a:rPr>
              <a:t>The hybrid </a:t>
            </a:r>
            <a:r>
              <a:rPr lang="en-US" i="1" dirty="0" err="1">
                <a:latin typeface="Times New Roman" panose="02020603050405020304" pitchFamily="18" charset="0"/>
                <a:cs typeface="Times New Roman" panose="02020603050405020304" pitchFamily="18" charset="0"/>
              </a:rPr>
              <a:t>AutoAI</a:t>
            </a:r>
            <a:r>
              <a:rPr lang="en-US" i="1" dirty="0">
                <a:latin typeface="Times New Roman" panose="02020603050405020304" pitchFamily="18" charset="0"/>
                <a:cs typeface="Times New Roman" panose="02020603050405020304" pitchFamily="18" charset="0"/>
              </a:rPr>
              <a:t> pipeline </a:t>
            </a:r>
            <a:r>
              <a:rPr lang="en-US" dirty="0">
                <a:latin typeface="Times New Roman" panose="02020603050405020304" pitchFamily="18" charset="0"/>
                <a:cs typeface="Times New Roman" panose="02020603050405020304" pitchFamily="18" charset="0"/>
              </a:rPr>
              <a:t>(</a:t>
            </a:r>
            <a:r>
              <a:rPr lang="en-US" b="1" i="1" dirty="0">
                <a:solidFill>
                  <a:srgbClr val="1CADE4"/>
                </a:solidFill>
                <a:latin typeface="Times New Roman" panose="02020603050405020304" pitchFamily="18" charset="0"/>
                <a:cs typeface="Times New Roman" panose="02020603050405020304" pitchFamily="18" charset="0"/>
              </a:rPr>
              <a:t>autoai-kb_rt24.1-py3.11</a:t>
            </a:r>
            <a:r>
              <a:rPr lang="en-US" dirty="0">
                <a:latin typeface="Times New Roman" panose="02020603050405020304" pitchFamily="18" charset="0"/>
                <a:cs typeface="Times New Roman" panose="02020603050405020304" pitchFamily="18" charset="0"/>
              </a:rPr>
              <a:t>) utilizes the following key libraries: </a:t>
            </a:r>
          </a:p>
          <a:p>
            <a:pPr marL="285750" indent="-285750" algn="just">
              <a:buClr>
                <a:srgbClr val="1CADE4"/>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autoai</a:t>
            </a:r>
            <a:r>
              <a:rPr lang="en-US" b="1" dirty="0">
                <a:latin typeface="Times New Roman" panose="02020603050405020304" pitchFamily="18" charset="0"/>
                <a:cs typeface="Times New Roman" panose="02020603050405020304" pitchFamily="18" charset="0"/>
              </a:rPr>
              <a:t>-libs (v2.0.0): </a:t>
            </a:r>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AutoAI</a:t>
            </a:r>
            <a:r>
              <a:rPr lang="en-US" dirty="0">
                <a:latin typeface="Times New Roman" panose="02020603050405020304" pitchFamily="18" charset="0"/>
                <a:cs typeface="Times New Roman" panose="02020603050405020304" pitchFamily="18" charset="0"/>
              </a:rPr>
              <a:t> automation and pipeline management</a:t>
            </a:r>
          </a:p>
          <a:p>
            <a:pPr marL="285750" indent="-285750" algn="just">
              <a:buClr>
                <a:srgbClr val="1CADE4"/>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lale</a:t>
            </a:r>
            <a:r>
              <a:rPr lang="en-US" b="1" dirty="0">
                <a:latin typeface="Times New Roman" panose="02020603050405020304" pitchFamily="18" charset="0"/>
                <a:cs typeface="Times New Roman" panose="02020603050405020304" pitchFamily="18" charset="0"/>
              </a:rPr>
              <a:t> (v0.8.0):</a:t>
            </a:r>
            <a:r>
              <a:rPr lang="en-US" dirty="0">
                <a:latin typeface="Times New Roman" panose="02020603050405020304" pitchFamily="18" charset="0"/>
                <a:cs typeface="Times New Roman" panose="02020603050405020304" pitchFamily="18" charset="0"/>
              </a:rPr>
              <a:t> Integration of </a:t>
            </a:r>
            <a:r>
              <a:rPr lang="en-US" dirty="0" err="1">
                <a:latin typeface="Times New Roman" panose="02020603050405020304" pitchFamily="18" charset="0"/>
                <a:cs typeface="Times New Roman" panose="02020603050405020304" pitchFamily="18" charset="0"/>
              </a:rPr>
              <a:t>AutoAI</a:t>
            </a:r>
            <a:r>
              <a:rPr lang="en-US" dirty="0">
                <a:latin typeface="Times New Roman" panose="02020603050405020304" pitchFamily="18" charset="0"/>
                <a:cs typeface="Times New Roman" panose="02020603050405020304" pitchFamily="18" charset="0"/>
              </a:rPr>
              <a:t> pipelines with scikit-learn</a:t>
            </a:r>
          </a:p>
          <a:p>
            <a:pPr marL="285750" indent="-285750" algn="just">
              <a:buClr>
                <a:srgbClr val="1CADE4"/>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lightgbm</a:t>
            </a:r>
            <a:r>
              <a:rPr lang="en-US" b="1" dirty="0">
                <a:latin typeface="Times New Roman" panose="02020603050405020304" pitchFamily="18" charset="0"/>
                <a:cs typeface="Times New Roman" panose="02020603050405020304" pitchFamily="18" charset="0"/>
              </a:rPr>
              <a:t> (v4.2.0): </a:t>
            </a:r>
            <a:r>
              <a:rPr lang="en-US" dirty="0">
                <a:latin typeface="Times New Roman" panose="02020603050405020304" pitchFamily="18" charset="0"/>
                <a:cs typeface="Times New Roman" panose="02020603050405020304" pitchFamily="18" charset="0"/>
              </a:rPr>
              <a:t>Fast gradient boosting framework</a:t>
            </a:r>
          </a:p>
          <a:p>
            <a:pPr marL="285750" indent="-285750" algn="just">
              <a:buClr>
                <a:srgbClr val="1CADE4"/>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xgboost</a:t>
            </a:r>
            <a:r>
              <a:rPr lang="en-US" b="1" dirty="0">
                <a:latin typeface="Times New Roman" panose="02020603050405020304" pitchFamily="18" charset="0"/>
                <a:cs typeface="Times New Roman" panose="02020603050405020304" pitchFamily="18" charset="0"/>
              </a:rPr>
              <a:t> (v2.0.3): </a:t>
            </a:r>
            <a:r>
              <a:rPr lang="en-US" dirty="0">
                <a:latin typeface="Times New Roman" panose="02020603050405020304" pitchFamily="18" charset="0"/>
                <a:cs typeface="Times New Roman" panose="02020603050405020304" pitchFamily="18" charset="0"/>
              </a:rPr>
              <a:t>Used for the final Batched Tree Ensemble Classifier</a:t>
            </a:r>
          </a:p>
          <a:p>
            <a:pPr marL="285750" indent="-285750" algn="just">
              <a:buClr>
                <a:srgbClr val="1CADE4"/>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numpy</a:t>
            </a:r>
            <a:r>
              <a:rPr lang="en-US" b="1" dirty="0">
                <a:latin typeface="Times New Roman" panose="02020603050405020304" pitchFamily="18" charset="0"/>
                <a:cs typeface="Times New Roman" panose="02020603050405020304" pitchFamily="18" charset="0"/>
              </a:rPr>
              <a:t> (v1.26.4): </a:t>
            </a:r>
            <a:r>
              <a:rPr lang="en-US" dirty="0">
                <a:latin typeface="Times New Roman" panose="02020603050405020304" pitchFamily="18" charset="0"/>
                <a:cs typeface="Times New Roman" panose="02020603050405020304" pitchFamily="18" charset="0"/>
              </a:rPr>
              <a:t>For numerical computations</a:t>
            </a:r>
          </a:p>
          <a:p>
            <a:pPr marL="285750" indent="-285750" algn="just">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pandas (v2.1.4): </a:t>
            </a:r>
            <a:r>
              <a:rPr lang="en-US" dirty="0">
                <a:latin typeface="Times New Roman" panose="02020603050405020304" pitchFamily="18" charset="0"/>
                <a:cs typeface="Times New Roman" panose="02020603050405020304" pitchFamily="18" charset="0"/>
              </a:rPr>
              <a:t>Data preprocessing and handling</a:t>
            </a:r>
          </a:p>
          <a:p>
            <a:pPr marL="285750" indent="-285750" algn="just">
              <a:buClr>
                <a:srgbClr val="1CADE4"/>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scikit-learn (v1.3.0): </a:t>
            </a:r>
            <a:r>
              <a:rPr lang="en-US" dirty="0">
                <a:latin typeface="Times New Roman" panose="02020603050405020304" pitchFamily="18" charset="0"/>
                <a:cs typeface="Times New Roman" panose="02020603050405020304" pitchFamily="18" charset="0"/>
              </a:rPr>
              <a:t>ML tools for evaluation and preprocessing</a:t>
            </a:r>
          </a:p>
          <a:p>
            <a:pPr marL="285750" indent="-285750" algn="just">
              <a:buClr>
                <a:srgbClr val="1CADE4"/>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scipy</a:t>
            </a:r>
            <a:r>
              <a:rPr lang="en-US" b="1" dirty="0">
                <a:latin typeface="Times New Roman" panose="02020603050405020304" pitchFamily="18" charset="0"/>
                <a:cs typeface="Times New Roman" panose="02020603050405020304" pitchFamily="18" charset="0"/>
              </a:rPr>
              <a:t> (v1.11.4): </a:t>
            </a:r>
            <a:r>
              <a:rPr lang="en-US" dirty="0">
                <a:latin typeface="Times New Roman" panose="02020603050405020304" pitchFamily="18" charset="0"/>
                <a:cs typeface="Times New Roman" panose="02020603050405020304" pitchFamily="18" charset="0"/>
              </a:rPr>
              <a:t>Scientific computations</a:t>
            </a:r>
          </a:p>
          <a:p>
            <a:pPr marL="285750" indent="-285750" algn="just">
              <a:buClr>
                <a:srgbClr val="1CADE4"/>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snapml</a:t>
            </a:r>
            <a:r>
              <a:rPr lang="en-US" b="1" dirty="0">
                <a:latin typeface="Times New Roman" panose="02020603050405020304" pitchFamily="18" charset="0"/>
                <a:cs typeface="Times New Roman" panose="02020603050405020304" pitchFamily="18" charset="0"/>
              </a:rPr>
              <a:t> (v1.14.5): </a:t>
            </a:r>
            <a:r>
              <a:rPr lang="en-US" dirty="0">
                <a:latin typeface="Times New Roman" panose="02020603050405020304" pitchFamily="18" charset="0"/>
                <a:cs typeface="Times New Roman" panose="02020603050405020304" pitchFamily="18" charset="0"/>
              </a:rPr>
              <a:t>IBM’s accelerated ML library for large-scale training</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6" name="TextBox 5">
            <a:extLst>
              <a:ext uri="{FF2B5EF4-FFF2-40B4-BE49-F238E27FC236}">
                <a16:creationId xmlns:a16="http://schemas.microsoft.com/office/drawing/2014/main" id="{1D232C0B-5F22-84AD-3C4D-78400BB824F8}"/>
              </a:ext>
            </a:extLst>
          </p:cNvPr>
          <p:cNvSpPr txBox="1"/>
          <p:nvPr/>
        </p:nvSpPr>
        <p:spPr>
          <a:xfrm>
            <a:off x="581192" y="1232452"/>
            <a:ext cx="10771632" cy="553997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Algorithm:</a:t>
            </a:r>
          </a:p>
          <a:p>
            <a:pPr marL="285750" indent="-285750">
              <a:buClr>
                <a:srgbClr val="1CADE4"/>
              </a:buClr>
              <a:buFont typeface="Wingdings" panose="05000000000000000000" pitchFamily="2" charset="2"/>
              <a:buChar char="§"/>
            </a:pPr>
            <a:r>
              <a:rPr lang="en-US" b="1" dirty="0"/>
              <a:t>Algorithm Selection:</a:t>
            </a:r>
            <a:br>
              <a:rPr lang="en-US" dirty="0"/>
            </a:br>
            <a:r>
              <a:rPr lang="en-US" dirty="0"/>
              <a:t>Used </a:t>
            </a:r>
            <a:r>
              <a:rPr lang="en-US" b="1" dirty="0" err="1"/>
              <a:t>XGBoost</a:t>
            </a:r>
            <a:r>
              <a:rPr lang="en-US" b="1" dirty="0"/>
              <a:t> Classifier</a:t>
            </a:r>
            <a:r>
              <a:rPr lang="en-US" dirty="0"/>
              <a:t> via </a:t>
            </a:r>
            <a:r>
              <a:rPr lang="en-US" dirty="0" err="1"/>
              <a:t>AutoAI</a:t>
            </a:r>
            <a:r>
              <a:rPr lang="en-US" dirty="0"/>
              <a:t> for its high accuracy and ability to handle structured tabular data.</a:t>
            </a:r>
          </a:p>
          <a:p>
            <a:pPr marL="285750" indent="-285750">
              <a:buClr>
                <a:srgbClr val="1CADE4"/>
              </a:buClr>
              <a:buFont typeface="Wingdings" panose="05000000000000000000" pitchFamily="2" charset="2"/>
              <a:buChar char="§"/>
            </a:pPr>
            <a:r>
              <a:rPr lang="en-US" b="1" dirty="0"/>
              <a:t>Data Input:</a:t>
            </a:r>
            <a:br>
              <a:rPr lang="en-US" dirty="0"/>
            </a:br>
            <a:r>
              <a:rPr lang="en-US" dirty="0"/>
              <a:t>Model takes project attributes like cost, length, type, and funding details as input features.</a:t>
            </a:r>
          </a:p>
          <a:p>
            <a:pPr marL="285750" indent="-285750">
              <a:buClr>
                <a:srgbClr val="1CADE4"/>
              </a:buClr>
              <a:buFont typeface="Wingdings" panose="05000000000000000000" pitchFamily="2" charset="2"/>
              <a:buChar char="§"/>
            </a:pPr>
            <a:r>
              <a:rPr lang="en-US" b="1" dirty="0"/>
              <a:t>Training Process:</a:t>
            </a:r>
            <a:br>
              <a:rPr lang="en-US" dirty="0"/>
            </a:br>
            <a:r>
              <a:rPr lang="en-US" dirty="0" err="1"/>
              <a:t>AutoAI</a:t>
            </a:r>
            <a:r>
              <a:rPr lang="en-US" dirty="0"/>
              <a:t> handled preprocessing, feature selection, and hyperparameter tuning with cross-validation.</a:t>
            </a:r>
          </a:p>
          <a:p>
            <a:pPr marL="285750" indent="-285750">
              <a:buClr>
                <a:srgbClr val="1CADE4"/>
              </a:buClr>
              <a:buFont typeface="Wingdings" panose="05000000000000000000" pitchFamily="2" charset="2"/>
              <a:buChar char="§"/>
            </a:pPr>
            <a:r>
              <a:rPr lang="en-US" b="1" dirty="0"/>
              <a:t>Prediction Process:</a:t>
            </a:r>
            <a:br>
              <a:rPr lang="en-US" dirty="0"/>
            </a:br>
            <a:r>
              <a:rPr lang="en-US" dirty="0"/>
              <a:t>Model predicts the appropriate PMGSY scheme based on input features with </a:t>
            </a:r>
            <a:r>
              <a:rPr lang="en-US" b="1" dirty="0"/>
              <a:t>92.4% accuracy</a:t>
            </a:r>
            <a:r>
              <a:rPr lang="en-US" dirty="0"/>
              <a:t>.</a:t>
            </a: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Deployment:</a:t>
            </a:r>
          </a:p>
          <a:p>
            <a:pPr marL="285750" indent="-285750">
              <a:buClr>
                <a:srgbClr val="1CADE4"/>
              </a:buClr>
              <a:buFont typeface="Wingdings" panose="05000000000000000000" pitchFamily="2" charset="2"/>
              <a:buChar char="§"/>
            </a:pPr>
            <a:r>
              <a:rPr lang="en-US" b="1" dirty="0"/>
              <a:t>Deployment Strategy:</a:t>
            </a:r>
            <a:br>
              <a:rPr lang="en-US" dirty="0"/>
            </a:br>
            <a:r>
              <a:rPr lang="en-US" dirty="0"/>
              <a:t>Model deployed on </a:t>
            </a:r>
            <a:r>
              <a:rPr lang="en-US" b="1" dirty="0"/>
              <a:t>IBM Cloud Lite</a:t>
            </a:r>
            <a:r>
              <a:rPr lang="en-US" dirty="0"/>
              <a:t> using Watson Machine Learning services.</a:t>
            </a:r>
          </a:p>
          <a:p>
            <a:pPr>
              <a:buClr>
                <a:srgbClr val="1CADE4"/>
              </a:buClr>
            </a:pPr>
            <a:r>
              <a:rPr lang="en-US" dirty="0"/>
              <a:t>     The model asset is identified by ID : </a:t>
            </a:r>
            <a:r>
              <a:rPr lang="en-US" b="1" i="1" dirty="0">
                <a:solidFill>
                  <a:srgbClr val="1CADE4"/>
                </a:solidFill>
              </a:rPr>
              <a:t>06ac3118-8249-4e45-803c-4fcd42a10d2c</a:t>
            </a:r>
          </a:p>
          <a:p>
            <a:pPr marL="285750" indent="-285750">
              <a:buClr>
                <a:srgbClr val="1CADE4"/>
              </a:buClr>
              <a:buFont typeface="Wingdings" panose="05000000000000000000" pitchFamily="2" charset="2"/>
              <a:buChar char="§"/>
            </a:pPr>
            <a:r>
              <a:rPr lang="en-US" b="1" dirty="0"/>
              <a:t>Access and Integration:</a:t>
            </a:r>
            <a:br>
              <a:rPr lang="en-US" dirty="0"/>
            </a:br>
            <a:r>
              <a:rPr lang="en-US" dirty="0"/>
              <a:t>Users can input project data and receive real-time PMGSY scheme predictions via API or UI.</a:t>
            </a:r>
          </a:p>
          <a:p>
            <a:pPr marL="285750" indent="-285750">
              <a:buClr>
                <a:srgbClr val="1CADE4"/>
              </a:buClr>
              <a:buFont typeface="Wingdings" panose="05000000000000000000" pitchFamily="2" charset="2"/>
              <a:buChar char="§"/>
            </a:pPr>
            <a:r>
              <a:rPr lang="en-US" b="1" dirty="0"/>
              <a:t>Scalability and Future Hosting:</a:t>
            </a:r>
            <a:br>
              <a:rPr lang="en-US" dirty="0"/>
            </a:br>
            <a:r>
              <a:rPr lang="en-US" dirty="0"/>
              <a:t>Solution supports scale and will be </a:t>
            </a:r>
            <a:r>
              <a:rPr lang="en-US" b="1" dirty="0"/>
              <a:t>globally hosted</a:t>
            </a:r>
            <a:r>
              <a:rPr lang="en-US" dirty="0"/>
              <a:t> for wider use in public infrastructure systems.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Picture 10">
            <a:extLst>
              <a:ext uri="{FF2B5EF4-FFF2-40B4-BE49-F238E27FC236}">
                <a16:creationId xmlns:a16="http://schemas.microsoft.com/office/drawing/2014/main" id="{F3603E4D-8121-30CC-C82B-8653AD344303}"/>
              </a:ext>
            </a:extLst>
          </p:cNvPr>
          <p:cNvPicPr>
            <a:picLocks noChangeAspect="1"/>
          </p:cNvPicPr>
          <p:nvPr/>
        </p:nvPicPr>
        <p:blipFill>
          <a:blip r:embed="rId2"/>
          <a:stretch>
            <a:fillRect/>
          </a:stretch>
        </p:blipFill>
        <p:spPr>
          <a:xfrm>
            <a:off x="1705414" y="1442657"/>
            <a:ext cx="8781171" cy="471318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FB322-A15D-19E6-42C8-4FCD947A612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6CD3279-2490-BA88-709C-F65AC4FDA23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B450B994-88B3-5869-8521-7FEA6F2FDB74}"/>
              </a:ext>
            </a:extLst>
          </p:cNvPr>
          <p:cNvPicPr>
            <a:picLocks noChangeAspect="1"/>
          </p:cNvPicPr>
          <p:nvPr/>
        </p:nvPicPr>
        <p:blipFill>
          <a:blip r:embed="rId2"/>
          <a:stretch>
            <a:fillRect/>
          </a:stretch>
        </p:blipFill>
        <p:spPr>
          <a:xfrm>
            <a:off x="581192" y="1232452"/>
            <a:ext cx="4825271" cy="4775156"/>
          </a:xfrm>
          <a:prstGeom prst="rect">
            <a:avLst/>
          </a:prstGeom>
        </p:spPr>
      </p:pic>
      <p:pic>
        <p:nvPicPr>
          <p:cNvPr id="8" name="Picture 7">
            <a:extLst>
              <a:ext uri="{FF2B5EF4-FFF2-40B4-BE49-F238E27FC236}">
                <a16:creationId xmlns:a16="http://schemas.microsoft.com/office/drawing/2014/main" id="{25F0A517-AD39-E1A4-9C78-D1BD112DE56F}"/>
              </a:ext>
            </a:extLst>
          </p:cNvPr>
          <p:cNvPicPr>
            <a:picLocks noChangeAspect="1"/>
          </p:cNvPicPr>
          <p:nvPr/>
        </p:nvPicPr>
        <p:blipFill>
          <a:blip r:embed="rId3"/>
          <a:stretch>
            <a:fillRect/>
          </a:stretch>
        </p:blipFill>
        <p:spPr>
          <a:xfrm>
            <a:off x="5801384" y="1232452"/>
            <a:ext cx="5941064" cy="4775156"/>
          </a:xfrm>
          <a:prstGeom prst="rect">
            <a:avLst/>
          </a:prstGeom>
        </p:spPr>
      </p:pic>
    </p:spTree>
    <p:extLst>
      <p:ext uri="{BB962C8B-B14F-4D97-AF65-F5344CB8AC3E}">
        <p14:creationId xmlns:p14="http://schemas.microsoft.com/office/powerpoint/2010/main" val="160512956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919</TotalTime>
  <Words>1234</Words>
  <Application>Microsoft Office PowerPoint</Application>
  <PresentationFormat>Widescreen</PresentationFormat>
  <Paragraphs>115</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Franklin Gothic Book</vt:lpstr>
      <vt:lpstr>Franklin Gothic Demi</vt:lpstr>
      <vt:lpstr>Times New Roman</vt:lpstr>
      <vt:lpstr>Wingdings</vt:lpstr>
      <vt:lpstr>Wingdings 2</vt:lpstr>
      <vt:lpstr>DividendVTI</vt:lpstr>
      <vt:lpstr> Intelligent Classification of Rural Infrastructure Projects</vt:lpstr>
      <vt:lpstr>OUTLINE</vt:lpstr>
      <vt:lpstr>Problem Statement</vt:lpstr>
      <vt:lpstr>Proposed Solution</vt:lpstr>
      <vt:lpstr>Proposed Solution</vt:lpstr>
      <vt:lpstr>System  Approach</vt:lpstr>
      <vt:lpstr>Algorithm &amp; Deployment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Aditya Raj</dc:creator>
  <cp:lastModifiedBy>Aditya Raj</cp:lastModifiedBy>
  <cp:revision>27</cp:revision>
  <dcterms:created xsi:type="dcterms:W3CDTF">2021-05-26T16:50:10Z</dcterms:created>
  <dcterms:modified xsi:type="dcterms:W3CDTF">2025-08-04T08:06:27Z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