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Alexandria" panose="020B0604020202020204" charset="-78"/>
      <p:regular r:id="rId13"/>
    </p:embeddedFont>
    <p:embeddedFont>
      <p:font typeface="Nobil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12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26599" y="2237219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EdTech Rocketry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33563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397442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59247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Aditya Rajmane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21053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Sanchita Jadhav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58285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Center for Educational Technology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E24D0-3F67-AD15-9EDD-BFE8CCBFABDB}"/>
              </a:ext>
            </a:extLst>
          </p:cNvPr>
          <p:cNvSpPr/>
          <p:nvPr/>
        </p:nvSpPr>
        <p:spPr>
          <a:xfrm>
            <a:off x="5486401" y="7605132"/>
            <a:ext cx="9144000" cy="624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36C5247F-A919-8B91-9DC6-AA11ABBB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7934"/>
            <a:ext cx="6166624" cy="44158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796778"/>
            <a:ext cx="4919186" cy="26359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20181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Overcoming Challenges: Innovation in Action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2959537"/>
            <a:ext cx="7556421" cy="4068128"/>
          </a:xfrm>
          <a:prstGeom prst="roundRect">
            <a:avLst>
              <a:gd name="adj" fmla="val 23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801410" y="2967157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1028224" y="311086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Challenge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4802624" y="311086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Solution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801410" y="3617476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1028224" y="3761184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Creating Realistic Simulations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4802624" y="3761184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Introduced randomness and complex physics models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01410" y="4630698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1028224" y="477440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Handling Data Volume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4802624" y="4774406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Optimized data compression and transmission protocols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801410" y="5643920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1028224" y="5787628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Ensuring Real-time Performance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4802624" y="5787628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Implemented efficient algorithms and WebSocket technology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Project Overview: Bridging Theory and Practice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Simulation 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simulation recreates rocket flight dynamics with high fidelity. It allows scientists to visualize launch conditions without physical constraints.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0045"/>
            <a:ext cx="28679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Real-time Telemetry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Live data streams mirror actual aerospace missions. This approach enhances understanding of critical flight parameters and decision-making processes.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4FE14-1CE9-6031-1114-6EE8CA6045A0}"/>
              </a:ext>
            </a:extLst>
          </p:cNvPr>
          <p:cNvSpPr/>
          <p:nvPr/>
        </p:nvSpPr>
        <p:spPr>
          <a:xfrm>
            <a:off x="12723541" y="7605132"/>
            <a:ext cx="1906859" cy="624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51" y="2787134"/>
            <a:ext cx="4970978" cy="26553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08038" y="1057989"/>
            <a:ext cx="7700724" cy="1933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Key Simulation Goals: Enhancing Aerospace Education</a:t>
            </a:r>
            <a:endParaRPr lang="en-US" sz="4050" dirty="0"/>
          </a:p>
        </p:txBody>
      </p:sp>
      <p:sp>
        <p:nvSpPr>
          <p:cNvPr id="5" name="Shape 1"/>
          <p:cNvSpPr/>
          <p:nvPr/>
        </p:nvSpPr>
        <p:spPr>
          <a:xfrm>
            <a:off x="6208038" y="3532227"/>
            <a:ext cx="463868" cy="463868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381988" y="3609499"/>
            <a:ext cx="115967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6878003" y="3532227"/>
            <a:ext cx="3018473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Flight Stage Simulation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6878003" y="3978116"/>
            <a:ext cx="3077408" cy="1649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Accurate modeling of launch, ascent, coasting, and descent phases. Students can observe crucial transitions and events during each stage.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10161508" y="3532227"/>
            <a:ext cx="463868" cy="463868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302954" y="3609499"/>
            <a:ext cx="180975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10831473" y="3532227"/>
            <a:ext cx="2773680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Telemetry Generation</a:t>
            </a:r>
            <a:endParaRPr lang="en-US" sz="2000" dirty="0"/>
          </a:p>
        </p:txBody>
      </p:sp>
      <p:sp>
        <p:nvSpPr>
          <p:cNvPr id="12" name="Text 8"/>
          <p:cNvSpPr/>
          <p:nvPr/>
        </p:nvSpPr>
        <p:spPr>
          <a:xfrm>
            <a:off x="10831473" y="3978116"/>
            <a:ext cx="3077408" cy="1649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Production of realistic data streams mimicking actual rocket sensors. This includes altitude, velocity, temperature, and orientation metrics.</a:t>
            </a:r>
            <a:endParaRPr lang="en-US" sz="1600" dirty="0"/>
          </a:p>
        </p:txBody>
      </p:sp>
      <p:sp>
        <p:nvSpPr>
          <p:cNvPr id="13" name="Shape 9"/>
          <p:cNvSpPr/>
          <p:nvPr/>
        </p:nvSpPr>
        <p:spPr>
          <a:xfrm>
            <a:off x="6208038" y="6065758"/>
            <a:ext cx="463868" cy="463868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348889" y="6143030"/>
            <a:ext cx="182166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1"/>
          <p:cNvSpPr/>
          <p:nvPr/>
        </p:nvSpPr>
        <p:spPr>
          <a:xfrm>
            <a:off x="6878003" y="6065758"/>
            <a:ext cx="2649022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Educational Analysis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6878003" y="6511647"/>
            <a:ext cx="7030760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Tools for in-depth data examination and interpretation. Students learn to extract insights and make informed decisions based on telemetry.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9C9314-55EA-130D-9A23-45D8A9BB4965}"/>
              </a:ext>
            </a:extLst>
          </p:cNvPr>
          <p:cNvSpPr/>
          <p:nvPr/>
        </p:nvSpPr>
        <p:spPr>
          <a:xfrm>
            <a:off x="12723541" y="7605132"/>
            <a:ext cx="1906859" cy="624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6717" y="495538"/>
            <a:ext cx="7883366" cy="1125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Rocket Flight Phases: A Comprehensive Journey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6375440" y="1891308"/>
            <a:ext cx="22860" cy="5842635"/>
          </a:xfrm>
          <a:prstGeom prst="roundRect">
            <a:avLst>
              <a:gd name="adj" fmla="val 330903"/>
            </a:avLst>
          </a:prstGeom>
          <a:solidFill>
            <a:srgbClr val="B8C3DF"/>
          </a:solidFill>
          <a:ln/>
        </p:spPr>
      </p:sp>
      <p:sp>
        <p:nvSpPr>
          <p:cNvPr id="5" name="Shape 2"/>
          <p:cNvSpPr/>
          <p:nvPr/>
        </p:nvSpPr>
        <p:spPr>
          <a:xfrm>
            <a:off x="6566595" y="2284928"/>
            <a:ext cx="630317" cy="22860"/>
          </a:xfrm>
          <a:prstGeom prst="roundRect">
            <a:avLst>
              <a:gd name="adj" fmla="val 330903"/>
            </a:avLst>
          </a:prstGeom>
          <a:solidFill>
            <a:srgbClr val="B8C3DF"/>
          </a:solidFill>
          <a:ln/>
        </p:spPr>
      </p:sp>
      <p:sp>
        <p:nvSpPr>
          <p:cNvPr id="6" name="Shape 3"/>
          <p:cNvSpPr/>
          <p:nvPr/>
        </p:nvSpPr>
        <p:spPr>
          <a:xfrm>
            <a:off x="6184285" y="2093833"/>
            <a:ext cx="405170" cy="405170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36209" y="2161342"/>
            <a:ext cx="101322" cy="270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7377351" y="2071330"/>
            <a:ext cx="2251234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Launch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377351" y="2460665"/>
            <a:ext cx="6622733" cy="576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Initial thrust overcomes gravity. Rocket accelerates rapidly, experiencing maximum stress on structure.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566595" y="3790593"/>
            <a:ext cx="630317" cy="22860"/>
          </a:xfrm>
          <a:prstGeom prst="roundRect">
            <a:avLst>
              <a:gd name="adj" fmla="val 330903"/>
            </a:avLst>
          </a:prstGeom>
          <a:solidFill>
            <a:srgbClr val="B8C3DF"/>
          </a:solidFill>
          <a:ln/>
        </p:spPr>
      </p:sp>
      <p:sp>
        <p:nvSpPr>
          <p:cNvPr id="11" name="Shape 8"/>
          <p:cNvSpPr/>
          <p:nvPr/>
        </p:nvSpPr>
        <p:spPr>
          <a:xfrm>
            <a:off x="6184285" y="3599497"/>
            <a:ext cx="405170" cy="405170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307872" y="3667006"/>
            <a:ext cx="157996" cy="270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7377351" y="3576995"/>
            <a:ext cx="2251234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Ascent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377351" y="3966329"/>
            <a:ext cx="6622733" cy="576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Continued acceleration through the atmosphere. Rocket encounters increasing air resistance and decreasing air pressure.</a:t>
            </a:r>
            <a:endParaRPr lang="en-US" sz="1400" dirty="0"/>
          </a:p>
        </p:txBody>
      </p:sp>
      <p:sp>
        <p:nvSpPr>
          <p:cNvPr id="15" name="Shape 12"/>
          <p:cNvSpPr/>
          <p:nvPr/>
        </p:nvSpPr>
        <p:spPr>
          <a:xfrm>
            <a:off x="6566595" y="5296257"/>
            <a:ext cx="630317" cy="22860"/>
          </a:xfrm>
          <a:prstGeom prst="roundRect">
            <a:avLst>
              <a:gd name="adj" fmla="val 330903"/>
            </a:avLst>
          </a:prstGeom>
          <a:solidFill>
            <a:srgbClr val="B8C3DF"/>
          </a:solidFill>
          <a:ln/>
        </p:spPr>
      </p:sp>
      <p:sp>
        <p:nvSpPr>
          <p:cNvPr id="16" name="Shape 13"/>
          <p:cNvSpPr/>
          <p:nvPr/>
        </p:nvSpPr>
        <p:spPr>
          <a:xfrm>
            <a:off x="6184285" y="5105162"/>
            <a:ext cx="405170" cy="405170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307276" y="5172670"/>
            <a:ext cx="159068" cy="270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7377351" y="5082659"/>
            <a:ext cx="2251234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Coasting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7377351" y="5471993"/>
            <a:ext cx="6622733" cy="576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Engines cut off. Rocket continues upward trajectory solely due to momentum.</a:t>
            </a:r>
            <a:endParaRPr lang="en-US" sz="1400" dirty="0"/>
          </a:p>
        </p:txBody>
      </p:sp>
      <p:sp>
        <p:nvSpPr>
          <p:cNvPr id="20" name="Shape 17"/>
          <p:cNvSpPr/>
          <p:nvPr/>
        </p:nvSpPr>
        <p:spPr>
          <a:xfrm>
            <a:off x="6566595" y="6801922"/>
            <a:ext cx="630317" cy="22860"/>
          </a:xfrm>
          <a:prstGeom prst="roundRect">
            <a:avLst>
              <a:gd name="adj" fmla="val 330903"/>
            </a:avLst>
          </a:prstGeom>
          <a:solidFill>
            <a:srgbClr val="B8C3DF"/>
          </a:solidFill>
          <a:ln/>
        </p:spPr>
      </p:sp>
      <p:sp>
        <p:nvSpPr>
          <p:cNvPr id="21" name="Shape 18"/>
          <p:cNvSpPr/>
          <p:nvPr/>
        </p:nvSpPr>
        <p:spPr>
          <a:xfrm>
            <a:off x="6184285" y="6610826"/>
            <a:ext cx="405170" cy="405170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6306205" y="6678335"/>
            <a:ext cx="161211" cy="270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100" dirty="0"/>
          </a:p>
        </p:txBody>
      </p:sp>
      <p:sp>
        <p:nvSpPr>
          <p:cNvPr id="23" name="Text 20"/>
          <p:cNvSpPr/>
          <p:nvPr/>
        </p:nvSpPr>
        <p:spPr>
          <a:xfrm>
            <a:off x="7377351" y="6588323"/>
            <a:ext cx="2251234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Descent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7377351" y="6977658"/>
            <a:ext cx="6622733" cy="576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Gravity takes over. Rocket falls back to Earth, potentially deploying parachutes for controlled landing.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6161AF-CC2A-525E-D5AF-0ED25C41E72E}"/>
              </a:ext>
            </a:extLst>
          </p:cNvPr>
          <p:cNvSpPr/>
          <p:nvPr/>
        </p:nvSpPr>
        <p:spPr>
          <a:xfrm>
            <a:off x="12723541" y="7605132"/>
            <a:ext cx="1906859" cy="624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6963" y="832723"/>
            <a:ext cx="7762875" cy="12330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Comprehensive Telemetry Data: The Pulse of the Rocket</a:t>
            </a:r>
            <a:endParaRPr lang="en-US" sz="3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63" y="2361605"/>
            <a:ext cx="493157" cy="49315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76963" y="3052048"/>
            <a:ext cx="2466261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Altitude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6176963" y="3478530"/>
            <a:ext cx="3733443" cy="946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Measures a rocket's height above ground level. Critical for tracking flight progress and trajectory.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6276" y="2361605"/>
            <a:ext cx="493157" cy="49315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06276" y="3052048"/>
            <a:ext cx="2466261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Temperature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10206276" y="3478530"/>
            <a:ext cx="3733562" cy="1262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Monitors external and internal temperatures. Crucial for assessing atmospheric conditions and engine performance.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963" y="5332928"/>
            <a:ext cx="493157" cy="49315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76963" y="6023372"/>
            <a:ext cx="2466261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Velocity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6176963" y="6449854"/>
            <a:ext cx="3733443" cy="946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Tracks speed and direction. Essential for understanding rocket's momentum and flight path.</a:t>
            </a:r>
            <a:endParaRPr lang="en-US" sz="15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6276" y="5332928"/>
            <a:ext cx="493157" cy="49315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06276" y="6023372"/>
            <a:ext cx="2466261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Orientation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10206276" y="6449854"/>
            <a:ext cx="3733562" cy="946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Measures rocket's Acceleration using BNO sensors. Vital for maintaining stability and correct flight path.</a:t>
            </a:r>
            <a:endParaRPr lang="en-US" sz="15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C0F60A-4F66-4F3C-0581-CD2D58E9560A}"/>
              </a:ext>
            </a:extLst>
          </p:cNvPr>
          <p:cNvSpPr/>
          <p:nvPr/>
        </p:nvSpPr>
        <p:spPr>
          <a:xfrm>
            <a:off x="12723541" y="7605132"/>
            <a:ext cx="1906859" cy="624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81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4354" y="611267"/>
            <a:ext cx="7588091" cy="2084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Randomness in Data: Simulating Real-World Variability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264354" y="3028831"/>
            <a:ext cx="3682960" cy="2718673"/>
          </a:xfrm>
          <a:prstGeom prst="roundRect">
            <a:avLst>
              <a:gd name="adj" fmla="val 343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94264" y="3258741"/>
            <a:ext cx="3116699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Real-World Conditions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494264" y="3739396"/>
            <a:ext cx="3223141" cy="1778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Randomness mimics unpredictable factors like wind gusts, atmospheric turbulence, and minor mechanical variations.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69604" y="3028831"/>
            <a:ext cx="3682960" cy="2718673"/>
          </a:xfrm>
          <a:prstGeom prst="roundRect">
            <a:avLst>
              <a:gd name="adj" fmla="val 343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399514" y="3258741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Altitude Variations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0399514" y="3739396"/>
            <a:ext cx="3223141" cy="1422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Small fluctuations in ascent rate simulate air density changes and thrust inconsistencies.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64354" y="5969794"/>
            <a:ext cx="7588091" cy="1651754"/>
          </a:xfrm>
          <a:prstGeom prst="roundRect">
            <a:avLst>
              <a:gd name="adj" fmla="val 565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494264" y="6199703"/>
            <a:ext cx="3164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Acceleration Dynamics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6494264" y="6680359"/>
            <a:ext cx="7128272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Random accelerations reflect complex interplay of forces acting on the rocket during flight.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12208-F394-3D5B-C722-619EF9B264D9}"/>
              </a:ext>
            </a:extLst>
          </p:cNvPr>
          <p:cNvSpPr/>
          <p:nvPr/>
        </p:nvSpPr>
        <p:spPr>
          <a:xfrm>
            <a:off x="12723541" y="7754898"/>
            <a:ext cx="1906859" cy="4747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2520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4973" y="3360301"/>
            <a:ext cx="12548949" cy="656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Orientation Data: Keeping the Rocket on Course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73" y="4331494"/>
            <a:ext cx="4386739" cy="8399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44880" y="5486400"/>
            <a:ext cx="2625209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Stability Role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944880" y="5940504"/>
            <a:ext cx="3966924" cy="1007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Precise orientation data ensures rocket maintains intended flight path. It's crucial for mission success.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712" y="4331494"/>
            <a:ext cx="4386858" cy="83998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31619" y="5486400"/>
            <a:ext cx="2625209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Update Mechanism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5331619" y="5940504"/>
            <a:ext cx="3967043" cy="1343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Orientation values updated continuously using BNO sensor data. This provides real-time attitude information.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8569" y="4331494"/>
            <a:ext cx="4386858" cy="83998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8477" y="5486400"/>
            <a:ext cx="2738318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Flight Stage Patterns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9718477" y="5940504"/>
            <a:ext cx="3967043" cy="1007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Oscillation patterns vary based on current flight stage. Launch sees rapid changes, while coasting is more stable.</a:t>
            </a:r>
            <a:endParaRPr lang="en-US" sz="16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030DB9-BF29-126D-A91A-CC322485F783}"/>
              </a:ext>
            </a:extLst>
          </p:cNvPr>
          <p:cNvSpPr/>
          <p:nvPr/>
        </p:nvSpPr>
        <p:spPr>
          <a:xfrm>
            <a:off x="12723541" y="7754898"/>
            <a:ext cx="1906859" cy="4747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260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Real-time Data Transmission: The Power of WebSocket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07143"/>
            <a:ext cx="32962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WebSocket Technology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8828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Enables bi-directional, full-duplex communication. Allows instant data streaming from rocket to ground stations.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07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Real-time Benefits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8828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Immediate data access enables quick decision-making. Crucial for identifying and responding to flight anomalies.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07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Webapp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8828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Ease of experience by making a windows webapp using Electron. Enhances engagement and understanding of aerospace operations.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231550-0E8E-A9E8-5F1C-ADC3C434878A}"/>
              </a:ext>
            </a:extLst>
          </p:cNvPr>
          <p:cNvSpPr/>
          <p:nvPr/>
        </p:nvSpPr>
        <p:spPr>
          <a:xfrm>
            <a:off x="12723541" y="7754898"/>
            <a:ext cx="1906859" cy="4747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47405"/>
            <a:ext cx="126413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Visualization: Bringing Telemetry to Life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09813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140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Altitude vs. Time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630466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Tracks vertical progress of the rocket. Clearly shows different flight phases and maximum altitude reached.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309813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140166"/>
            <a:ext cx="30182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Temperature vs. Time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630585"/>
            <a:ext cx="412087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Monitors thermal conditions throughout flight. Crucial for understanding atmospheric interaction and engine performance.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309813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140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Velocity vs. Time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630466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Illustrates speed changes during flight. Essential for analyzing thrust efficiency and atmospheric drag effects.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ECB01-ABA0-9569-9CBC-9D382CF3C715}"/>
              </a:ext>
            </a:extLst>
          </p:cNvPr>
          <p:cNvSpPr/>
          <p:nvPr/>
        </p:nvSpPr>
        <p:spPr>
          <a:xfrm>
            <a:off x="12723541" y="7754898"/>
            <a:ext cx="1906859" cy="4747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594</Words>
  <Application>Microsoft Office PowerPoint</Application>
  <PresentationFormat>Custom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Alexandria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3</cp:revision>
  <dcterms:created xsi:type="dcterms:W3CDTF">2024-10-28T15:46:11Z</dcterms:created>
  <dcterms:modified xsi:type="dcterms:W3CDTF">2024-10-28T15:58:34Z</dcterms:modified>
</cp:coreProperties>
</file>