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4" r:id="rId6"/>
    <p:sldId id="260" r:id="rId7"/>
    <p:sldId id="261" r:id="rId8"/>
    <p:sldId id="262" r:id="rId9"/>
    <p:sldId id="263" r:id="rId10"/>
    <p:sldId id="265" r:id="rId11"/>
    <p:sldId id="267" r:id="rId12"/>
    <p:sldId id="268" r:id="rId13"/>
    <p:sldId id="269" r:id="rId14"/>
    <p:sldId id="270" r:id="rId15"/>
    <p:sldId id="271" r:id="rId16"/>
    <p:sldId id="272" r:id="rId17"/>
    <p:sldId id="273" r:id="rId18"/>
    <p:sldId id="274" r:id="rId19"/>
    <p:sldId id="275" r:id="rId20"/>
    <p:sldId id="276" r:id="rId21"/>
    <p:sldId id="280" r:id="rId22"/>
    <p:sldId id="277" r:id="rId23"/>
    <p:sldId id="281" r:id="rId24"/>
    <p:sldId id="278" r:id="rId25"/>
    <p:sldId id="279"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5/4/2016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emf"/></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g"/><Relationship Id="rId1" Type="http://schemas.openxmlformats.org/officeDocument/2006/relationships/slideLayout" Target="../slideLayouts/slideLayout4.xml"/><Relationship Id="rId5" Type="http://schemas.openxmlformats.org/officeDocument/2006/relationships/image" Target="../media/image55.emf"/><Relationship Id="rId4" Type="http://schemas.openxmlformats.org/officeDocument/2006/relationships/image" Target="../media/image54.emf"/></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g"/><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jp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jpg"/><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emf"/></Relationships>
</file>

<file path=ppt/slides/_rels/slide34.x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3.png"/><Relationship Id="rId2" Type="http://schemas.openxmlformats.org/officeDocument/2006/relationships/image" Target="../media/image68.jpg"/><Relationship Id="rId1" Type="http://schemas.openxmlformats.org/officeDocument/2006/relationships/slideLayout" Target="../slideLayouts/slideLayout4.xml"/><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emf"/><Relationship Id="rId5" Type="http://schemas.openxmlformats.org/officeDocument/2006/relationships/image" Target="../media/image77.png"/><Relationship Id="rId4" Type="http://schemas.openxmlformats.org/officeDocument/2006/relationships/image" Target="../media/image76.png"/></Relationships>
</file>

<file path=ppt/slides/_rels/slide36.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79.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82.jpg"/><Relationship Id="rId2" Type="http://schemas.openxmlformats.org/officeDocument/2006/relationships/image" Target="../media/image8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image" Target="../media/image8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9.jpg"/><Relationship Id="rId2" Type="http://schemas.openxmlformats.org/officeDocument/2006/relationships/image" Target="../media/image88.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DETERMINING INTRUDER AIRCRAFT POSITION USING SERIES OF</a:t>
            </a:r>
            <a:br>
              <a:rPr lang="en-US" sz="2800" dirty="0"/>
            </a:br>
            <a:r>
              <a:rPr lang="en-US" sz="2800" dirty="0"/>
              <a:t>STEREOSCOPIC 2-D IMAGES</a:t>
            </a:r>
          </a:p>
        </p:txBody>
      </p:sp>
      <p:sp>
        <p:nvSpPr>
          <p:cNvPr id="3" name="Subtitle 2"/>
          <p:cNvSpPr>
            <a:spLocks noGrp="1"/>
          </p:cNvSpPr>
          <p:nvPr>
            <p:ph type="subTitle" idx="1"/>
          </p:nvPr>
        </p:nvSpPr>
        <p:spPr/>
        <p:txBody>
          <a:bodyPr/>
          <a:lstStyle/>
          <a:p>
            <a:r>
              <a:rPr lang="en-US" dirty="0" smtClean="0"/>
              <a:t>Aditya Ramani</a:t>
            </a:r>
          </a:p>
          <a:p>
            <a:r>
              <a:rPr lang="en-US" dirty="0" smtClean="0"/>
              <a:t>Thesis Supervisor: Dr. </a:t>
            </a:r>
            <a:r>
              <a:rPr lang="en-US" dirty="0" err="1" smtClean="0"/>
              <a:t>Atilla</a:t>
            </a:r>
            <a:r>
              <a:rPr lang="en-US" dirty="0" smtClean="0"/>
              <a:t> </a:t>
            </a:r>
            <a:r>
              <a:rPr lang="en-US" dirty="0" err="1" smtClean="0"/>
              <a:t>Dogan</a:t>
            </a:r>
            <a:endParaRPr lang="en-US" dirty="0"/>
          </a:p>
        </p:txBody>
      </p:sp>
    </p:spTree>
    <p:extLst>
      <p:ext uri="{BB962C8B-B14F-4D97-AF65-F5344CB8AC3E}">
        <p14:creationId xmlns:p14="http://schemas.microsoft.com/office/powerpoint/2010/main" val="1573231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3-D Position of Intruder </a:t>
            </a:r>
            <a:r>
              <a:rPr lang="en-US" dirty="0" smtClean="0"/>
              <a:t>Aircraft (</a:t>
            </a:r>
            <a:r>
              <a:rPr lang="en-US" dirty="0" err="1" smtClean="0"/>
              <a:t>cont</a:t>
            </a:r>
            <a:r>
              <a:rPr lang="en-US" dirty="0" smtClean="0"/>
              <a:t>.’d)</a:t>
            </a:r>
            <a:endParaRPr lang="en-US" dirty="0"/>
          </a:p>
        </p:txBody>
      </p:sp>
      <p:sp>
        <p:nvSpPr>
          <p:cNvPr id="5" name="Text Placeholder 4"/>
          <p:cNvSpPr>
            <a:spLocks noGrp="1"/>
          </p:cNvSpPr>
          <p:nvPr>
            <p:ph idx="1"/>
          </p:nvPr>
        </p:nvSpPr>
        <p:spPr/>
        <p:txBody>
          <a:bodyPr/>
          <a:lstStyle/>
          <a:p>
            <a:pPr marL="285750" indent="-285750" algn="l">
              <a:buFont typeface="Arial" panose="020B0604020202020204" pitchFamily="34" charset="0"/>
              <a:buChar char="•"/>
            </a:pPr>
            <a:r>
              <a:rPr lang="en-US" dirty="0" smtClean="0"/>
              <a:t>Using vector relations, the resulting equation that gives the representation of Aircraft 2 position relative to Aircraft 1 in B</a:t>
            </a:r>
            <a:r>
              <a:rPr lang="en-US" baseline="-25000" dirty="0" smtClean="0"/>
              <a:t>1</a:t>
            </a:r>
            <a:r>
              <a:rPr lang="en-US" dirty="0" smtClean="0"/>
              <a:t>-frame in terms of representations of Aircraft 1 and 2 in I-frame as:</a:t>
            </a:r>
          </a:p>
        </p:txBody>
      </p:sp>
      <p:pic>
        <p:nvPicPr>
          <p:cNvPr id="7" name="Picture 6"/>
          <p:cNvPicPr>
            <a:picLocks noChangeAspect="1"/>
          </p:cNvPicPr>
          <p:nvPr/>
        </p:nvPicPr>
        <p:blipFill>
          <a:blip r:embed="rId2"/>
          <a:stretch>
            <a:fillRect/>
          </a:stretch>
        </p:blipFill>
        <p:spPr>
          <a:xfrm>
            <a:off x="1621143" y="4041009"/>
            <a:ext cx="3127997" cy="514327"/>
          </a:xfrm>
          <a:prstGeom prst="rect">
            <a:avLst/>
          </a:prstGeom>
        </p:spPr>
      </p:pic>
      <p:pic>
        <p:nvPicPr>
          <p:cNvPr id="9" name="Content Placeholder 5"/>
          <p:cNvPicPr>
            <a:picLocks noChangeAspect="1"/>
          </p:cNvPicPr>
          <p:nvPr/>
        </p:nvPicPr>
        <p:blipFill>
          <a:blip r:embed="rId3"/>
          <a:stretch>
            <a:fillRect/>
          </a:stretch>
        </p:blipFill>
        <p:spPr>
          <a:xfrm>
            <a:off x="5687478" y="3623196"/>
            <a:ext cx="4931842" cy="2252672"/>
          </a:xfrm>
          <a:prstGeom prst="rect">
            <a:avLst/>
          </a:prstGeom>
        </p:spPr>
      </p:pic>
    </p:spTree>
    <p:extLst>
      <p:ext uri="{BB962C8B-B14F-4D97-AF65-F5344CB8AC3E}">
        <p14:creationId xmlns:p14="http://schemas.microsoft.com/office/powerpoint/2010/main" val="3733579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Transferring Relative Position to Images</a:t>
            </a:r>
            <a:endParaRPr lang="en-US" dirty="0"/>
          </a:p>
        </p:txBody>
      </p:sp>
      <p:sp>
        <p:nvSpPr>
          <p:cNvPr id="4" name="Text Placeholder 3"/>
          <p:cNvSpPr>
            <a:spLocks noGrp="1"/>
          </p:cNvSpPr>
          <p:nvPr>
            <p:ph type="body" sz="half" idx="2"/>
          </p:nvPr>
        </p:nvSpPr>
        <p:spPr>
          <a:xfrm>
            <a:off x="1293811" y="3031064"/>
            <a:ext cx="3718455" cy="2635639"/>
          </a:xfrm>
        </p:spPr>
        <p:txBody>
          <a:bodyPr>
            <a:normAutofit/>
          </a:bodyPr>
          <a:lstStyle/>
          <a:p>
            <a:pPr marL="285750" indent="-285750" algn="l">
              <a:buFont typeface="Arial" panose="020B0604020202020204" pitchFamily="34" charset="0"/>
              <a:buChar char="•"/>
            </a:pPr>
            <a:r>
              <a:rPr lang="en-US" dirty="0"/>
              <a:t>Next step is to formulate Aircraft 2 relative to each camera at specified location and orientation relative to </a:t>
            </a:r>
            <a:r>
              <a:rPr lang="en-US" dirty="0" smtClean="0"/>
              <a:t>B</a:t>
            </a:r>
            <a:r>
              <a:rPr lang="en-US" baseline="-25000" dirty="0" smtClean="0"/>
              <a:t>1</a:t>
            </a:r>
            <a:r>
              <a:rPr lang="en-US" dirty="0" smtClean="0"/>
              <a:t>-frame</a:t>
            </a:r>
          </a:p>
          <a:p>
            <a:pPr marL="285750" indent="-285750" algn="l">
              <a:buFont typeface="Arial" panose="020B0604020202020204" pitchFamily="34" charset="0"/>
              <a:buChar char="•"/>
            </a:pPr>
            <a:r>
              <a:rPr lang="en-US" dirty="0" smtClean="0"/>
              <a:t>Using vector relations and rotation matrix from B</a:t>
            </a:r>
            <a:r>
              <a:rPr lang="en-US" baseline="-25000" dirty="0" smtClean="0"/>
              <a:t>1</a:t>
            </a:r>
            <a:r>
              <a:rPr lang="en-US" dirty="0" smtClean="0"/>
              <a:t>-frame to </a:t>
            </a:r>
            <a:r>
              <a:rPr lang="en-US" dirty="0" err="1" smtClean="0"/>
              <a:t>C</a:t>
            </a:r>
            <a:r>
              <a:rPr lang="en-US" baseline="-25000" dirty="0" err="1" smtClean="0"/>
              <a:t>j</a:t>
            </a:r>
            <a:r>
              <a:rPr lang="en-US" dirty="0" smtClean="0"/>
              <a:t>-frame, the resulting equation is</a:t>
            </a:r>
          </a:p>
          <a:p>
            <a:pPr marL="285750" indent="-285750" algn="l">
              <a:buFont typeface="Arial" panose="020B0604020202020204" pitchFamily="34" charset="0"/>
              <a:buChar char="•"/>
            </a:pPr>
            <a:endParaRPr lang="en-US" dirty="0"/>
          </a:p>
        </p:txBody>
      </p:sp>
      <p:pic>
        <p:nvPicPr>
          <p:cNvPr id="5" name="Content Placeholder 5"/>
          <p:cNvPicPr>
            <a:picLocks noGrp="1" noChangeAspect="1"/>
          </p:cNvPicPr>
          <p:nvPr>
            <p:ph idx="1"/>
          </p:nvPr>
        </p:nvPicPr>
        <p:blipFill>
          <a:blip r:embed="rId2"/>
          <a:stretch>
            <a:fillRect/>
          </a:stretch>
        </p:blipFill>
        <p:spPr>
          <a:xfrm>
            <a:off x="5687479" y="2302664"/>
            <a:ext cx="4931842" cy="2252672"/>
          </a:xfrm>
          <a:prstGeom prst="rect">
            <a:avLst/>
          </a:prstGeom>
        </p:spPr>
      </p:pic>
      <p:pic>
        <p:nvPicPr>
          <p:cNvPr id="6" name="Picture 5"/>
          <p:cNvPicPr>
            <a:picLocks noChangeAspect="1"/>
          </p:cNvPicPr>
          <p:nvPr/>
        </p:nvPicPr>
        <p:blipFill>
          <a:blip r:embed="rId3"/>
          <a:stretch>
            <a:fillRect/>
          </a:stretch>
        </p:blipFill>
        <p:spPr>
          <a:xfrm>
            <a:off x="1817807" y="5006097"/>
            <a:ext cx="2670461" cy="393673"/>
          </a:xfrm>
          <a:prstGeom prst="rect">
            <a:avLst/>
          </a:prstGeom>
        </p:spPr>
      </p:pic>
    </p:spTree>
    <p:extLst>
      <p:ext uri="{BB962C8B-B14F-4D97-AF65-F5344CB8AC3E}">
        <p14:creationId xmlns:p14="http://schemas.microsoft.com/office/powerpoint/2010/main" val="2247370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Transferring Relative Position to </a:t>
            </a:r>
            <a:r>
              <a:rPr lang="en-US" dirty="0" smtClean="0"/>
              <a:t>Images (</a:t>
            </a:r>
            <a:r>
              <a:rPr lang="en-US" dirty="0" err="1" smtClean="0"/>
              <a:t>cont</a:t>
            </a:r>
            <a:r>
              <a:rPr lang="en-US" dirty="0" smtClean="0"/>
              <a:t>.’d)</a:t>
            </a:r>
            <a:endParaRPr lang="en-US" dirty="0"/>
          </a:p>
        </p:txBody>
      </p:sp>
      <p:sp>
        <p:nvSpPr>
          <p:cNvPr id="6" name="Content Placeholder 5"/>
          <p:cNvSpPr>
            <a:spLocks noGrp="1"/>
          </p:cNvSpPr>
          <p:nvPr>
            <p:ph sz="half" idx="1"/>
          </p:nvPr>
        </p:nvSpPr>
        <p:spPr/>
        <p:txBody>
          <a:bodyPr>
            <a:normAutofit fontScale="70000" lnSpcReduction="20000"/>
          </a:bodyPr>
          <a:lstStyle/>
          <a:p>
            <a:r>
              <a:rPr lang="en-US" dirty="0"/>
              <a:t>The next step is to formulate projection of intruder aircraft position in camera image plane</a:t>
            </a:r>
          </a:p>
          <a:p>
            <a:r>
              <a:rPr lang="en-US" dirty="0" smtClean="0"/>
              <a:t>Ideal pinhole camera model used (see diagram on the </a:t>
            </a:r>
            <a:r>
              <a:rPr lang="en-US" dirty="0" smtClean="0"/>
              <a:t>right</a:t>
            </a:r>
            <a:r>
              <a:rPr lang="en-US" dirty="0" smtClean="0"/>
              <a:t>)</a:t>
            </a:r>
          </a:p>
          <a:p>
            <a:r>
              <a:rPr lang="en-US" dirty="0" smtClean="0"/>
              <a:t>Camera aperture considered as a point, and no lenses used to focus light</a:t>
            </a:r>
          </a:p>
          <a:p>
            <a:r>
              <a:rPr lang="en-US" dirty="0" smtClean="0"/>
              <a:t>Result is 2D matrix M (of size </a:t>
            </a:r>
            <a:r>
              <a:rPr lang="en-US" dirty="0" err="1" smtClean="0"/>
              <a:t>N</a:t>
            </a:r>
            <a:r>
              <a:rPr lang="en-US" baseline="-25000" dirty="0" err="1" smtClean="0"/>
              <a:t>z</a:t>
            </a:r>
            <a:r>
              <a:rPr lang="en-US" baseline="-50000" dirty="0" err="1" smtClean="0"/>
              <a:t>j</a:t>
            </a:r>
            <a:r>
              <a:rPr lang="en-US" dirty="0" smtClean="0"/>
              <a:t> X </a:t>
            </a:r>
            <a:r>
              <a:rPr lang="en-US" dirty="0" err="1" smtClean="0"/>
              <a:t>N</a:t>
            </a:r>
            <a:r>
              <a:rPr lang="en-US" baseline="-25000" dirty="0" err="1" smtClean="0"/>
              <a:t>y</a:t>
            </a:r>
            <a:r>
              <a:rPr lang="en-US" baseline="-50000" dirty="0" err="1" smtClean="0"/>
              <a:t>j</a:t>
            </a:r>
            <a:r>
              <a:rPr lang="en-US" dirty="0" smtClean="0"/>
              <a:t>, both of which are odd numbers) representing processed image file from digital camera</a:t>
            </a:r>
          </a:p>
          <a:p>
            <a:r>
              <a:rPr lang="en-US" dirty="0" smtClean="0"/>
              <a:t>2 important camera parameters considered: focal length </a:t>
            </a:r>
            <a:r>
              <a:rPr lang="en-US" dirty="0" err="1" smtClean="0"/>
              <a:t>f</a:t>
            </a:r>
            <a:r>
              <a:rPr lang="en-US" baseline="-25000" dirty="0" err="1" smtClean="0"/>
              <a:t>c</a:t>
            </a:r>
            <a:r>
              <a:rPr lang="en-US" baseline="-50000" dirty="0" err="1" smtClean="0"/>
              <a:t>j</a:t>
            </a:r>
            <a:r>
              <a:rPr lang="en-US" dirty="0" smtClean="0"/>
              <a:t> and view angle </a:t>
            </a:r>
            <a:r>
              <a:rPr lang="el-GR" dirty="0" smtClean="0"/>
              <a:t>γ</a:t>
            </a:r>
            <a:r>
              <a:rPr lang="en-US" baseline="-25000" dirty="0" err="1" smtClean="0"/>
              <a:t>z</a:t>
            </a:r>
            <a:r>
              <a:rPr lang="en-US" baseline="-50000" dirty="0" err="1" smtClean="0"/>
              <a:t>j</a:t>
            </a:r>
            <a:r>
              <a:rPr lang="en-US" baseline="-50000" dirty="0" smtClean="0"/>
              <a:t> </a:t>
            </a:r>
            <a:r>
              <a:rPr lang="en-US" dirty="0" smtClean="0"/>
              <a:t>and </a:t>
            </a:r>
            <a:r>
              <a:rPr lang="el-GR" dirty="0" smtClean="0"/>
              <a:t>γ</a:t>
            </a:r>
            <a:r>
              <a:rPr lang="en-US" baseline="-25000" dirty="0" err="1" smtClean="0"/>
              <a:t>y</a:t>
            </a:r>
            <a:r>
              <a:rPr lang="en-US" baseline="-50000" dirty="0" err="1" smtClean="0"/>
              <a:t>j</a:t>
            </a:r>
            <a:endParaRPr lang="en-US" baseline="-500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37183" y="2560320"/>
            <a:ext cx="3381375" cy="2838450"/>
          </a:xfrm>
        </p:spPr>
      </p:pic>
      <p:pic>
        <p:nvPicPr>
          <p:cNvPr id="9" name="Picture 8"/>
          <p:cNvPicPr>
            <a:picLocks noChangeAspect="1"/>
          </p:cNvPicPr>
          <p:nvPr/>
        </p:nvPicPr>
        <p:blipFill>
          <a:blip r:embed="rId3"/>
          <a:stretch>
            <a:fillRect/>
          </a:stretch>
        </p:blipFill>
        <p:spPr>
          <a:xfrm>
            <a:off x="6658787" y="5542429"/>
            <a:ext cx="1546963" cy="329175"/>
          </a:xfrm>
          <a:prstGeom prst="rect">
            <a:avLst/>
          </a:prstGeom>
        </p:spPr>
      </p:pic>
      <p:pic>
        <p:nvPicPr>
          <p:cNvPr id="10" name="Picture 9"/>
          <p:cNvPicPr>
            <a:picLocks noChangeAspect="1"/>
          </p:cNvPicPr>
          <p:nvPr/>
        </p:nvPicPr>
        <p:blipFill>
          <a:blip r:embed="rId4"/>
          <a:stretch>
            <a:fillRect/>
          </a:stretch>
        </p:blipFill>
        <p:spPr>
          <a:xfrm>
            <a:off x="8847785" y="5542749"/>
            <a:ext cx="1738320" cy="328537"/>
          </a:xfrm>
          <a:prstGeom prst="rect">
            <a:avLst/>
          </a:prstGeom>
        </p:spPr>
      </p:pic>
    </p:spTree>
    <p:extLst>
      <p:ext uri="{BB962C8B-B14F-4D97-AF65-F5344CB8AC3E}">
        <p14:creationId xmlns:p14="http://schemas.microsoft.com/office/powerpoint/2010/main" val="2777847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Transferring Relative Position to Images (</a:t>
            </a:r>
            <a:r>
              <a:rPr lang="en-US" dirty="0" err="1"/>
              <a:t>cont</a:t>
            </a:r>
            <a:r>
              <a:rPr lang="en-US" dirty="0"/>
              <a:t>.’d)</a:t>
            </a:r>
          </a:p>
        </p:txBody>
      </p:sp>
      <p:sp>
        <p:nvSpPr>
          <p:cNvPr id="6" name="Content Placeholder 5"/>
          <p:cNvSpPr>
            <a:spLocks noGrp="1"/>
          </p:cNvSpPr>
          <p:nvPr>
            <p:ph idx="1"/>
          </p:nvPr>
        </p:nvSpPr>
        <p:spPr/>
        <p:txBody>
          <a:bodyPr>
            <a:normAutofit/>
          </a:bodyPr>
          <a:lstStyle/>
          <a:p>
            <a:r>
              <a:rPr lang="en-US" dirty="0" smtClean="0"/>
              <a:t>Position  of point p</a:t>
            </a:r>
            <a:r>
              <a:rPr lang="en-US" baseline="-25000" dirty="0" smtClean="0"/>
              <a:t>B</a:t>
            </a:r>
            <a:r>
              <a:rPr lang="en-US" baseline="-50000" dirty="0" smtClean="0"/>
              <a:t>2</a:t>
            </a:r>
            <a:r>
              <a:rPr lang="en-US" dirty="0" smtClean="0"/>
              <a:t> in </a:t>
            </a:r>
            <a:r>
              <a:rPr lang="en-US" dirty="0" err="1" smtClean="0"/>
              <a:t>C</a:t>
            </a:r>
            <a:r>
              <a:rPr lang="en-US" baseline="-25000" dirty="0" err="1" smtClean="0"/>
              <a:t>j</a:t>
            </a:r>
            <a:r>
              <a:rPr lang="en-US" dirty="0" smtClean="0"/>
              <a:t>-plane is defined as</a:t>
            </a:r>
          </a:p>
          <a:p>
            <a:endParaRPr lang="en-US" dirty="0" smtClean="0"/>
          </a:p>
          <a:p>
            <a:endParaRPr lang="en-US" dirty="0"/>
          </a:p>
          <a:p>
            <a:endParaRPr lang="en-US" dirty="0" smtClean="0"/>
          </a:p>
          <a:p>
            <a:endParaRPr lang="en-US" dirty="0"/>
          </a:p>
        </p:txBody>
      </p:sp>
      <p:pic>
        <p:nvPicPr>
          <p:cNvPr id="8" name="Picture 7"/>
          <p:cNvPicPr>
            <a:picLocks noChangeAspect="1"/>
          </p:cNvPicPr>
          <p:nvPr/>
        </p:nvPicPr>
        <p:blipFill>
          <a:blip r:embed="rId2"/>
          <a:stretch>
            <a:fillRect/>
          </a:stretch>
        </p:blipFill>
        <p:spPr>
          <a:xfrm>
            <a:off x="10022535" y="2425785"/>
            <a:ext cx="1504057" cy="1525918"/>
          </a:xfrm>
          <a:prstGeom prst="rect">
            <a:avLst/>
          </a:prstGeom>
        </p:spPr>
      </p:pic>
      <p:pic>
        <p:nvPicPr>
          <p:cNvPr id="9" name="Picture 8"/>
          <p:cNvPicPr>
            <a:picLocks noChangeAspect="1"/>
          </p:cNvPicPr>
          <p:nvPr/>
        </p:nvPicPr>
        <p:blipFill>
          <a:blip r:embed="rId3"/>
          <a:stretch>
            <a:fillRect/>
          </a:stretch>
        </p:blipFill>
        <p:spPr>
          <a:xfrm>
            <a:off x="1468828" y="3121942"/>
            <a:ext cx="2145204" cy="109445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1581" y="3990334"/>
            <a:ext cx="3950398" cy="2286000"/>
          </a:xfrm>
          <a:prstGeom prst="rect">
            <a:avLst/>
          </a:prstGeom>
        </p:spPr>
      </p:pic>
      <p:pic>
        <p:nvPicPr>
          <p:cNvPr id="10" name="Picture 9"/>
          <p:cNvPicPr>
            <a:picLocks noChangeAspect="1"/>
          </p:cNvPicPr>
          <p:nvPr/>
        </p:nvPicPr>
        <p:blipFill>
          <a:blip r:embed="rId5"/>
          <a:stretch>
            <a:fillRect/>
          </a:stretch>
        </p:blipFill>
        <p:spPr>
          <a:xfrm>
            <a:off x="3787459" y="3207780"/>
            <a:ext cx="2320867" cy="922781"/>
          </a:xfrm>
          <a:prstGeom prst="rect">
            <a:avLst/>
          </a:prstGeom>
        </p:spPr>
      </p:pic>
      <p:pic>
        <p:nvPicPr>
          <p:cNvPr id="11" name="Picture 10"/>
          <p:cNvPicPr>
            <a:picLocks noChangeAspect="1"/>
          </p:cNvPicPr>
          <p:nvPr/>
        </p:nvPicPr>
        <p:blipFill>
          <a:blip r:embed="rId6"/>
          <a:stretch>
            <a:fillRect/>
          </a:stretch>
        </p:blipFill>
        <p:spPr>
          <a:xfrm>
            <a:off x="6281753" y="3348006"/>
            <a:ext cx="1124170" cy="642328"/>
          </a:xfrm>
          <a:prstGeom prst="rect">
            <a:avLst/>
          </a:prstGeom>
        </p:spPr>
      </p:pic>
      <p:cxnSp>
        <p:nvCxnSpPr>
          <p:cNvPr id="13" name="Straight Arrow Connector 12"/>
          <p:cNvCxnSpPr/>
          <p:nvPr/>
        </p:nvCxnSpPr>
        <p:spPr>
          <a:xfrm>
            <a:off x="7168601" y="2794715"/>
            <a:ext cx="27481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7300722" y="3307644"/>
            <a:ext cx="231819" cy="68269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nvPicPr>
        <p:blipFill>
          <a:blip r:embed="rId7"/>
          <a:stretch>
            <a:fillRect/>
          </a:stretch>
        </p:blipFill>
        <p:spPr>
          <a:xfrm>
            <a:off x="7579350" y="3455042"/>
            <a:ext cx="1894203" cy="428255"/>
          </a:xfrm>
          <a:prstGeom prst="rect">
            <a:avLst/>
          </a:prstGeom>
        </p:spPr>
      </p:pic>
    </p:spTree>
    <p:extLst>
      <p:ext uri="{BB962C8B-B14F-4D97-AF65-F5344CB8AC3E}">
        <p14:creationId xmlns:p14="http://schemas.microsoft.com/office/powerpoint/2010/main" val="425574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Cases and Results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fontScale="77500" lnSpcReduction="20000"/>
              </a:bodyPr>
              <a:lstStyle/>
              <a:p>
                <a:pPr marL="0" indent="0">
                  <a:buNone/>
                </a:pPr>
                <a:r>
                  <a:rPr lang="en-US" sz="1600" dirty="0" smtClean="0"/>
                  <a:t>All cases below have several things in common:</a:t>
                </a:r>
              </a:p>
              <a:p>
                <a:r>
                  <a:rPr lang="en-US" sz="1600" dirty="0"/>
                  <a:t>A total of two cameras are used for each case</a:t>
                </a:r>
                <a:r>
                  <a:rPr lang="en-US" sz="1600" dirty="0" smtClean="0"/>
                  <a:t>.</a:t>
                </a:r>
              </a:p>
              <a:p>
                <a:r>
                  <a:rPr lang="en-US" sz="1600" dirty="0"/>
                  <a:t>The </a:t>
                </a:r>
                <a:r>
                  <a:rPr lang="en-US" sz="1600" dirty="0" smtClean="0"/>
                  <a:t>angle of attack and side-slip angles </a:t>
                </a:r>
                <a:r>
                  <a:rPr lang="en-US" sz="1600" dirty="0"/>
                  <a:t>are [0 0]</a:t>
                </a:r>
                <a:r>
                  <a:rPr lang="en-US" sz="1600" baseline="30000" dirty="0"/>
                  <a:t>T</a:t>
                </a:r>
                <a:r>
                  <a:rPr lang="en-US" sz="1600" dirty="0"/>
                  <a:t> for both Aircraft 1 and Aircraft 2 for </a:t>
                </a:r>
                <a:r>
                  <a:rPr lang="en-US" sz="1600" dirty="0" smtClean="0"/>
                  <a:t>each case.</a:t>
                </a:r>
              </a:p>
              <a:p>
                <a:r>
                  <a:rPr lang="el-GR" sz="1600" dirty="0" smtClean="0"/>
                  <a:t>γ</a:t>
                </a:r>
                <a:r>
                  <a:rPr lang="en-US" sz="1600" baseline="-25000" dirty="0" err="1" smtClean="0"/>
                  <a:t>z</a:t>
                </a:r>
                <a:r>
                  <a:rPr lang="en-US" sz="1600" baseline="-50000" dirty="0" err="1" smtClean="0"/>
                  <a:t>j</a:t>
                </a:r>
                <a:r>
                  <a:rPr lang="en-US" sz="1600" dirty="0" smtClean="0"/>
                  <a:t> is 60 </a:t>
                </a:r>
                <a:r>
                  <a:rPr lang="en-US" sz="1600" dirty="0" err="1" smtClean="0"/>
                  <a:t>deg</a:t>
                </a:r>
                <a:r>
                  <a:rPr lang="en-US" sz="1600" dirty="0" smtClean="0"/>
                  <a:t> for each case.</a:t>
                </a:r>
              </a:p>
              <a:p>
                <a:r>
                  <a:rPr lang="en-US" sz="1600" dirty="0" smtClean="0"/>
                  <a:t>The two cameras are aligned such that there’s no rotation relative to each other and the B</a:t>
                </a:r>
                <a:r>
                  <a:rPr lang="en-US" sz="1600" baseline="-25000" dirty="0" smtClean="0"/>
                  <a:t>1</a:t>
                </a:r>
                <a:r>
                  <a:rPr lang="en-US" sz="1600" dirty="0" smtClean="0"/>
                  <a:t>-frame</a:t>
                </a:r>
              </a:p>
              <a:p>
                <a:r>
                  <a:rPr lang="en-US" sz="1600" dirty="0" smtClean="0"/>
                  <a:t>Unless otherwise noted, the camera position parameters are the same as those used in a NASA project dealing with a similar problem (</a:t>
                </a:r>
                <a14:m>
                  <m:oMath xmlns:m="http://schemas.openxmlformats.org/officeDocument/2006/math">
                    <m:r>
                      <a:rPr lang="en-US" sz="1600" b="0" i="0" smtClean="0">
                        <a:latin typeface="Cambria Math" panose="02040503050406030204" pitchFamily="18" charset="0"/>
                      </a:rPr>
                      <m:t>3</m:t>
                    </m:r>
                    <m:f>
                      <m:fPr>
                        <m:type m:val="skw"/>
                        <m:ctrlPr>
                          <a:rPr lang="en-US" sz="160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16</m:t>
                        </m:r>
                      </m:den>
                    </m:f>
                  </m:oMath>
                </a14:m>
                <a:r>
                  <a:rPr lang="en-US" sz="1600" dirty="0" smtClean="0"/>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a:latin typeface="Cambria Math" panose="02040503050406030204" pitchFamily="18" charset="0"/>
                      </a:rPr>
                      <m:t>3</m:t>
                    </m:r>
                    <m:r>
                      <a:rPr lang="en-US" sz="1600" b="0" i="0" smtClean="0">
                        <a:latin typeface="Cambria Math" panose="02040503050406030204" pitchFamily="18" charset="0"/>
                      </a:rPr>
                      <m:t>4</m:t>
                    </m:r>
                    <m:f>
                      <m:fPr>
                        <m:type m:val="skw"/>
                        <m:ctrlPr>
                          <a:rPr lang="en-US" sz="1600" i="1">
                            <a:latin typeface="Cambria Math" panose="02040503050406030204" pitchFamily="18" charset="0"/>
                          </a:rPr>
                        </m:ctrlPr>
                      </m:fPr>
                      <m:num>
                        <m:r>
                          <a:rPr lang="en-US" sz="1600" b="0" i="1" smtClean="0">
                            <a:latin typeface="Cambria Math" panose="02040503050406030204" pitchFamily="18" charset="0"/>
                          </a:rPr>
                          <m:t>19</m:t>
                        </m:r>
                      </m:num>
                      <m:den>
                        <m:r>
                          <a:rPr lang="en-US" sz="1600" b="0" i="1" smtClean="0">
                            <a:latin typeface="Cambria Math" panose="02040503050406030204" pitchFamily="18" charset="0"/>
                          </a:rPr>
                          <m:t>32</m:t>
                        </m:r>
                      </m:den>
                    </m:f>
                  </m:oMath>
                </a14:m>
                <a:r>
                  <a:rPr lang="en-US" sz="1600" dirty="0" smtClean="0"/>
                  <a:t>”,0”)</a:t>
                </a:r>
              </a:p>
              <a:p>
                <a:r>
                  <a:rPr lang="en-US" sz="1600" dirty="0"/>
                  <a:t>Unless otherwise noted, </a:t>
                </a:r>
                <a:r>
                  <a:rPr lang="en-US" sz="1600" dirty="0" err="1" smtClean="0"/>
                  <a:t>N</a:t>
                </a:r>
                <a:r>
                  <a:rPr lang="en-US" sz="1600" baseline="-25000" dirty="0" err="1" smtClean="0"/>
                  <a:t>y</a:t>
                </a:r>
                <a:r>
                  <a:rPr lang="en-US" sz="1600" dirty="0" smtClean="0"/>
                  <a:t>=3839 and </a:t>
                </a:r>
                <a:r>
                  <a:rPr lang="en-US" sz="1600" dirty="0" err="1" smtClean="0"/>
                  <a:t>N</a:t>
                </a:r>
                <a:r>
                  <a:rPr lang="en-US" sz="1600" baseline="-25000" dirty="0" err="1" smtClean="0"/>
                  <a:t>z</a:t>
                </a:r>
                <a:r>
                  <a:rPr lang="en-US" sz="1600" dirty="0" smtClean="0"/>
                  <a:t>=2159</a:t>
                </a:r>
              </a:p>
              <a:p>
                <a:r>
                  <a:rPr lang="en-US" sz="1600" dirty="0" smtClean="0"/>
                  <a:t>Simulation time is 10 seconds for each case</a:t>
                </a:r>
              </a:p>
              <a:p>
                <a:r>
                  <a:rPr lang="en-US" sz="1600" dirty="0" smtClean="0"/>
                  <a:t>For all cases, only the first 5 time instances where Aircraft 2 is visible on each camera is shown. Unless otherwise noted, time interval of points shown is 0.1 second</a:t>
                </a:r>
                <a:endParaRPr lang="en-US" sz="16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29" t="-921" r="-1550"/>
                </a:stretch>
              </a:blipFill>
            </p:spPr>
            <p:txBody>
              <a:bodyPr/>
              <a:lstStyle/>
              <a:p>
                <a:r>
                  <a:rPr lang="en-US">
                    <a:noFill/>
                  </a:rPr>
                  <a:t> </a:t>
                </a:r>
              </a:p>
            </p:txBody>
          </p:sp>
        </mc:Fallback>
      </mc:AlternateContent>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83350" y="3144044"/>
            <a:ext cx="4114800" cy="2143125"/>
          </a:xfrm>
        </p:spPr>
      </p:pic>
    </p:spTree>
    <p:extLst>
      <p:ext uri="{BB962C8B-B14F-4D97-AF65-F5344CB8AC3E}">
        <p14:creationId xmlns:p14="http://schemas.microsoft.com/office/powerpoint/2010/main" val="1604173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a:t>
            </a:r>
            <a:endParaRPr lang="en-US" dirty="0"/>
          </a:p>
        </p:txBody>
      </p:sp>
      <p:sp>
        <p:nvSpPr>
          <p:cNvPr id="4" name="Content Placeholder 3"/>
          <p:cNvSpPr>
            <a:spLocks noGrp="1"/>
          </p:cNvSpPr>
          <p:nvPr>
            <p:ph sz="half" idx="1"/>
          </p:nvPr>
        </p:nvSpPr>
        <p:spPr/>
        <p:txBody>
          <a:bodyPr>
            <a:normAutofit/>
          </a:bodyPr>
          <a:lstStyle/>
          <a:p>
            <a:r>
              <a:rPr lang="en-US" sz="1600" dirty="0" smtClean="0"/>
              <a:t>A simple case</a:t>
            </a:r>
          </a:p>
          <a:p>
            <a:r>
              <a:rPr lang="en-US" sz="1600" dirty="0" smtClean="0"/>
              <a:t>Aircraft 1 and 2 are located at [0 0 0]</a:t>
            </a:r>
            <a:r>
              <a:rPr lang="en-US" sz="1600" baseline="30000" dirty="0" smtClean="0"/>
              <a:t>T</a:t>
            </a:r>
            <a:r>
              <a:rPr lang="en-US" sz="1600" dirty="0" smtClean="0"/>
              <a:t> and [0 3 0]</a:t>
            </a:r>
            <a:r>
              <a:rPr lang="en-US" sz="1600" baseline="30000" dirty="0" smtClean="0"/>
              <a:t>T</a:t>
            </a:r>
            <a:r>
              <a:rPr lang="en-US" sz="1600" dirty="0" smtClean="0"/>
              <a:t> respectively, and travel at speeds of 100 m/s and 105 m/s respectively</a:t>
            </a:r>
          </a:p>
          <a:p>
            <a:r>
              <a:rPr lang="en-US" sz="1600" dirty="0" smtClean="0"/>
              <a:t>Both travel along a straight path, with Euler angles all set to 0 deg.</a:t>
            </a:r>
            <a:endParaRPr lang="en-US" sz="1600" dirty="0"/>
          </a:p>
        </p:txBody>
      </p:sp>
      <p:pic>
        <p:nvPicPr>
          <p:cNvPr id="8" name="Picture 7"/>
          <p:cNvPicPr>
            <a:picLocks noChangeAspect="1"/>
          </p:cNvPicPr>
          <p:nvPr/>
        </p:nvPicPr>
        <p:blipFill>
          <a:blip r:embed="rId2"/>
          <a:stretch>
            <a:fillRect/>
          </a:stretch>
        </p:blipFill>
        <p:spPr>
          <a:xfrm>
            <a:off x="1738905" y="4315969"/>
            <a:ext cx="3837390" cy="1828800"/>
          </a:xfrm>
          <a:prstGeom prst="rect">
            <a:avLst/>
          </a:prstGeom>
        </p:spPr>
      </p:pic>
      <p:pic>
        <p:nvPicPr>
          <p:cNvPr id="16" name="Content Placeholder 1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4125" y="2560638"/>
            <a:ext cx="4413249" cy="3309937"/>
          </a:xfrm>
        </p:spPr>
      </p:pic>
      <p:cxnSp>
        <p:nvCxnSpPr>
          <p:cNvPr id="18" name="Straight Arrow Connector 17"/>
          <p:cNvCxnSpPr/>
          <p:nvPr/>
        </p:nvCxnSpPr>
        <p:spPr>
          <a:xfrm>
            <a:off x="6016752" y="2750820"/>
            <a:ext cx="3264408" cy="146456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016752" y="2750820"/>
            <a:ext cx="2182368" cy="8001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31999" y="2427654"/>
            <a:ext cx="935715" cy="646331"/>
          </a:xfrm>
          <a:prstGeom prst="rect">
            <a:avLst/>
          </a:prstGeom>
          <a:noFill/>
        </p:spPr>
        <p:txBody>
          <a:bodyPr wrap="square" rtlCol="0">
            <a:spAutoFit/>
          </a:bodyPr>
          <a:lstStyle/>
          <a:p>
            <a:r>
              <a:rPr lang="en-US" dirty="0" smtClean="0">
                <a:solidFill>
                  <a:schemeClr val="accent6">
                    <a:lumMod val="75000"/>
                  </a:schemeClr>
                </a:solidFill>
              </a:rPr>
              <a:t>Starting Point</a:t>
            </a:r>
            <a:endParaRPr lang="en-US" dirty="0">
              <a:solidFill>
                <a:schemeClr val="accent6">
                  <a:lumMod val="75000"/>
                </a:schemeClr>
              </a:solidFill>
            </a:endParaRPr>
          </a:p>
        </p:txBody>
      </p:sp>
    </p:spTree>
    <p:extLst>
      <p:ext uri="{BB962C8B-B14F-4D97-AF65-F5344CB8AC3E}">
        <p14:creationId xmlns:p14="http://schemas.microsoft.com/office/powerpoint/2010/main" val="2436367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Image Results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879" y="2464079"/>
            <a:ext cx="5307121" cy="2971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464079"/>
            <a:ext cx="5307121" cy="2971800"/>
          </a:xfrm>
        </p:spPr>
      </p:pic>
    </p:spTree>
    <p:extLst>
      <p:ext uri="{BB962C8B-B14F-4D97-AF65-F5344CB8AC3E}">
        <p14:creationId xmlns:p14="http://schemas.microsoft.com/office/powerpoint/2010/main" val="1371968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US" dirty="0"/>
          </a:p>
        </p:txBody>
      </p:sp>
      <p:sp>
        <p:nvSpPr>
          <p:cNvPr id="3" name="Content Placeholder 2"/>
          <p:cNvSpPr>
            <a:spLocks noGrp="1"/>
          </p:cNvSpPr>
          <p:nvPr>
            <p:ph sz="half" idx="1"/>
          </p:nvPr>
        </p:nvSpPr>
        <p:spPr/>
        <p:txBody>
          <a:bodyPr/>
          <a:lstStyle/>
          <a:p>
            <a:r>
              <a:rPr lang="en-US" dirty="0" smtClean="0"/>
              <a:t>This case has the same initial positions and speeds as case 1, but with yaw and pitch angles set to -1 and 1 </a:t>
            </a:r>
            <a:r>
              <a:rPr lang="en-US" dirty="0" err="1" smtClean="0"/>
              <a:t>deg</a:t>
            </a:r>
            <a:r>
              <a:rPr lang="en-US" dirty="0" smtClean="0"/>
              <a:t> respectively</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4125" y="2560638"/>
            <a:ext cx="4413249" cy="3309937"/>
          </a:xfrm>
        </p:spPr>
      </p:pic>
      <p:pic>
        <p:nvPicPr>
          <p:cNvPr id="6" name="Picture 5"/>
          <p:cNvPicPr>
            <a:picLocks noChangeAspect="1"/>
          </p:cNvPicPr>
          <p:nvPr/>
        </p:nvPicPr>
        <p:blipFill>
          <a:blip r:embed="rId3"/>
          <a:stretch>
            <a:fillRect/>
          </a:stretch>
        </p:blipFill>
        <p:spPr>
          <a:xfrm>
            <a:off x="1738905" y="4215384"/>
            <a:ext cx="3837390" cy="1828800"/>
          </a:xfrm>
          <a:prstGeom prst="rect">
            <a:avLst/>
          </a:prstGeom>
        </p:spPr>
      </p:pic>
      <p:cxnSp>
        <p:nvCxnSpPr>
          <p:cNvPr id="7" name="Straight Arrow Connector 6"/>
          <p:cNvCxnSpPr/>
          <p:nvPr/>
        </p:nvCxnSpPr>
        <p:spPr>
          <a:xfrm>
            <a:off x="6016752" y="2750820"/>
            <a:ext cx="1079373" cy="194500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16752" y="2750820"/>
            <a:ext cx="1231773" cy="189738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1999" y="2427654"/>
            <a:ext cx="935715" cy="646331"/>
          </a:xfrm>
          <a:prstGeom prst="rect">
            <a:avLst/>
          </a:prstGeom>
          <a:noFill/>
        </p:spPr>
        <p:txBody>
          <a:bodyPr wrap="square" rtlCol="0">
            <a:spAutoFit/>
          </a:bodyPr>
          <a:lstStyle/>
          <a:p>
            <a:r>
              <a:rPr lang="en-US" dirty="0" smtClean="0">
                <a:solidFill>
                  <a:schemeClr val="accent6">
                    <a:lumMod val="75000"/>
                  </a:schemeClr>
                </a:solidFill>
              </a:rPr>
              <a:t>Starting Point</a:t>
            </a:r>
            <a:endParaRPr lang="en-US" dirty="0">
              <a:solidFill>
                <a:schemeClr val="accent6">
                  <a:lumMod val="75000"/>
                </a:schemeClr>
              </a:solidFill>
            </a:endParaRPr>
          </a:p>
        </p:txBody>
      </p:sp>
    </p:spTree>
    <p:extLst>
      <p:ext uri="{BB962C8B-B14F-4D97-AF65-F5344CB8AC3E}">
        <p14:creationId xmlns:p14="http://schemas.microsoft.com/office/powerpoint/2010/main" val="4233073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2 </a:t>
            </a:r>
            <a:r>
              <a:rPr lang="en-US" dirty="0"/>
              <a:t>Image Results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879" y="2443875"/>
            <a:ext cx="5307121" cy="2971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443875"/>
            <a:ext cx="5307121" cy="2971800"/>
          </a:xfrm>
        </p:spPr>
      </p:pic>
    </p:spTree>
    <p:extLst>
      <p:ext uri="{BB962C8B-B14F-4D97-AF65-F5344CB8AC3E}">
        <p14:creationId xmlns:p14="http://schemas.microsoft.com/office/powerpoint/2010/main" val="619866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sp>
        <p:nvSpPr>
          <p:cNvPr id="3" name="Content Placeholder 2"/>
          <p:cNvSpPr>
            <a:spLocks noGrp="1"/>
          </p:cNvSpPr>
          <p:nvPr>
            <p:ph sz="half" idx="1"/>
          </p:nvPr>
        </p:nvSpPr>
        <p:spPr/>
        <p:txBody>
          <a:bodyPr>
            <a:normAutofit/>
          </a:bodyPr>
          <a:lstStyle/>
          <a:p>
            <a:r>
              <a:rPr lang="en-US" sz="1800" dirty="0" smtClean="0"/>
              <a:t>Both aircraft fly at same speeds as previous 2 cases (i.e.,  100 m/s for Aircraft 1 and 105 m/s for Aircraft 2), but with Aircraft 2 flying both perpendicular to Aircraft 1 ant having its origin point at [600 -300 </a:t>
            </a:r>
            <a:r>
              <a:rPr lang="en-US" sz="1800" dirty="0"/>
              <a:t>0]</a:t>
            </a:r>
            <a:r>
              <a:rPr lang="en-US" sz="1800" baseline="30000" dirty="0"/>
              <a:t>T</a:t>
            </a:r>
            <a:r>
              <a:rPr lang="en-US" sz="1800" dirty="0"/>
              <a:t> </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4125" y="2560638"/>
            <a:ext cx="4413249" cy="3309937"/>
          </a:xfrm>
        </p:spPr>
      </p:pic>
      <p:pic>
        <p:nvPicPr>
          <p:cNvPr id="9" name="Picture 8"/>
          <p:cNvPicPr>
            <a:picLocks noChangeAspect="1"/>
          </p:cNvPicPr>
          <p:nvPr/>
        </p:nvPicPr>
        <p:blipFill>
          <a:blip r:embed="rId3"/>
          <a:stretch>
            <a:fillRect/>
          </a:stretch>
        </p:blipFill>
        <p:spPr>
          <a:xfrm>
            <a:off x="1738905" y="4041648"/>
            <a:ext cx="3837390" cy="1828800"/>
          </a:xfrm>
          <a:prstGeom prst="rect">
            <a:avLst/>
          </a:prstGeom>
        </p:spPr>
      </p:pic>
      <p:cxnSp>
        <p:nvCxnSpPr>
          <p:cNvPr id="10" name="Straight Arrow Connector 9"/>
          <p:cNvCxnSpPr/>
          <p:nvPr/>
        </p:nvCxnSpPr>
        <p:spPr>
          <a:xfrm flipH="1">
            <a:off x="8477250" y="2112645"/>
            <a:ext cx="537799" cy="178308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743825" y="2112645"/>
            <a:ext cx="1271224" cy="158305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45496" y="1710047"/>
            <a:ext cx="935715" cy="646331"/>
          </a:xfrm>
          <a:prstGeom prst="rect">
            <a:avLst/>
          </a:prstGeom>
          <a:noFill/>
        </p:spPr>
        <p:txBody>
          <a:bodyPr wrap="square" rtlCol="0">
            <a:spAutoFit/>
          </a:bodyPr>
          <a:lstStyle/>
          <a:p>
            <a:r>
              <a:rPr lang="en-US" dirty="0" smtClean="0">
                <a:solidFill>
                  <a:schemeClr val="accent6">
                    <a:lumMod val="75000"/>
                  </a:schemeClr>
                </a:solidFill>
              </a:rPr>
              <a:t>Starting Point</a:t>
            </a:r>
            <a:endParaRPr lang="en-US" dirty="0">
              <a:solidFill>
                <a:schemeClr val="accent6">
                  <a:lumMod val="75000"/>
                </a:schemeClr>
              </a:solidFill>
            </a:endParaRPr>
          </a:p>
        </p:txBody>
      </p:sp>
    </p:spTree>
    <p:extLst>
      <p:ext uri="{BB962C8B-B14F-4D97-AF65-F5344CB8AC3E}">
        <p14:creationId xmlns:p14="http://schemas.microsoft.com/office/powerpoint/2010/main" val="10100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Part 1: Camera Image Generation (incl. Simulation Results)</a:t>
            </a:r>
          </a:p>
          <a:p>
            <a:r>
              <a:rPr lang="en-US" dirty="0" smtClean="0"/>
              <a:t>Part 2: </a:t>
            </a:r>
            <a:r>
              <a:rPr lang="en-US" dirty="0"/>
              <a:t>Relative Position </a:t>
            </a:r>
            <a:r>
              <a:rPr lang="en-US" dirty="0" smtClean="0"/>
              <a:t>Calculation </a:t>
            </a:r>
            <a:r>
              <a:rPr lang="en-US" dirty="0"/>
              <a:t>(incl. Simulation Results</a:t>
            </a:r>
            <a:r>
              <a:rPr lang="en-US" dirty="0" smtClean="0"/>
              <a:t>)</a:t>
            </a:r>
          </a:p>
          <a:p>
            <a:r>
              <a:rPr lang="en-US" dirty="0" smtClean="0"/>
              <a:t>Conclusion and Future Work</a:t>
            </a:r>
            <a:endParaRPr lang="en-US" dirty="0"/>
          </a:p>
        </p:txBody>
      </p:sp>
    </p:spTree>
    <p:extLst>
      <p:ext uri="{BB962C8B-B14F-4D97-AF65-F5344CB8AC3E}">
        <p14:creationId xmlns:p14="http://schemas.microsoft.com/office/powerpoint/2010/main" val="3591981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3 </a:t>
            </a:r>
            <a:r>
              <a:rPr lang="en-US" dirty="0"/>
              <a:t>Image Results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4604" y="2435988"/>
            <a:ext cx="5307121" cy="2971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435988"/>
            <a:ext cx="5307121" cy="2971800"/>
          </a:xfrm>
        </p:spPr>
      </p:pic>
    </p:spTree>
    <p:extLst>
      <p:ext uri="{BB962C8B-B14F-4D97-AF65-F5344CB8AC3E}">
        <p14:creationId xmlns:p14="http://schemas.microsoft.com/office/powerpoint/2010/main" val="3178786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This is a repeat of Case 1, but with increased later separation between the cameras. The cameras are now located 1.5 m to the right and left of B1-frame origin, with the other parameters remaining intact</a:t>
                </a:r>
              </a:p>
              <a:p>
                <a:r>
                  <a:rPr lang="en-US" dirty="0" smtClean="0"/>
                  <a:t>In other words, </a:t>
                </a:r>
                <a:r>
                  <a:rPr lang="en-US" dirty="0"/>
                  <a:t>(</a:t>
                </a:r>
                <a14:m>
                  <m:oMath xmlns:m="http://schemas.openxmlformats.org/officeDocument/2006/math">
                    <m:r>
                      <a:rPr lang="en-US">
                        <a:latin typeface="Cambria Math" panose="02040503050406030204" pitchFamily="18" charset="0"/>
                      </a:rPr>
                      <m:t>3</m:t>
                    </m:r>
                    <m:f>
                      <m:fPr>
                        <m:type m:val="skw"/>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16</m:t>
                        </m:r>
                      </m:den>
                    </m:f>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1.5 </m:t>
                    </m:r>
                    <m:r>
                      <a:rPr lang="en-US" b="0" i="1" smtClean="0">
                        <a:latin typeface="Cambria Math" panose="02040503050406030204" pitchFamily="18" charset="0"/>
                      </a:rPr>
                      <m:t>𝑚</m:t>
                    </m:r>
                  </m:oMath>
                </a14:m>
                <a:r>
                  <a:rPr lang="en-US" dirty="0"/>
                  <a:t>,0”)</a:t>
                </a:r>
              </a:p>
              <a:p>
                <a:endParaRPr lang="en-US" dirty="0" smtClean="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144" t="-2936"/>
                </a:stretch>
              </a:blipFill>
            </p:spPr>
            <p:txBody>
              <a:bodyPr/>
              <a:lstStyle/>
              <a:p>
                <a:r>
                  <a:rPr lang="en-US">
                    <a:noFill/>
                  </a:rPr>
                  <a:t> </a:t>
                </a:r>
              </a:p>
            </p:txBody>
          </p:sp>
        </mc:Fallback>
      </mc:AlternateContent>
    </p:spTree>
    <p:extLst>
      <p:ext uri="{BB962C8B-B14F-4D97-AF65-F5344CB8AC3E}">
        <p14:creationId xmlns:p14="http://schemas.microsoft.com/office/powerpoint/2010/main" val="782922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Image Results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4604" y="2443873"/>
            <a:ext cx="5307121" cy="2971800"/>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443873"/>
            <a:ext cx="5307121" cy="2971800"/>
          </a:xfrm>
        </p:spPr>
      </p:pic>
    </p:spTree>
    <p:extLst>
      <p:ext uri="{BB962C8B-B14F-4D97-AF65-F5344CB8AC3E}">
        <p14:creationId xmlns:p14="http://schemas.microsoft.com/office/powerpoint/2010/main" val="2733024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a:t>
            </a:r>
            <a:endParaRPr lang="en-US" dirty="0"/>
          </a:p>
        </p:txBody>
      </p:sp>
      <p:sp>
        <p:nvSpPr>
          <p:cNvPr id="5" name="Content Placeholder 4"/>
          <p:cNvSpPr>
            <a:spLocks noGrp="1"/>
          </p:cNvSpPr>
          <p:nvPr>
            <p:ph idx="1"/>
          </p:nvPr>
        </p:nvSpPr>
        <p:spPr/>
        <p:txBody>
          <a:bodyPr/>
          <a:lstStyle/>
          <a:p>
            <a:r>
              <a:rPr lang="en-US" dirty="0" smtClean="0"/>
              <a:t>This is a repeat of Case 2, but with modified image resolution</a:t>
            </a:r>
          </a:p>
          <a:p>
            <a:r>
              <a:rPr lang="en-US" dirty="0" smtClean="0"/>
              <a:t>For this case, </a:t>
            </a:r>
            <a:r>
              <a:rPr lang="en-US" dirty="0" err="1" smtClean="0"/>
              <a:t>N</a:t>
            </a:r>
            <a:r>
              <a:rPr lang="en-US" baseline="-25000" dirty="0" err="1" smtClean="0"/>
              <a:t>y</a:t>
            </a:r>
            <a:r>
              <a:rPr lang="en-US" dirty="0" smtClean="0"/>
              <a:t>=2001 </a:t>
            </a:r>
            <a:r>
              <a:rPr lang="en-US" dirty="0"/>
              <a:t>and </a:t>
            </a:r>
            <a:r>
              <a:rPr lang="en-US" dirty="0" err="1" smtClean="0"/>
              <a:t>N</a:t>
            </a:r>
            <a:r>
              <a:rPr lang="en-US" baseline="-25000" dirty="0" err="1" smtClean="0"/>
              <a:t>z</a:t>
            </a:r>
            <a:r>
              <a:rPr lang="en-US" dirty="0" smtClean="0"/>
              <a:t>=1001</a:t>
            </a:r>
          </a:p>
          <a:p>
            <a:endParaRPr lang="en-US" dirty="0"/>
          </a:p>
        </p:txBody>
      </p:sp>
    </p:spTree>
    <p:extLst>
      <p:ext uri="{BB962C8B-B14F-4D97-AF65-F5344CB8AC3E}">
        <p14:creationId xmlns:p14="http://schemas.microsoft.com/office/powerpoint/2010/main" val="2547458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Image Results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4175" y="2440384"/>
            <a:ext cx="5858835" cy="2971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0090" y="2440384"/>
            <a:ext cx="5858835" cy="2971800"/>
          </a:xfrm>
        </p:spPr>
      </p:pic>
    </p:spTree>
    <p:extLst>
      <p:ext uri="{BB962C8B-B14F-4D97-AF65-F5344CB8AC3E}">
        <p14:creationId xmlns:p14="http://schemas.microsoft.com/office/powerpoint/2010/main" val="3177137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a:t>
            </a:r>
            <a:r>
              <a:rPr lang="en-US" dirty="0" smtClean="0"/>
              <a:t>2: </a:t>
            </a:r>
            <a:r>
              <a:rPr lang="en-US" dirty="0"/>
              <a:t>Relative Position Calculation</a:t>
            </a:r>
          </a:p>
        </p:txBody>
      </p:sp>
    </p:spTree>
    <p:extLst>
      <p:ext uri="{BB962C8B-B14F-4D97-AF65-F5344CB8AC3E}">
        <p14:creationId xmlns:p14="http://schemas.microsoft.com/office/powerpoint/2010/main" val="4116832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 Calculation</a:t>
            </a:r>
          </a:p>
        </p:txBody>
      </p:sp>
      <p:sp>
        <p:nvSpPr>
          <p:cNvPr id="3" name="Content Placeholder 2"/>
          <p:cNvSpPr>
            <a:spLocks noGrp="1"/>
          </p:cNvSpPr>
          <p:nvPr>
            <p:ph idx="1"/>
          </p:nvPr>
        </p:nvSpPr>
        <p:spPr/>
        <p:txBody>
          <a:bodyPr/>
          <a:lstStyle/>
          <a:p>
            <a:r>
              <a:rPr lang="en-US" dirty="0" smtClean="0"/>
              <a:t>Try to ‘reverse-engineer’</a:t>
            </a:r>
            <a:r>
              <a:rPr lang="en-US" dirty="0"/>
              <a:t> focuses on whether one </a:t>
            </a:r>
            <a:r>
              <a:rPr lang="en-US"/>
              <a:t>could </a:t>
            </a:r>
            <a:r>
              <a:rPr lang="en-US" smtClean="0"/>
              <a:t>find </a:t>
            </a:r>
            <a:r>
              <a:rPr lang="en-US" dirty="0"/>
              <a:t>the relative position of the </a:t>
            </a:r>
            <a:r>
              <a:rPr lang="en-US" dirty="0" smtClean="0"/>
              <a:t>intruder aircraft </a:t>
            </a:r>
            <a:r>
              <a:rPr lang="en-US" dirty="0"/>
              <a:t>relative to the observer aircraft, assuming all that are given are the </a:t>
            </a:r>
            <a:r>
              <a:rPr lang="en-US" dirty="0" smtClean="0"/>
              <a:t>camera position(s</a:t>
            </a:r>
            <a:r>
              <a:rPr lang="en-US" dirty="0"/>
              <a:t>) and orientation(s) relative to B</a:t>
            </a:r>
            <a:r>
              <a:rPr lang="en-US" baseline="-25000" dirty="0"/>
              <a:t>1</a:t>
            </a:r>
            <a:r>
              <a:rPr lang="en-US" dirty="0"/>
              <a:t>-frame and the images taken by at </a:t>
            </a:r>
            <a:r>
              <a:rPr lang="en-US" dirty="0" smtClean="0"/>
              <a:t>least two </a:t>
            </a:r>
            <a:r>
              <a:rPr lang="en-US" dirty="0"/>
              <a:t>cameras at the same </a:t>
            </a:r>
            <a:r>
              <a:rPr lang="en-US" dirty="0" smtClean="0"/>
              <a:t>times</a:t>
            </a:r>
          </a:p>
          <a:p>
            <a:r>
              <a:rPr lang="en-US" dirty="0" smtClean="0"/>
              <a:t>Show two methods to finding position, both of which use </a:t>
            </a:r>
            <a:r>
              <a:rPr lang="en-US" dirty="0" err="1" smtClean="0"/>
              <a:t>epipolar</a:t>
            </a:r>
            <a:r>
              <a:rPr lang="en-US" dirty="0" smtClean="0"/>
              <a:t> geometry of stereo vision, where two cameras view a single 3D scene from different positions</a:t>
            </a:r>
            <a:endParaRPr lang="en-US" dirty="0"/>
          </a:p>
        </p:txBody>
      </p:sp>
    </p:spTree>
    <p:extLst>
      <p:ext uri="{BB962C8B-B14F-4D97-AF65-F5344CB8AC3E}">
        <p14:creationId xmlns:p14="http://schemas.microsoft.com/office/powerpoint/2010/main" val="861632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1: Triangular Angles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Use right-angled triangles and trigonometry to solve for intruder aircraft position relative to left camera (Camera 2) frame before using vector addition to solve for position relative to B</a:t>
            </a:r>
            <a:r>
              <a:rPr lang="en-US" baseline="-25000" dirty="0" smtClean="0"/>
              <a:t>1</a:t>
            </a:r>
            <a:r>
              <a:rPr lang="en-US" dirty="0" smtClean="0"/>
              <a:t>-frame</a:t>
            </a:r>
          </a:p>
          <a:p>
            <a:r>
              <a:rPr lang="en-US" dirty="0" smtClean="0"/>
              <a:t>First solve for line of sight angle from camera-j to intruder aircraft using relationship between (</a:t>
            </a:r>
            <a:r>
              <a:rPr lang="en-US" dirty="0" err="1" smtClean="0"/>
              <a:t>i</a:t>
            </a:r>
            <a:r>
              <a:rPr lang="en-US" baseline="-25000" dirty="0" err="1" smtClean="0"/>
              <a:t>N</a:t>
            </a:r>
            <a:r>
              <a:rPr lang="en-US" baseline="-50000" dirty="0" err="1" smtClean="0"/>
              <a:t>y</a:t>
            </a:r>
            <a:r>
              <a:rPr lang="en-US" dirty="0" smtClean="0"/>
              <a:t>, </a:t>
            </a:r>
            <a:r>
              <a:rPr lang="en-US" dirty="0" err="1" smtClean="0"/>
              <a:t>i</a:t>
            </a:r>
            <a:r>
              <a:rPr lang="en-US" baseline="-25000" dirty="0" err="1" smtClean="0"/>
              <a:t>N</a:t>
            </a:r>
            <a:r>
              <a:rPr lang="en-US" baseline="-50000" dirty="0" err="1" smtClean="0"/>
              <a:t>z</a:t>
            </a:r>
            <a:r>
              <a:rPr lang="en-US" dirty="0" smtClean="0"/>
              <a:t>) and (</a:t>
            </a:r>
            <a:r>
              <a:rPr lang="el-GR" dirty="0" smtClean="0"/>
              <a:t>γ</a:t>
            </a:r>
            <a:r>
              <a:rPr lang="en-US" baseline="-25000" dirty="0" err="1" smtClean="0"/>
              <a:t>z</a:t>
            </a:r>
            <a:r>
              <a:rPr lang="en-US" baseline="-50000" dirty="0" err="1" smtClean="0"/>
              <a:t>j</a:t>
            </a:r>
            <a:r>
              <a:rPr lang="en-US" dirty="0" smtClean="0"/>
              <a:t>, </a:t>
            </a:r>
            <a:r>
              <a:rPr lang="el-GR" dirty="0" smtClean="0"/>
              <a:t>γ</a:t>
            </a:r>
            <a:r>
              <a:rPr lang="en-US" baseline="-25000" dirty="0" err="1" smtClean="0"/>
              <a:t>y</a:t>
            </a:r>
            <a:r>
              <a:rPr lang="en-US" baseline="-50000" dirty="0" err="1" smtClean="0"/>
              <a:t>j</a:t>
            </a:r>
            <a:r>
              <a:rPr lang="en-US" dirty="0" smtClean="0"/>
              <a:t>) using equations:</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3400" y="3058319"/>
            <a:ext cx="3314700" cy="2314575"/>
          </a:xfrm>
        </p:spPr>
      </p:pic>
      <p:pic>
        <p:nvPicPr>
          <p:cNvPr id="6" name="Picture 5"/>
          <p:cNvPicPr>
            <a:picLocks noChangeAspect="1"/>
          </p:cNvPicPr>
          <p:nvPr/>
        </p:nvPicPr>
        <p:blipFill>
          <a:blip r:embed="rId3"/>
          <a:stretch>
            <a:fillRect/>
          </a:stretch>
        </p:blipFill>
        <p:spPr>
          <a:xfrm>
            <a:off x="1427207" y="5608510"/>
            <a:ext cx="2486025" cy="523875"/>
          </a:xfrm>
          <a:prstGeom prst="rect">
            <a:avLst/>
          </a:prstGeom>
        </p:spPr>
      </p:pic>
      <p:pic>
        <p:nvPicPr>
          <p:cNvPr id="7" name="Picture 6"/>
          <p:cNvPicPr>
            <a:picLocks noChangeAspect="1"/>
          </p:cNvPicPr>
          <p:nvPr/>
        </p:nvPicPr>
        <p:blipFill>
          <a:blip r:embed="rId4"/>
          <a:stretch>
            <a:fillRect/>
          </a:stretch>
        </p:blipFill>
        <p:spPr>
          <a:xfrm>
            <a:off x="4041991" y="5608510"/>
            <a:ext cx="2801493" cy="521208"/>
          </a:xfrm>
          <a:prstGeom prst="rect">
            <a:avLst/>
          </a:prstGeom>
        </p:spPr>
      </p:pic>
    </p:spTree>
    <p:extLst>
      <p:ext uri="{BB962C8B-B14F-4D97-AF65-F5344CB8AC3E}">
        <p14:creationId xmlns:p14="http://schemas.microsoft.com/office/powerpoint/2010/main" val="380043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 </a:t>
            </a:r>
            <a:r>
              <a:rPr lang="az-Cyrl-AZ" dirty="0" smtClean="0"/>
              <a:t>Г</a:t>
            </a:r>
            <a:r>
              <a:rPr lang="en-US" baseline="-25000" dirty="0" smtClean="0"/>
              <a:t>Bz</a:t>
            </a:r>
            <a:r>
              <a:rPr lang="en-US" baseline="-50000" dirty="0" smtClean="0"/>
              <a:t>2</a:t>
            </a:r>
            <a:r>
              <a:rPr lang="en-US" dirty="0" smtClean="0"/>
              <a:t>&gt;0 and </a:t>
            </a:r>
            <a:r>
              <a:rPr lang="az-Cyrl-AZ" dirty="0"/>
              <a:t>Г</a:t>
            </a:r>
            <a:r>
              <a:rPr lang="en-US" baseline="-25000" dirty="0" smtClean="0"/>
              <a:t>Bz</a:t>
            </a:r>
            <a:r>
              <a:rPr lang="en-US" baseline="-50000" dirty="0" smtClean="0"/>
              <a:t>1</a:t>
            </a:r>
            <a:r>
              <a:rPr lang="en-US" dirty="0" smtClean="0"/>
              <a:t>&gt;0</a:t>
            </a:r>
            <a:endParaRPr lang="en-US" dirty="0"/>
          </a:p>
        </p:txBody>
      </p:sp>
      <p:sp>
        <p:nvSpPr>
          <p:cNvPr id="3" name="Content Placeholder 2"/>
          <p:cNvSpPr>
            <a:spLocks noGrp="1"/>
          </p:cNvSpPr>
          <p:nvPr>
            <p:ph sz="half" idx="1"/>
          </p:nvPr>
        </p:nvSpPr>
        <p:spPr/>
        <p:txBody>
          <a:bodyPr/>
          <a:lstStyle/>
          <a:p>
            <a:r>
              <a:rPr lang="en-US" dirty="0" smtClean="0"/>
              <a:t>Aircraft located to the right of both cameras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3386568"/>
            <a:ext cx="4718050" cy="1658077"/>
          </a:xfrm>
        </p:spPr>
      </p:pic>
      <p:pic>
        <p:nvPicPr>
          <p:cNvPr id="6" name="Picture 5"/>
          <p:cNvPicPr>
            <a:picLocks noChangeAspect="1"/>
          </p:cNvPicPr>
          <p:nvPr/>
        </p:nvPicPr>
        <p:blipFill>
          <a:blip r:embed="rId3"/>
          <a:stretch>
            <a:fillRect/>
          </a:stretch>
        </p:blipFill>
        <p:spPr>
          <a:xfrm>
            <a:off x="3041117" y="3056357"/>
            <a:ext cx="1232961" cy="660422"/>
          </a:xfrm>
          <a:prstGeom prst="rect">
            <a:avLst/>
          </a:prstGeom>
        </p:spPr>
      </p:pic>
      <p:pic>
        <p:nvPicPr>
          <p:cNvPr id="7" name="Picture 6"/>
          <p:cNvPicPr>
            <a:picLocks noChangeAspect="1"/>
          </p:cNvPicPr>
          <p:nvPr/>
        </p:nvPicPr>
        <p:blipFill>
          <a:blip r:embed="rId4"/>
          <a:stretch>
            <a:fillRect/>
          </a:stretch>
        </p:blipFill>
        <p:spPr>
          <a:xfrm>
            <a:off x="2424636" y="3716779"/>
            <a:ext cx="2465921" cy="1574156"/>
          </a:xfrm>
          <a:prstGeom prst="rect">
            <a:avLst/>
          </a:prstGeom>
        </p:spPr>
      </p:pic>
      <p:pic>
        <p:nvPicPr>
          <p:cNvPr id="8" name="Picture 7"/>
          <p:cNvPicPr>
            <a:picLocks noChangeAspect="1"/>
          </p:cNvPicPr>
          <p:nvPr/>
        </p:nvPicPr>
        <p:blipFill>
          <a:blip r:embed="rId5"/>
          <a:stretch>
            <a:fillRect/>
          </a:stretch>
        </p:blipFill>
        <p:spPr>
          <a:xfrm>
            <a:off x="2986083" y="5290935"/>
            <a:ext cx="1343025" cy="685800"/>
          </a:xfrm>
          <a:prstGeom prst="rect">
            <a:avLst/>
          </a:prstGeom>
        </p:spPr>
      </p:pic>
    </p:spTree>
    <p:extLst>
      <p:ext uri="{BB962C8B-B14F-4D97-AF65-F5344CB8AC3E}">
        <p14:creationId xmlns:p14="http://schemas.microsoft.com/office/powerpoint/2010/main" val="4028184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B: </a:t>
            </a:r>
            <a:r>
              <a:rPr lang="az-Cyrl-AZ" dirty="0"/>
              <a:t>Г</a:t>
            </a:r>
            <a:r>
              <a:rPr lang="en-US" baseline="-25000" dirty="0"/>
              <a:t>Bz</a:t>
            </a:r>
            <a:r>
              <a:rPr lang="en-US" baseline="-50000" dirty="0"/>
              <a:t>2</a:t>
            </a:r>
            <a:r>
              <a:rPr lang="en-US" dirty="0"/>
              <a:t>&gt;0 and </a:t>
            </a:r>
            <a:r>
              <a:rPr lang="az-Cyrl-AZ" dirty="0"/>
              <a:t>Г</a:t>
            </a:r>
            <a:r>
              <a:rPr lang="en-US" baseline="-25000" dirty="0" smtClean="0"/>
              <a:t>Bz</a:t>
            </a:r>
            <a:r>
              <a:rPr lang="en-US" baseline="-50000" dirty="0" smtClean="0"/>
              <a:t>1</a:t>
            </a:r>
            <a:r>
              <a:rPr lang="en-US" dirty="0" smtClean="0"/>
              <a:t>&lt;0</a:t>
            </a:r>
            <a:endParaRPr lang="en-US" dirty="0"/>
          </a:p>
        </p:txBody>
      </p:sp>
      <p:sp>
        <p:nvSpPr>
          <p:cNvPr id="3" name="Content Placeholder 2"/>
          <p:cNvSpPr>
            <a:spLocks noGrp="1"/>
          </p:cNvSpPr>
          <p:nvPr>
            <p:ph sz="half" idx="1"/>
          </p:nvPr>
        </p:nvSpPr>
        <p:spPr/>
        <p:txBody>
          <a:bodyPr/>
          <a:lstStyle/>
          <a:p>
            <a:r>
              <a:rPr lang="en-US" dirty="0" smtClean="0"/>
              <a:t>Aircraft located somewhere in between the two cameras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3363432"/>
            <a:ext cx="4718050" cy="1704349"/>
          </a:xfrm>
        </p:spPr>
      </p:pic>
      <p:pic>
        <p:nvPicPr>
          <p:cNvPr id="6" name="Picture 5"/>
          <p:cNvPicPr>
            <a:picLocks noChangeAspect="1"/>
          </p:cNvPicPr>
          <p:nvPr/>
        </p:nvPicPr>
        <p:blipFill>
          <a:blip r:embed="rId3"/>
          <a:stretch>
            <a:fillRect/>
          </a:stretch>
        </p:blipFill>
        <p:spPr>
          <a:xfrm>
            <a:off x="3057525" y="3363432"/>
            <a:ext cx="1200150" cy="638175"/>
          </a:xfrm>
          <a:prstGeom prst="rect">
            <a:avLst/>
          </a:prstGeom>
        </p:spPr>
      </p:pic>
      <p:pic>
        <p:nvPicPr>
          <p:cNvPr id="7" name="Picture 6"/>
          <p:cNvPicPr>
            <a:picLocks noChangeAspect="1"/>
          </p:cNvPicPr>
          <p:nvPr/>
        </p:nvPicPr>
        <p:blipFill>
          <a:blip r:embed="rId4"/>
          <a:stretch>
            <a:fillRect/>
          </a:stretch>
        </p:blipFill>
        <p:spPr>
          <a:xfrm>
            <a:off x="1295402" y="4090920"/>
            <a:ext cx="1704975" cy="1790700"/>
          </a:xfrm>
          <a:prstGeom prst="rect">
            <a:avLst/>
          </a:prstGeom>
        </p:spPr>
      </p:pic>
      <p:pic>
        <p:nvPicPr>
          <p:cNvPr id="8" name="Picture 7"/>
          <p:cNvPicPr>
            <a:picLocks noChangeAspect="1"/>
          </p:cNvPicPr>
          <p:nvPr/>
        </p:nvPicPr>
        <p:blipFill>
          <a:blip r:embed="rId5"/>
          <a:stretch>
            <a:fillRect/>
          </a:stretch>
        </p:blipFill>
        <p:spPr>
          <a:xfrm>
            <a:off x="4257675" y="5243445"/>
            <a:ext cx="1285875" cy="638175"/>
          </a:xfrm>
          <a:prstGeom prst="rect">
            <a:avLst/>
          </a:prstGeom>
        </p:spPr>
      </p:pic>
    </p:spTree>
    <p:extLst>
      <p:ext uri="{BB962C8B-B14F-4D97-AF65-F5344CB8AC3E}">
        <p14:creationId xmlns:p14="http://schemas.microsoft.com/office/powerpoint/2010/main" val="347564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1800" dirty="0"/>
              <a:t>Introduction of UAV (Unmanned Aerial Vehicles) into the NAS (National </a:t>
            </a:r>
            <a:r>
              <a:rPr lang="en-US" sz="1800" dirty="0" smtClean="0"/>
              <a:t>Air Space</a:t>
            </a:r>
            <a:r>
              <a:rPr lang="en-US" sz="1800" dirty="0"/>
              <a:t>) requires the detect-and-avoid capability</a:t>
            </a:r>
            <a:r>
              <a:rPr lang="en-US" sz="1800" dirty="0" smtClean="0"/>
              <a:t>.</a:t>
            </a:r>
          </a:p>
          <a:p>
            <a:r>
              <a:rPr lang="en-US" sz="1800" dirty="0" smtClean="0"/>
              <a:t>An </a:t>
            </a:r>
            <a:r>
              <a:rPr lang="en-US" sz="1800" dirty="0"/>
              <a:t>aircraft should be able </a:t>
            </a:r>
            <a:r>
              <a:rPr lang="en-US" sz="1800" dirty="0" smtClean="0"/>
              <a:t>to detect </a:t>
            </a:r>
            <a:r>
              <a:rPr lang="en-US" sz="1800" dirty="0"/>
              <a:t>other aircraft </a:t>
            </a:r>
            <a:r>
              <a:rPr lang="en-US" sz="1800" dirty="0" smtClean="0"/>
              <a:t>flying </a:t>
            </a:r>
            <a:r>
              <a:rPr lang="en-US" sz="1800" dirty="0"/>
              <a:t>in the same airspace volume and make evasive maneuvers </a:t>
            </a:r>
            <a:r>
              <a:rPr lang="en-US" sz="1800" dirty="0" smtClean="0"/>
              <a:t>if there is </a:t>
            </a:r>
            <a:r>
              <a:rPr lang="en-US" sz="1800" dirty="0"/>
              <a:t>potential </a:t>
            </a:r>
            <a:r>
              <a:rPr lang="en-US" sz="1800" dirty="0" smtClean="0"/>
              <a:t>conflict.</a:t>
            </a:r>
          </a:p>
          <a:p>
            <a:r>
              <a:rPr lang="en-US" sz="1800" dirty="0" smtClean="0"/>
              <a:t>One potential method for intruder aircraft detection is processing digital images taken by onboard cameras</a:t>
            </a:r>
          </a:p>
          <a:p>
            <a:r>
              <a:rPr lang="en-US" sz="1800" dirty="0" smtClean="0"/>
              <a:t>Avoidance algorithms could benefit from relative position information determined through image processing</a:t>
            </a:r>
            <a:endParaRPr lang="en-US" sz="1800" dirty="0"/>
          </a:p>
        </p:txBody>
      </p:sp>
    </p:spTree>
    <p:extLst>
      <p:ext uri="{BB962C8B-B14F-4D97-AF65-F5344CB8AC3E}">
        <p14:creationId xmlns:p14="http://schemas.microsoft.com/office/powerpoint/2010/main" val="3454932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C: </a:t>
            </a:r>
            <a:r>
              <a:rPr lang="az-Cyrl-AZ" dirty="0"/>
              <a:t>Г</a:t>
            </a:r>
            <a:r>
              <a:rPr lang="en-US" baseline="-25000" dirty="0" smtClean="0"/>
              <a:t>Bz</a:t>
            </a:r>
            <a:r>
              <a:rPr lang="en-US" baseline="-50000" dirty="0" smtClean="0"/>
              <a:t>2</a:t>
            </a:r>
            <a:r>
              <a:rPr lang="en-US" dirty="0" smtClean="0"/>
              <a:t>&lt;0 </a:t>
            </a:r>
            <a:r>
              <a:rPr lang="en-US" dirty="0"/>
              <a:t>and </a:t>
            </a:r>
            <a:r>
              <a:rPr lang="az-Cyrl-AZ" dirty="0"/>
              <a:t>Г</a:t>
            </a:r>
            <a:r>
              <a:rPr lang="en-US" baseline="-25000" dirty="0"/>
              <a:t>Bz</a:t>
            </a:r>
            <a:r>
              <a:rPr lang="en-US" baseline="-50000" dirty="0"/>
              <a:t>1</a:t>
            </a:r>
            <a:r>
              <a:rPr lang="en-US" dirty="0"/>
              <a:t>&lt;0</a:t>
            </a:r>
          </a:p>
        </p:txBody>
      </p:sp>
      <p:sp>
        <p:nvSpPr>
          <p:cNvPr id="3" name="Content Placeholder 2"/>
          <p:cNvSpPr>
            <a:spLocks noGrp="1"/>
          </p:cNvSpPr>
          <p:nvPr>
            <p:ph sz="half" idx="1"/>
          </p:nvPr>
        </p:nvSpPr>
        <p:spPr/>
        <p:txBody>
          <a:bodyPr/>
          <a:lstStyle/>
          <a:p>
            <a:r>
              <a:rPr lang="en-US" dirty="0" smtClean="0"/>
              <a:t>Aircraft located to the left of both cameras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3396406"/>
            <a:ext cx="4718050" cy="1638400"/>
          </a:xfrm>
        </p:spPr>
      </p:pic>
      <p:pic>
        <p:nvPicPr>
          <p:cNvPr id="6" name="Picture 5"/>
          <p:cNvPicPr>
            <a:picLocks noChangeAspect="1"/>
          </p:cNvPicPr>
          <p:nvPr/>
        </p:nvPicPr>
        <p:blipFill>
          <a:blip r:embed="rId3"/>
          <a:stretch>
            <a:fillRect/>
          </a:stretch>
        </p:blipFill>
        <p:spPr>
          <a:xfrm>
            <a:off x="3057525" y="3067793"/>
            <a:ext cx="1200150" cy="657225"/>
          </a:xfrm>
          <a:prstGeom prst="rect">
            <a:avLst/>
          </a:prstGeom>
        </p:spPr>
      </p:pic>
      <p:pic>
        <p:nvPicPr>
          <p:cNvPr id="7" name="Picture 6"/>
          <p:cNvPicPr>
            <a:picLocks noChangeAspect="1"/>
          </p:cNvPicPr>
          <p:nvPr/>
        </p:nvPicPr>
        <p:blipFill>
          <a:blip r:embed="rId4"/>
          <a:stretch>
            <a:fillRect/>
          </a:stretch>
        </p:blipFill>
        <p:spPr>
          <a:xfrm>
            <a:off x="1295402" y="3978830"/>
            <a:ext cx="1813177" cy="1501781"/>
          </a:xfrm>
          <a:prstGeom prst="rect">
            <a:avLst/>
          </a:prstGeom>
        </p:spPr>
      </p:pic>
      <p:pic>
        <p:nvPicPr>
          <p:cNvPr id="8" name="Picture 7"/>
          <p:cNvPicPr>
            <a:picLocks noChangeAspect="1"/>
          </p:cNvPicPr>
          <p:nvPr/>
        </p:nvPicPr>
        <p:blipFill>
          <a:blip r:embed="rId5"/>
          <a:stretch>
            <a:fillRect/>
          </a:stretch>
        </p:blipFill>
        <p:spPr>
          <a:xfrm>
            <a:off x="4257675" y="4892564"/>
            <a:ext cx="1305488" cy="588047"/>
          </a:xfrm>
          <a:prstGeom prst="rect">
            <a:avLst/>
          </a:prstGeom>
        </p:spPr>
      </p:pic>
    </p:spTree>
    <p:extLst>
      <p:ext uri="{BB962C8B-B14F-4D97-AF65-F5344CB8AC3E}">
        <p14:creationId xmlns:p14="http://schemas.microsoft.com/office/powerpoint/2010/main" val="2392601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 </a:t>
            </a:r>
            <a:r>
              <a:rPr lang="az-Cyrl-AZ" dirty="0" smtClean="0"/>
              <a:t>Г</a:t>
            </a:r>
            <a:r>
              <a:rPr lang="en-US" baseline="-25000" dirty="0" smtClean="0"/>
              <a:t>Bz</a:t>
            </a:r>
            <a:r>
              <a:rPr lang="en-US" baseline="-50000" dirty="0" smtClean="0"/>
              <a:t>2</a:t>
            </a:r>
            <a:r>
              <a:rPr lang="en-US" dirty="0" smtClean="0"/>
              <a:t>&gt;0 </a:t>
            </a:r>
            <a:r>
              <a:rPr lang="en-US" dirty="0"/>
              <a:t>and </a:t>
            </a:r>
            <a:r>
              <a:rPr lang="az-Cyrl-AZ" dirty="0"/>
              <a:t>Г</a:t>
            </a:r>
            <a:r>
              <a:rPr lang="en-US" baseline="-25000" dirty="0" smtClean="0"/>
              <a:t>Bz</a:t>
            </a:r>
            <a:r>
              <a:rPr lang="en-US" baseline="-50000" dirty="0" smtClean="0"/>
              <a:t>1</a:t>
            </a:r>
            <a:r>
              <a:rPr lang="en-US" dirty="0" smtClean="0"/>
              <a:t>=0</a:t>
            </a:r>
            <a:endParaRPr lang="en-US" dirty="0"/>
          </a:p>
        </p:txBody>
      </p:sp>
      <p:sp>
        <p:nvSpPr>
          <p:cNvPr id="3" name="Content Placeholder 2"/>
          <p:cNvSpPr>
            <a:spLocks noGrp="1"/>
          </p:cNvSpPr>
          <p:nvPr>
            <p:ph sz="half" idx="1"/>
          </p:nvPr>
        </p:nvSpPr>
        <p:spPr/>
        <p:txBody>
          <a:bodyPr/>
          <a:lstStyle/>
          <a:p>
            <a:r>
              <a:rPr lang="en-US" dirty="0" smtClean="0"/>
              <a:t>Aircraft located at center of camera 1 and to the right of camera 2</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3369239"/>
            <a:ext cx="4718050" cy="1692735"/>
          </a:xfrm>
        </p:spPr>
      </p:pic>
      <p:pic>
        <p:nvPicPr>
          <p:cNvPr id="6" name="Picture 5"/>
          <p:cNvPicPr>
            <a:picLocks noChangeAspect="1"/>
          </p:cNvPicPr>
          <p:nvPr/>
        </p:nvPicPr>
        <p:blipFill>
          <a:blip r:embed="rId3"/>
          <a:stretch>
            <a:fillRect/>
          </a:stretch>
        </p:blipFill>
        <p:spPr>
          <a:xfrm>
            <a:off x="3071812" y="3369239"/>
            <a:ext cx="1171575" cy="647700"/>
          </a:xfrm>
          <a:prstGeom prst="rect">
            <a:avLst/>
          </a:prstGeom>
        </p:spPr>
      </p:pic>
      <p:pic>
        <p:nvPicPr>
          <p:cNvPr id="7" name="Picture 6"/>
          <p:cNvPicPr>
            <a:picLocks noChangeAspect="1"/>
          </p:cNvPicPr>
          <p:nvPr/>
        </p:nvPicPr>
        <p:blipFill>
          <a:blip r:embed="rId4"/>
          <a:stretch>
            <a:fillRect/>
          </a:stretch>
        </p:blipFill>
        <p:spPr>
          <a:xfrm>
            <a:off x="3146975" y="4016939"/>
            <a:ext cx="1085850" cy="1095375"/>
          </a:xfrm>
          <a:prstGeom prst="rect">
            <a:avLst/>
          </a:prstGeom>
        </p:spPr>
      </p:pic>
      <p:pic>
        <p:nvPicPr>
          <p:cNvPr id="8" name="Picture 7"/>
          <p:cNvPicPr>
            <a:picLocks noChangeAspect="1"/>
          </p:cNvPicPr>
          <p:nvPr/>
        </p:nvPicPr>
        <p:blipFill>
          <a:blip r:embed="rId5"/>
          <a:stretch>
            <a:fillRect/>
          </a:stretch>
        </p:blipFill>
        <p:spPr>
          <a:xfrm>
            <a:off x="2971799" y="5083739"/>
            <a:ext cx="1371600" cy="676275"/>
          </a:xfrm>
          <a:prstGeom prst="rect">
            <a:avLst/>
          </a:prstGeom>
        </p:spPr>
      </p:pic>
    </p:spTree>
    <p:extLst>
      <p:ext uri="{BB962C8B-B14F-4D97-AF65-F5344CB8AC3E}">
        <p14:creationId xmlns:p14="http://schemas.microsoft.com/office/powerpoint/2010/main" val="24225049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E: </a:t>
            </a:r>
            <a:r>
              <a:rPr lang="az-Cyrl-AZ" dirty="0"/>
              <a:t>Г</a:t>
            </a:r>
            <a:r>
              <a:rPr lang="en-US" baseline="-25000" dirty="0" smtClean="0"/>
              <a:t>Bz</a:t>
            </a:r>
            <a:r>
              <a:rPr lang="en-US" baseline="-50000" dirty="0" smtClean="0"/>
              <a:t>2</a:t>
            </a:r>
            <a:r>
              <a:rPr lang="en-US" dirty="0" smtClean="0"/>
              <a:t>=0 </a:t>
            </a:r>
            <a:r>
              <a:rPr lang="en-US" dirty="0"/>
              <a:t>and </a:t>
            </a:r>
            <a:r>
              <a:rPr lang="az-Cyrl-AZ" dirty="0"/>
              <a:t>Г</a:t>
            </a:r>
            <a:r>
              <a:rPr lang="en-US" baseline="-25000" dirty="0" smtClean="0"/>
              <a:t>Bz</a:t>
            </a:r>
            <a:r>
              <a:rPr lang="en-US" baseline="-50000" dirty="0" smtClean="0"/>
              <a:t>1</a:t>
            </a:r>
            <a:r>
              <a:rPr lang="en-US" dirty="0" smtClean="0"/>
              <a:t>&lt;0</a:t>
            </a:r>
            <a:endParaRPr lang="en-US" dirty="0"/>
          </a:p>
        </p:txBody>
      </p:sp>
      <p:sp>
        <p:nvSpPr>
          <p:cNvPr id="3" name="Content Placeholder 2"/>
          <p:cNvSpPr>
            <a:spLocks noGrp="1"/>
          </p:cNvSpPr>
          <p:nvPr>
            <p:ph sz="half" idx="1"/>
          </p:nvPr>
        </p:nvSpPr>
        <p:spPr/>
        <p:txBody>
          <a:bodyPr/>
          <a:lstStyle/>
          <a:p>
            <a:r>
              <a:rPr lang="en-US" dirty="0"/>
              <a:t>Aircraft located at center of camera </a:t>
            </a:r>
            <a:r>
              <a:rPr lang="en-US" dirty="0" smtClean="0"/>
              <a:t>2 </a:t>
            </a:r>
            <a:r>
              <a:rPr lang="en-US" dirty="0"/>
              <a:t>and to the </a:t>
            </a:r>
            <a:r>
              <a:rPr lang="en-US" dirty="0" smtClean="0"/>
              <a:t>left </a:t>
            </a:r>
            <a:r>
              <a:rPr lang="en-US" dirty="0"/>
              <a:t>of camera </a:t>
            </a:r>
            <a:r>
              <a:rPr lang="en-US" dirty="0" smtClean="0"/>
              <a:t>1</a:t>
            </a:r>
            <a:endParaRPr lang="en-US" dirty="0"/>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3413402"/>
            <a:ext cx="4718050" cy="1604408"/>
          </a:xfrm>
        </p:spPr>
      </p:pic>
      <p:pic>
        <p:nvPicPr>
          <p:cNvPr id="6" name="Picture 5"/>
          <p:cNvPicPr>
            <a:picLocks noChangeAspect="1"/>
          </p:cNvPicPr>
          <p:nvPr/>
        </p:nvPicPr>
        <p:blipFill>
          <a:blip r:embed="rId3"/>
          <a:stretch>
            <a:fillRect/>
          </a:stretch>
        </p:blipFill>
        <p:spPr>
          <a:xfrm>
            <a:off x="3059251" y="3375266"/>
            <a:ext cx="1196697" cy="597094"/>
          </a:xfrm>
          <a:prstGeom prst="rect">
            <a:avLst/>
          </a:prstGeom>
        </p:spPr>
      </p:pic>
      <p:pic>
        <p:nvPicPr>
          <p:cNvPr id="7" name="Picture 6"/>
          <p:cNvPicPr>
            <a:picLocks noChangeAspect="1"/>
          </p:cNvPicPr>
          <p:nvPr/>
        </p:nvPicPr>
        <p:blipFill>
          <a:blip r:embed="rId4"/>
          <a:stretch>
            <a:fillRect/>
          </a:stretch>
        </p:blipFill>
        <p:spPr>
          <a:xfrm>
            <a:off x="3100386" y="3972360"/>
            <a:ext cx="1114425" cy="1085850"/>
          </a:xfrm>
          <a:prstGeom prst="rect">
            <a:avLst/>
          </a:prstGeom>
        </p:spPr>
      </p:pic>
      <p:pic>
        <p:nvPicPr>
          <p:cNvPr id="8" name="Picture 7"/>
          <p:cNvPicPr>
            <a:picLocks noChangeAspect="1"/>
          </p:cNvPicPr>
          <p:nvPr/>
        </p:nvPicPr>
        <p:blipFill>
          <a:blip r:embed="rId5"/>
          <a:stretch>
            <a:fillRect/>
          </a:stretch>
        </p:blipFill>
        <p:spPr>
          <a:xfrm>
            <a:off x="3004854" y="5070327"/>
            <a:ext cx="1305488" cy="615188"/>
          </a:xfrm>
          <a:prstGeom prst="rect">
            <a:avLst/>
          </a:prstGeom>
        </p:spPr>
      </p:pic>
    </p:spTree>
    <p:extLst>
      <p:ext uri="{BB962C8B-B14F-4D97-AF65-F5344CB8AC3E}">
        <p14:creationId xmlns:p14="http://schemas.microsoft.com/office/powerpoint/2010/main" val="3883075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for </a:t>
            </a:r>
            <a:r>
              <a:rPr lang="en-US" dirty="0" err="1" smtClean="0"/>
              <a:t>z</a:t>
            </a:r>
            <a:r>
              <a:rPr lang="en-US" baseline="-25000" dirty="0" err="1" smtClean="0"/>
              <a:t>A</a:t>
            </a:r>
            <a:endParaRPr lang="en-US" baseline="-25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3406894"/>
            <a:ext cx="4718050" cy="1617425"/>
          </a:xfrm>
        </p:spPr>
      </p:pic>
      <p:pic>
        <p:nvPicPr>
          <p:cNvPr id="6" name="Picture 5"/>
          <p:cNvPicPr>
            <a:picLocks noChangeAspect="1"/>
          </p:cNvPicPr>
          <p:nvPr/>
        </p:nvPicPr>
        <p:blipFill>
          <a:blip r:embed="rId3"/>
          <a:stretch>
            <a:fillRect/>
          </a:stretch>
        </p:blipFill>
        <p:spPr>
          <a:xfrm>
            <a:off x="2902385" y="3121304"/>
            <a:ext cx="1481451" cy="571179"/>
          </a:xfrm>
          <a:prstGeom prst="rect">
            <a:avLst/>
          </a:prstGeom>
        </p:spPr>
      </p:pic>
      <p:pic>
        <p:nvPicPr>
          <p:cNvPr id="7" name="Picture 6"/>
          <p:cNvPicPr>
            <a:picLocks noChangeAspect="1"/>
          </p:cNvPicPr>
          <p:nvPr/>
        </p:nvPicPr>
        <p:blipFill>
          <a:blip r:embed="rId4"/>
          <a:stretch>
            <a:fillRect/>
          </a:stretch>
        </p:blipFill>
        <p:spPr>
          <a:xfrm>
            <a:off x="2571519" y="3862000"/>
            <a:ext cx="2141903" cy="502920"/>
          </a:xfrm>
          <a:prstGeom prst="rect">
            <a:avLst/>
          </a:prstGeom>
        </p:spPr>
      </p:pic>
      <p:pic>
        <p:nvPicPr>
          <p:cNvPr id="8" name="Picture 7"/>
          <p:cNvPicPr>
            <a:picLocks noChangeAspect="1"/>
          </p:cNvPicPr>
          <p:nvPr/>
        </p:nvPicPr>
        <p:blipFill>
          <a:blip r:embed="rId5"/>
          <a:stretch>
            <a:fillRect/>
          </a:stretch>
        </p:blipFill>
        <p:spPr>
          <a:xfrm>
            <a:off x="2505010" y="4520711"/>
            <a:ext cx="2274919" cy="503608"/>
          </a:xfrm>
          <a:prstGeom prst="rect">
            <a:avLst/>
          </a:prstGeom>
        </p:spPr>
      </p:pic>
    </p:spTree>
    <p:extLst>
      <p:ext uri="{BB962C8B-B14F-4D97-AF65-F5344CB8AC3E}">
        <p14:creationId xmlns:p14="http://schemas.microsoft.com/office/powerpoint/2010/main" val="1339381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2: Virtual Image Frame Utilization</a:t>
            </a:r>
            <a:endParaRPr lang="en-US" dirty="0"/>
          </a:p>
        </p:txBody>
      </p:sp>
      <p:sp>
        <p:nvSpPr>
          <p:cNvPr id="3" name="Content Placeholder 2"/>
          <p:cNvSpPr>
            <a:spLocks noGrp="1"/>
          </p:cNvSpPr>
          <p:nvPr>
            <p:ph sz="half" idx="1"/>
          </p:nvPr>
        </p:nvSpPr>
        <p:spPr/>
        <p:txBody>
          <a:bodyPr/>
          <a:lstStyle/>
          <a:p>
            <a:r>
              <a:rPr lang="en-US" dirty="0" smtClean="0"/>
              <a:t>Given</a:t>
            </a:r>
          </a:p>
          <a:p>
            <a:endParaRPr lang="en-US" dirty="0"/>
          </a:p>
          <a:p>
            <a:endParaRPr lang="en-US" dirty="0"/>
          </a:p>
          <a:p>
            <a:endParaRPr lang="en-US" dirty="0" smtClean="0"/>
          </a:p>
          <a:p>
            <a:endParaRPr lang="en-US" dirty="0"/>
          </a:p>
          <a:p>
            <a:r>
              <a:rPr lang="en-US" dirty="0" smtClean="0"/>
              <a:t>Expressing in camera frame</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2869802"/>
            <a:ext cx="4718050" cy="2691608"/>
          </a:xfrm>
        </p:spPr>
      </p:pic>
      <p:pic>
        <p:nvPicPr>
          <p:cNvPr id="6" name="Picture 5"/>
          <p:cNvPicPr>
            <a:picLocks noChangeAspect="1"/>
          </p:cNvPicPr>
          <p:nvPr/>
        </p:nvPicPr>
        <p:blipFill>
          <a:blip r:embed="rId3"/>
          <a:stretch>
            <a:fillRect/>
          </a:stretch>
        </p:blipFill>
        <p:spPr>
          <a:xfrm>
            <a:off x="2475472" y="2482570"/>
            <a:ext cx="1087906" cy="1130859"/>
          </a:xfrm>
          <a:prstGeom prst="rect">
            <a:avLst/>
          </a:prstGeom>
        </p:spPr>
      </p:pic>
      <p:pic>
        <p:nvPicPr>
          <p:cNvPr id="7" name="Picture 6"/>
          <p:cNvPicPr>
            <a:picLocks noChangeAspect="1"/>
          </p:cNvPicPr>
          <p:nvPr/>
        </p:nvPicPr>
        <p:blipFill>
          <a:blip r:embed="rId4"/>
          <a:stretch>
            <a:fillRect/>
          </a:stretch>
        </p:blipFill>
        <p:spPr>
          <a:xfrm>
            <a:off x="3600450" y="2457448"/>
            <a:ext cx="1143000" cy="1181100"/>
          </a:xfrm>
          <a:prstGeom prst="rect">
            <a:avLst/>
          </a:prstGeom>
        </p:spPr>
      </p:pic>
      <p:pic>
        <p:nvPicPr>
          <p:cNvPr id="8" name="Picture 7"/>
          <p:cNvPicPr>
            <a:picLocks noChangeAspect="1"/>
          </p:cNvPicPr>
          <p:nvPr/>
        </p:nvPicPr>
        <p:blipFill>
          <a:blip r:embed="rId5"/>
          <a:stretch>
            <a:fillRect/>
          </a:stretch>
        </p:blipFill>
        <p:spPr>
          <a:xfrm>
            <a:off x="5189411" y="2473522"/>
            <a:ext cx="906589" cy="1148953"/>
          </a:xfrm>
          <a:prstGeom prst="rect">
            <a:avLst/>
          </a:prstGeom>
        </p:spPr>
      </p:pic>
      <p:pic>
        <p:nvPicPr>
          <p:cNvPr id="9" name="Picture 8"/>
          <p:cNvPicPr>
            <a:picLocks noChangeAspect="1"/>
          </p:cNvPicPr>
          <p:nvPr/>
        </p:nvPicPr>
        <p:blipFill>
          <a:blip r:embed="rId6"/>
          <a:stretch>
            <a:fillRect/>
          </a:stretch>
        </p:blipFill>
        <p:spPr>
          <a:xfrm>
            <a:off x="1587015" y="3810000"/>
            <a:ext cx="1776914" cy="1013250"/>
          </a:xfrm>
          <a:prstGeom prst="rect">
            <a:avLst/>
          </a:prstGeom>
        </p:spPr>
      </p:pic>
      <p:pic>
        <p:nvPicPr>
          <p:cNvPr id="10" name="Picture 9"/>
          <p:cNvPicPr>
            <a:picLocks noChangeAspect="1"/>
          </p:cNvPicPr>
          <p:nvPr/>
        </p:nvPicPr>
        <p:blipFill>
          <a:blip r:embed="rId7"/>
          <a:stretch>
            <a:fillRect/>
          </a:stretch>
        </p:blipFill>
        <p:spPr>
          <a:xfrm>
            <a:off x="5008626" y="4514850"/>
            <a:ext cx="1047750" cy="1162050"/>
          </a:xfrm>
          <a:prstGeom prst="rect">
            <a:avLst/>
          </a:prstGeom>
        </p:spPr>
      </p:pic>
    </p:spTree>
    <p:extLst>
      <p:ext uri="{BB962C8B-B14F-4D97-AF65-F5344CB8AC3E}">
        <p14:creationId xmlns:p14="http://schemas.microsoft.com/office/powerpoint/2010/main" val="2850998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2: Virtual Image Frame </a:t>
            </a:r>
            <a:r>
              <a:rPr lang="en-US" dirty="0" smtClean="0"/>
              <a:t>Utilization (</a:t>
            </a:r>
            <a:r>
              <a:rPr lang="en-US" dirty="0" err="1" smtClean="0"/>
              <a:t>cont</a:t>
            </a:r>
            <a:r>
              <a:rPr lang="en-US" dirty="0" smtClean="0"/>
              <a:t>.’d)</a:t>
            </a:r>
            <a:endParaRPr lang="en-US" dirty="0"/>
          </a:p>
        </p:txBody>
      </p:sp>
      <p:sp>
        <p:nvSpPr>
          <p:cNvPr id="5" name="Content Placeholder 4"/>
          <p:cNvSpPr>
            <a:spLocks noGrp="1"/>
          </p:cNvSpPr>
          <p:nvPr>
            <p:ph idx="1"/>
          </p:nvPr>
        </p:nvSpPr>
        <p:spPr/>
        <p:txBody>
          <a:bodyPr/>
          <a:lstStyle/>
          <a:p>
            <a:r>
              <a:rPr lang="en-US" dirty="0" smtClean="0"/>
              <a:t>Since cameras are aligned with B1-frame, this means that:</a:t>
            </a:r>
          </a:p>
          <a:p>
            <a:endParaRPr lang="en-US" dirty="0"/>
          </a:p>
          <a:p>
            <a:endParaRPr lang="en-US" dirty="0" smtClean="0"/>
          </a:p>
          <a:p>
            <a:endParaRPr lang="en-US" dirty="0"/>
          </a:p>
          <a:p>
            <a:r>
              <a:rPr lang="en-US" dirty="0" smtClean="0"/>
              <a:t>Using similar triangles, one can deduce that:</a:t>
            </a:r>
          </a:p>
          <a:p>
            <a:r>
              <a:rPr lang="en-US" dirty="0" smtClean="0"/>
              <a:t>This leads to:                            Finally, this gives</a:t>
            </a:r>
            <a:endParaRPr lang="en-US" dirty="0"/>
          </a:p>
        </p:txBody>
      </p:sp>
      <p:pic>
        <p:nvPicPr>
          <p:cNvPr id="6" name="Picture 5"/>
          <p:cNvPicPr>
            <a:picLocks noChangeAspect="1"/>
          </p:cNvPicPr>
          <p:nvPr/>
        </p:nvPicPr>
        <p:blipFill>
          <a:blip r:embed="rId2"/>
          <a:stretch>
            <a:fillRect/>
          </a:stretch>
        </p:blipFill>
        <p:spPr>
          <a:xfrm>
            <a:off x="8501062" y="2681287"/>
            <a:ext cx="1038225" cy="276225"/>
          </a:xfrm>
          <a:prstGeom prst="rect">
            <a:avLst/>
          </a:prstGeom>
        </p:spPr>
      </p:pic>
      <p:pic>
        <p:nvPicPr>
          <p:cNvPr id="7" name="Picture 6"/>
          <p:cNvPicPr>
            <a:picLocks noChangeAspect="1"/>
          </p:cNvPicPr>
          <p:nvPr/>
        </p:nvPicPr>
        <p:blipFill>
          <a:blip r:embed="rId3"/>
          <a:stretch>
            <a:fillRect/>
          </a:stretch>
        </p:blipFill>
        <p:spPr>
          <a:xfrm>
            <a:off x="1695450" y="2957512"/>
            <a:ext cx="1162050" cy="1524000"/>
          </a:xfrm>
          <a:prstGeom prst="rect">
            <a:avLst/>
          </a:prstGeom>
        </p:spPr>
      </p:pic>
      <p:pic>
        <p:nvPicPr>
          <p:cNvPr id="8" name="Picture 7"/>
          <p:cNvPicPr>
            <a:picLocks noChangeAspect="1"/>
          </p:cNvPicPr>
          <p:nvPr/>
        </p:nvPicPr>
        <p:blipFill>
          <a:blip r:embed="rId4"/>
          <a:stretch>
            <a:fillRect/>
          </a:stretch>
        </p:blipFill>
        <p:spPr>
          <a:xfrm>
            <a:off x="6891337" y="4581525"/>
            <a:ext cx="1971675" cy="533400"/>
          </a:xfrm>
          <a:prstGeom prst="rect">
            <a:avLst/>
          </a:prstGeom>
        </p:spPr>
      </p:pic>
      <p:pic>
        <p:nvPicPr>
          <p:cNvPr id="9" name="Picture 8"/>
          <p:cNvPicPr>
            <a:picLocks noChangeAspect="1"/>
          </p:cNvPicPr>
          <p:nvPr/>
        </p:nvPicPr>
        <p:blipFill>
          <a:blip r:embed="rId5"/>
          <a:stretch>
            <a:fillRect/>
          </a:stretch>
        </p:blipFill>
        <p:spPr>
          <a:xfrm>
            <a:off x="3305175" y="5114925"/>
            <a:ext cx="1866900" cy="962025"/>
          </a:xfrm>
          <a:prstGeom prst="rect">
            <a:avLst/>
          </a:prstGeom>
        </p:spPr>
      </p:pic>
      <p:pic>
        <p:nvPicPr>
          <p:cNvPr id="10" name="Picture 9"/>
          <p:cNvPicPr>
            <a:picLocks noChangeAspect="1"/>
          </p:cNvPicPr>
          <p:nvPr/>
        </p:nvPicPr>
        <p:blipFill>
          <a:blip r:embed="rId6"/>
          <a:stretch>
            <a:fillRect/>
          </a:stretch>
        </p:blipFill>
        <p:spPr>
          <a:xfrm>
            <a:off x="7424578" y="5223990"/>
            <a:ext cx="1595596" cy="542813"/>
          </a:xfrm>
          <a:prstGeom prst="rect">
            <a:avLst/>
          </a:prstGeom>
        </p:spPr>
      </p:pic>
    </p:spTree>
    <p:extLst>
      <p:ext uri="{BB962C8B-B14F-4D97-AF65-F5344CB8AC3E}">
        <p14:creationId xmlns:p14="http://schemas.microsoft.com/office/powerpoint/2010/main" val="359230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1</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091357"/>
            <a:ext cx="4718050" cy="2248499"/>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3091357"/>
            <a:ext cx="4718050" cy="2248499"/>
          </a:xfrm>
        </p:spPr>
      </p:pic>
    </p:spTree>
    <p:extLst>
      <p:ext uri="{BB962C8B-B14F-4D97-AF65-F5344CB8AC3E}">
        <p14:creationId xmlns:p14="http://schemas.microsoft.com/office/powerpoint/2010/main" val="397436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091357"/>
            <a:ext cx="4718050" cy="224849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3091357"/>
            <a:ext cx="4718050" cy="2248499"/>
          </a:xfrm>
        </p:spPr>
      </p:pic>
    </p:spTree>
    <p:extLst>
      <p:ext uri="{BB962C8B-B14F-4D97-AF65-F5344CB8AC3E}">
        <p14:creationId xmlns:p14="http://schemas.microsoft.com/office/powerpoint/2010/main" val="3880924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091357"/>
            <a:ext cx="4718050" cy="224849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3091357"/>
            <a:ext cx="4718050" cy="2248499"/>
          </a:xfrm>
        </p:spPr>
      </p:pic>
    </p:spTree>
    <p:extLst>
      <p:ext uri="{BB962C8B-B14F-4D97-AF65-F5344CB8AC3E}">
        <p14:creationId xmlns:p14="http://schemas.microsoft.com/office/powerpoint/2010/main" val="3057033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091357"/>
            <a:ext cx="4718050" cy="224849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3091357"/>
            <a:ext cx="4718050" cy="2248499"/>
          </a:xfrm>
        </p:spPr>
      </p:pic>
    </p:spTree>
    <p:extLst>
      <p:ext uri="{BB962C8B-B14F-4D97-AF65-F5344CB8AC3E}">
        <p14:creationId xmlns:p14="http://schemas.microsoft.com/office/powerpoint/2010/main" val="161514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10000"/>
          </a:bodyPr>
          <a:lstStyle/>
          <a:p>
            <a:r>
              <a:rPr lang="en-US" sz="1800" dirty="0" smtClean="0"/>
              <a:t>Focus of thesis research is to compute the position of an intruder aircraft relative to an observer aircraft with onboard stereo cameras.</a:t>
            </a:r>
          </a:p>
          <a:p>
            <a:r>
              <a:rPr lang="en-US" sz="1800" dirty="0" smtClean="0"/>
              <a:t>First phase of research effort was to generate camera images given the relative position information</a:t>
            </a:r>
          </a:p>
          <a:p>
            <a:r>
              <a:rPr lang="en-US" sz="1800" dirty="0" smtClean="0"/>
              <a:t>This </a:t>
            </a:r>
            <a:r>
              <a:rPr lang="en-US" sz="1800" dirty="0"/>
              <a:t>process uses a simple pinhole camera methods </a:t>
            </a:r>
            <a:r>
              <a:rPr lang="en-US" sz="1800" dirty="0" smtClean="0"/>
              <a:t>where cameras </a:t>
            </a:r>
            <a:r>
              <a:rPr lang="en-US" sz="1800" dirty="0"/>
              <a:t>are characterized by focal length, angle of view and resolution</a:t>
            </a:r>
            <a:r>
              <a:rPr lang="en-US" sz="1800" dirty="0" smtClean="0"/>
              <a:t>.</a:t>
            </a:r>
          </a:p>
          <a:p>
            <a:r>
              <a:rPr lang="en-US" sz="1800" dirty="0"/>
              <a:t>The </a:t>
            </a:r>
            <a:r>
              <a:rPr lang="en-US" sz="1800" dirty="0" smtClean="0"/>
              <a:t>second phase </a:t>
            </a:r>
            <a:r>
              <a:rPr lang="en-US" sz="1800" dirty="0"/>
              <a:t>of the research developed two methods to estimate the relative position </a:t>
            </a:r>
            <a:r>
              <a:rPr lang="en-US" sz="1800" dirty="0" smtClean="0"/>
              <a:t>based on </a:t>
            </a:r>
            <a:r>
              <a:rPr lang="en-US" sz="1800" dirty="0"/>
              <a:t>the generated camera images</a:t>
            </a:r>
            <a:r>
              <a:rPr lang="en-US" sz="1800" dirty="0" smtClean="0"/>
              <a:t>. </a:t>
            </a:r>
            <a:r>
              <a:rPr lang="en-US" sz="1800" dirty="0"/>
              <a:t>Both methods employ </a:t>
            </a:r>
            <a:r>
              <a:rPr lang="en-US" sz="1800" dirty="0" err="1"/>
              <a:t>epipolar</a:t>
            </a:r>
            <a:r>
              <a:rPr lang="en-US" sz="1800" dirty="0"/>
              <a:t> geometry of </a:t>
            </a:r>
            <a:r>
              <a:rPr lang="en-US" sz="1800" dirty="0" smtClean="0"/>
              <a:t>stereo </a:t>
            </a:r>
            <a:r>
              <a:rPr lang="en-US" sz="1800" dirty="0"/>
              <a:t>vision based on two cameras placed on the aircraft with lateral separation</a:t>
            </a:r>
            <a:r>
              <a:rPr lang="en-US" sz="1800" dirty="0" smtClean="0"/>
              <a:t>.</a:t>
            </a:r>
          </a:p>
          <a:p>
            <a:r>
              <a:rPr lang="en-US" sz="1800" dirty="0" smtClean="0"/>
              <a:t>Various cases were designed and run in MATLAB-Simulink environment to evaluate relative position estimation methods with different aircraft trajectories, different camera separation, and different image resolution</a:t>
            </a:r>
            <a:endParaRPr lang="en-US" sz="1800" dirty="0"/>
          </a:p>
          <a:p>
            <a:endParaRPr lang="en-US" dirty="0"/>
          </a:p>
        </p:txBody>
      </p:sp>
    </p:spTree>
    <p:extLst>
      <p:ext uri="{BB962C8B-B14F-4D97-AF65-F5344CB8AC3E}">
        <p14:creationId xmlns:p14="http://schemas.microsoft.com/office/powerpoint/2010/main" val="1229601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a:t>
            </a:r>
            <a:r>
              <a:rPr lang="en-US" dirty="0" err="1" smtClean="0"/>
              <a:t>Cont</a:t>
            </a:r>
            <a:r>
              <a:rPr lang="en-US" dirty="0" smtClean="0"/>
              <a:t>.’d)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034" y="2557463"/>
            <a:ext cx="6961931" cy="3317875"/>
          </a:xfrm>
        </p:spPr>
      </p:pic>
    </p:spTree>
    <p:extLst>
      <p:ext uri="{BB962C8B-B14F-4D97-AF65-F5344CB8AC3E}">
        <p14:creationId xmlns:p14="http://schemas.microsoft.com/office/powerpoint/2010/main" val="3656493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091357"/>
            <a:ext cx="4718050" cy="224849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3091357"/>
            <a:ext cx="4718050" cy="2248499"/>
          </a:xfrm>
        </p:spPr>
      </p:pic>
    </p:spTree>
    <p:extLst>
      <p:ext uri="{BB962C8B-B14F-4D97-AF65-F5344CB8AC3E}">
        <p14:creationId xmlns:p14="http://schemas.microsoft.com/office/powerpoint/2010/main" val="2573728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a:t>
            </a:r>
            <a:r>
              <a:rPr lang="en-US" dirty="0" err="1" smtClean="0"/>
              <a:t>cont</a:t>
            </a:r>
            <a:r>
              <a:rPr lang="en-US" dirty="0" smtClean="0"/>
              <a:t>.’d)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034" y="2557463"/>
            <a:ext cx="6961931" cy="3317875"/>
          </a:xfrm>
        </p:spPr>
      </p:pic>
    </p:spTree>
    <p:extLst>
      <p:ext uri="{BB962C8B-B14F-4D97-AF65-F5344CB8AC3E}">
        <p14:creationId xmlns:p14="http://schemas.microsoft.com/office/powerpoint/2010/main" val="3966380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Both of the methods above give similar results, although the focal length </a:t>
            </a:r>
            <a:r>
              <a:rPr lang="en-US" dirty="0" smtClean="0"/>
              <a:t>method (Method </a:t>
            </a:r>
            <a:r>
              <a:rPr lang="en-US" dirty="0"/>
              <a:t>2) is more accurate as the plot 'follows' the real simulated values, </a:t>
            </a:r>
            <a:r>
              <a:rPr lang="en-US" dirty="0" smtClean="0"/>
              <a:t>while the </a:t>
            </a:r>
            <a:r>
              <a:rPr lang="en-US" dirty="0"/>
              <a:t>values obtained on Method 1 veer away from the real simulated values </a:t>
            </a:r>
            <a:r>
              <a:rPr lang="en-US" dirty="0" smtClean="0"/>
              <a:t>with increasing </a:t>
            </a:r>
            <a:r>
              <a:rPr lang="en-US" dirty="0"/>
              <a:t>distance</a:t>
            </a:r>
            <a:r>
              <a:rPr lang="en-US" dirty="0" smtClean="0"/>
              <a:t>.</a:t>
            </a:r>
          </a:p>
          <a:p>
            <a:r>
              <a:rPr lang="en-US" dirty="0"/>
              <a:t>As the distance between the 2 aircraft increase, the accuracy of the </a:t>
            </a:r>
            <a:r>
              <a:rPr lang="en-US" dirty="0" smtClean="0"/>
              <a:t>results obtained </a:t>
            </a:r>
            <a:r>
              <a:rPr lang="en-US" dirty="0"/>
              <a:t>decrease. The accuracy is virtually non-existent if they are too far, </a:t>
            </a:r>
            <a:r>
              <a:rPr lang="en-US" dirty="0" smtClean="0"/>
              <a:t>as demonstrated </a:t>
            </a:r>
            <a:r>
              <a:rPr lang="en-US" dirty="0"/>
              <a:t>in Case 3</a:t>
            </a:r>
            <a:r>
              <a:rPr lang="en-US" dirty="0" smtClean="0"/>
              <a:t>.</a:t>
            </a:r>
          </a:p>
          <a:p>
            <a:r>
              <a:rPr lang="en-US" dirty="0"/>
              <a:t>The accuracy of the result is also dependent on the baseline </a:t>
            </a:r>
            <a:r>
              <a:rPr lang="en-US" dirty="0" smtClean="0"/>
              <a:t>length (lateral separation). </a:t>
            </a:r>
            <a:r>
              <a:rPr lang="en-US" dirty="0"/>
              <a:t>The </a:t>
            </a:r>
            <a:r>
              <a:rPr lang="en-US" dirty="0" smtClean="0"/>
              <a:t>larger the lateral separation, </a:t>
            </a:r>
            <a:r>
              <a:rPr lang="en-US" dirty="0"/>
              <a:t>the more accurate the calculation</a:t>
            </a:r>
            <a:r>
              <a:rPr lang="en-US" dirty="0" smtClean="0"/>
              <a:t>.</a:t>
            </a:r>
          </a:p>
          <a:p>
            <a:r>
              <a:rPr lang="en-US" dirty="0"/>
              <a:t>The image resolution has negligible impact on the accuracy of the results </a:t>
            </a:r>
            <a:r>
              <a:rPr lang="en-US" dirty="0" smtClean="0"/>
              <a:t>obtained.</a:t>
            </a:r>
          </a:p>
          <a:p>
            <a:r>
              <a:rPr lang="en-US" dirty="0"/>
              <a:t>When distance increases, there are occurrences where the estimated </a:t>
            </a:r>
            <a:r>
              <a:rPr lang="en-US" dirty="0" smtClean="0"/>
              <a:t>position stay </a:t>
            </a:r>
            <a:r>
              <a:rPr lang="en-US" dirty="0"/>
              <a:t>constant while the actual position increases. </a:t>
            </a:r>
            <a:endParaRPr lang="en-US" dirty="0" smtClean="0"/>
          </a:p>
          <a:p>
            <a:r>
              <a:rPr lang="en-US" dirty="0" smtClean="0"/>
              <a:t>As the </a:t>
            </a:r>
            <a:r>
              <a:rPr lang="en-US" dirty="0"/>
              <a:t>aircraft travels farther and farther away, the disparity between image </a:t>
            </a:r>
            <a:r>
              <a:rPr lang="en-US" dirty="0" smtClean="0"/>
              <a:t>points decrease; this is the root cause for drop in accuracy with increasing distance.</a:t>
            </a:r>
          </a:p>
          <a:p>
            <a:endParaRPr lang="en-US" dirty="0"/>
          </a:p>
        </p:txBody>
      </p:sp>
    </p:spTree>
    <p:extLst>
      <p:ext uri="{BB962C8B-B14F-4D97-AF65-F5344CB8AC3E}">
        <p14:creationId xmlns:p14="http://schemas.microsoft.com/office/powerpoint/2010/main" val="4035214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In all, it can be seen that it is indeed possible to obtain useful position estimation results given that the intruder aircraft was visible on both cameras at once and was reasonably close to observer aircraft</a:t>
            </a:r>
          </a:p>
          <a:p>
            <a:pPr marL="0" indent="0">
              <a:buNone/>
            </a:pPr>
            <a:r>
              <a:rPr lang="en-US" dirty="0" smtClean="0"/>
              <a:t>Future methods that could improve results include</a:t>
            </a:r>
            <a:endParaRPr lang="en-US" dirty="0"/>
          </a:p>
          <a:p>
            <a:r>
              <a:rPr lang="en-US" dirty="0" smtClean="0"/>
              <a:t>Use actual images rather then creating binary ones</a:t>
            </a:r>
          </a:p>
          <a:p>
            <a:r>
              <a:rPr lang="en-US" dirty="0" smtClean="0"/>
              <a:t>Use stereo camera setup with cameras at various orientations and positions</a:t>
            </a:r>
          </a:p>
          <a:p>
            <a:r>
              <a:rPr lang="en-US" dirty="0" smtClean="0"/>
              <a:t>Increase complexity of simulation cases</a:t>
            </a:r>
            <a:endParaRPr lang="en-US" dirty="0"/>
          </a:p>
        </p:txBody>
      </p:sp>
    </p:spTree>
    <p:extLst>
      <p:ext uri="{BB962C8B-B14F-4D97-AF65-F5344CB8AC3E}">
        <p14:creationId xmlns:p14="http://schemas.microsoft.com/office/powerpoint/2010/main" val="96555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1: Camera Image Generation</a:t>
            </a:r>
          </a:p>
        </p:txBody>
      </p:sp>
    </p:spTree>
    <p:extLst>
      <p:ext uri="{BB962C8B-B14F-4D97-AF65-F5344CB8AC3E}">
        <p14:creationId xmlns:p14="http://schemas.microsoft.com/office/powerpoint/2010/main" val="3300183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 </a:t>
            </a:r>
            <a:r>
              <a:rPr lang="en-US" dirty="0" smtClean="0"/>
              <a:t>Frames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705910"/>
            <a:ext cx="4718050" cy="3019392"/>
          </a:xfrm>
        </p:spPr>
      </p:pic>
      <p:sp>
        <p:nvSpPr>
          <p:cNvPr id="6" name="Content Placeholder 5"/>
          <p:cNvSpPr>
            <a:spLocks noGrp="1"/>
          </p:cNvSpPr>
          <p:nvPr>
            <p:ph sz="half" idx="2"/>
          </p:nvPr>
        </p:nvSpPr>
        <p:spPr/>
        <p:txBody>
          <a:bodyPr>
            <a:normAutofit fontScale="70000" lnSpcReduction="20000"/>
          </a:bodyPr>
          <a:lstStyle/>
          <a:p>
            <a:r>
              <a:rPr lang="en-US" dirty="0" smtClean="0"/>
              <a:t>Inertial Frame is defined to be located at geometrically-fixed point in space and its x, y, and z axes pointing local north, local east, and local down respectively (North-East-Down); referred to as I-frame</a:t>
            </a:r>
          </a:p>
          <a:p>
            <a:r>
              <a:rPr lang="en-US" dirty="0" smtClean="0"/>
              <a:t>Body Frame of Aircraft-</a:t>
            </a:r>
            <a:r>
              <a:rPr lang="en-US" dirty="0" err="1" smtClean="0"/>
              <a:t>i</a:t>
            </a:r>
            <a:r>
              <a:rPr lang="en-US" dirty="0" smtClean="0"/>
              <a:t> defined to have origin at aircraft Center of Gravity, having axes definition as shown on diagram on the left; referred to as B</a:t>
            </a:r>
            <a:r>
              <a:rPr lang="en-US" baseline="-25000" dirty="0" smtClean="0"/>
              <a:t>i</a:t>
            </a:r>
            <a:r>
              <a:rPr lang="en-US" dirty="0" smtClean="0"/>
              <a:t>-frame</a:t>
            </a:r>
          </a:p>
          <a:p>
            <a:r>
              <a:rPr lang="en-US" dirty="0" smtClean="0"/>
              <a:t>Wind frame defined to have same origin point as B</a:t>
            </a:r>
            <a:r>
              <a:rPr lang="en-US" baseline="-25000" dirty="0" smtClean="0"/>
              <a:t>i</a:t>
            </a:r>
            <a:r>
              <a:rPr lang="en-US" dirty="0" smtClean="0"/>
              <a:t>-frame and characterized by angle of attack </a:t>
            </a:r>
            <a:r>
              <a:rPr lang="el-GR" dirty="0" smtClean="0"/>
              <a:t>α</a:t>
            </a:r>
            <a:r>
              <a:rPr lang="en-US" dirty="0" smtClean="0"/>
              <a:t> and side-slip angle </a:t>
            </a:r>
            <a:r>
              <a:rPr lang="el-GR" dirty="0" smtClean="0"/>
              <a:t>β</a:t>
            </a:r>
            <a:r>
              <a:rPr lang="en-US" dirty="0" smtClean="0"/>
              <a:t>; referred to as W</a:t>
            </a:r>
            <a:r>
              <a:rPr lang="en-US" baseline="-25000" dirty="0" smtClean="0"/>
              <a:t>i</a:t>
            </a:r>
            <a:r>
              <a:rPr lang="en-US" dirty="0" smtClean="0"/>
              <a:t>-frame</a:t>
            </a:r>
          </a:p>
        </p:txBody>
      </p:sp>
    </p:spTree>
    <p:extLst>
      <p:ext uri="{BB962C8B-B14F-4D97-AF65-F5344CB8AC3E}">
        <p14:creationId xmlns:p14="http://schemas.microsoft.com/office/powerpoint/2010/main" val="3423555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Camera Frame</a:t>
            </a:r>
            <a:endParaRPr lang="en-US" dirty="0"/>
          </a:p>
        </p:txBody>
      </p:sp>
      <p:pic>
        <p:nvPicPr>
          <p:cNvPr id="15" name="Content Placeholder 1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13161" y="2560638"/>
            <a:ext cx="3688878" cy="3309937"/>
          </a:xfrm>
        </p:spPr>
      </p:pic>
      <p:sp>
        <p:nvSpPr>
          <p:cNvPr id="14" name="Content Placeholder 13"/>
          <p:cNvSpPr>
            <a:spLocks noGrp="1"/>
          </p:cNvSpPr>
          <p:nvPr>
            <p:ph sz="half" idx="2"/>
          </p:nvPr>
        </p:nvSpPr>
        <p:spPr/>
        <p:txBody>
          <a:bodyPr/>
          <a:lstStyle/>
          <a:p>
            <a:r>
              <a:rPr lang="en-US" dirty="0"/>
              <a:t>The camera-j frame is </a:t>
            </a:r>
            <a:r>
              <a:rPr lang="en-US" dirty="0" smtClean="0"/>
              <a:t>defined </a:t>
            </a:r>
            <a:r>
              <a:rPr lang="en-US" dirty="0"/>
              <a:t>to have its origin at the center of the </a:t>
            </a:r>
            <a:r>
              <a:rPr lang="en-US" dirty="0" smtClean="0"/>
              <a:t>camera lens</a:t>
            </a:r>
            <a:r>
              <a:rPr lang="en-US" dirty="0"/>
              <a:t>, and x-axis pointing along the normal line of </a:t>
            </a:r>
            <a:r>
              <a:rPr lang="en-US" dirty="0" smtClean="0"/>
              <a:t>view</a:t>
            </a:r>
          </a:p>
          <a:p>
            <a:r>
              <a:rPr lang="en-US" dirty="0" smtClean="0"/>
              <a:t>Referred to as </a:t>
            </a:r>
            <a:r>
              <a:rPr lang="en-US" dirty="0" err="1" smtClean="0"/>
              <a:t>C</a:t>
            </a:r>
            <a:r>
              <a:rPr lang="en-US" baseline="-25000" dirty="0" err="1" smtClean="0"/>
              <a:t>j</a:t>
            </a:r>
            <a:r>
              <a:rPr lang="en-US" dirty="0" smtClean="0"/>
              <a:t>-frame</a:t>
            </a:r>
            <a:endParaRPr lang="en-US" dirty="0"/>
          </a:p>
        </p:txBody>
      </p:sp>
    </p:spTree>
    <p:extLst>
      <p:ext uri="{BB962C8B-B14F-4D97-AF65-F5344CB8AC3E}">
        <p14:creationId xmlns:p14="http://schemas.microsoft.com/office/powerpoint/2010/main" val="345775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Rotation Matrices and </a:t>
            </a:r>
            <a:r>
              <a:rPr lang="en-US" dirty="0" err="1" smtClean="0"/>
              <a:t>Vectrix</a:t>
            </a:r>
            <a:r>
              <a:rPr lang="en-US" dirty="0" smtClean="0"/>
              <a:t> Formulation</a:t>
            </a:r>
            <a:endParaRPr lang="en-US" dirty="0"/>
          </a:p>
        </p:txBody>
      </p:sp>
      <p:sp>
        <p:nvSpPr>
          <p:cNvPr id="6" name="Content Placeholder 5"/>
          <p:cNvSpPr>
            <a:spLocks noGrp="1"/>
          </p:cNvSpPr>
          <p:nvPr>
            <p:ph sz="half" idx="1"/>
          </p:nvPr>
        </p:nvSpPr>
        <p:spPr/>
        <p:txBody>
          <a:bodyPr>
            <a:normAutofit lnSpcReduction="10000"/>
          </a:bodyPr>
          <a:lstStyle/>
          <a:p>
            <a:r>
              <a:rPr lang="en-US" dirty="0" smtClean="0"/>
              <a:t>Rotation matrices used to rotate from one frame to another. </a:t>
            </a:r>
          </a:p>
          <a:p>
            <a:r>
              <a:rPr lang="en-US" dirty="0" err="1" smtClean="0"/>
              <a:t>R</a:t>
            </a:r>
            <a:r>
              <a:rPr lang="en-US" baseline="-25000" dirty="0" err="1" smtClean="0"/>
              <a:t>C</a:t>
            </a:r>
            <a:r>
              <a:rPr lang="en-US" baseline="-50000" dirty="0" err="1" smtClean="0"/>
              <a:t>j</a:t>
            </a:r>
            <a:r>
              <a:rPr lang="en-US" baseline="-25000" dirty="0" err="1" smtClean="0"/>
              <a:t>B</a:t>
            </a:r>
            <a:r>
              <a:rPr lang="en-US" baseline="-50000" dirty="0" err="1" smtClean="0"/>
              <a:t>i</a:t>
            </a:r>
            <a:r>
              <a:rPr lang="en-US" dirty="0" smtClean="0"/>
              <a:t>: rotation </a:t>
            </a:r>
            <a:r>
              <a:rPr lang="en-US" dirty="0"/>
              <a:t>matrix used to rotate from the </a:t>
            </a:r>
            <a:r>
              <a:rPr lang="en-US" dirty="0" err="1"/>
              <a:t>C</a:t>
            </a:r>
            <a:r>
              <a:rPr lang="en-US" baseline="-25000" dirty="0" err="1"/>
              <a:t>j</a:t>
            </a:r>
            <a:r>
              <a:rPr lang="en-US" dirty="0"/>
              <a:t>-frame to </a:t>
            </a:r>
            <a:r>
              <a:rPr lang="en-US" dirty="0" smtClean="0"/>
              <a:t>the B</a:t>
            </a:r>
            <a:r>
              <a:rPr lang="en-US" baseline="-25000" dirty="0" smtClean="0"/>
              <a:t>i</a:t>
            </a:r>
            <a:r>
              <a:rPr lang="en-US" dirty="0" smtClean="0"/>
              <a:t>-frame</a:t>
            </a:r>
          </a:p>
          <a:p>
            <a:r>
              <a:rPr lang="en-US" dirty="0" err="1" smtClean="0"/>
              <a:t>R</a:t>
            </a:r>
            <a:r>
              <a:rPr lang="en-US" baseline="-25000" dirty="0" err="1" smtClean="0"/>
              <a:t>B</a:t>
            </a:r>
            <a:r>
              <a:rPr lang="en-US" baseline="-50000" dirty="0" err="1" smtClean="0"/>
              <a:t>i</a:t>
            </a:r>
            <a:r>
              <a:rPr lang="en-US" baseline="-25000" dirty="0" err="1" smtClean="0"/>
              <a:t>I</a:t>
            </a:r>
            <a:r>
              <a:rPr lang="en-US" dirty="0" smtClean="0"/>
              <a:t>: rotation </a:t>
            </a:r>
            <a:r>
              <a:rPr lang="en-US" dirty="0"/>
              <a:t>matrix used to rotate from the I-frame to the </a:t>
            </a:r>
            <a:r>
              <a:rPr lang="en-US" dirty="0" smtClean="0"/>
              <a:t>B</a:t>
            </a:r>
            <a:r>
              <a:rPr lang="en-US" baseline="-25000" dirty="0" smtClean="0"/>
              <a:t>i</a:t>
            </a:r>
            <a:r>
              <a:rPr lang="en-US" dirty="0" smtClean="0"/>
              <a:t>-frame</a:t>
            </a:r>
          </a:p>
          <a:p>
            <a:r>
              <a:rPr lang="en-US" dirty="0" err="1" smtClean="0"/>
              <a:t>R</a:t>
            </a:r>
            <a:r>
              <a:rPr lang="en-US" baseline="-25000" dirty="0" err="1" smtClean="0"/>
              <a:t>B</a:t>
            </a:r>
            <a:r>
              <a:rPr lang="en-US" baseline="-50000" dirty="0" err="1" smtClean="0"/>
              <a:t>i</a:t>
            </a:r>
            <a:r>
              <a:rPr lang="en-US" baseline="-25000" dirty="0" err="1" smtClean="0"/>
              <a:t>W</a:t>
            </a:r>
            <a:r>
              <a:rPr lang="en-US" baseline="-50000" dirty="0" err="1" smtClean="0"/>
              <a:t>i</a:t>
            </a:r>
            <a:r>
              <a:rPr lang="en-US" dirty="0" smtClean="0"/>
              <a:t>: rotation </a:t>
            </a:r>
            <a:r>
              <a:rPr lang="en-US" dirty="0"/>
              <a:t>matrix used to rotate from the </a:t>
            </a:r>
            <a:r>
              <a:rPr lang="en-US" dirty="0" smtClean="0"/>
              <a:t>W</a:t>
            </a:r>
            <a:r>
              <a:rPr lang="en-US" baseline="-25000" dirty="0" smtClean="0"/>
              <a:t>i</a:t>
            </a:r>
            <a:r>
              <a:rPr lang="en-US" dirty="0" smtClean="0"/>
              <a:t>-frame </a:t>
            </a:r>
            <a:r>
              <a:rPr lang="en-US" dirty="0"/>
              <a:t>to </a:t>
            </a:r>
            <a:r>
              <a:rPr lang="en-US" dirty="0" smtClean="0"/>
              <a:t>the B</a:t>
            </a:r>
            <a:r>
              <a:rPr lang="en-US" baseline="-25000" dirty="0" smtClean="0"/>
              <a:t>i</a:t>
            </a:r>
            <a:r>
              <a:rPr lang="en-US" dirty="0" smtClean="0"/>
              <a:t>-frame</a:t>
            </a:r>
            <a:endParaRPr lang="en-US" dirty="0"/>
          </a:p>
        </p:txBody>
      </p:sp>
      <p:sp>
        <p:nvSpPr>
          <p:cNvPr id="7" name="Content Placeholder 6"/>
          <p:cNvSpPr>
            <a:spLocks noGrp="1"/>
          </p:cNvSpPr>
          <p:nvPr>
            <p:ph sz="half" idx="2"/>
          </p:nvPr>
        </p:nvSpPr>
        <p:spPr/>
        <p:txBody>
          <a:bodyPr>
            <a:normAutofit lnSpcReduction="10000"/>
          </a:bodyPr>
          <a:lstStyle/>
          <a:p>
            <a:r>
              <a:rPr lang="en-US" dirty="0" err="1" smtClean="0"/>
              <a:t>Vectrix</a:t>
            </a:r>
            <a:r>
              <a:rPr lang="en-US" dirty="0" smtClean="0"/>
              <a:t> notation used to write vector in terms of components in specified frame</a:t>
            </a:r>
          </a:p>
          <a:p>
            <a:r>
              <a:rPr lang="en-US" dirty="0" smtClean="0"/>
              <a:t>Allows one to use the rotation matrix to transform vector representation to another frame</a:t>
            </a:r>
            <a:endParaRPr lang="en-US" dirty="0"/>
          </a:p>
        </p:txBody>
      </p:sp>
    </p:spTree>
    <p:extLst>
      <p:ext uri="{BB962C8B-B14F-4D97-AF65-F5344CB8AC3E}">
        <p14:creationId xmlns:p14="http://schemas.microsoft.com/office/powerpoint/2010/main" val="2275025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790511" y="4355475"/>
            <a:ext cx="2610975" cy="977063"/>
          </a:xfrm>
          <a:prstGeom prst="rect">
            <a:avLst/>
          </a:prstGeom>
        </p:spPr>
      </p:pic>
      <p:sp>
        <p:nvSpPr>
          <p:cNvPr id="5" name="Title 4"/>
          <p:cNvSpPr>
            <a:spLocks noGrp="1"/>
          </p:cNvSpPr>
          <p:nvPr>
            <p:ph type="title"/>
          </p:nvPr>
        </p:nvSpPr>
        <p:spPr/>
        <p:txBody>
          <a:bodyPr>
            <a:normAutofit fontScale="90000"/>
          </a:bodyPr>
          <a:lstStyle/>
          <a:p>
            <a:r>
              <a:rPr lang="en-US" dirty="0"/>
              <a:t>Determining 3-D Position of Intruder Aircraft</a:t>
            </a:r>
          </a:p>
        </p:txBody>
      </p:sp>
      <p:sp>
        <p:nvSpPr>
          <p:cNvPr id="6" name="Content Placeholder 5"/>
          <p:cNvSpPr>
            <a:spLocks noGrp="1"/>
          </p:cNvSpPr>
          <p:nvPr>
            <p:ph idx="1"/>
          </p:nvPr>
        </p:nvSpPr>
        <p:spPr/>
        <p:txBody>
          <a:bodyPr>
            <a:normAutofit fontScale="92500" lnSpcReduction="10000"/>
          </a:bodyPr>
          <a:lstStyle/>
          <a:p>
            <a:r>
              <a:rPr lang="en-US" dirty="0"/>
              <a:t>First, the representation </a:t>
            </a:r>
            <a:r>
              <a:rPr lang="en-US" dirty="0" smtClean="0"/>
              <a:t>of velocity </a:t>
            </a:r>
            <a:r>
              <a:rPr lang="en-US" dirty="0"/>
              <a:t>of each aircraft in inertial frame is written in terms of airspeed V , using </a:t>
            </a:r>
            <a:r>
              <a:rPr lang="en-US" dirty="0" smtClean="0"/>
              <a:t>the translational </a:t>
            </a:r>
            <a:r>
              <a:rPr lang="en-US" dirty="0"/>
              <a:t>kinematics </a:t>
            </a:r>
            <a:r>
              <a:rPr lang="en-US" dirty="0" smtClean="0"/>
              <a:t>equation</a:t>
            </a:r>
          </a:p>
          <a:p>
            <a:endParaRPr lang="en-US" dirty="0" smtClean="0"/>
          </a:p>
          <a:p>
            <a:r>
              <a:rPr lang="en-US" dirty="0" smtClean="0"/>
              <a:t>The rotational kinematics </a:t>
            </a:r>
            <a:r>
              <a:rPr lang="en-US" dirty="0"/>
              <a:t>equations are also used, expressed in terms of </a:t>
            </a:r>
            <a:r>
              <a:rPr lang="en-US" dirty="0" smtClean="0"/>
              <a:t>angles </a:t>
            </a:r>
            <a:r>
              <a:rPr lang="el-GR" dirty="0" smtClean="0"/>
              <a:t>ψ</a:t>
            </a:r>
            <a:r>
              <a:rPr lang="en-US" dirty="0" smtClean="0"/>
              <a:t>,  </a:t>
            </a:r>
            <a:r>
              <a:rPr lang="el-GR" dirty="0" smtClean="0"/>
              <a:t>θ</a:t>
            </a:r>
            <a:r>
              <a:rPr lang="en-US" dirty="0" smtClean="0"/>
              <a:t> and </a:t>
            </a:r>
            <a:r>
              <a:rPr lang="el-GR" dirty="0" smtClean="0"/>
              <a:t>Φ</a:t>
            </a:r>
            <a:r>
              <a:rPr lang="en-US" dirty="0" smtClean="0"/>
              <a:t> </a:t>
            </a:r>
            <a:r>
              <a:rPr lang="en-US" dirty="0"/>
              <a:t>and </a:t>
            </a:r>
            <a:r>
              <a:rPr lang="en-US" dirty="0" smtClean="0"/>
              <a:t>pitch, roll</a:t>
            </a:r>
            <a:r>
              <a:rPr lang="en-US" dirty="0"/>
              <a:t>, and yaw rates p, q, and </a:t>
            </a:r>
            <a:r>
              <a:rPr lang="en-US" dirty="0" smtClean="0"/>
              <a:t>r</a:t>
            </a:r>
          </a:p>
          <a:p>
            <a:endParaRPr lang="en-US" dirty="0"/>
          </a:p>
          <a:p>
            <a:endParaRPr lang="en-US" dirty="0" smtClean="0"/>
          </a:p>
          <a:p>
            <a:r>
              <a:rPr lang="en-US" dirty="0" smtClean="0"/>
              <a:t>These equations are implemented in Simulink</a:t>
            </a:r>
            <a:endParaRPr lang="en-US" dirty="0"/>
          </a:p>
        </p:txBody>
      </p:sp>
      <p:pic>
        <p:nvPicPr>
          <p:cNvPr id="7" name="Picture 6"/>
          <p:cNvPicPr>
            <a:picLocks noChangeAspect="1"/>
          </p:cNvPicPr>
          <p:nvPr/>
        </p:nvPicPr>
        <p:blipFill>
          <a:blip r:embed="rId3"/>
          <a:stretch>
            <a:fillRect/>
          </a:stretch>
        </p:blipFill>
        <p:spPr>
          <a:xfrm>
            <a:off x="4958603" y="3444010"/>
            <a:ext cx="2108051" cy="368136"/>
          </a:xfrm>
          <a:prstGeom prst="rect">
            <a:avLst/>
          </a:prstGeom>
        </p:spPr>
      </p:pic>
    </p:spTree>
    <p:extLst>
      <p:ext uri="{BB962C8B-B14F-4D97-AF65-F5344CB8AC3E}">
        <p14:creationId xmlns:p14="http://schemas.microsoft.com/office/powerpoint/2010/main" val="307054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1670</TotalTime>
  <Words>1623</Words>
  <Application>Microsoft Office PowerPoint</Application>
  <PresentationFormat>Widescreen</PresentationFormat>
  <Paragraphs>140</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Cambria Math</vt:lpstr>
      <vt:lpstr>Garamond</vt:lpstr>
      <vt:lpstr>Organic</vt:lpstr>
      <vt:lpstr>DETERMINING INTRUDER AIRCRAFT POSITION USING SERIES OF STEREOSCOPIC 2-D IMAGES</vt:lpstr>
      <vt:lpstr>Outline</vt:lpstr>
      <vt:lpstr>Introduction</vt:lpstr>
      <vt:lpstr>Introduction</vt:lpstr>
      <vt:lpstr>Part 1: Camera Image Generation</vt:lpstr>
      <vt:lpstr>Reference Frames</vt:lpstr>
      <vt:lpstr>Camera Frame</vt:lpstr>
      <vt:lpstr>Rotation Matrices and Vectrix Formulation</vt:lpstr>
      <vt:lpstr>Determining 3-D Position of Intruder Aircraft</vt:lpstr>
      <vt:lpstr>Determining 3-D Position of Intruder Aircraft (cont.’d)</vt:lpstr>
      <vt:lpstr>Transferring Relative Position to Images</vt:lpstr>
      <vt:lpstr>Transferring Relative Position to Images (cont.’d)</vt:lpstr>
      <vt:lpstr>Transferring Relative Position to Images (cont.’d)</vt:lpstr>
      <vt:lpstr>Simulation Cases and Results</vt:lpstr>
      <vt:lpstr>Case 1</vt:lpstr>
      <vt:lpstr>Case 1 Image Results</vt:lpstr>
      <vt:lpstr>Case 2</vt:lpstr>
      <vt:lpstr>Case 2 Image Results</vt:lpstr>
      <vt:lpstr>Case 3</vt:lpstr>
      <vt:lpstr>Case 3 Image Results</vt:lpstr>
      <vt:lpstr>Case 4</vt:lpstr>
      <vt:lpstr>Case 4 Image Results</vt:lpstr>
      <vt:lpstr>Case 5</vt:lpstr>
      <vt:lpstr>Case 5 Image Results</vt:lpstr>
      <vt:lpstr>Part 2: Relative Position Calculation</vt:lpstr>
      <vt:lpstr>Relative Position Calculation</vt:lpstr>
      <vt:lpstr>Method 1: Triangular Angles</vt:lpstr>
      <vt:lpstr>Case A: ГBz2&gt;0 and ГBz1&gt;0</vt:lpstr>
      <vt:lpstr>Case B: ГBz2&gt;0 and ГBz1&lt;0</vt:lpstr>
      <vt:lpstr>Case C: ГBz2&lt;0 and ГBz1&lt;0</vt:lpstr>
      <vt:lpstr>Case D: ГBz2&gt;0 and ГBz1=0</vt:lpstr>
      <vt:lpstr>Case E: ГBz2=0 and ГBz1&lt;0</vt:lpstr>
      <vt:lpstr>Solving for zA</vt:lpstr>
      <vt:lpstr>Method 2: Virtual Image Frame Utilization</vt:lpstr>
      <vt:lpstr>Method 2: Virtual Image Frame Utilization (cont.’d)</vt:lpstr>
      <vt:lpstr>Case 1</vt:lpstr>
      <vt:lpstr>Case 2</vt:lpstr>
      <vt:lpstr>Case 3</vt:lpstr>
      <vt:lpstr>Case 4</vt:lpstr>
      <vt:lpstr>Case 4 (Cont.’d)</vt:lpstr>
      <vt:lpstr>Case 5</vt:lpstr>
      <vt:lpstr>Case 5 (cont.’d)</vt:lpstr>
      <vt:lpstr>Conclusion</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INTRUDER AIRCRAFT POSITION USING SERIES OF STEREOSCOPIC 2-D IMAGES</dc:title>
  <dc:creator>Aditya Ramani</dc:creator>
  <cp:lastModifiedBy>Aditya Ramani</cp:lastModifiedBy>
  <cp:revision>51</cp:revision>
  <dcterms:created xsi:type="dcterms:W3CDTF">2016-05-03T00:28:42Z</dcterms:created>
  <dcterms:modified xsi:type="dcterms:W3CDTF">2016-05-04T14:24:22Z</dcterms:modified>
</cp:coreProperties>
</file>