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83" r:id="rId3"/>
    <p:sldId id="257" r:id="rId4"/>
    <p:sldId id="286" r:id="rId5"/>
    <p:sldId id="287" r:id="rId6"/>
    <p:sldId id="276" r:id="rId7"/>
    <p:sldId id="277" r:id="rId8"/>
    <p:sldId id="278" r:id="rId9"/>
    <p:sldId id="279" r:id="rId10"/>
    <p:sldId id="280" r:id="rId11"/>
    <p:sldId id="282" r:id="rId12"/>
    <p:sldId id="275" r:id="rId13"/>
    <p:sldId id="281" r:id="rId14"/>
    <p:sldId id="263" r:id="rId15"/>
    <p:sldId id="266"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41" autoAdjust="0"/>
    <p:restoredTop sz="94671" autoAdjust="0"/>
  </p:normalViewPr>
  <p:slideViewPr>
    <p:cSldViewPr>
      <p:cViewPr varScale="1">
        <p:scale>
          <a:sx n="75" d="100"/>
          <a:sy n="75" d="100"/>
        </p:scale>
        <p:origin x="-124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885C727-B3DC-4FEC-BCE8-A73FB9775692}" type="datetimeFigureOut">
              <a:rPr lang="en-US" smtClean="0"/>
              <a:pPr/>
              <a:t>02-Dec-19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FF34E-A2D6-40B5-9F90-2F7ABB120A8A}" type="slidenum">
              <a:rPr lang="en-US" smtClean="0"/>
              <a:pPr/>
              <a:t>‹#›</a:t>
            </a:fld>
            <a:endParaRPr lang="en-US"/>
          </a:p>
        </p:txBody>
      </p:sp>
    </p:spTree>
    <p:extLst>
      <p:ext uri="{BB962C8B-B14F-4D97-AF65-F5344CB8AC3E}">
        <p14:creationId xmlns:p14="http://schemas.microsoft.com/office/powerpoint/2010/main" val="314366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885C727-B3DC-4FEC-BCE8-A73FB9775692}" type="datetimeFigureOut">
              <a:rPr lang="en-US" smtClean="0"/>
              <a:pPr/>
              <a:t>02-Dec-19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FF34E-A2D6-40B5-9F90-2F7ABB120A8A}" type="slidenum">
              <a:rPr lang="en-US" smtClean="0"/>
              <a:pPr/>
              <a:t>‹#›</a:t>
            </a:fld>
            <a:endParaRPr lang="en-US"/>
          </a:p>
        </p:txBody>
      </p:sp>
    </p:spTree>
    <p:extLst>
      <p:ext uri="{BB962C8B-B14F-4D97-AF65-F5344CB8AC3E}">
        <p14:creationId xmlns:p14="http://schemas.microsoft.com/office/powerpoint/2010/main" val="3597960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885C727-B3DC-4FEC-BCE8-A73FB9775692}" type="datetimeFigureOut">
              <a:rPr lang="en-US" smtClean="0"/>
              <a:pPr/>
              <a:t>02-Dec-19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FF34E-A2D6-40B5-9F90-2F7ABB120A8A}" type="slidenum">
              <a:rPr lang="en-US" smtClean="0"/>
              <a:pPr/>
              <a:t>‹#›</a:t>
            </a:fld>
            <a:endParaRPr lang="en-US"/>
          </a:p>
        </p:txBody>
      </p:sp>
    </p:spTree>
    <p:extLst>
      <p:ext uri="{BB962C8B-B14F-4D97-AF65-F5344CB8AC3E}">
        <p14:creationId xmlns:p14="http://schemas.microsoft.com/office/powerpoint/2010/main" val="2616850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885C727-B3DC-4FEC-BCE8-A73FB9775692}" type="datetimeFigureOut">
              <a:rPr lang="en-US" smtClean="0"/>
              <a:pPr/>
              <a:t>02-Dec-19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FF34E-A2D6-40B5-9F90-2F7ABB120A8A}" type="slidenum">
              <a:rPr lang="en-US" smtClean="0"/>
              <a:pPr/>
              <a:t>‹#›</a:t>
            </a:fld>
            <a:endParaRPr lang="en-US"/>
          </a:p>
        </p:txBody>
      </p:sp>
    </p:spTree>
    <p:extLst>
      <p:ext uri="{BB962C8B-B14F-4D97-AF65-F5344CB8AC3E}">
        <p14:creationId xmlns:p14="http://schemas.microsoft.com/office/powerpoint/2010/main" val="21998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85C727-B3DC-4FEC-BCE8-A73FB9775692}" type="datetimeFigureOut">
              <a:rPr lang="en-US" smtClean="0"/>
              <a:pPr/>
              <a:t>02-Dec-19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FF34E-A2D6-40B5-9F90-2F7ABB120A8A}" type="slidenum">
              <a:rPr lang="en-US" smtClean="0"/>
              <a:pPr/>
              <a:t>‹#›</a:t>
            </a:fld>
            <a:endParaRPr lang="en-US"/>
          </a:p>
        </p:txBody>
      </p:sp>
    </p:spTree>
    <p:extLst>
      <p:ext uri="{BB962C8B-B14F-4D97-AF65-F5344CB8AC3E}">
        <p14:creationId xmlns:p14="http://schemas.microsoft.com/office/powerpoint/2010/main" val="3046592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885C727-B3DC-4FEC-BCE8-A73FB9775692}" type="datetimeFigureOut">
              <a:rPr lang="en-US" smtClean="0"/>
              <a:pPr/>
              <a:t>02-Dec-19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FF34E-A2D6-40B5-9F90-2F7ABB120A8A}" type="slidenum">
              <a:rPr lang="en-US" smtClean="0"/>
              <a:pPr/>
              <a:t>‹#›</a:t>
            </a:fld>
            <a:endParaRPr lang="en-US"/>
          </a:p>
        </p:txBody>
      </p:sp>
    </p:spTree>
    <p:extLst>
      <p:ext uri="{BB962C8B-B14F-4D97-AF65-F5344CB8AC3E}">
        <p14:creationId xmlns:p14="http://schemas.microsoft.com/office/powerpoint/2010/main" val="110121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885C727-B3DC-4FEC-BCE8-A73FB9775692}" type="datetimeFigureOut">
              <a:rPr lang="en-US" smtClean="0"/>
              <a:pPr/>
              <a:t>02-Dec-19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AFF34E-A2D6-40B5-9F90-2F7ABB120A8A}" type="slidenum">
              <a:rPr lang="en-US" smtClean="0"/>
              <a:pPr/>
              <a:t>‹#›</a:t>
            </a:fld>
            <a:endParaRPr lang="en-US"/>
          </a:p>
        </p:txBody>
      </p:sp>
    </p:spTree>
    <p:extLst>
      <p:ext uri="{BB962C8B-B14F-4D97-AF65-F5344CB8AC3E}">
        <p14:creationId xmlns:p14="http://schemas.microsoft.com/office/powerpoint/2010/main" val="2341135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885C727-B3DC-4FEC-BCE8-A73FB9775692}" type="datetimeFigureOut">
              <a:rPr lang="en-US" smtClean="0"/>
              <a:pPr/>
              <a:t>02-Dec-19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AFF34E-A2D6-40B5-9F90-2F7ABB120A8A}" type="slidenum">
              <a:rPr lang="en-US" smtClean="0"/>
              <a:pPr/>
              <a:t>‹#›</a:t>
            </a:fld>
            <a:endParaRPr lang="en-US"/>
          </a:p>
        </p:txBody>
      </p:sp>
    </p:spTree>
    <p:extLst>
      <p:ext uri="{BB962C8B-B14F-4D97-AF65-F5344CB8AC3E}">
        <p14:creationId xmlns:p14="http://schemas.microsoft.com/office/powerpoint/2010/main" val="1529547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85C727-B3DC-4FEC-BCE8-A73FB9775692}" type="datetimeFigureOut">
              <a:rPr lang="en-US" smtClean="0"/>
              <a:pPr/>
              <a:t>02-Dec-19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AFF34E-A2D6-40B5-9F90-2F7ABB120A8A}" type="slidenum">
              <a:rPr lang="en-US" smtClean="0"/>
              <a:pPr/>
              <a:t>‹#›</a:t>
            </a:fld>
            <a:endParaRPr lang="en-US"/>
          </a:p>
        </p:txBody>
      </p:sp>
    </p:spTree>
    <p:extLst>
      <p:ext uri="{BB962C8B-B14F-4D97-AF65-F5344CB8AC3E}">
        <p14:creationId xmlns:p14="http://schemas.microsoft.com/office/powerpoint/2010/main" val="649933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3885C727-B3DC-4FEC-BCE8-A73FB9775692}" type="datetimeFigureOut">
              <a:rPr lang="en-US" smtClean="0"/>
              <a:pPr/>
              <a:t>02-Dec-19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FF34E-A2D6-40B5-9F90-2F7ABB120A8A}" type="slidenum">
              <a:rPr lang="en-US" smtClean="0"/>
              <a:pPr/>
              <a:t>‹#›</a:t>
            </a:fld>
            <a:endParaRPr lang="en-US"/>
          </a:p>
        </p:txBody>
      </p:sp>
    </p:spTree>
    <p:extLst>
      <p:ext uri="{BB962C8B-B14F-4D97-AF65-F5344CB8AC3E}">
        <p14:creationId xmlns:p14="http://schemas.microsoft.com/office/powerpoint/2010/main" val="1255942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3885C727-B3DC-4FEC-BCE8-A73FB9775692}" type="datetimeFigureOut">
              <a:rPr lang="en-US" smtClean="0"/>
              <a:pPr/>
              <a:t>02-Dec-19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FF34E-A2D6-40B5-9F90-2F7ABB120A8A}" type="slidenum">
              <a:rPr lang="en-US" smtClean="0"/>
              <a:pPr/>
              <a:t>‹#›</a:t>
            </a:fld>
            <a:endParaRPr lang="en-US"/>
          </a:p>
        </p:txBody>
      </p:sp>
    </p:spTree>
    <p:extLst>
      <p:ext uri="{BB962C8B-B14F-4D97-AF65-F5344CB8AC3E}">
        <p14:creationId xmlns:p14="http://schemas.microsoft.com/office/powerpoint/2010/main" val="2799029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885C727-B3DC-4FEC-BCE8-A73FB9775692}" type="datetimeFigureOut">
              <a:rPr lang="en-US" smtClean="0"/>
              <a:pPr/>
              <a:t>02-Dec-19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3AFF34E-A2D6-40B5-9F90-2F7ABB120A8A}" type="slidenum">
              <a:rPr lang="en-US" smtClean="0"/>
              <a:pPr/>
              <a:t>‹#›</a:t>
            </a:fld>
            <a:endParaRPr lang="en-US"/>
          </a:p>
        </p:txBody>
      </p:sp>
    </p:spTree>
    <p:extLst>
      <p:ext uri="{BB962C8B-B14F-4D97-AF65-F5344CB8AC3E}">
        <p14:creationId xmlns:p14="http://schemas.microsoft.com/office/powerpoint/2010/main" val="65202336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archive.ics.uci.edu/ml/index.ph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0"/>
            <a:ext cx="9525000" cy="1295399"/>
          </a:xfrm>
        </p:spPr>
        <p:txBody>
          <a:bodyPr>
            <a:normAutofit/>
          </a:bodyPr>
          <a:lstStyle/>
          <a:p>
            <a:r>
              <a:rPr lang="en-US" sz="3600" u="sng" dirty="0" smtClean="0">
                <a:solidFill>
                  <a:srgbClr val="7030A0"/>
                </a:solidFill>
              </a:rPr>
              <a:t>Churn Prediction</a:t>
            </a:r>
            <a:br>
              <a:rPr lang="en-US" sz="3600" u="sng" dirty="0" smtClean="0">
                <a:solidFill>
                  <a:srgbClr val="7030A0"/>
                </a:solidFill>
              </a:rPr>
            </a:br>
            <a:r>
              <a:rPr lang="en-US" sz="3600" u="sng" dirty="0" smtClean="0">
                <a:solidFill>
                  <a:srgbClr val="7030A0"/>
                </a:solidFill>
              </a:rPr>
              <a:t>using Machine Learning Algorithms</a:t>
            </a:r>
            <a:endParaRPr lang="en-US" sz="3600" u="sng" dirty="0">
              <a:solidFill>
                <a:srgbClr val="7030A0"/>
              </a:solidFill>
            </a:endParaRPr>
          </a:p>
        </p:txBody>
      </p:sp>
      <p:sp>
        <p:nvSpPr>
          <p:cNvPr id="3" name="Subtitle 2"/>
          <p:cNvSpPr>
            <a:spLocks noGrp="1"/>
          </p:cNvSpPr>
          <p:nvPr>
            <p:ph type="subTitle" idx="1"/>
          </p:nvPr>
        </p:nvSpPr>
        <p:spPr>
          <a:xfrm>
            <a:off x="6248400" y="3581400"/>
            <a:ext cx="2819400" cy="1534711"/>
          </a:xfrm>
        </p:spPr>
        <p:txBody>
          <a:bodyPr>
            <a:normAutofit fontScale="77500" lnSpcReduction="20000"/>
          </a:bodyPr>
          <a:lstStyle/>
          <a:p>
            <a:pPr algn="l"/>
            <a:endParaRPr lang="en-US" b="1" dirty="0" smtClean="0"/>
          </a:p>
          <a:p>
            <a:pPr algn="l"/>
            <a:endParaRPr lang="en-US" b="1" dirty="0"/>
          </a:p>
          <a:p>
            <a:pPr algn="l"/>
            <a:r>
              <a:rPr lang="en-US" b="1" dirty="0" smtClean="0"/>
              <a:t>Presented by :</a:t>
            </a:r>
          </a:p>
          <a:p>
            <a:pPr algn="l"/>
            <a:r>
              <a:rPr lang="en-US" dirty="0" err="1" smtClean="0"/>
              <a:t>Aditya</a:t>
            </a:r>
            <a:r>
              <a:rPr lang="en-US" dirty="0" smtClean="0"/>
              <a:t> </a:t>
            </a:r>
            <a:r>
              <a:rPr lang="en-US" dirty="0" err="1" smtClean="0"/>
              <a:t>Bhushan</a:t>
            </a:r>
            <a:endParaRPr lang="en-US" dirty="0" smtClean="0"/>
          </a:p>
          <a:p>
            <a:pPr algn="l"/>
            <a:r>
              <a:rPr lang="en-US" dirty="0" smtClean="0"/>
              <a:t>Aditya </a:t>
            </a:r>
            <a:r>
              <a:rPr lang="en-US" dirty="0" err="1" smtClean="0"/>
              <a:t>Ranjan</a:t>
            </a:r>
            <a:r>
              <a:rPr lang="en-US" dirty="0" smtClean="0"/>
              <a:t> </a:t>
            </a:r>
          </a:p>
          <a:p>
            <a:pPr algn="l"/>
            <a:r>
              <a:rPr lang="en-US" dirty="0" smtClean="0"/>
              <a:t>Aditya Yadav</a:t>
            </a:r>
            <a:endParaRPr lang="en-US" dirty="0"/>
          </a:p>
        </p:txBody>
      </p:sp>
      <p:sp>
        <p:nvSpPr>
          <p:cNvPr id="6" name="Subtitle 2"/>
          <p:cNvSpPr txBox="1">
            <a:spLocks/>
          </p:cNvSpPr>
          <p:nvPr/>
        </p:nvSpPr>
        <p:spPr>
          <a:xfrm>
            <a:off x="228600" y="3657600"/>
            <a:ext cx="3124200" cy="1458511"/>
          </a:xfrm>
          <a:prstGeom prst="rect">
            <a:avLst/>
          </a:prstGeom>
        </p:spPr>
        <p:txBody>
          <a:bodyPr vert="horz" lIns="45720" rIns="45720">
            <a:normAutofit fontScale="92500" lnSpcReduction="20000"/>
          </a:bodyPr>
          <a:lstStyle/>
          <a:p>
            <a:pPr marL="0" marR="64008" lvl="0" indent="0"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lang="en-US" b="1" noProof="0" dirty="0" smtClean="0">
              <a:solidFill>
                <a:schemeClr val="tx2"/>
              </a:solidFill>
            </a:endParaRPr>
          </a:p>
          <a:p>
            <a:pPr marL="0" marR="64008" lvl="0" indent="0"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lang="en-US" b="1" dirty="0">
              <a:solidFill>
                <a:schemeClr val="tx2"/>
              </a:solidFill>
            </a:endParaRPr>
          </a:p>
          <a:p>
            <a:pPr marL="0" marR="64008" lvl="0" indent="0"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lang="en-US" b="1" noProof="0" dirty="0" smtClean="0">
              <a:solidFill>
                <a:schemeClr val="tx2"/>
              </a:solidFill>
            </a:endParaRPr>
          </a:p>
          <a:p>
            <a:pPr marL="0" marR="64008" lvl="0" indent="0"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US" b="1" noProof="0" dirty="0" smtClean="0">
                <a:solidFill>
                  <a:schemeClr val="tx2"/>
                </a:solidFill>
              </a:rPr>
              <a:t>Mentor :</a:t>
            </a:r>
          </a:p>
          <a:p>
            <a:pPr marL="0" marR="64008" lvl="0" indent="0"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b="1" i="0" u="none" strike="noStrike" kern="1200" cap="none" spc="0" normalizeH="0" baseline="0" dirty="0" smtClean="0">
                <a:ln>
                  <a:noFill/>
                </a:ln>
                <a:solidFill>
                  <a:schemeClr val="tx2"/>
                </a:solidFill>
                <a:effectLst/>
                <a:uLnTx/>
                <a:uFillTx/>
              </a:rPr>
              <a:t>Mr. </a:t>
            </a:r>
            <a:r>
              <a:rPr kumimoji="0" lang="en-US" b="1" i="0" u="none" strike="noStrike" kern="1200" cap="none" spc="0" normalizeH="0" baseline="0" dirty="0" err="1" smtClean="0">
                <a:ln>
                  <a:noFill/>
                </a:ln>
                <a:solidFill>
                  <a:schemeClr val="tx2"/>
                </a:solidFill>
                <a:effectLst/>
                <a:uLnTx/>
                <a:uFillTx/>
              </a:rPr>
              <a:t>Anubhav</a:t>
            </a:r>
            <a:r>
              <a:rPr kumimoji="0" lang="en-US" b="1" i="0" u="none" strike="noStrike" kern="1200" cap="none" spc="0" normalizeH="0" baseline="0" dirty="0" smtClean="0">
                <a:ln>
                  <a:noFill/>
                </a:ln>
                <a:solidFill>
                  <a:schemeClr val="tx2"/>
                </a:solidFill>
                <a:effectLst/>
                <a:uLnTx/>
                <a:uFillTx/>
              </a:rPr>
              <a:t> Sharma</a:t>
            </a:r>
            <a:endParaRPr kumimoji="0" lang="en-US" b="1" i="0" u="none" strike="noStrike" kern="1200" cap="none" spc="0" normalizeH="0" baseline="0" noProof="0" dirty="0" smtClean="0">
              <a:ln>
                <a:noFill/>
              </a:ln>
              <a:solidFill>
                <a:schemeClr val="tx2"/>
              </a:solidFill>
              <a:effectLst/>
              <a:uLnTx/>
              <a:uFillTx/>
            </a:endParaRPr>
          </a:p>
        </p:txBody>
      </p:sp>
      <p:pic>
        <p:nvPicPr>
          <p:cNvPr id="7" name="Picture 6" descr="download.jpg"/>
          <p:cNvPicPr>
            <a:picLocks noChangeAspect="1"/>
          </p:cNvPicPr>
          <p:nvPr/>
        </p:nvPicPr>
        <p:blipFill>
          <a:blip r:embed="rId2"/>
          <a:stretch>
            <a:fillRect/>
          </a:stretch>
        </p:blipFill>
        <p:spPr>
          <a:xfrm>
            <a:off x="3200400" y="1752600"/>
            <a:ext cx="2133600" cy="21336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sz="4400" dirty="0"/>
              <a:t>Insights and </a:t>
            </a:r>
            <a:r>
              <a:rPr lang="en-IN" sz="4400" dirty="0" smtClean="0"/>
              <a:t>Actions</a:t>
            </a:r>
          </a:p>
          <a:p>
            <a:pPr marL="0" indent="0">
              <a:buNone/>
            </a:pPr>
            <a:endParaRPr lang="en-IN" sz="4400" dirty="0"/>
          </a:p>
          <a:p>
            <a:pPr marL="0" indent="0">
              <a:buNone/>
            </a:pPr>
            <a:r>
              <a:rPr lang="en-IN" dirty="0"/>
              <a:t/>
            </a:r>
            <a:br>
              <a:rPr lang="en-IN" dirty="0"/>
            </a:br>
            <a:r>
              <a:rPr lang="en-IN" dirty="0"/>
              <a:t>Last but not least we have to evaluate and interpret the outcomes. What does it mean and what actions can we derive from the results? Because predicting customer churn is only half of the part and many people forget that by just predicting, they can still leave. In our case we actually want to make them stop leaving.</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63913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smtClean="0"/>
          </a:p>
          <a:p>
            <a:pPr marL="0" indent="0">
              <a:buNone/>
            </a:pPr>
            <a:r>
              <a:rPr lang="en-IN" sz="6000" dirty="0" smtClean="0"/>
              <a:t>Tools We Use</a:t>
            </a:r>
          </a:p>
          <a:p>
            <a:r>
              <a:rPr lang="en-IN" dirty="0" smtClean="0"/>
              <a:t>To </a:t>
            </a:r>
            <a:r>
              <a:rPr lang="en-IN" dirty="0"/>
              <a:t>predict if a customer will churn or not, we are working with Python and it’s amazing open source libraries. First of all we use </a:t>
            </a:r>
            <a:r>
              <a:rPr lang="en-IN" dirty="0" err="1"/>
              <a:t>Jupyter</a:t>
            </a:r>
            <a:r>
              <a:rPr lang="en-IN" dirty="0"/>
              <a:t> Notebook, that is an open-source application for live coding and it allows us to tell a story with the code. Furthermore we import </a:t>
            </a:r>
            <a:r>
              <a:rPr lang="en-IN" dirty="0" smtClean="0"/>
              <a:t>Pandas </a:t>
            </a:r>
            <a:r>
              <a:rPr lang="en-IN" dirty="0"/>
              <a:t>which puts our data in an easy-to-use structure for data analysis and data transformation. To make data exploration more graspable, we use </a:t>
            </a:r>
            <a:r>
              <a:rPr lang="en-IN" dirty="0" err="1" smtClean="0"/>
              <a:t>plotly</a:t>
            </a:r>
            <a:r>
              <a:rPr lang="en-IN" dirty="0" smtClean="0"/>
              <a:t> to </a:t>
            </a:r>
            <a:r>
              <a:rPr lang="en-IN" dirty="0"/>
              <a:t>visualise some of our insights. Finally with </a:t>
            </a:r>
            <a:r>
              <a:rPr lang="en-IN" dirty="0" err="1"/>
              <a:t>scikit</a:t>
            </a:r>
            <a:r>
              <a:rPr lang="en-IN" dirty="0"/>
              <a:t>-learn we will split our dataset and train our predictive model</a:t>
            </a:r>
            <a:r>
              <a:rPr lang="en-IN" dirty="0" smtClean="0"/>
              <a:t>.</a:t>
            </a:r>
          </a:p>
          <a:p>
            <a:endParaRPr lang="en-IN" dirty="0"/>
          </a:p>
        </p:txBody>
      </p:sp>
    </p:spTree>
    <p:extLst>
      <p:ext uri="{BB962C8B-B14F-4D97-AF65-F5344CB8AC3E}">
        <p14:creationId xmlns:p14="http://schemas.microsoft.com/office/powerpoint/2010/main" val="1336104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Software used –</a:t>
            </a:r>
            <a:endParaRPr lang="en-US" dirty="0"/>
          </a:p>
        </p:txBody>
      </p:sp>
      <p:sp>
        <p:nvSpPr>
          <p:cNvPr id="2" name="Content Placeholder 1"/>
          <p:cNvSpPr>
            <a:spLocks noGrp="1"/>
          </p:cNvSpPr>
          <p:nvPr>
            <p:ph idx="1"/>
          </p:nvPr>
        </p:nvSpPr>
        <p:spPr/>
        <p:txBody>
          <a:bodyPr/>
          <a:lstStyle/>
          <a:p>
            <a:r>
              <a:rPr lang="en-US" dirty="0" err="1" smtClean="0"/>
              <a:t>Jupyter</a:t>
            </a:r>
            <a:r>
              <a:rPr lang="en-US" dirty="0" smtClean="0"/>
              <a:t> 5.7.8</a:t>
            </a:r>
          </a:p>
          <a:p>
            <a:pPr marL="393192" lvl="1" indent="0">
              <a:buNone/>
            </a:pPr>
            <a:endParaRPr lang="en-US" dirty="0" smtClean="0"/>
          </a:p>
        </p:txBody>
      </p:sp>
      <p:sp>
        <p:nvSpPr>
          <p:cNvPr id="5" name="Content Placeholder 1"/>
          <p:cNvSpPr txBox="1">
            <a:spLocks/>
          </p:cNvSpPr>
          <p:nvPr/>
        </p:nvSpPr>
        <p:spPr>
          <a:xfrm>
            <a:off x="609600" y="4330890"/>
            <a:ext cx="8229600" cy="2679510"/>
          </a:xfrm>
          <a:prstGeom prst="rect">
            <a:avLst/>
          </a:prstGeom>
        </p:spPr>
        <p:txBody>
          <a:bodyPr vert="horz">
            <a:normAutofit/>
          </a:bodyPr>
          <a:lstStyle/>
          <a:p>
            <a:pPr marL="365760" lvl="0" indent="-256032">
              <a:spcBef>
                <a:spcPts val="400"/>
              </a:spcBef>
              <a:buClr>
                <a:schemeClr val="accent1"/>
              </a:buClr>
              <a:buSzPct val="68000"/>
              <a:buFont typeface="Wingdings 3"/>
              <a:buChar char=""/>
              <a:defRPr/>
            </a:pPr>
            <a:r>
              <a:rPr lang="en-IN" sz="2800" dirty="0">
                <a:hlinkClick r:id="rId2"/>
              </a:rPr>
              <a:t>https://archive.ics.uci.edu/ml/index.php</a:t>
            </a:r>
            <a:endParaRPr kumimoji="0" lang="en-US" sz="27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Title 2"/>
          <p:cNvSpPr txBox="1">
            <a:spLocks/>
          </p:cNvSpPr>
          <p:nvPr/>
        </p:nvSpPr>
        <p:spPr>
          <a:xfrm>
            <a:off x="609600" y="3514309"/>
            <a:ext cx="8229600" cy="676691"/>
          </a:xfrm>
          <a:prstGeom prst="rect">
            <a:avLst/>
          </a:prstGeom>
        </p:spPr>
        <p:txBody>
          <a:bodyPr vert="horz" rtlCol="0" anchor="ctr">
            <a:normAutofit lnSpcReduction="10000"/>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Dataset</a:t>
            </a:r>
            <a:r>
              <a:rPr kumimoji="0" lang="en-US" sz="4100" b="1" i="0" u="none" strike="noStrike" kern="1200" cap="none" spc="0" normalizeH="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t>
            </a:r>
            <a:r>
              <a:rPr kumimoji="0" lang="en-US" sz="4100" b="1" i="0" u="none" strike="noStrike" kern="1200" cap="none" spc="0" normalizeH="0" noProof="0" dirty="0" err="1"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Courtsey</a:t>
            </a:r>
            <a:r>
              <a:rPr kumimoji="0" 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t>
            </a:r>
            <a:endParaRPr kumimoji="0" 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a:t>
            </a:r>
            <a:endParaRPr lang="en-IN" dirty="0"/>
          </a:p>
        </p:txBody>
      </p:sp>
      <p:sp>
        <p:nvSpPr>
          <p:cNvPr id="3" name="Content Placeholder 2"/>
          <p:cNvSpPr>
            <a:spLocks noGrp="1"/>
          </p:cNvSpPr>
          <p:nvPr>
            <p:ph idx="1"/>
          </p:nvPr>
        </p:nvSpPr>
        <p:spPr/>
        <p:txBody>
          <a:bodyPr>
            <a:normAutofit fontScale="92500" lnSpcReduction="10000"/>
          </a:bodyPr>
          <a:lstStyle/>
          <a:p>
            <a:pPr fontAlgn="base"/>
            <a:r>
              <a:rPr lang="en-IN" dirty="0"/>
              <a:t>Accurate churn analysis involves working with a lot of customer data, which first must be transformed into a workable format for analysis. Data </a:t>
            </a:r>
            <a:r>
              <a:rPr lang="en-IN" dirty="0" smtClean="0"/>
              <a:t>preparation, </a:t>
            </a:r>
            <a:r>
              <a:rPr lang="en-IN" dirty="0"/>
              <a:t>an important first step before churn analysis, is particularly challenging because:</a:t>
            </a:r>
          </a:p>
          <a:p>
            <a:pPr fontAlgn="base"/>
            <a:r>
              <a:rPr lang="en-IN" dirty="0"/>
              <a:t>With the increasing use of social media, digital transactions, and web-based customer support, the sheer volume of customer data available today is overwhelming.</a:t>
            </a:r>
          </a:p>
          <a:p>
            <a:pPr fontAlgn="base"/>
            <a:r>
              <a:rPr lang="en-IN" dirty="0"/>
              <a:t>Customer data is often in less than ideal formats for analysis. Call data records might contain obscure code entries that would be better translated into user understandable text, for instance.</a:t>
            </a:r>
          </a:p>
          <a:p>
            <a:pPr fontAlgn="base"/>
            <a:r>
              <a:rPr lang="en-IN" dirty="0"/>
              <a:t>Source data may have missing or poorly validated fields that require </a:t>
            </a:r>
            <a:r>
              <a:rPr lang="en-IN" dirty="0" err="1"/>
              <a:t>cleanup</a:t>
            </a:r>
            <a:r>
              <a:rPr lang="en-IN" dirty="0"/>
              <a:t>. For example, phone number data when entered by multiple users might have numerous combinations of dashes and parentheses that need to be made consistent.</a:t>
            </a:r>
          </a:p>
          <a:p>
            <a:pPr fontAlgn="base"/>
            <a:r>
              <a:rPr lang="en-IN" dirty="0"/>
              <a:t>Data may be stored across several different locations, yet must be combined for effective churn analysis.</a:t>
            </a:r>
          </a:p>
          <a:p>
            <a:endParaRPr lang="en-IN" dirty="0"/>
          </a:p>
        </p:txBody>
      </p:sp>
    </p:spTree>
    <p:extLst>
      <p:ext uri="{BB962C8B-B14F-4D97-AF65-F5344CB8AC3E}">
        <p14:creationId xmlns:p14="http://schemas.microsoft.com/office/powerpoint/2010/main" val="17296231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Conclusion </a:t>
            </a:r>
            <a:endParaRPr lang="en-US" u="sng" dirty="0"/>
          </a:p>
        </p:txBody>
      </p:sp>
      <p:sp>
        <p:nvSpPr>
          <p:cNvPr id="3" name="Content Placeholder 2"/>
          <p:cNvSpPr>
            <a:spLocks noGrp="1"/>
          </p:cNvSpPr>
          <p:nvPr>
            <p:ph idx="1"/>
          </p:nvPr>
        </p:nvSpPr>
        <p:spPr/>
        <p:txBody>
          <a:bodyPr>
            <a:normAutofit/>
          </a:bodyPr>
          <a:lstStyle/>
          <a:p>
            <a:r>
              <a:rPr lang="en-US" dirty="0" smtClean="0"/>
              <a:t>This project offers user to enter the data through simple and interactive manner.</a:t>
            </a:r>
          </a:p>
          <a:p>
            <a:endParaRPr lang="en-US" dirty="0" smtClean="0"/>
          </a:p>
          <a:p>
            <a:r>
              <a:rPr lang="en-US" dirty="0" smtClean="0"/>
              <a:t>User is provided the option of only view the records he entered earlier. </a:t>
            </a:r>
          </a:p>
          <a:p>
            <a:endParaRPr lang="en-US" dirty="0" smtClean="0"/>
          </a:p>
          <a:p>
            <a:r>
              <a:rPr lang="en-US" dirty="0" smtClean="0"/>
              <a:t>Data storage and retrieval will become faster and easier to maintain.</a:t>
            </a:r>
          </a:p>
          <a:p>
            <a:pPr>
              <a:buNone/>
            </a:pP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pPr>
              <a:buNone/>
            </a:pPr>
            <a:endParaRPr lang="en-US" dirty="0" smtClean="0"/>
          </a:p>
          <a:p>
            <a:r>
              <a:rPr lang="en-US" dirty="0" smtClean="0"/>
              <a:t>The user is mainly more concerned about the validity of the data, whatever he is entering. There are checks on every stages of any new creation, data entry or updation so that the user cannot enter the invalid data, which can create problems at later date.</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90800" y="2667000"/>
            <a:ext cx="4114800" cy="1143000"/>
          </a:xfrm>
        </p:spPr>
        <p:txBody>
          <a:bodyPr/>
          <a:lstStyle/>
          <a:p>
            <a:r>
              <a:rPr lang="en-US" sz="6000" dirty="0" smtClean="0"/>
              <a:t>Thank You.</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smtClean="0"/>
              <a:t>Introduction</a:t>
            </a:r>
            <a:endParaRPr lang="en-US" sz="7200" dirty="0"/>
          </a:p>
        </p:txBody>
      </p:sp>
      <p:sp>
        <p:nvSpPr>
          <p:cNvPr id="3" name="Content Placeholder 2"/>
          <p:cNvSpPr>
            <a:spLocks noGrp="1"/>
          </p:cNvSpPr>
          <p:nvPr>
            <p:ph idx="1"/>
          </p:nvPr>
        </p:nvSpPr>
        <p:spPr/>
        <p:txBody>
          <a:bodyPr/>
          <a:lstStyle/>
          <a:p>
            <a:r>
              <a:rPr lang="en-US" dirty="0" smtClean="0"/>
              <a:t>The Market is very dynamic and highly competitive.</a:t>
            </a:r>
          </a:p>
          <a:p>
            <a:r>
              <a:rPr lang="en-US" dirty="0" smtClean="0"/>
              <a:t>It is very easy for customers to switch from one service provider to another for a better price rates or service quality.</a:t>
            </a:r>
          </a:p>
          <a:p>
            <a:r>
              <a:rPr lang="en-US" dirty="0" smtClean="0"/>
              <a:t>Telecommunication companies suffer a loss of 20-40% of their customers every year .</a:t>
            </a:r>
          </a:p>
          <a:p>
            <a:r>
              <a:rPr lang="en-US" dirty="0" smtClean="0"/>
              <a:t>Companies are aware that </a:t>
            </a:r>
            <a:r>
              <a:rPr lang="en-US" dirty="0" err="1" smtClean="0"/>
              <a:t>attaracting</a:t>
            </a:r>
            <a:r>
              <a:rPr lang="en-US" dirty="0" smtClean="0"/>
              <a:t> new customers is much more costly than keeping current customers.</a:t>
            </a:r>
          </a:p>
          <a:p>
            <a:r>
              <a:rPr lang="en-US" dirty="0" smtClean="0"/>
              <a:t>Companies in the Telecommunication market </a:t>
            </a:r>
            <a:r>
              <a:rPr lang="en-US" dirty="0" err="1" smtClean="0"/>
              <a:t>realise</a:t>
            </a:r>
            <a:r>
              <a:rPr lang="en-US" dirty="0" smtClean="0"/>
              <a:t> that the customers are the most important assets for them.</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4247057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5400" b="1" dirty="0">
                <a:solidFill>
                  <a:srgbClr val="000000"/>
                </a:solidFill>
                <a:latin typeface="Times New Roman" panose="02020603050405020304" pitchFamily="18" charset="0"/>
                <a:cs typeface="Times New Roman" panose="02020603050405020304" pitchFamily="18" charset="0"/>
              </a:rPr>
              <a:t>Customer Churn</a:t>
            </a:r>
          </a:p>
          <a:p>
            <a:pPr marL="0" indent="0">
              <a:buNone/>
            </a:pPr>
            <a:r>
              <a:rPr lang="en-IN" dirty="0">
                <a:solidFill>
                  <a:srgbClr val="000000"/>
                </a:solidFill>
                <a:latin typeface="Helvetica Neue"/>
              </a:rPr>
              <a:t>"Churn Rate" is a business term describing the rate at which customers leave or cease paying for a product or </a:t>
            </a:r>
            <a:r>
              <a:rPr lang="en-IN" dirty="0" err="1">
                <a:solidFill>
                  <a:srgbClr val="000000"/>
                </a:solidFill>
                <a:latin typeface="Helvetica Neue"/>
              </a:rPr>
              <a:t>service.Consequently</a:t>
            </a:r>
            <a:r>
              <a:rPr lang="en-IN" dirty="0">
                <a:solidFill>
                  <a:srgbClr val="000000"/>
                </a:solidFill>
                <a:latin typeface="Helvetica Neue"/>
              </a:rPr>
              <a:t>, there's growing interest among companies to develop better churn-detection techniques, leading many to look to data mining and machine learning for new and creative approaches. This is a post about </a:t>
            </a:r>
            <a:r>
              <a:rPr lang="en-IN" dirty="0" err="1">
                <a:solidFill>
                  <a:srgbClr val="000000"/>
                </a:solidFill>
                <a:latin typeface="Helvetica Neue"/>
              </a:rPr>
              <a:t>modeling</a:t>
            </a:r>
            <a:r>
              <a:rPr lang="en-IN" dirty="0">
                <a:solidFill>
                  <a:srgbClr val="000000"/>
                </a:solidFill>
                <a:latin typeface="Helvetica Neue"/>
              </a:rPr>
              <a:t> customer churn using Python.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Churn Management and Prediction</a:t>
            </a:r>
            <a:endParaRPr lang="en-US" sz="4000" b="1" dirty="0"/>
          </a:p>
        </p:txBody>
      </p:sp>
      <p:sp>
        <p:nvSpPr>
          <p:cNvPr id="3" name="Content Placeholder 2"/>
          <p:cNvSpPr>
            <a:spLocks noGrp="1"/>
          </p:cNvSpPr>
          <p:nvPr>
            <p:ph idx="1"/>
          </p:nvPr>
        </p:nvSpPr>
        <p:spPr/>
        <p:txBody>
          <a:bodyPr/>
          <a:lstStyle/>
          <a:p>
            <a:r>
              <a:rPr lang="en-US" dirty="0" smtClean="0"/>
              <a:t>The goal of churn management is to keep current customers as long as the company is alive in the market.</a:t>
            </a:r>
          </a:p>
          <a:p>
            <a:r>
              <a:rPr lang="en-US" dirty="0" smtClean="0"/>
              <a:t>Revenue comes from the creation and maintaining long term relationship with the customers </a:t>
            </a:r>
          </a:p>
          <a:p>
            <a:r>
              <a:rPr lang="en-US" dirty="0" smtClean="0"/>
              <a:t>A better churn management can help customer relationship management (CRM) in decision making and establishing affecting customers retention campaigns.</a:t>
            </a:r>
          </a:p>
          <a:p>
            <a:pPr marL="0" indent="0">
              <a:buNone/>
            </a:pPr>
            <a:endParaRPr lang="en-US" dirty="0"/>
          </a:p>
        </p:txBody>
      </p:sp>
    </p:spTree>
    <p:extLst>
      <p:ext uri="{BB962C8B-B14F-4D97-AF65-F5344CB8AC3E}">
        <p14:creationId xmlns:p14="http://schemas.microsoft.com/office/powerpoint/2010/main" val="1493681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The Target</a:t>
            </a:r>
            <a:endParaRPr lang="en-US" sz="6000" dirty="0"/>
          </a:p>
        </p:txBody>
      </p:sp>
      <p:sp>
        <p:nvSpPr>
          <p:cNvPr id="3" name="Content Placeholder 2"/>
          <p:cNvSpPr>
            <a:spLocks noGrp="1"/>
          </p:cNvSpPr>
          <p:nvPr>
            <p:ph idx="1"/>
          </p:nvPr>
        </p:nvSpPr>
        <p:spPr/>
        <p:txBody>
          <a:bodyPr/>
          <a:lstStyle/>
          <a:p>
            <a:r>
              <a:rPr lang="en-US" dirty="0" smtClean="0"/>
              <a:t>We need to identify (Predict) those customers who probably will leave.</a:t>
            </a:r>
          </a:p>
          <a:p>
            <a:r>
              <a:rPr lang="en-US" dirty="0" smtClean="0"/>
              <a:t>Specific marketing campaigns could be designed to target the risky customers segments.</a:t>
            </a:r>
          </a:p>
          <a:p>
            <a:r>
              <a:rPr lang="en-US" dirty="0" smtClean="0"/>
              <a:t>Special discounts and subscriptions could be offered.</a:t>
            </a:r>
            <a:endParaRPr lang="en-US" dirty="0"/>
          </a:p>
        </p:txBody>
      </p:sp>
    </p:spTree>
    <p:extLst>
      <p:ext uri="{BB962C8B-B14F-4D97-AF65-F5344CB8AC3E}">
        <p14:creationId xmlns:p14="http://schemas.microsoft.com/office/powerpoint/2010/main" val="1367000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solidFill>
                  <a:srgbClr val="000000"/>
                </a:solidFill>
                <a:latin typeface="Helvetica Neue"/>
              </a:rPr>
              <a:t/>
            </a:r>
            <a:br>
              <a:rPr lang="en-IN" b="1" dirty="0">
                <a:solidFill>
                  <a:srgbClr val="000000"/>
                </a:solidFill>
                <a:latin typeface="Helvetica Neue"/>
              </a:rPr>
            </a:br>
            <a:r>
              <a:rPr lang="en-IN" sz="6700" b="1" spc="-38" dirty="0">
                <a:solidFill>
                  <a:srgbClr val="000000"/>
                </a:solidFill>
                <a:latin typeface="Helvetica Neue"/>
              </a:rPr>
              <a:t>The </a:t>
            </a:r>
            <a:r>
              <a:rPr lang="en-IN" sz="6700" b="1" spc="-38" dirty="0" err="1">
                <a:solidFill>
                  <a:srgbClr val="000000"/>
                </a:solidFill>
                <a:latin typeface="Helvetica Neue"/>
              </a:rPr>
              <a:t>DataSet</a:t>
            </a:r>
            <a:r>
              <a:rPr lang="en-IN" dirty="0"/>
              <a:t/>
            </a:r>
            <a:br>
              <a:rPr lang="en-IN" dirty="0"/>
            </a:br>
            <a:endParaRPr lang="en-IN" dirty="0"/>
          </a:p>
        </p:txBody>
      </p:sp>
      <p:sp>
        <p:nvSpPr>
          <p:cNvPr id="3" name="Content Placeholder 2"/>
          <p:cNvSpPr>
            <a:spLocks noGrp="1"/>
          </p:cNvSpPr>
          <p:nvPr>
            <p:ph sz="half" idx="1"/>
          </p:nvPr>
        </p:nvSpPr>
        <p:spPr>
          <a:xfrm>
            <a:off x="822959" y="2241551"/>
            <a:ext cx="7911286" cy="3017520"/>
          </a:xfrm>
        </p:spPr>
        <p:txBody>
          <a:bodyPr>
            <a:normAutofit fontScale="85000" lnSpcReduction="20000"/>
          </a:bodyPr>
          <a:lstStyle/>
          <a:p>
            <a:endParaRPr lang="en-IN" dirty="0" smtClean="0"/>
          </a:p>
          <a:p>
            <a:pPr marL="0" indent="0">
              <a:buNone/>
            </a:pPr>
            <a:endParaRPr lang="en-IN" dirty="0"/>
          </a:p>
          <a:p>
            <a:pPr marL="0" indent="0">
              <a:buNone/>
            </a:pPr>
            <a:r>
              <a:rPr lang="en-IN" dirty="0" smtClean="0"/>
              <a:t>The </a:t>
            </a:r>
            <a:r>
              <a:rPr lang="en-IN" dirty="0"/>
              <a:t>data set I'll be using is a longstanding telecom customer data set..</a:t>
            </a:r>
          </a:p>
          <a:p>
            <a:pPr marL="0" indent="0">
              <a:buNone/>
            </a:pPr>
            <a:r>
              <a:rPr lang="en-IN" dirty="0"/>
              <a:t>The data is straightforward. Each row represents a subscribing telephone customer. Each column contains customer attributes such as phone number, call minutes used during different times of day, charges incurred for services, lifetime account duration, and whether or not the customer is still a customer</a:t>
            </a:r>
            <a:r>
              <a:rPr lang="en-IN" dirty="0" smtClean="0"/>
              <a:t>.</a:t>
            </a:r>
          </a:p>
          <a:p>
            <a:pPr marL="0" indent="0">
              <a:buNone/>
            </a:pPr>
            <a:r>
              <a:rPr lang="en-IN" dirty="0" smtClean="0"/>
              <a:t>1.Use </a:t>
            </a:r>
            <a:r>
              <a:rPr lang="en-IN" dirty="0"/>
              <a:t>Case / Business Case</a:t>
            </a:r>
            <a:br>
              <a:rPr lang="en-IN" dirty="0"/>
            </a:br>
            <a:r>
              <a:rPr lang="en-IN" dirty="0"/>
              <a:t>Step one is actually understanding the business or use case with the desired outcome. Only by understanding the final objective we can build a model that is actually of use. In our case the objective is reducing customer churn by identifying potential churn candidates beforehand, and take proactive actions to make them stay.</a:t>
            </a:r>
          </a:p>
          <a:p>
            <a:pPr marL="0" indent="0">
              <a:buNone/>
            </a:pPr>
            <a:endParaRPr lang="en-IN" sz="1600" dirty="0"/>
          </a:p>
          <a:p>
            <a:endParaRPr lang="en-IN" sz="1600" dirty="0"/>
          </a:p>
        </p:txBody>
      </p:sp>
    </p:spTree>
    <p:extLst>
      <p:ext uri="{BB962C8B-B14F-4D97-AF65-F5344CB8AC3E}">
        <p14:creationId xmlns:p14="http://schemas.microsoft.com/office/powerpoint/2010/main" val="14861399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2241551"/>
            <a:ext cx="8150669" cy="3017520"/>
          </a:xfrm>
        </p:spPr>
        <p:txBody>
          <a:bodyPr>
            <a:normAutofit/>
          </a:bodyPr>
          <a:lstStyle/>
          <a:p>
            <a:pPr marL="0" indent="0">
              <a:buNone/>
            </a:pPr>
            <a:r>
              <a:rPr lang="en-IN" sz="3600" dirty="0" smtClean="0"/>
              <a:t>Data collection &amp; cleaning</a:t>
            </a:r>
          </a:p>
          <a:p>
            <a:pPr marL="0" indent="0">
              <a:buNone/>
            </a:pPr>
            <a:r>
              <a:rPr lang="en-IN" dirty="0" smtClean="0"/>
              <a:t/>
            </a:r>
            <a:br>
              <a:rPr lang="en-IN" dirty="0" smtClean="0"/>
            </a:br>
            <a:r>
              <a:rPr lang="en-IN" dirty="0" smtClean="0"/>
              <a:t>With understanding the context it is possible to identify the right data sources, cleansing the data sets and preparing for feature selection or engineering. It sounds quite simple, but this is likely the hardest part. The predicting model is only as good as the data source. And especially </a:t>
            </a:r>
            <a:r>
              <a:rPr lang="en-IN" dirty="0" err="1" smtClean="0"/>
              <a:t>Startups</a:t>
            </a:r>
            <a:r>
              <a:rPr lang="en-IN" dirty="0" smtClean="0"/>
              <a:t> or small companies have often trouble to find enough data to train the model adequately.</a:t>
            </a:r>
          </a:p>
          <a:p>
            <a:pPr marL="0" indent="0">
              <a:buNone/>
            </a:pPr>
            <a:endParaRPr lang="en-IN" dirty="0"/>
          </a:p>
        </p:txBody>
      </p:sp>
    </p:spTree>
    <p:extLst>
      <p:ext uri="{BB962C8B-B14F-4D97-AF65-F5344CB8AC3E}">
        <p14:creationId xmlns:p14="http://schemas.microsoft.com/office/powerpoint/2010/main" val="4019932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sz="4000" dirty="0"/>
              <a:t>Feature selection &amp; engineering</a:t>
            </a:r>
            <a:r>
              <a:rPr lang="en-IN" dirty="0"/>
              <a:t/>
            </a:r>
            <a:br>
              <a:rPr lang="en-IN" dirty="0"/>
            </a:br>
            <a:endParaRPr lang="en-IN" dirty="0" smtClean="0"/>
          </a:p>
          <a:p>
            <a:r>
              <a:rPr lang="en-IN" dirty="0" smtClean="0"/>
              <a:t>With </a:t>
            </a:r>
            <a:r>
              <a:rPr lang="en-IN" dirty="0"/>
              <a:t>the third step we decide which features we want to include in our model and prepare the cleansed data to be used for the machine learning algorithm to predict customer churn.</a:t>
            </a:r>
          </a:p>
          <a:p>
            <a:endParaRPr lang="en-IN" dirty="0"/>
          </a:p>
        </p:txBody>
      </p:sp>
    </p:spTree>
    <p:extLst>
      <p:ext uri="{BB962C8B-B14F-4D97-AF65-F5344CB8AC3E}">
        <p14:creationId xmlns:p14="http://schemas.microsoft.com/office/powerpoint/2010/main" val="21580306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sz="4400" dirty="0" smtClean="0"/>
              <a:t>Modelling</a:t>
            </a:r>
            <a:r>
              <a:rPr lang="en-IN" dirty="0"/>
              <a:t/>
            </a:r>
            <a:br>
              <a:rPr lang="en-IN" dirty="0"/>
            </a:br>
            <a:r>
              <a:rPr lang="en-IN" dirty="0"/>
              <a:t>With the prepared data we are ready to feed our model. But to make good predictions, we firstly need to find the right model (selection) and secondly need to evaluate that the algorithm actually works. While this usually takes a few iterations, we will keep this quite simple and stop as soon as the results fit our needs</a:t>
            </a:r>
            <a:r>
              <a:rPr lang="en-IN" dirty="0" smtClean="0"/>
              <a:t>.</a:t>
            </a:r>
            <a:endParaRPr lang="en-IN" dirty="0"/>
          </a:p>
        </p:txBody>
      </p:sp>
    </p:spTree>
    <p:extLst>
      <p:ext uri="{BB962C8B-B14F-4D97-AF65-F5344CB8AC3E}">
        <p14:creationId xmlns:p14="http://schemas.microsoft.com/office/powerpoint/2010/main" val="20977882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481</TotalTime>
  <Words>531</Words>
  <Application>Microsoft Office PowerPoint</Application>
  <PresentationFormat>On-screen Show (4:3)</PresentationFormat>
  <Paragraphs>94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Churn Prediction using Machine Learning Algorithms</vt:lpstr>
      <vt:lpstr>Introduction</vt:lpstr>
      <vt:lpstr>PowerPoint Presentation</vt:lpstr>
      <vt:lpstr>Churn Management and Prediction</vt:lpstr>
      <vt:lpstr>The Target</vt:lpstr>
      <vt:lpstr> The DataSet </vt:lpstr>
      <vt:lpstr>PowerPoint Presentation</vt:lpstr>
      <vt:lpstr>PowerPoint Presentation</vt:lpstr>
      <vt:lpstr>PowerPoint Presentation</vt:lpstr>
      <vt:lpstr>PowerPoint Presentation</vt:lpstr>
      <vt:lpstr>PowerPoint Presentation</vt:lpstr>
      <vt:lpstr>Software used –</vt:lpstr>
      <vt:lpstr>Advantages :</vt:lpstr>
      <vt:lpstr>Conclusion </vt:lpstr>
      <vt:lpstr>Continue……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Trainee Data Management System</dc:title>
  <dc:creator>Neha</dc:creator>
  <cp:lastModifiedBy>Sagar Gupta</cp:lastModifiedBy>
  <cp:revision>65</cp:revision>
  <dcterms:created xsi:type="dcterms:W3CDTF">2014-09-04T05:09:01Z</dcterms:created>
  <dcterms:modified xsi:type="dcterms:W3CDTF">2019-12-02T05:02:42Z</dcterms:modified>
</cp:coreProperties>
</file>