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314" r:id="rId5"/>
    <p:sldId id="315" r:id="rId6"/>
    <p:sldId id="327" r:id="rId7"/>
    <p:sldId id="318" r:id="rId8"/>
    <p:sldId id="319" r:id="rId9"/>
    <p:sldId id="320" r:id="rId10"/>
    <p:sldId id="329" r:id="rId11"/>
    <p:sldId id="326" r:id="rId12"/>
    <p:sldId id="321" r:id="rId13"/>
    <p:sldId id="328" r:id="rId14"/>
    <p:sldId id="322" r:id="rId15"/>
    <p:sldId id="330" r:id="rId16"/>
    <p:sldId id="323" r:id="rId17"/>
    <p:sldId id="331" r:id="rId18"/>
    <p:sldId id="324"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103" d="100"/>
          <a:sy n="103" d="100"/>
        </p:scale>
        <p:origin x="912" y="96"/>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6/11/2024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6/11/2024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754418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4110010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4281768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141165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829636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107203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kh3-ls-storage.s3.us-east-1.amazonaws.com/Updated%20Project%20guide%20data%20set/creditcard.csv"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073888"/>
            <a:ext cx="5674360" cy="3200400"/>
          </a:xfrm>
        </p:spPr>
        <p:txBody>
          <a:bodyPr>
            <a:normAutofit/>
          </a:bodyPr>
          <a:lstStyle/>
          <a:p>
            <a:r>
              <a:rPr lang="en-US" sz="3600" dirty="0"/>
              <a:t>FindDefault </a:t>
            </a:r>
            <a:br>
              <a:rPr lang="en-US" sz="3600" dirty="0"/>
            </a:br>
            <a:r>
              <a:rPr lang="en-US" sz="2400" dirty="0"/>
              <a:t>(Prediction of Credit Card fraud)</a:t>
            </a: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590523" y="375285"/>
            <a:ext cx="4896678" cy="3624984"/>
          </a:xfrm>
        </p:spPr>
        <p:txBody>
          <a:bodyPr>
            <a:normAutofit/>
          </a:bodyPr>
          <a:lstStyle/>
          <a:p>
            <a:r>
              <a:rPr lang="en-IN" sz="4400" dirty="0"/>
              <a:t>Rationale for Model Selection</a:t>
            </a:r>
            <a:endParaRPr lang="en-US" sz="4400" dirty="0"/>
          </a:p>
        </p:txBody>
      </p:sp>
    </p:spTree>
    <p:extLst>
      <p:ext uri="{BB962C8B-B14F-4D97-AF65-F5344CB8AC3E}">
        <p14:creationId xmlns:p14="http://schemas.microsoft.com/office/powerpoint/2010/main" val="44729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914399" y="1755550"/>
            <a:ext cx="10772776" cy="3864200"/>
          </a:xfrm>
        </p:spPr>
        <p:txBody>
          <a:bodyPr>
            <a:normAutofit/>
          </a:bodyPr>
          <a:lstStyle/>
          <a:p>
            <a:r>
              <a:rPr lang="en-US" sz="2400" dirty="0"/>
              <a:t>Logistic Regression: Chosen for its simplicity and effectiveness in binary classification.</a:t>
            </a:r>
          </a:p>
          <a:p>
            <a:r>
              <a:rPr lang="en-US" sz="2400" dirty="0"/>
              <a:t>Decision Trees and Random Forests: Selected for their ability to handle complex, non-linear relationships and reduce overfitting.</a:t>
            </a:r>
          </a:p>
          <a:p>
            <a:r>
              <a:rPr lang="en-US" sz="2400" dirty="0"/>
              <a:t>SVM: Used for its robustness in handling high-dimensional data.</a:t>
            </a:r>
          </a:p>
          <a:p>
            <a:r>
              <a:rPr lang="en-US" sz="2400" dirty="0"/>
              <a:t>K-Means Clustering: Employed to identify natural groupings within the data.</a:t>
            </a:r>
          </a:p>
          <a:p>
            <a:r>
              <a:rPr lang="en-US" sz="2400" dirty="0"/>
              <a:t>XGBoost: Chosen for its efficiency and high performance in classification tasks.</a:t>
            </a:r>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51744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991740" y="375285"/>
            <a:ext cx="4896678" cy="3624984"/>
          </a:xfrm>
        </p:spPr>
        <p:txBody>
          <a:bodyPr>
            <a:normAutofit/>
          </a:bodyPr>
          <a:lstStyle/>
          <a:p>
            <a:r>
              <a:rPr lang="en-IN" sz="3600" dirty="0"/>
              <a:t>Hyperparameter Tuning</a:t>
            </a:r>
            <a:endParaRPr lang="en-US" sz="3600" dirty="0"/>
          </a:p>
        </p:txBody>
      </p:sp>
    </p:spTree>
    <p:extLst>
      <p:ext uri="{BB962C8B-B14F-4D97-AF65-F5344CB8AC3E}">
        <p14:creationId xmlns:p14="http://schemas.microsoft.com/office/powerpoint/2010/main" val="241569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365125"/>
            <a:ext cx="10363202" cy="1603462"/>
          </a:xfrm>
        </p:spPr>
        <p:txBody>
          <a:bodyPr>
            <a:normAutofit/>
          </a:bodyPr>
          <a:lstStyle/>
          <a:p>
            <a:r>
              <a:rPr lang="en-US" sz="2400" b="1" dirty="0"/>
              <a:t>Hyperparameter tuning was conducted to optimize the model performance.</a:t>
            </a:r>
          </a:p>
        </p:txBody>
      </p:sp>
      <p:sp>
        <p:nvSpPr>
          <p:cNvPr id="3" name="Content Placeholder 2">
            <a:extLst>
              <a:ext uri="{FF2B5EF4-FFF2-40B4-BE49-F238E27FC236}">
                <a16:creationId xmlns:a16="http://schemas.microsoft.com/office/drawing/2014/main" id="{93C71586-1388-197C-1294-83D4DD85293E}"/>
              </a:ext>
            </a:extLst>
          </p:cNvPr>
          <p:cNvSpPr>
            <a:spLocks noGrp="1"/>
          </p:cNvSpPr>
          <p:nvPr>
            <p:ph sz="quarter" idx="10"/>
          </p:nvPr>
        </p:nvSpPr>
        <p:spPr>
          <a:xfrm>
            <a:off x="914399" y="2260375"/>
            <a:ext cx="10201276" cy="3914910"/>
          </a:xfrm>
        </p:spPr>
        <p:txBody>
          <a:bodyPr>
            <a:normAutofit/>
          </a:bodyPr>
          <a:lstStyle/>
          <a:p>
            <a:r>
              <a:rPr lang="en-US" dirty="0"/>
              <a:t>Grid Search: To systematically search through a predefined set of hyperparameters.</a:t>
            </a:r>
          </a:p>
          <a:p>
            <a:r>
              <a:rPr lang="en-US" dirty="0"/>
              <a:t>Cross-Validation: To evaluate model performance on different subsets of the data, ensuring robustness and preventing overfitting.</a:t>
            </a:r>
          </a:p>
          <a:p>
            <a:r>
              <a:rPr lang="en-US" dirty="0"/>
              <a:t>Random Search: To randomly sample hyperparameters and identify the best combination quickly.</a:t>
            </a: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14926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7364965" y="375285"/>
            <a:ext cx="4896678" cy="3624984"/>
          </a:xfrm>
        </p:spPr>
        <p:txBody>
          <a:bodyPr>
            <a:normAutofit/>
          </a:bodyPr>
          <a:lstStyle/>
          <a:p>
            <a:r>
              <a:rPr lang="en-IN" sz="5400" dirty="0"/>
              <a:t>Summary</a:t>
            </a:r>
            <a:endParaRPr lang="en-US" sz="5400" dirty="0"/>
          </a:p>
        </p:txBody>
      </p:sp>
    </p:spTree>
    <p:extLst>
      <p:ext uri="{BB962C8B-B14F-4D97-AF65-F5344CB8AC3E}">
        <p14:creationId xmlns:p14="http://schemas.microsoft.com/office/powerpoint/2010/main" val="2519866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8" y="1412650"/>
            <a:ext cx="9620251" cy="3914910"/>
          </a:xfrm>
        </p:spPr>
        <p:txBody>
          <a:bodyPr/>
          <a:lstStyle/>
          <a:p>
            <a:endParaRPr lang="en-US" dirty="0"/>
          </a:p>
          <a:p>
            <a:pPr marL="342900" indent="-342900">
              <a:buFont typeface="Arial" panose="020B0604020202020204" pitchFamily="34" charset="0"/>
              <a:buChar char="•"/>
            </a:pPr>
            <a:r>
              <a:rPr lang="en-US" dirty="0"/>
              <a:t>Successfully built and optimized multiple models for detecting credit card fraud.</a:t>
            </a:r>
          </a:p>
          <a:p>
            <a:pPr marL="342900" indent="-342900">
              <a:buFont typeface="Arial" panose="020B0604020202020204" pitchFamily="34" charset="0"/>
              <a:buChar char="•"/>
            </a:pPr>
            <a:r>
              <a:rPr lang="en-US" dirty="0"/>
              <a:t>KNeighborsClassifier and Linear Regression provided the best results, balancing precision and recall effectively.</a:t>
            </a:r>
          </a:p>
          <a:p>
            <a:pPr marL="342900" indent="-342900">
              <a:buFont typeface="Arial" panose="020B0604020202020204" pitchFamily="34" charset="0"/>
              <a:buChar char="•"/>
            </a:pPr>
            <a:r>
              <a:rPr lang="en-US" dirty="0"/>
              <a:t>Hyperparameter tuning significantly improved model performance.</a:t>
            </a:r>
          </a:p>
          <a:p>
            <a:endParaRPr lang="en-US" b="1" u="sng" dirty="0"/>
          </a:p>
          <a:p>
            <a:r>
              <a:rPr lang="en-US" sz="2800" b="1" u="sng" dirty="0"/>
              <a:t>Future Work</a:t>
            </a:r>
            <a:r>
              <a:rPr lang="en-US" sz="2800" dirty="0"/>
              <a:t>: </a:t>
            </a:r>
          </a:p>
          <a:p>
            <a:r>
              <a:rPr lang="en-US" dirty="0"/>
              <a:t>Exploring more advanced techniques and real-time fraud detection systems.</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2398406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Aditya Ranjan</a:t>
            </a:r>
          </a:p>
          <a:p>
            <a:r>
              <a:rPr lang="en-US" dirty="0"/>
              <a:t>+91-7667552396</a:t>
            </a:r>
          </a:p>
          <a:p>
            <a:r>
              <a:rPr lang="en-US" dirty="0"/>
              <a:t>adityaranjan92@gmail.com</a:t>
            </a:r>
          </a:p>
          <a:p>
            <a:r>
              <a:rPr lang="en-US" dirty="0"/>
              <a:t>https://github.com/adityaranjan08</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419100" y="-1179892"/>
            <a:ext cx="5181600" cy="2376868"/>
          </a:xfrm>
        </p:spPr>
        <p:txBody>
          <a:bodyPr/>
          <a:lstStyle/>
          <a:p>
            <a:r>
              <a:rPr lang="en-IN" dirty="0"/>
              <a:t>Introduction</a:t>
            </a:r>
            <a:endParaRPr lang="en-US" dirty="0"/>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771525" y="1371600"/>
            <a:ext cx="6172200" cy="3106738"/>
          </a:xfrm>
        </p:spPr>
        <p:txBody>
          <a:bodyPr>
            <a:noAutofit/>
          </a:bodyPr>
          <a:lstStyle/>
          <a:p>
            <a:endParaRPr lang="en-US" sz="1400" dirty="0"/>
          </a:p>
          <a:p>
            <a:pPr marL="171450" indent="-171450">
              <a:buFont typeface="Arial" panose="020B0604020202020204" pitchFamily="34" charset="0"/>
              <a:buChar char="•"/>
            </a:pPr>
            <a:r>
              <a:rPr lang="en-US" sz="1400" dirty="0"/>
              <a:t>Credit card fraud is a major concern for both financial institutions and consumers. It leads to significant financial losses and poses security risks. Early detection of fraudulent transactions is crucial for mitigating these problems.</a:t>
            </a:r>
          </a:p>
          <a:p>
            <a:pPr marL="171450" indent="-171450">
              <a:buFont typeface="Arial" panose="020B0604020202020204" pitchFamily="34" charset="0"/>
              <a:buChar char="•"/>
            </a:pPr>
            <a:r>
              <a:rPr lang="en-US" sz="1400" dirty="0"/>
              <a:t>This project aims to develop a machine learning model that can effectively identify fraudulent credit card transactions. This model can be used by financial institutions to analyze real-time transactions and flag those with a high probability of fraud.</a:t>
            </a:r>
          </a:p>
          <a:p>
            <a:pPr marL="171450" indent="-171450">
              <a:buFont typeface="Arial" panose="020B0604020202020204" pitchFamily="34" charset="0"/>
              <a:buChar char="•"/>
            </a:pPr>
            <a:r>
              <a:rPr lang="en-US" sz="1400" dirty="0"/>
              <a:t>By analyzing historical credit card transaction data labeled as fraudulent or legitimate, we can train a model to recognize patterns and anomalies indicative of fraudulent activity.  This model can then be used to predict the likelihood of fraud for new transactions, allowing for swift action and potentially preventing financial losses.</a:t>
            </a:r>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786466" y="1924168"/>
            <a:ext cx="4896678" cy="3624984"/>
          </a:xfrm>
        </p:spPr>
        <p:txBody>
          <a:bodyPr/>
          <a:lstStyle/>
          <a:p>
            <a:r>
              <a:rPr lang="en-US" dirty="0"/>
              <a:t>Data Exploration and Understanding</a:t>
            </a:r>
          </a:p>
        </p:txBody>
      </p:sp>
    </p:spTree>
    <p:extLst>
      <p:ext uri="{BB962C8B-B14F-4D97-AF65-F5344CB8AC3E}">
        <p14:creationId xmlns:p14="http://schemas.microsoft.com/office/powerpoint/2010/main" val="134130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a:xfrm>
            <a:off x="727786" y="938343"/>
            <a:ext cx="8957389" cy="4632033"/>
          </a:xfrm>
        </p:spPr>
        <p:txBody>
          <a:bodyPr>
            <a:normAutofit lnSpcReduction="10000"/>
          </a:bodyPr>
          <a:lstStyle/>
          <a:p>
            <a:pPr marL="0" indent="0">
              <a:buNone/>
            </a:pPr>
            <a:r>
              <a:rPr lang="en-US" dirty="0"/>
              <a:t>The data used in this project is likely to be a combination of numerical and categorical features:</a:t>
            </a:r>
          </a:p>
          <a:p>
            <a:pPr>
              <a:buFont typeface="Arial" panose="020B0604020202020204" pitchFamily="34" charset="0"/>
              <a:buChar char="•"/>
            </a:pPr>
            <a:r>
              <a:rPr lang="en-US" b="1" dirty="0"/>
              <a:t>Numerical features:</a:t>
            </a:r>
            <a:r>
              <a:rPr lang="en-US" dirty="0"/>
              <a:t> These might include transaction amount, time of transaction (hour, day of week), cardholder's age (if available), and location (converted to numerical values like zip code or geo coordinates).</a:t>
            </a:r>
          </a:p>
          <a:p>
            <a:pPr>
              <a:buFont typeface="Arial" panose="020B0604020202020204" pitchFamily="34" charset="0"/>
              <a:buChar char="•"/>
            </a:pPr>
            <a:r>
              <a:rPr lang="en-US" b="1" dirty="0"/>
              <a:t>Categorical features:</a:t>
            </a:r>
            <a:r>
              <a:rPr lang="en-US" dirty="0"/>
              <a:t> These could include merchant category code (MCC), transaction type (debit/credit), card type (Visa, Mastercard, etc.), and country of transaction (if available).</a:t>
            </a:r>
          </a:p>
          <a:p>
            <a:pPr marL="0" indent="0">
              <a:buNone/>
            </a:pPr>
            <a:r>
              <a:rPr lang="en-US" b="1" dirty="0"/>
              <a:t>Data Source</a:t>
            </a:r>
            <a:endParaRPr lang="en-US" dirty="0"/>
          </a:p>
          <a:p>
            <a:r>
              <a:rPr lang="en-US" dirty="0"/>
              <a:t>The data source isn't explicitly mentioned in the repository name, but credit card fraud detection datasets are often publicly available or obtained from financial institutions (with anonymization). Some commonly used datasets include:</a:t>
            </a:r>
          </a:p>
          <a:p>
            <a:pPr>
              <a:buFont typeface="Arial" panose="020B0604020202020204" pitchFamily="34" charset="0"/>
              <a:buChar char="•"/>
            </a:pPr>
            <a:r>
              <a:rPr lang="en-US" dirty="0"/>
              <a:t>Kaggle Credit Card Fraud Detection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creditcard.csv</a:t>
            </a:r>
            <a:r>
              <a:rPr lang="en-US" dirty="0"/>
              <a:t>)</a:t>
            </a:r>
          </a:p>
          <a:p>
            <a:pPr marL="228600" indent="-228600">
              <a:spcBef>
                <a:spcPts val="0"/>
              </a:spcBef>
              <a:spcAft>
                <a:spcPts val="1200"/>
              </a:spcAft>
              <a:buFont typeface="Arial" panose="020B0604020202020204" pitchFamily="34" charset="0"/>
              <a:buChar char="•"/>
            </a:pP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4120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581192" y="1466968"/>
            <a:ext cx="4896678" cy="3624984"/>
          </a:xfrm>
        </p:spPr>
        <p:txBody>
          <a:bodyPr/>
          <a:lstStyle/>
          <a:p>
            <a:r>
              <a:rPr lang="en-IN" dirty="0"/>
              <a:t>Data Cleaning and Preprocessing</a:t>
            </a:r>
            <a:endParaRPr lang="en-US" dirty="0"/>
          </a:p>
        </p:txBody>
      </p:sp>
    </p:spTree>
    <p:extLst>
      <p:ext uri="{BB962C8B-B14F-4D97-AF65-F5344CB8AC3E}">
        <p14:creationId xmlns:p14="http://schemas.microsoft.com/office/powerpoint/2010/main" val="176041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914399" y="746125"/>
            <a:ext cx="10363201" cy="1629601"/>
          </a:xfrm>
        </p:spPr>
        <p:txBody>
          <a:bodyPr>
            <a:normAutofit/>
          </a:bodyPr>
          <a:lstStyle/>
          <a:p>
            <a:r>
              <a:rPr lang="en-US" sz="2000" b="1" dirty="0"/>
              <a:t>Data cleaning and preprocessing are crucial steps before training a machine learning model. Here are some common steps that might be applied in this project:</a:t>
            </a:r>
          </a:p>
        </p:txBody>
      </p:sp>
      <p:sp>
        <p:nvSpPr>
          <p:cNvPr id="3" name="Content Placeholder 2">
            <a:extLst>
              <a:ext uri="{FF2B5EF4-FFF2-40B4-BE49-F238E27FC236}">
                <a16:creationId xmlns:a16="http://schemas.microsoft.com/office/drawing/2014/main" id="{375DADF2-8E4D-6C0E-0FA2-C5228AF29C1D}"/>
              </a:ext>
            </a:extLst>
          </p:cNvPr>
          <p:cNvSpPr>
            <a:spLocks noGrp="1"/>
          </p:cNvSpPr>
          <p:nvPr>
            <p:ph sz="quarter" idx="10"/>
          </p:nvPr>
        </p:nvSpPr>
        <p:spPr>
          <a:xfrm>
            <a:off x="914399" y="2355625"/>
            <a:ext cx="4992709" cy="3747180"/>
          </a:xfrm>
        </p:spPr>
        <p:txBody>
          <a:bodyPr/>
          <a:lstStyle/>
          <a:p>
            <a:r>
              <a:rPr lang="en-US" noProof="1"/>
              <a:t>Missing Value Imputation: Techniques like mean/median imputation or dropping rows with missing values might be used to handle missing data.</a:t>
            </a:r>
          </a:p>
          <a:p>
            <a:r>
              <a:rPr lang="en-US" noProof="1"/>
              <a:t>Outlier Detection and Handling: Outliers in transaction amounts or other features could be identified and removed or capped to avoid skewing the model.</a:t>
            </a:r>
          </a:p>
          <a:p>
            <a:endParaRPr lang="en-US" noProof="1"/>
          </a:p>
        </p:txBody>
      </p:sp>
      <p:sp>
        <p:nvSpPr>
          <p:cNvPr id="4" name="Content Placeholder 3">
            <a:extLst>
              <a:ext uri="{FF2B5EF4-FFF2-40B4-BE49-F238E27FC236}">
                <a16:creationId xmlns:a16="http://schemas.microsoft.com/office/drawing/2014/main" id="{2CFADA2D-CE7A-511E-45B9-EAF4FA520E34}"/>
              </a:ext>
            </a:extLst>
          </p:cNvPr>
          <p:cNvSpPr>
            <a:spLocks noGrp="1"/>
          </p:cNvSpPr>
          <p:nvPr>
            <p:ph sz="quarter" idx="11"/>
          </p:nvPr>
        </p:nvSpPr>
        <p:spPr>
          <a:xfrm>
            <a:off x="6284891" y="1905000"/>
            <a:ext cx="4992709" cy="3873955"/>
          </a:xfrm>
        </p:spPr>
        <p:txBody>
          <a:bodyPr/>
          <a:lstStyle/>
          <a:p>
            <a:pPr marL="0" indent="0">
              <a:buNone/>
            </a:pPr>
            <a:endParaRPr lang="en-US" noProof="1"/>
          </a:p>
          <a:p>
            <a:r>
              <a:rPr lang="en-US" noProof="1"/>
              <a:t>Feature Scaling: Numerical features might be scaled to a common range (e.g., using standard scaling or min-max scaling) to ensure all features contribute equally to the model.</a:t>
            </a:r>
          </a:p>
          <a:p>
            <a:r>
              <a:rPr lang="en-US" noProof="1"/>
              <a:t>Encoding Categorical Features: Categorical features might be encoded using techniques like one-hot encoding or label encoding to convert them into a format suitable for machine learning models.</a:t>
            </a:r>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3040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43C9B-E138-441C-09F5-AAC43296D4DB}"/>
              </a:ext>
            </a:extLst>
          </p:cNvPr>
          <p:cNvSpPr>
            <a:spLocks noGrp="1"/>
          </p:cNvSpPr>
          <p:nvPr>
            <p:ph sz="quarter" idx="10"/>
          </p:nvPr>
        </p:nvSpPr>
        <p:spPr>
          <a:xfrm>
            <a:off x="914399" y="1650775"/>
            <a:ext cx="10001251" cy="3747180"/>
          </a:xfrm>
        </p:spPr>
        <p:txBody>
          <a:bodyPr>
            <a:normAutofit lnSpcReduction="10000"/>
          </a:bodyPr>
          <a:lstStyle/>
          <a:p>
            <a:pPr marL="0" indent="0">
              <a:buNone/>
            </a:pPr>
            <a:r>
              <a:rPr lang="en-IN" sz="3200" b="1" dirty="0"/>
              <a:t>Steps Taken</a:t>
            </a:r>
            <a:r>
              <a:rPr lang="en-IN" sz="3200" dirty="0"/>
              <a:t>: </a:t>
            </a:r>
          </a:p>
          <a:p>
            <a:pPr>
              <a:buFont typeface="Arial" panose="020B0604020202020204" pitchFamily="34" charset="0"/>
              <a:buChar char="•"/>
            </a:pPr>
            <a:r>
              <a:rPr lang="en-IN" sz="2400" dirty="0"/>
              <a:t>Data cleaning: Removing duplicates and managing missing values.</a:t>
            </a:r>
          </a:p>
          <a:p>
            <a:pPr>
              <a:buFont typeface="Arial" panose="020B0604020202020204" pitchFamily="34" charset="0"/>
              <a:buChar char="•"/>
            </a:pPr>
            <a:r>
              <a:rPr lang="en-IN" sz="2400" dirty="0"/>
              <a:t>Descriptive statistics: Understanding key metrics of the dataset.</a:t>
            </a:r>
          </a:p>
          <a:p>
            <a:pPr>
              <a:buFont typeface="Arial" panose="020B0604020202020204" pitchFamily="34" charset="0"/>
              <a:buChar char="•"/>
            </a:pPr>
            <a:r>
              <a:rPr lang="en-IN" sz="2400" dirty="0"/>
              <a:t>Visualizations: Using histograms, bar charts, and scatter plots to explore data distributions.</a:t>
            </a:r>
          </a:p>
          <a:p>
            <a:pPr>
              <a:buFont typeface="Arial" panose="020B0604020202020204" pitchFamily="34" charset="0"/>
              <a:buChar char="•"/>
            </a:pPr>
            <a:r>
              <a:rPr lang="en-IN" sz="2400" dirty="0"/>
              <a:t>Outlier analysis: Identifying and managing anomalies.</a:t>
            </a:r>
          </a:p>
          <a:p>
            <a:pPr>
              <a:buFont typeface="Arial" panose="020B0604020202020204" pitchFamily="34" charset="0"/>
              <a:buChar char="•"/>
            </a:pPr>
            <a:r>
              <a:rPr lang="en-IN" sz="2400" dirty="0"/>
              <a:t>Class imbalance handling: Using techniques like SMOTE (Synthetic Minority Over-sampling Technique) to balance the dataset.</a:t>
            </a:r>
          </a:p>
          <a:p>
            <a:endParaRPr lang="en-IN" dirty="0"/>
          </a:p>
        </p:txBody>
      </p:sp>
      <p:sp>
        <p:nvSpPr>
          <p:cNvPr id="5" name="Slide Number Placeholder 4">
            <a:extLst>
              <a:ext uri="{FF2B5EF4-FFF2-40B4-BE49-F238E27FC236}">
                <a16:creationId xmlns:a16="http://schemas.microsoft.com/office/drawing/2014/main" id="{31F1CF7A-0E71-76C1-7147-95C6AEEB7C94}"/>
              </a:ext>
            </a:extLst>
          </p:cNvPr>
          <p:cNvSpPr>
            <a:spLocks noGrp="1"/>
          </p:cNvSpPr>
          <p:nvPr>
            <p:ph type="sldNum" sz="quarter" idx="4"/>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93498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6096000" y="375285"/>
            <a:ext cx="4896678" cy="3624984"/>
          </a:xfrm>
        </p:spPr>
        <p:txBody>
          <a:bodyPr/>
          <a:lstStyle/>
          <a:p>
            <a:r>
              <a:rPr lang="en-IN" dirty="0"/>
              <a:t>Choosing the Right Model</a:t>
            </a:r>
            <a:endParaRPr lang="en-US" dirty="0"/>
          </a:p>
        </p:txBody>
      </p:sp>
    </p:spTree>
    <p:extLst>
      <p:ext uri="{BB962C8B-B14F-4D97-AF65-F5344CB8AC3E}">
        <p14:creationId xmlns:p14="http://schemas.microsoft.com/office/powerpoint/2010/main" val="173442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IN" dirty="0"/>
              <a:t>Machine Learning Models</a:t>
            </a:r>
            <a:endParaRPr lang="en-US" dirty="0"/>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914399" y="2022250"/>
            <a:ext cx="3310129" cy="3747180"/>
          </a:xfrm>
        </p:spPr>
        <p:txBody>
          <a:bodyPr>
            <a:normAutofit fontScale="62500" lnSpcReduction="20000"/>
          </a:bodyPr>
          <a:lstStyle/>
          <a:p>
            <a:r>
              <a:rPr lang="en-IN" sz="2400" b="1" dirty="0"/>
              <a:t>Logistic Regression</a:t>
            </a:r>
            <a:endParaRPr lang="en-IN" sz="2400" dirty="0"/>
          </a:p>
          <a:p>
            <a:pPr marL="0" indent="0">
              <a:buNone/>
            </a:pPr>
            <a:endParaRPr lang="en-US" sz="2400" dirty="0"/>
          </a:p>
          <a:p>
            <a:r>
              <a:rPr lang="en-IN" sz="2400" dirty="0"/>
              <a:t>Decision Trees</a:t>
            </a:r>
          </a:p>
          <a:p>
            <a:endParaRPr lang="en-US" sz="2400" dirty="0"/>
          </a:p>
          <a:p>
            <a:r>
              <a:rPr lang="en-IN" sz="2400" dirty="0"/>
              <a:t>Random Forests</a:t>
            </a:r>
            <a:endParaRPr lang="en-US" sz="2400" dirty="0"/>
          </a:p>
          <a:p>
            <a:endParaRPr lang="en-US" sz="2400" dirty="0"/>
          </a:p>
          <a:p>
            <a:r>
              <a:rPr lang="en-IN" sz="2400" b="1" dirty="0"/>
              <a:t>Support Vector Machines (SVM)</a:t>
            </a:r>
            <a:endParaRPr lang="en-IN" sz="2400" dirty="0"/>
          </a:p>
          <a:p>
            <a:endParaRPr lang="en-US" sz="2400" dirty="0"/>
          </a:p>
          <a:p>
            <a:r>
              <a:rPr lang="en-IN" sz="2400" b="1" dirty="0"/>
              <a:t>K-Means Clustering</a:t>
            </a:r>
            <a:endParaRPr lang="en-IN" sz="2400" dirty="0"/>
          </a:p>
          <a:p>
            <a:endParaRPr lang="en-US" sz="2400" dirty="0"/>
          </a:p>
          <a:p>
            <a:r>
              <a:rPr lang="en-IN" sz="2400" b="1" dirty="0"/>
              <a:t>XGBoost Classifier</a:t>
            </a:r>
            <a:endParaRPr lang="en-US" sz="2400" dirty="0"/>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4602310" y="2065745"/>
            <a:ext cx="6751489" cy="3747180"/>
          </a:xfrm>
        </p:spPr>
        <p:txBody>
          <a:bodyPr>
            <a:normAutofit/>
          </a:bodyPr>
          <a:lstStyle/>
          <a:p>
            <a:r>
              <a:rPr lang="en-US" sz="1800" dirty="0"/>
              <a:t>A probabilistic model used for binary classification problems.</a:t>
            </a:r>
          </a:p>
          <a:p>
            <a:r>
              <a:rPr lang="en-US" sz="1800" dirty="0"/>
              <a:t>A non-linear model that splits data into branches to make predictions.</a:t>
            </a:r>
          </a:p>
          <a:p>
            <a:r>
              <a:rPr lang="en-US" sz="1800" dirty="0"/>
              <a:t>An ensemble method using multiple decision trees to improve prediction accuracy.</a:t>
            </a:r>
          </a:p>
          <a:p>
            <a:r>
              <a:rPr lang="en-US" sz="1800" dirty="0"/>
              <a:t>A linear model used for classification tasks, creating a hyperplane to separate classes.</a:t>
            </a:r>
          </a:p>
          <a:p>
            <a:r>
              <a:rPr lang="en-US" sz="1800" dirty="0"/>
              <a:t>An unsupervised learning algorithm used to identify patterns in the data.</a:t>
            </a:r>
          </a:p>
          <a:p>
            <a:r>
              <a:rPr lang="en-US" sz="1800" dirty="0"/>
              <a:t>An advanced ensemble learning method for better performance.</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56969960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61</TotalTime>
  <Words>807</Words>
  <Application>Microsoft Office PowerPoint</Application>
  <PresentationFormat>Widescreen</PresentationFormat>
  <Paragraphs>92</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Custom</vt:lpstr>
      <vt:lpstr>FindDefault  (Prediction of Credit Card fraud)</vt:lpstr>
      <vt:lpstr>Introduction</vt:lpstr>
      <vt:lpstr>Data Exploration and Understanding</vt:lpstr>
      <vt:lpstr>PowerPoint Presentation</vt:lpstr>
      <vt:lpstr>Data Cleaning and Preprocessing</vt:lpstr>
      <vt:lpstr>Data cleaning and preprocessing are crucial steps before training a machine learning model. Here are some common steps that might be applied in this project:</vt:lpstr>
      <vt:lpstr>PowerPoint Presentation</vt:lpstr>
      <vt:lpstr>Choosing the Right Model</vt:lpstr>
      <vt:lpstr>Machine Learning Models</vt:lpstr>
      <vt:lpstr>Rationale for Model Selection</vt:lpstr>
      <vt:lpstr>PowerPoint Presentation</vt:lpstr>
      <vt:lpstr>Hyperparameter Tuning</vt:lpstr>
      <vt:lpstr>Hyperparameter tuning was conducted to optimize the model performance.</vt:lpstr>
      <vt:lpstr>Summary</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Ranjan</dc:creator>
  <cp:lastModifiedBy>Aditya Ranjan</cp:lastModifiedBy>
  <cp:revision>3</cp:revision>
  <dcterms:created xsi:type="dcterms:W3CDTF">2024-06-10T09:51:05Z</dcterms:created>
  <dcterms:modified xsi:type="dcterms:W3CDTF">2024-06-11T09:16:36Z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