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98" r:id="rId4"/>
    <p:sldId id="259" r:id="rId5"/>
    <p:sldId id="294" r:id="rId6"/>
    <p:sldId id="260" r:id="rId7"/>
    <p:sldId id="295" r:id="rId8"/>
    <p:sldId id="299" r:id="rId9"/>
    <p:sldId id="300" r:id="rId10"/>
    <p:sldId id="272" r:id="rId11"/>
    <p:sldId id="297"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3A9FB-7FD1-4CFC-B4A9-71660B7D7C06}" type="datetimeFigureOut">
              <a:rPr lang="en-IN" smtClean="0"/>
              <a:pPr/>
              <a:t>22-06-2024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D1A61-5F42-4601-8088-AA4CC6FFF004}" type="slidenum">
              <a:rPr lang="en-IN" smtClean="0"/>
              <a:pPr/>
              <a:t>‹#›</a:t>
            </a:fld>
            <a:endParaRPr lang="en-IN"/>
          </a:p>
        </p:txBody>
      </p:sp>
    </p:spTree>
    <p:extLst>
      <p:ext uri="{BB962C8B-B14F-4D97-AF65-F5344CB8AC3E}">
        <p14:creationId xmlns:p14="http://schemas.microsoft.com/office/powerpoint/2010/main" val="124784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B4CCA6-1AEB-451D-B434-94B9CF8EA99A}" type="slidenum">
              <a:rPr lang="en-US" smtClean="0"/>
              <a:pPr/>
              <a:t>1</a:t>
            </a:fld>
            <a:endParaRPr lang="en-US" dirty="0"/>
          </a:p>
        </p:txBody>
      </p:sp>
    </p:spTree>
    <p:extLst>
      <p:ext uri="{BB962C8B-B14F-4D97-AF65-F5344CB8AC3E}">
        <p14:creationId xmlns:p14="http://schemas.microsoft.com/office/powerpoint/2010/main" val="52760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FA72-6ED7-0ACD-FD13-9DFFA6E33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8A5B55-3BBF-412A-9D97-F8F2E9922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3A8AF7-D20E-5CBE-8B74-D148D58A3EB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A068C66-0540-4EA9-69BE-1432FB66B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1CF44-F2E4-1A69-71A6-C43060930FE2}"/>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78373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C566-4EB6-B2C3-C697-4D20076C5C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3CC4E4-9E7F-CBE2-BB5E-8942BE3C2F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828FB-AA2E-27AD-97AD-264B8242F3EA}"/>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62AEEF6-15A2-94D1-F17E-56F44EBD4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95D5C-C572-5744-1C52-2F1F26D996A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6157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A4EFB4-E987-AC4D-AF87-7091C1491E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C9C042-0FA8-5D76-195B-AF862392F2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9AE3F-A685-BBF1-03D1-A3E8B867B9AE}"/>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E379394-A27C-3101-852A-D376366DF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C9FA5-2EFC-6D60-0654-5BDCF4A75C2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400873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54E6-A7B7-6309-C47C-91CBA5037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D398D0-DE1A-6DA8-E29F-195BA942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A0684-BEBB-7907-CC3F-0474D6C695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696E07CE-9F58-6933-3727-DFB458AE16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0F1D6-FE80-A1EA-0705-CE7C064544EE}"/>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55463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5775-DDCB-469F-9343-17E3194D8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5AF9F9-45F9-5533-D19B-A9D5B81A6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F49C8E-E5BC-06CD-0863-FE974F59BC7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F3C8EB8D-5A9A-3EFB-68B7-BC190C3F76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5B98F4-69C2-9BC3-3793-BCB8DA0C0480}"/>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2144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0F96-2C10-8250-F7C7-E4DC4C8335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04C6E-1161-AB9F-D3BC-3F79511A8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A9B3F1-4ABE-9913-50C8-7700E2364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D921B1-CE81-1C91-3F57-ED1279457A8B}"/>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D8F7C928-69A0-436B-B320-64154F5D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771D9-007A-0D75-9D88-B6F9F4DE2CE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0339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09A6-ECB6-29EB-90F4-7205B5A1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983D39-9D2A-5841-2123-922EC1503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7866A-F53E-E5AB-0479-7028B7B27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076952-29B6-A893-ECD0-231F9FE26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54866-BD56-72D4-52CE-AA8441304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DB25CF-3334-38E1-2AE4-4DAB74C842D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8" name="Footer Placeholder 7">
            <a:extLst>
              <a:ext uri="{FF2B5EF4-FFF2-40B4-BE49-F238E27FC236}">
                <a16:creationId xmlns:a16="http://schemas.microsoft.com/office/drawing/2014/main" id="{57337EC2-931E-708A-B541-F564E05EF1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F0C913-688C-EED1-EF06-016C0A266591}"/>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69310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092-4266-4877-50DA-642A7B1CFC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1542D4-9516-A3F4-194D-631CA6E1D9A2}"/>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4" name="Footer Placeholder 3">
            <a:extLst>
              <a:ext uri="{FF2B5EF4-FFF2-40B4-BE49-F238E27FC236}">
                <a16:creationId xmlns:a16="http://schemas.microsoft.com/office/drawing/2014/main" id="{92302B5F-53DA-0833-76E1-B65558D47F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67D407-D0E4-C40E-3561-E1FCB2A20066}"/>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01381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CA9B9-591C-B53A-384A-82B7B172D944}"/>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3" name="Footer Placeholder 2">
            <a:extLst>
              <a:ext uri="{FF2B5EF4-FFF2-40B4-BE49-F238E27FC236}">
                <a16:creationId xmlns:a16="http://schemas.microsoft.com/office/drawing/2014/main" id="{88AA8AC3-6EC3-AF83-AE83-57DBEC0E8C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4DCE0-AB8D-A5E8-C561-80A8E1587157}"/>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7596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A8B-61B9-A74C-7AF9-A93F5C5EB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B5556-17D5-C666-83AD-CBA9AE5F7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814680-574D-1125-0D5A-5BC25DCA3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E5FA9-258C-B01B-7CFD-FD6DF482297D}"/>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146D2386-F8A2-C32A-BA9C-6FE4742AA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006E9-8054-1494-5CA9-0737EA372F95}"/>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258951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BB22-6820-8EAE-602A-8DE9D37D6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808C80-EB7A-E717-6415-12110452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313EAE-E7BA-1EB7-C2F9-FC269A7A6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15406-5B41-5CA6-2A87-4CC50676AFE9}"/>
              </a:ext>
            </a:extLst>
          </p:cNvPr>
          <p:cNvSpPr>
            <a:spLocks noGrp="1"/>
          </p:cNvSpPr>
          <p:nvPr>
            <p:ph type="dt" sz="half" idx="10"/>
          </p:nvPr>
        </p:nvSpPr>
        <p:spPr/>
        <p:txBody>
          <a:bodyPr/>
          <a:lstStyle/>
          <a:p>
            <a:fld id="{DEDAC7D4-5732-4C3B-A1A9-BE13B170D3C0}" type="datetimeFigureOut">
              <a:rPr lang="en-IN" smtClean="0"/>
              <a:pPr/>
              <a:t>22-06-2024</a:t>
            </a:fld>
            <a:endParaRPr lang="en-IN"/>
          </a:p>
        </p:txBody>
      </p:sp>
      <p:sp>
        <p:nvSpPr>
          <p:cNvPr id="6" name="Footer Placeholder 5">
            <a:extLst>
              <a:ext uri="{FF2B5EF4-FFF2-40B4-BE49-F238E27FC236}">
                <a16:creationId xmlns:a16="http://schemas.microsoft.com/office/drawing/2014/main" id="{F86FED1B-5D2D-CD4F-6A13-AE2BA9D29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F47F73-3509-6E62-E230-B6EF6DFA6B39}"/>
              </a:ext>
            </a:extLst>
          </p:cNvPr>
          <p:cNvSpPr>
            <a:spLocks noGrp="1"/>
          </p:cNvSpPr>
          <p:nvPr>
            <p:ph type="sldNum" sz="quarter" idx="12"/>
          </p:nvPr>
        </p:nvSpPr>
        <p:spPr/>
        <p:txBody>
          <a:bodyPr/>
          <a:lstStyle/>
          <a:p>
            <a:fld id="{DE59564C-4075-44F0-A017-8210CCA0D9FE}" type="slidenum">
              <a:rPr lang="en-IN" smtClean="0"/>
              <a:pPr/>
              <a:t>‹#›</a:t>
            </a:fld>
            <a:endParaRPr lang="en-IN"/>
          </a:p>
        </p:txBody>
      </p:sp>
    </p:spTree>
    <p:extLst>
      <p:ext uri="{BB962C8B-B14F-4D97-AF65-F5344CB8AC3E}">
        <p14:creationId xmlns:p14="http://schemas.microsoft.com/office/powerpoint/2010/main" val="315208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95206-96EC-E0B6-38A9-F1DD52256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56AA03-9A81-90E2-5C16-D98F26AD8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F99FD-641A-BAC3-C657-52455B3C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AC7D4-5732-4C3B-A1A9-BE13B170D3C0}" type="datetimeFigureOut">
              <a:rPr lang="en-IN" smtClean="0"/>
              <a:pPr/>
              <a:t>22-06-2024</a:t>
            </a:fld>
            <a:endParaRPr lang="en-IN"/>
          </a:p>
        </p:txBody>
      </p:sp>
      <p:sp>
        <p:nvSpPr>
          <p:cNvPr id="5" name="Footer Placeholder 4">
            <a:extLst>
              <a:ext uri="{FF2B5EF4-FFF2-40B4-BE49-F238E27FC236}">
                <a16:creationId xmlns:a16="http://schemas.microsoft.com/office/drawing/2014/main" id="{A6180ED7-C12D-14F3-82EC-5F116B56D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A246-DEA9-BE3E-CB13-FEB364DE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9564C-4075-44F0-A017-8210CCA0D9FE}" type="slidenum">
              <a:rPr lang="en-IN" smtClean="0"/>
              <a:pPr/>
              <a:t>‹#›</a:t>
            </a:fld>
            <a:endParaRPr lang="en-IN"/>
          </a:p>
        </p:txBody>
      </p:sp>
    </p:spTree>
    <p:extLst>
      <p:ext uri="{BB962C8B-B14F-4D97-AF65-F5344CB8AC3E}">
        <p14:creationId xmlns:p14="http://schemas.microsoft.com/office/powerpoint/2010/main" val="115792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4950" y="1522510"/>
            <a:ext cx="7002100" cy="6367455"/>
          </a:xfrm>
        </p:spPr>
        <p:txBody>
          <a:bodyPr>
            <a:normAutofit fontScale="90000"/>
          </a:bodyPr>
          <a:lstStyle/>
          <a:p>
            <a:br>
              <a:rPr lang="en-US" dirty="0"/>
            </a:br>
            <a:br>
              <a:rPr lang="en-US" dirty="0"/>
            </a:br>
            <a:r>
              <a:rPr lang="en-IN"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IN" sz="3600" b="1" dirty="0">
                <a:solidFill>
                  <a:srgbClr val="00B0F0"/>
                </a:solidFill>
                <a:latin typeface="Times New Roman" panose="02020603050405020304" pitchFamily="18" charset="0"/>
                <a:cs typeface="Times New Roman" panose="02020603050405020304" pitchFamily="18" charset="0"/>
              </a:rPr>
              <a:t>CMR TECHNICAL CAMPUS</a:t>
            </a:r>
            <a:br>
              <a:rPr lang="en-IN" sz="2200" b="1" dirty="0">
                <a:solidFill>
                  <a:srgbClr val="00B0F0"/>
                </a:solidFill>
                <a:latin typeface="Times New Roman" panose="02020603050405020304" pitchFamily="18" charset="0"/>
                <a:cs typeface="Times New Roman" panose="02020603050405020304" pitchFamily="18" charset="0"/>
              </a:rPr>
            </a:br>
            <a:r>
              <a:rPr lang="en-IN" sz="2200" b="1" dirty="0">
                <a:solidFill>
                  <a:srgbClr val="00B0F0"/>
                </a:solidFill>
                <a:latin typeface="Times New Roman" panose="02020603050405020304" pitchFamily="18" charset="0"/>
                <a:cs typeface="Times New Roman" panose="02020603050405020304" pitchFamily="18" charset="0"/>
              </a:rPr>
              <a:t>UGC (Autonomous)</a:t>
            </a:r>
            <a:br>
              <a:rPr lang="en-IN" sz="2200" b="1"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Kandlakoya, </a:t>
            </a:r>
            <a:r>
              <a:rPr lang="en-IN" sz="2200" dirty="0" err="1">
                <a:latin typeface="Times New Roman" panose="02020603050405020304" pitchFamily="18" charset="0"/>
                <a:cs typeface="Times New Roman" panose="02020603050405020304" pitchFamily="18" charset="0"/>
              </a:rPr>
              <a:t>Medchal</a:t>
            </a:r>
            <a:r>
              <a:rPr lang="en-IN" sz="2200" dirty="0">
                <a:latin typeface="Times New Roman" panose="02020603050405020304" pitchFamily="18" charset="0"/>
                <a:cs typeface="Times New Roman" panose="02020603050405020304" pitchFamily="18" charset="0"/>
              </a:rPr>
              <a:t> Road, Hyd-501 401</a:t>
            </a:r>
            <a:br>
              <a:rPr lang="en-IN" sz="2200" dirty="0">
                <a:latin typeface="Times New Roman" panose="02020603050405020304" pitchFamily="18" charset="0"/>
                <a:cs typeface="Times New Roman" panose="02020603050405020304" pitchFamily="18" charset="0"/>
              </a:rPr>
            </a:br>
            <a:r>
              <a:rPr lang="en-IN" sz="2200" b="1" dirty="0">
                <a:solidFill>
                  <a:srgbClr val="FF0000"/>
                </a:solidFill>
                <a:latin typeface="Times New Roman" panose="02020603050405020304" pitchFamily="18" charset="0"/>
                <a:cs typeface="Times New Roman" panose="02020603050405020304" pitchFamily="18" charset="0"/>
              </a:rPr>
              <a:t>Department of Computer Science &amp; Engineering</a:t>
            </a:r>
            <a:br>
              <a:rPr lang="en-IN" sz="2200" b="1" dirty="0">
                <a:solidFill>
                  <a:srgbClr val="FF0000"/>
                </a:solidFill>
                <a:latin typeface="Times New Roman" panose="02020603050405020304" pitchFamily="18" charset="0"/>
                <a:cs typeface="Times New Roman" panose="02020603050405020304" pitchFamily="18" charset="0"/>
              </a:rPr>
            </a:br>
            <a:r>
              <a:rPr lang="en-IN" sz="2700" b="1" dirty="0">
                <a:solidFill>
                  <a:srgbClr val="00B050"/>
                </a:solidFill>
                <a:latin typeface="Times New Roman" panose="02020603050405020304" pitchFamily="18" charset="0"/>
                <a:cs typeface="Times New Roman" panose="02020603050405020304" pitchFamily="18" charset="0"/>
              </a:rPr>
              <a:t>Real Time Project Review</a:t>
            </a:r>
            <a:br>
              <a:rPr lang="en-IN" sz="2700" b="1" dirty="0">
                <a:solidFill>
                  <a:srgbClr val="00B050"/>
                </a:solidFill>
                <a:latin typeface="Times New Roman" panose="02020603050405020304" pitchFamily="18" charset="0"/>
                <a:cs typeface="Times New Roman" panose="02020603050405020304" pitchFamily="18" charset="0"/>
              </a:rPr>
            </a:br>
            <a:br>
              <a:rPr lang="en-IN" sz="2200" b="1" dirty="0">
                <a:solidFill>
                  <a:srgbClr val="00B0F0"/>
                </a:solidFill>
                <a:latin typeface="Times New Roman" panose="02020603050405020304" pitchFamily="18" charset="0"/>
                <a:cs typeface="Times New Roman" panose="02020603050405020304" pitchFamily="18" charset="0"/>
              </a:rPr>
            </a:br>
            <a:r>
              <a:rPr lang="en-IN" sz="2000" b="1" dirty="0">
                <a:solidFill>
                  <a:srgbClr val="002060"/>
                </a:solidFill>
                <a:latin typeface="Times New Roman" panose="02020603050405020304" pitchFamily="18" charset="0"/>
                <a:cs typeface="Times New Roman" panose="02020603050405020304" pitchFamily="18" charset="0"/>
              </a:rPr>
              <a:t>TITLE OF THE PROJECT :</a:t>
            </a:r>
            <a:br>
              <a:rPr lang="en-IN" sz="2000" b="1" dirty="0">
                <a:solidFill>
                  <a:srgbClr val="002060"/>
                </a:solidFill>
                <a:latin typeface="Times New Roman" panose="02020603050405020304" pitchFamily="18" charset="0"/>
                <a:cs typeface="Times New Roman" panose="02020603050405020304" pitchFamily="18" charset="0"/>
              </a:rPr>
            </a:br>
            <a:r>
              <a:rPr lang="en-IN" sz="1800" b="1" dirty="0">
                <a:solidFill>
                  <a:srgbClr val="002060"/>
                </a:solidFill>
                <a:latin typeface="Times New Roman" panose="02020603050405020304" pitchFamily="18" charset="0"/>
                <a:cs typeface="Times New Roman" panose="02020603050405020304" pitchFamily="18" charset="0"/>
              </a:rPr>
              <a:t>RFID &amp; BLUETOOTH BASED TOURIST SERVICE PROTOTYPE</a:t>
            </a:r>
            <a:br>
              <a:rPr lang="en-IN" sz="2200" b="1" dirty="0">
                <a:solidFill>
                  <a:srgbClr val="002060"/>
                </a:solidFill>
                <a:latin typeface="Times New Roman" panose="02020603050405020304" pitchFamily="18" charset="0"/>
                <a:cs typeface="Times New Roman" panose="02020603050405020304" pitchFamily="18" charset="0"/>
              </a:rPr>
            </a:br>
            <a:br>
              <a:rPr lang="en-US" sz="2400" b="1" dirty="0">
                <a:solidFill>
                  <a:schemeClr val="accent5">
                    <a:lumMod val="75000"/>
                  </a:schemeClr>
                </a:solidFill>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endParaRPr lang="en-US" sz="2000" dirty="0">
              <a:solidFill>
                <a:srgbClr val="00B0F0"/>
              </a:solidFill>
            </a:endParaRPr>
          </a:p>
        </p:txBody>
      </p:sp>
      <p:pic>
        <p:nvPicPr>
          <p:cNvPr id="4" name="Picture 3" descr="CMRGI Logo New2"/>
          <p:cNvPicPr/>
          <p:nvPr/>
        </p:nvPicPr>
        <p:blipFill>
          <a:blip r:embed="rId3" cstate="print"/>
          <a:srcRect/>
          <a:stretch>
            <a:fillRect/>
          </a:stretch>
        </p:blipFill>
        <p:spPr bwMode="auto">
          <a:xfrm>
            <a:off x="952464" y="0"/>
            <a:ext cx="1428760" cy="1071570"/>
          </a:xfrm>
          <a:prstGeom prst="rect">
            <a:avLst/>
          </a:prstGeom>
          <a:noFill/>
          <a:ln w="9525">
            <a:noFill/>
            <a:miter lim="800000"/>
            <a:headEnd/>
            <a:tailEnd/>
          </a:ln>
        </p:spPr>
      </p:pic>
      <p:sp>
        <p:nvSpPr>
          <p:cNvPr id="6" name="TextBox 5"/>
          <p:cNvSpPr txBox="1"/>
          <p:nvPr/>
        </p:nvSpPr>
        <p:spPr>
          <a:xfrm>
            <a:off x="1821435" y="3429000"/>
            <a:ext cx="8786874" cy="3139321"/>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                                                             BATCH NO </a:t>
            </a:r>
            <a:r>
              <a:rPr lang="en-IN" dirty="0">
                <a:solidFill>
                  <a:srgbClr val="FF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19</a:t>
            </a:r>
            <a:r>
              <a:rPr lang="en-IN" dirty="0">
                <a:solidFill>
                  <a:srgbClr val="FF0000"/>
                </a:solidFill>
                <a:latin typeface="Times New Roman" panose="02020603050405020304" pitchFamily="18" charset="0"/>
                <a:cs typeface="Times New Roman" panose="02020603050405020304" pitchFamily="18" charset="0"/>
              </a:rPr>
              <a:t>  </a:t>
            </a:r>
            <a:endParaRPr lang="en-IN" b="1"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Project Guide :                                                                     ROLL NUMBERS </a:t>
            </a:r>
            <a:r>
              <a:rPr lang="en-IN" dirty="0">
                <a:solidFill>
                  <a:srgbClr val="FF0000"/>
                </a:solidFill>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NAME :Mr. R. SAI KRISHNA</a:t>
            </a:r>
            <a:r>
              <a:rPr lang="en-IN" dirty="0">
                <a:latin typeface="Times New Roman" panose="02020603050405020304" pitchFamily="18" charset="0"/>
                <a:cs typeface="Times New Roman" panose="02020603050405020304" pitchFamily="18" charset="0"/>
              </a:rPr>
              <a:t>			  	227R1A0503 - ADITYA RAO</a:t>
            </a:r>
          </a:p>
          <a:p>
            <a:r>
              <a:rPr lang="en-IN"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Designation : ASSOCIATE PROFESSOR</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227R1A0522 - G.MADHURI</a:t>
            </a:r>
          </a:p>
          <a:p>
            <a:r>
              <a:rPr lang="en-IN" dirty="0">
                <a:latin typeface="Times New Roman" panose="02020603050405020304" pitchFamily="18" charset="0"/>
                <a:cs typeface="Times New Roman" panose="02020603050405020304" pitchFamily="18" charset="0"/>
              </a:rPr>
              <a:t>                                                                                                227R1A0557 - T.DHANUSH</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b="1" dirty="0">
                <a:solidFill>
                  <a:srgbClr val="FF0000"/>
                </a:solidFill>
                <a:latin typeface="Times New Roman" panose="02020603050405020304" pitchFamily="18" charset="0"/>
                <a:cs typeface="Times New Roman" panose="02020603050405020304" pitchFamily="18" charset="0"/>
              </a:rPr>
              <a:t> Project Coordinator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NAME :</a:t>
            </a:r>
            <a:r>
              <a:rPr lang="en-IN" sz="1600" b="1" dirty="0" err="1">
                <a:latin typeface="Times New Roman" panose="02020603050405020304" pitchFamily="18" charset="0"/>
                <a:cs typeface="Times New Roman" panose="02020603050405020304" pitchFamily="18" charset="0"/>
              </a:rPr>
              <a:t>Mr.V.SRINU</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Designation :  ASSISSTANT PROFESSOR                          </a:t>
            </a:r>
            <a:endParaRPr lang="en-US" dirty="0"/>
          </a:p>
        </p:txBody>
      </p:sp>
      <p:pic>
        <p:nvPicPr>
          <p:cNvPr id="7" name="Picture 6" descr="C:\Users\Dean Academic\Desktop\Images for Canva\naac_a_grade.jpg"/>
          <p:cNvPicPr/>
          <p:nvPr/>
        </p:nvPicPr>
        <p:blipFill>
          <a:blip r:embed="rId4"/>
          <a:srcRect/>
          <a:stretch>
            <a:fillRect/>
          </a:stretch>
        </p:blipFill>
        <p:spPr bwMode="auto">
          <a:xfrm>
            <a:off x="9739338" y="24"/>
            <a:ext cx="1285852" cy="107154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1380-7E96-4336-8C83-C6AC5FCD85C2}"/>
              </a:ext>
            </a:extLst>
          </p:cNvPr>
          <p:cNvSpPr>
            <a:spLocks noGrp="1"/>
          </p:cNvSpPr>
          <p:nvPr>
            <p:ph type="title"/>
          </p:nvPr>
        </p:nvSpPr>
        <p:spPr>
          <a:xfrm>
            <a:off x="1981200" y="274638"/>
            <a:ext cx="8229600" cy="939784"/>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BC230-A671-48BF-9E05-FAF177AFE1D8}"/>
              </a:ext>
            </a:extLst>
          </p:cNvPr>
          <p:cNvSpPr>
            <a:spLocks noGrp="1"/>
          </p:cNvSpPr>
          <p:nvPr>
            <p:ph idx="1"/>
          </p:nvPr>
        </p:nvSpPr>
        <p:spPr>
          <a:xfrm>
            <a:off x="1952596" y="1142984"/>
            <a:ext cx="8258204" cy="5310352"/>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Prashant J. Mahajan; Kalyani V. Pagare, “PIR based automatic fever testing”, International Research Journal of Engineering and Technology(IRJET),vol-07,issue no-04,pp.1345-1347,2020.</a:t>
            </a:r>
          </a:p>
          <a:p>
            <a:pPr algn="just"/>
            <a:r>
              <a:rPr lang="en-US" sz="2200" dirty="0">
                <a:latin typeface="Times New Roman" panose="02020603050405020304" pitchFamily="18" charset="0"/>
                <a:cs typeface="Times New Roman" panose="02020603050405020304" pitchFamily="18" charset="0"/>
              </a:rPr>
              <a:t>Pooja Ajmera, “INFRARED SENSOR” , International Research Journal of Engineering and Technology(IRJET), ISSN: 2278-0181 vol-05,issue no-23,1559-1557.</a:t>
            </a:r>
          </a:p>
          <a:p>
            <a:pPr algn="just"/>
            <a:r>
              <a:rPr lang="en-US" sz="2200" dirty="0">
                <a:latin typeface="Times New Roman" panose="02020603050405020304" pitchFamily="18" charset="0"/>
                <a:cs typeface="Times New Roman" panose="02020603050405020304" pitchFamily="18" charset="0"/>
              </a:rPr>
              <a:t>Hanzhong, “DESIGN OFA NON-CONTACT INFRARED THERMOMETER”, International Research Journal of Engineering and Technology(IRJET),ISSN: 2581-0181 vol-08,issue no-13,1859-183</a:t>
            </a:r>
          </a:p>
          <a:p>
            <a:pPr algn="just"/>
            <a:r>
              <a:rPr lang="en-US" sz="2200" dirty="0">
                <a:latin typeface="Times New Roman" panose="02020603050405020304" pitchFamily="18" charset="0"/>
                <a:cs typeface="Times New Roman" panose="02020603050405020304" pitchFamily="18" charset="0"/>
              </a:rPr>
              <a:t>Rohit Ramagade , Uday Thak, Harshad </a:t>
            </a:r>
            <a:r>
              <a:rPr lang="en-US" sz="2200" dirty="0" err="1">
                <a:latin typeface="Times New Roman" panose="02020603050405020304" pitchFamily="18" charset="0"/>
                <a:cs typeface="Times New Roman" panose="02020603050405020304" pitchFamily="18" charset="0"/>
              </a:rPr>
              <a:t>pidurkar</a:t>
            </a:r>
            <a:r>
              <a:rPr lang="en-US" sz="2200" dirty="0">
                <a:latin typeface="Times New Roman" panose="02020603050405020304" pitchFamily="18" charset="0"/>
                <a:cs typeface="Times New Roman" panose="02020603050405020304" pitchFamily="18" charset="0"/>
              </a:rPr>
              <a:t>, Lokesh Kathale; ”INNOVATIVE TECHNOLOGIES FOR TEMPERATURE MEASUREMENT OF AERO ENGINE COMPONENT”, International Research Journal of Engineering and Technology(IRJET), ISSN: 2395-0056 vol-05,issue no-23, 2395-0072</a:t>
            </a:r>
          </a:p>
          <a:p>
            <a:pPr algn="just"/>
            <a:r>
              <a:rPr lang="en-US" sz="2200" dirty="0" err="1">
                <a:latin typeface="Times New Roman" panose="02020603050405020304" pitchFamily="18" charset="0"/>
                <a:cs typeface="Times New Roman" panose="02020603050405020304" pitchFamily="18" charset="0"/>
              </a:rPr>
              <a:t>Akshay</a:t>
            </a:r>
            <a:r>
              <a:rPr lang="en-US" sz="2200" dirty="0">
                <a:latin typeface="Times New Roman" panose="02020603050405020304" pitchFamily="18" charset="0"/>
                <a:cs typeface="Times New Roman" panose="02020603050405020304" pitchFamily="18" charset="0"/>
              </a:rPr>
              <a:t> Sharma A S, “ Review on Automatic Sanitizer Dispensing Machine”, International Research Journal of Engineering and Technology(IRJET),vol-09,issue no-07,pp.725-726,2020.</a:t>
            </a:r>
          </a:p>
          <a:p>
            <a:pPr algn="just"/>
            <a:endParaRPr lang="en-US" sz="20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01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69A2-5CDB-037B-9142-9DED5E8EB690}"/>
              </a:ext>
            </a:extLst>
          </p:cNvPr>
          <p:cNvSpPr>
            <a:spLocks noGrp="1"/>
          </p:cNvSpPr>
          <p:nvPr>
            <p:ph type="title"/>
          </p:nvPr>
        </p:nvSpPr>
        <p:spPr>
          <a:xfrm>
            <a:off x="838200" y="365125"/>
            <a:ext cx="10515600" cy="5369469"/>
          </a:xfrm>
        </p:spPr>
        <p:txBody>
          <a:bodyPr/>
          <a:lstStyle/>
          <a:p>
            <a:pPr algn="ctr"/>
            <a:r>
              <a:rPr lang="en-US" b="1" dirty="0">
                <a:latin typeface="Times New Roman" panose="02020603050405020304" pitchFamily="18" charset="0"/>
                <a:cs typeface="Times New Roman" panose="02020603050405020304" pitchFamily="18" charset="0"/>
              </a:rPr>
              <a:t>Q&amp;A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28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647-136D-6CB6-9251-40758619CEC5}"/>
              </a:ext>
            </a:extLst>
          </p:cNvPr>
          <p:cNvSpPr>
            <a:spLocks noGrp="1"/>
          </p:cNvSpPr>
          <p:nvPr>
            <p:ph type="title"/>
          </p:nvPr>
        </p:nvSpPr>
        <p:spPr>
          <a:xfrm>
            <a:off x="838200" y="365125"/>
            <a:ext cx="10515600" cy="5931172"/>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1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normAutofit/>
          </a:bodyPr>
          <a:lstStyle/>
          <a:p>
            <a:r>
              <a:rPr lang="en-IN" dirty="0"/>
              <a:t>ABSTRACT</a:t>
            </a:r>
          </a:p>
          <a:p>
            <a:r>
              <a:rPr lang="en-IN" dirty="0"/>
              <a:t>INTRODUCTION</a:t>
            </a:r>
          </a:p>
          <a:p>
            <a:r>
              <a:rPr lang="en-IN" dirty="0"/>
              <a:t>LITERATURE SURVEY</a:t>
            </a:r>
          </a:p>
          <a:p>
            <a:r>
              <a:rPr lang="en-IN" dirty="0"/>
              <a:t>PROPOSED METHODOLOGY</a:t>
            </a:r>
          </a:p>
          <a:p>
            <a:r>
              <a:rPr lang="en-IN" dirty="0"/>
              <a:t>IMPLEMENTATION &amp; ARCHITECTURE</a:t>
            </a:r>
          </a:p>
          <a:p>
            <a:r>
              <a:rPr lang="en-IN" dirty="0"/>
              <a:t>RESULTS &amp; DISCUSSIONS</a:t>
            </a:r>
          </a:p>
          <a:p>
            <a:r>
              <a:rPr lang="en-IN" dirty="0"/>
              <a:t>CONCLUSION &amp; FUTURE SCOPE</a:t>
            </a:r>
          </a:p>
          <a:p>
            <a:r>
              <a:rPr lang="en-IN" dirty="0"/>
              <a:t>REFRENCES</a:t>
            </a:r>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CONTENTS</a:t>
            </a:r>
          </a:p>
        </p:txBody>
      </p:sp>
    </p:spTree>
    <p:extLst>
      <p:ext uri="{BB962C8B-B14F-4D97-AF65-F5344CB8AC3E}">
        <p14:creationId xmlns:p14="http://schemas.microsoft.com/office/powerpoint/2010/main" val="41408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987E-BFB3-9BE9-6796-4A2F1AEA8EA6}"/>
              </a:ext>
            </a:extLst>
          </p:cNvPr>
          <p:cNvSpPr>
            <a:spLocks noGrp="1"/>
          </p:cNvSpPr>
          <p:nvPr>
            <p:ph idx="1"/>
          </p:nvPr>
        </p:nvSpPr>
        <p:spPr/>
        <p:txBody>
          <a:bodyPr>
            <a:normAutofit fontScale="85000" lnSpcReduction="20000"/>
          </a:bodyPr>
          <a:lstStyle/>
          <a:p>
            <a:r>
              <a:rPr lang="en-IN" dirty="0"/>
              <a:t>In the contemporary tourism industry, enhancing the visitor experience through advanced technological solutions is a key objective. This project introduces an innovative tourist service prototype that leverages RFID (Radio Frequency Identification) and Bluetooth technologies to provide a seamless, informative, and interactive experience for tourists. The system is meticulously designed to offer personalized services, real-time information dissemination, and enhanced navigation within tourist attractions such as museums, historical sites, and theme parks.</a:t>
            </a:r>
          </a:p>
          <a:p>
            <a:r>
              <a:rPr lang="en-IN" dirty="0"/>
              <a:t>The hardware architecture of the prototype includes RFID tags, RFID readers, Bluetooth beacons, and a central processing unit. Tourists are provided with RFID-enabled smart cards, which they can use to interact with RFID readers positioned at various points of interest. These interactions trigger the system to provide tailored information and recommendations based on the tourist's preferences and previous interactions. Bluetooth beacons strategically placed throughout the site communicate with tourists' smartphones, providing real-time notifications, location-based services, and navigational assistance</a:t>
            </a:r>
          </a:p>
        </p:txBody>
      </p:sp>
      <p:sp>
        <p:nvSpPr>
          <p:cNvPr id="4" name="Title 1">
            <a:extLst>
              <a:ext uri="{FF2B5EF4-FFF2-40B4-BE49-F238E27FC236}">
                <a16:creationId xmlns:a16="http://schemas.microsoft.com/office/drawing/2014/main" id="{29F56128-1ACA-61B2-1D19-5139023D9CD7}"/>
              </a:ext>
            </a:extLst>
          </p:cNvPr>
          <p:cNvSpPr>
            <a:spLocks noGrp="1"/>
          </p:cNvSpPr>
          <p:nvPr>
            <p:ph type="title"/>
          </p:nvPr>
        </p:nvSpPr>
        <p:spPr>
          <a:xfrm>
            <a:off x="838200" y="365125"/>
            <a:ext cx="10515600" cy="1325563"/>
          </a:xfrm>
        </p:spPr>
        <p:txBody>
          <a:bodyPr>
            <a:normAutofit/>
          </a:bodyPr>
          <a:lstStyle/>
          <a:p>
            <a:pPr algn="ctr"/>
            <a:r>
              <a:rPr lang="en-US" sz="4000" b="1" dirty="0">
                <a:latin typeface="Times New Roman" pitchFamily="18" charset="0"/>
                <a:cs typeface="Times New Roman" pitchFamily="18" charset="0"/>
              </a:rPr>
              <a:t>ABSTRACT</a:t>
            </a:r>
          </a:p>
        </p:txBody>
      </p:sp>
    </p:spTree>
    <p:extLst>
      <p:ext uri="{BB962C8B-B14F-4D97-AF65-F5344CB8AC3E}">
        <p14:creationId xmlns:p14="http://schemas.microsoft.com/office/powerpoint/2010/main" val="414080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CBF9-E406-9BD2-1CCC-530A591FED20}"/>
              </a:ext>
            </a:extLst>
          </p:cNvPr>
          <p:cNvSpPr>
            <a:spLocks noGrp="1"/>
          </p:cNvSpPr>
          <p:nvPr>
            <p:ph type="title"/>
          </p:nvPr>
        </p:nvSpPr>
        <p:spPr/>
        <p:txBody>
          <a:bodyPr/>
          <a:lstStyle/>
          <a:p>
            <a:pPr algn="ctr"/>
            <a:r>
              <a:rPr lang="en-US" b="1" dirty="0">
                <a:latin typeface="Times New Roman" pitchFamily="18" charset="0"/>
                <a:cs typeface="Times New Roman" pitchFamily="18" charset="0"/>
              </a:rPr>
              <a:t>INTRODUCTION</a:t>
            </a:r>
            <a:endParaRPr lang="en-IN" dirty="0"/>
          </a:p>
        </p:txBody>
      </p:sp>
      <p:sp>
        <p:nvSpPr>
          <p:cNvPr id="3" name="Content Placeholder 2">
            <a:extLst>
              <a:ext uri="{FF2B5EF4-FFF2-40B4-BE49-F238E27FC236}">
                <a16:creationId xmlns:a16="http://schemas.microsoft.com/office/drawing/2014/main" id="{D4E399A1-3F52-944F-234D-259B1C72AD9F}"/>
              </a:ext>
            </a:extLst>
          </p:cNvPr>
          <p:cNvSpPr>
            <a:spLocks noGrp="1"/>
          </p:cNvSpPr>
          <p:nvPr>
            <p:ph idx="1"/>
          </p:nvPr>
        </p:nvSpPr>
        <p:spPr/>
        <p:txBody>
          <a:bodyPr>
            <a:normAutofit fontScale="92500" lnSpcReduction="10000"/>
          </a:bodyPr>
          <a:lstStyle/>
          <a:p>
            <a:r>
              <a:rPr lang="en-US" dirty="0"/>
              <a:t>Today, technology is changing how we travel and explore new places. Two key technologies, RFID and Bluetooth, are playing a big role in making tourism easier and more enjoyable.</a:t>
            </a:r>
          </a:p>
          <a:p>
            <a:r>
              <a:rPr lang="en-US" b="1" dirty="0"/>
              <a:t>RFID</a:t>
            </a:r>
            <a:r>
              <a:rPr lang="en-US" dirty="0"/>
              <a:t> uses small tags that send out radio signals. These tags can be put on tickets, maps, or even wearable devices. They help automatically identify things and get information quickly. For tourists, this means they can get details about attractions or events just by waving their device near a reader.</a:t>
            </a:r>
          </a:p>
          <a:p>
            <a:r>
              <a:rPr lang="en-US" b="1" dirty="0"/>
              <a:t>Bluetooth</a:t>
            </a:r>
            <a:r>
              <a:rPr lang="en-US" dirty="0"/>
              <a:t> lets devices like smartphones connect and share information wirelessly over short distances. This technology is great for sending updates, maps, or even virtual guides straight to your phone when you're near a tourist spot.</a:t>
            </a:r>
          </a:p>
          <a:p>
            <a:endParaRPr lang="en-IN" dirty="0"/>
          </a:p>
        </p:txBody>
      </p:sp>
    </p:spTree>
    <p:extLst>
      <p:ext uri="{BB962C8B-B14F-4D97-AF65-F5344CB8AC3E}">
        <p14:creationId xmlns:p14="http://schemas.microsoft.com/office/powerpoint/2010/main" val="71904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2596" y="1"/>
            <a:ext cx="8029604" cy="785794"/>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endParaRPr lang="en-US" dirty="0"/>
          </a:p>
        </p:txBody>
      </p:sp>
      <p:sp>
        <p:nvSpPr>
          <p:cNvPr id="3" name="Subtitle 2"/>
          <p:cNvSpPr>
            <a:spLocks noGrp="1"/>
          </p:cNvSpPr>
          <p:nvPr>
            <p:ph type="subTitle" idx="1"/>
          </p:nvPr>
        </p:nvSpPr>
        <p:spPr>
          <a:xfrm>
            <a:off x="1524000" y="857232"/>
            <a:ext cx="9144000" cy="5786478"/>
          </a:xfrm>
        </p:spPr>
        <p:txBody>
          <a:bodyPr/>
          <a:lstStyle/>
          <a:p>
            <a:endParaRPr lang="en-US" dirty="0"/>
          </a:p>
        </p:txBody>
      </p:sp>
      <p:graphicFrame>
        <p:nvGraphicFramePr>
          <p:cNvPr id="5" name="Table 4"/>
          <p:cNvGraphicFramePr>
            <a:graphicFrameLocks noGrp="1"/>
          </p:cNvGraphicFramePr>
          <p:nvPr/>
        </p:nvGraphicFramePr>
        <p:xfrm>
          <a:off x="1809720" y="642918"/>
          <a:ext cx="8644002" cy="6091296"/>
        </p:xfrm>
        <a:graphic>
          <a:graphicData uri="http://schemas.openxmlformats.org/drawingml/2006/table">
            <a:tbl>
              <a:tblPr firstRow="1" bandRow="1">
                <a:tableStyleId>{F5AB1C69-6EDB-4FF4-983F-18BD219EF322}</a:tableStyleId>
              </a:tblPr>
              <a:tblGrid>
                <a:gridCol w="536527">
                  <a:extLst>
                    <a:ext uri="{9D8B030D-6E8A-4147-A177-3AD203B41FA5}">
                      <a16:colId xmlns:a16="http://schemas.microsoft.com/office/drawing/2014/main" val="20000"/>
                    </a:ext>
                  </a:extLst>
                </a:gridCol>
                <a:gridCol w="1132662">
                  <a:extLst>
                    <a:ext uri="{9D8B030D-6E8A-4147-A177-3AD203B41FA5}">
                      <a16:colId xmlns:a16="http://schemas.microsoft.com/office/drawing/2014/main" val="20001"/>
                    </a:ext>
                  </a:extLst>
                </a:gridCol>
                <a:gridCol w="1430731">
                  <a:extLst>
                    <a:ext uri="{9D8B030D-6E8A-4147-A177-3AD203B41FA5}">
                      <a16:colId xmlns:a16="http://schemas.microsoft.com/office/drawing/2014/main" val="20002"/>
                    </a:ext>
                  </a:extLst>
                </a:gridCol>
                <a:gridCol w="1430731">
                  <a:extLst>
                    <a:ext uri="{9D8B030D-6E8A-4147-A177-3AD203B41FA5}">
                      <a16:colId xmlns:a16="http://schemas.microsoft.com/office/drawing/2014/main" val="20003"/>
                    </a:ext>
                  </a:extLst>
                </a:gridCol>
                <a:gridCol w="1013434">
                  <a:extLst>
                    <a:ext uri="{9D8B030D-6E8A-4147-A177-3AD203B41FA5}">
                      <a16:colId xmlns:a16="http://schemas.microsoft.com/office/drawing/2014/main" val="20004"/>
                    </a:ext>
                  </a:extLst>
                </a:gridCol>
                <a:gridCol w="1073048">
                  <a:extLst>
                    <a:ext uri="{9D8B030D-6E8A-4147-A177-3AD203B41FA5}">
                      <a16:colId xmlns:a16="http://schemas.microsoft.com/office/drawing/2014/main" val="20005"/>
                    </a:ext>
                  </a:extLst>
                </a:gridCol>
                <a:gridCol w="1073048">
                  <a:extLst>
                    <a:ext uri="{9D8B030D-6E8A-4147-A177-3AD203B41FA5}">
                      <a16:colId xmlns:a16="http://schemas.microsoft.com/office/drawing/2014/main" val="20006"/>
                    </a:ext>
                  </a:extLst>
                </a:gridCol>
                <a:gridCol w="953821">
                  <a:extLst>
                    <a:ext uri="{9D8B030D-6E8A-4147-A177-3AD203B41FA5}">
                      <a16:colId xmlns:a16="http://schemas.microsoft.com/office/drawing/2014/main" val="20007"/>
                    </a:ext>
                  </a:extLst>
                </a:gridCol>
              </a:tblGrid>
              <a:tr h="844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S.No.</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Name of Author</a:t>
                      </a:r>
                      <a:r>
                        <a:rPr lang="en-IN" baseline="0" dirty="0"/>
                        <a:t> </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Title</a:t>
                      </a:r>
                      <a:r>
                        <a:rPr lang="en-IN" baseline="0" dirty="0"/>
                        <a:t> of the paper</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International journal/conference</a:t>
                      </a:r>
                      <a:endParaRPr lang="en-US" dirty="0"/>
                    </a:p>
                    <a:p>
                      <a:endParaRPr lang="en-US" dirty="0"/>
                    </a:p>
                  </a:txBody>
                  <a:tcPr/>
                </a:tc>
                <a:tc>
                  <a:txBody>
                    <a:bodyPr/>
                    <a:lstStyle/>
                    <a:p>
                      <a:r>
                        <a:rPr lang="en-IN" dirty="0"/>
                        <a:t>Volume</a:t>
                      </a:r>
                      <a:r>
                        <a:rPr lang="en-IN" baseline="0" dirty="0"/>
                        <a:t> </a:t>
                      </a:r>
                    </a:p>
                    <a:p>
                      <a:r>
                        <a:rPr lang="en-IN" baseline="0" dirty="0"/>
                        <a:t>No.</a:t>
                      </a:r>
                      <a:endParaRPr lang="en-US" dirty="0"/>
                    </a:p>
                    <a:p>
                      <a:endParaRPr lang="en-US" dirty="0"/>
                    </a:p>
                  </a:txBody>
                  <a:tcPr/>
                </a:tc>
                <a:tc>
                  <a:txBody>
                    <a:bodyPr/>
                    <a:lstStyle/>
                    <a:p>
                      <a:r>
                        <a:rPr lang="en-IN" baseline="0" dirty="0"/>
                        <a:t>Issue</a:t>
                      </a:r>
                    </a:p>
                  </a:txBody>
                  <a:tcPr/>
                </a:tc>
                <a:tc>
                  <a:txBody>
                    <a:bodyPr/>
                    <a:lstStyle/>
                    <a:p>
                      <a:r>
                        <a:rPr lang="en-IN" dirty="0"/>
                        <a:t>ISBN/</a:t>
                      </a:r>
                    </a:p>
                    <a:p>
                      <a:r>
                        <a:rPr lang="en-IN" dirty="0"/>
                        <a:t>ISSN</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Indexing</a:t>
                      </a:r>
                      <a:endParaRPr lang="en-US" dirty="0"/>
                    </a:p>
                    <a:p>
                      <a:endParaRPr lang="en-US" dirty="0"/>
                    </a:p>
                  </a:txBody>
                  <a:tcPr/>
                </a:tc>
                <a:extLst>
                  <a:ext uri="{0D108BD9-81ED-4DB2-BD59-A6C34878D82A}">
                    <a16:rowId xmlns:a16="http://schemas.microsoft.com/office/drawing/2014/main" val="10000"/>
                  </a:ext>
                </a:extLst>
              </a:tr>
              <a:tr h="1552128">
                <a:tc>
                  <a:txBody>
                    <a:bodyPr/>
                    <a:lstStyle/>
                    <a:p>
                      <a:endParaRPr lang="en-IN" dirty="0"/>
                    </a:p>
                    <a:p>
                      <a:r>
                        <a:rPr lang="en-IN" baseline="0" dirty="0"/>
                        <a:t> 1.</a:t>
                      </a:r>
                      <a:endParaRPr lang="en-US" dirty="0"/>
                    </a:p>
                  </a:txBody>
                  <a:tcPr/>
                </a:tc>
                <a:tc>
                  <a:txBody>
                    <a:bodyPr/>
                    <a:lstStyle/>
                    <a:p>
                      <a:r>
                        <a:rPr lang="sv-SE" sz="1400" b="1" dirty="0"/>
                        <a:t>Prashant J. Mahajan; Kalyani V. Pagare</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PIR Based</a:t>
                      </a:r>
                      <a:r>
                        <a:rPr lang="en-US" sz="1400" b="1" baseline="0" dirty="0"/>
                        <a:t> </a:t>
                      </a:r>
                      <a:r>
                        <a:rPr lang="en-US" sz="1400" b="1" dirty="0"/>
                        <a:t>Automatic Fever Testing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Electronics Engineering Research.(IRJET) </a:t>
                      </a:r>
                      <a:endParaRPr lang="en-US" sz="1400"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baseline="0" dirty="0"/>
                        <a:t>        07</a:t>
                      </a:r>
                      <a:endParaRPr lang="en-US" sz="1400" b="1" dirty="0"/>
                    </a:p>
                  </a:txBody>
                  <a:tcPr/>
                </a:tc>
                <a:tc>
                  <a:txBody>
                    <a:bodyPr/>
                    <a:lstStyle/>
                    <a:p>
                      <a:r>
                        <a:rPr lang="en-IN" sz="1400" b="1" dirty="0"/>
                        <a:t> </a:t>
                      </a:r>
                      <a:r>
                        <a:rPr lang="en-US" sz="1400" b="1" dirty="0"/>
                        <a:t>04 | Apr 2020</a:t>
                      </a:r>
                      <a:endParaRPr lang="en-IN" sz="1400" b="1" dirty="0"/>
                    </a:p>
                  </a:txBody>
                  <a:tcPr/>
                </a:tc>
                <a:tc>
                  <a:txBody>
                    <a:bodyPr/>
                    <a:lstStyle/>
                    <a:p>
                      <a:r>
                        <a:rPr lang="en-US" sz="1400" b="1" dirty="0"/>
                        <a:t>e-ISSN: </a:t>
                      </a:r>
                    </a:p>
                    <a:p>
                      <a:r>
                        <a:rPr lang="en-US" sz="1400" b="1" dirty="0"/>
                        <a:t>2395-0056</a:t>
                      </a:r>
                    </a:p>
                    <a:p>
                      <a:r>
                        <a:rPr lang="en-US" sz="1400" b="1" dirty="0"/>
                        <a:t>p-ISSN: 2395-0072</a:t>
                      </a:r>
                    </a:p>
                  </a:txBody>
                  <a:tcPr/>
                </a:tc>
                <a:tc>
                  <a:txBody>
                    <a:bodyPr/>
                    <a:lstStyle/>
                    <a:p>
                      <a:r>
                        <a:rPr lang="en-US" sz="1400" b="1" dirty="0"/>
                        <a:t> </a:t>
                      </a:r>
                    </a:p>
                    <a:p>
                      <a:r>
                        <a:rPr lang="en-US" sz="1400" b="1" dirty="0"/>
                        <a:t>    1345-1347</a:t>
                      </a:r>
                    </a:p>
                  </a:txBody>
                  <a:tcPr/>
                </a:tc>
                <a:extLst>
                  <a:ext uri="{0D108BD9-81ED-4DB2-BD59-A6C34878D82A}">
                    <a16:rowId xmlns:a16="http://schemas.microsoft.com/office/drawing/2014/main" val="10001"/>
                  </a:ext>
                </a:extLst>
              </a:tr>
              <a:tr h="1552128">
                <a:tc>
                  <a:txBody>
                    <a:bodyPr/>
                    <a:lstStyle/>
                    <a:p>
                      <a:endParaRPr lang="en-IN" dirty="0"/>
                    </a:p>
                    <a:p>
                      <a:r>
                        <a:rPr lang="en-IN" dirty="0"/>
                        <a:t> 2.</a:t>
                      </a:r>
                      <a:endParaRPr lang="en-US" dirty="0"/>
                    </a:p>
                  </a:txBody>
                  <a:tcPr/>
                </a:tc>
                <a:tc>
                  <a:txBody>
                    <a:bodyPr/>
                    <a:lstStyle/>
                    <a:p>
                      <a:r>
                        <a:rPr lang="en-IN" dirty="0"/>
                        <a:t>  </a:t>
                      </a:r>
                      <a:r>
                        <a:rPr lang="en-US" sz="1600" b="1" dirty="0"/>
                        <a:t>Akshay Sharma A S</a:t>
                      </a:r>
                      <a:endParaRPr lang="en-IN" sz="1600" b="1" dirty="0"/>
                    </a:p>
                  </a:txBody>
                  <a:tcPr/>
                </a:tc>
                <a:tc>
                  <a:txBody>
                    <a:bodyPr/>
                    <a:lstStyle/>
                    <a:p>
                      <a:r>
                        <a:rPr lang="en-US" sz="1400" b="1" dirty="0"/>
                        <a:t>Review on Automatic Sanitizer Dispensing Machine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tx1"/>
                          </a:solidFill>
                          <a:latin typeface="+mn-lt"/>
                          <a:ea typeface="+mn-ea"/>
                          <a:cs typeface="+mn-cs"/>
                        </a:rPr>
                        <a:t>International Journal of Electronics Engineering Research.(IRJET) </a:t>
                      </a:r>
                      <a:endParaRPr lang="en-US" sz="1400" b="1" dirty="0">
                        <a:solidFill>
                          <a:schemeClr val="tx1"/>
                        </a:solidFill>
                      </a:endParaRPr>
                    </a:p>
                    <a:p>
                      <a:endParaRPr lang="en-US" sz="1400" b="1" dirty="0"/>
                    </a:p>
                  </a:txBody>
                  <a:tcPr/>
                </a:tc>
                <a:tc>
                  <a:txBody>
                    <a:bodyPr/>
                    <a:lstStyle/>
                    <a:p>
                      <a:r>
                        <a:rPr lang="en-IN" dirty="0"/>
                        <a:t> </a:t>
                      </a:r>
                    </a:p>
                    <a:p>
                      <a:r>
                        <a:rPr lang="en-IN" sz="1400" b="1" dirty="0"/>
                        <a:t>       09</a:t>
                      </a:r>
                      <a:endParaRPr lang="en-US" sz="1400" b="1" dirty="0"/>
                    </a:p>
                  </a:txBody>
                  <a:tcPr/>
                </a:tc>
                <a:tc>
                  <a:txBody>
                    <a:bodyPr/>
                    <a:lstStyle/>
                    <a:p>
                      <a:r>
                        <a:rPr lang="en-US" sz="1400" b="1" dirty="0"/>
                        <a:t>07, July-2020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 </a:t>
                      </a:r>
                      <a:r>
                        <a:rPr lang="en-US" sz="1400" b="1" dirty="0"/>
                        <a:t>ISSN: 2278-0181</a:t>
                      </a:r>
                    </a:p>
                  </a:txBody>
                  <a:tcPr/>
                </a:tc>
                <a:tc>
                  <a:txBody>
                    <a:bodyPr/>
                    <a:lstStyle/>
                    <a:p>
                      <a:endParaRPr lang="en-IN" dirty="0"/>
                    </a:p>
                    <a:p>
                      <a:r>
                        <a:rPr lang="en-IN" dirty="0"/>
                        <a:t>  </a:t>
                      </a:r>
                      <a:r>
                        <a:rPr lang="en-US" sz="1400" b="1" dirty="0"/>
                        <a:t>725-726</a:t>
                      </a:r>
                    </a:p>
                  </a:txBody>
                  <a:tcPr/>
                </a:tc>
                <a:extLst>
                  <a:ext uri="{0D108BD9-81ED-4DB2-BD59-A6C34878D82A}">
                    <a16:rowId xmlns:a16="http://schemas.microsoft.com/office/drawing/2014/main" val="10002"/>
                  </a:ext>
                </a:extLst>
              </a:tr>
              <a:tr h="1552128">
                <a:tc>
                  <a:txBody>
                    <a:bodyPr/>
                    <a:lstStyle/>
                    <a:p>
                      <a:r>
                        <a:rPr lang="en-IN" dirty="0"/>
                        <a:t>3.</a:t>
                      </a:r>
                      <a:endParaRPr lang="en-US" dirty="0"/>
                    </a:p>
                  </a:txBody>
                  <a:tcPr/>
                </a:tc>
                <a:tc>
                  <a:txBody>
                    <a:bodyPr/>
                    <a:lstStyle/>
                    <a:p>
                      <a:r>
                        <a:rPr lang="en-IN" sz="1600" b="1" dirty="0"/>
                        <a:t>Pooja Ajmera</a:t>
                      </a:r>
                      <a:endParaRPr lang="en-US" sz="1600" b="1" dirty="0"/>
                    </a:p>
                  </a:txBody>
                  <a:tcPr/>
                </a:tc>
                <a:tc>
                  <a:txBody>
                    <a:bodyPr/>
                    <a:lstStyle/>
                    <a:p>
                      <a:r>
                        <a:rPr lang="en-IN" sz="1600" b="1" dirty="0"/>
                        <a:t>Infrared Sensor</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baseline="0" dirty="0">
                          <a:solidFill>
                            <a:schemeClr val="tx1"/>
                          </a:solidFill>
                          <a:latin typeface="+mn-lt"/>
                          <a:ea typeface="+mn-ea"/>
                          <a:cs typeface="+mn-cs"/>
                        </a:rPr>
                        <a:t>International Journal of Electronics Engineering Research.(IRJET) </a:t>
                      </a:r>
                      <a:endParaRPr lang="en-US" sz="1600" b="1" dirty="0">
                        <a:solidFill>
                          <a:schemeClr val="tx1"/>
                        </a:solidFill>
                      </a:endParaRPr>
                    </a:p>
                    <a:p>
                      <a:endParaRPr lang="en-US" sz="1600" b="1" dirty="0"/>
                    </a:p>
                  </a:txBody>
                  <a:tcPr/>
                </a:tc>
                <a:tc>
                  <a:txBody>
                    <a:bodyPr/>
                    <a:lstStyle/>
                    <a:p>
                      <a:endParaRPr lang="en-IN" dirty="0"/>
                    </a:p>
                    <a:p>
                      <a:r>
                        <a:rPr lang="en-IN" baseline="0" dirty="0"/>
                        <a:t>     </a:t>
                      </a:r>
                      <a:r>
                        <a:rPr lang="en-IN" sz="1400" b="1" baseline="0" dirty="0"/>
                        <a:t>05</a:t>
                      </a:r>
                      <a:endParaRPr lang="en-IN" sz="1400" b="1" dirty="0"/>
                    </a:p>
                  </a:txBody>
                  <a:tcPr/>
                </a:tc>
                <a:tc>
                  <a:txBody>
                    <a:bodyPr/>
                    <a:lstStyle/>
                    <a:p>
                      <a:r>
                        <a:rPr lang="en-IN" sz="1400" b="1" dirty="0"/>
                        <a:t>05,May-2019</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e-ISSN: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2581-0181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p-ISSN: </a:t>
                      </a:r>
                    </a:p>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1559-1577</a:t>
                      </a:r>
                      <a:endParaRPr lang="en-US" sz="14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p>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9C45-4DD3-5BCA-47BA-CEB03D18FA75}"/>
              </a:ext>
            </a:extLst>
          </p:cNvPr>
          <p:cNvSpPr>
            <a:spLocks noGrp="1"/>
          </p:cNvSpPr>
          <p:nvPr>
            <p:ph type="title"/>
          </p:nvPr>
        </p:nvSpPr>
        <p:spPr/>
        <p:txBody>
          <a:bodyPr/>
          <a:lstStyle/>
          <a:p>
            <a:pPr algn="ctr"/>
            <a:r>
              <a:rPr lang="en-IN" b="1" dirty="0">
                <a:latin typeface="Times New Roman" pitchFamily="18" charset="0"/>
                <a:cs typeface="Times New Roman" pitchFamily="18" charset="0"/>
              </a:rPr>
              <a:t>PROPOSED METHODOLOGY</a:t>
            </a:r>
            <a:endParaRPr lang="en-IN" dirty="0"/>
          </a:p>
        </p:txBody>
      </p:sp>
      <p:sp>
        <p:nvSpPr>
          <p:cNvPr id="3" name="Content Placeholder 2">
            <a:extLst>
              <a:ext uri="{FF2B5EF4-FFF2-40B4-BE49-F238E27FC236}">
                <a16:creationId xmlns:a16="http://schemas.microsoft.com/office/drawing/2014/main" id="{EC060A64-69D5-8E91-FDC2-6B5D5F443199}"/>
              </a:ext>
            </a:extLst>
          </p:cNvPr>
          <p:cNvSpPr>
            <a:spLocks noGrp="1"/>
          </p:cNvSpPr>
          <p:nvPr>
            <p:ph idx="1"/>
          </p:nvPr>
        </p:nvSpPr>
        <p:spPr>
          <a:xfrm>
            <a:off x="838200" y="1524000"/>
            <a:ext cx="10515600" cy="4652963"/>
          </a:xfrm>
        </p:spPr>
        <p:txBody>
          <a:bodyPr>
            <a:normAutofit fontScale="85000" lnSpcReduction="20000"/>
          </a:bodyPr>
          <a:lstStyle/>
          <a:p>
            <a:pPr marL="0" indent="0">
              <a:buNone/>
            </a:pPr>
            <a:endParaRPr lang="en-US" dirty="0"/>
          </a:p>
          <a:p>
            <a:r>
              <a:rPr lang="en-US" dirty="0"/>
              <a:t>To develop a prototype tourist service utilizing Bluetooth and RFID technology, the system will include RFID tags and readers, Bluetooth beacons and receivers, a mobile application, and a central server. RFID tags will be placed at various points of interest (POIs) and key locations. Tourists will carry RFID readers, which can be handheld or integrated into their mobile devices, to scan these tags. Bluetooth beacons will be installed at strategic locations to interact with tourists' smartphones via a custom mobile app. When a tourist approaches a POI, the RFID reader scans the tag, sending the tag ID to the server. The server retrieves the relevant information and sends it back to the mobile app, displaying details about the POI. Similarly, Bluetooth beacons will transmit signals to nearby smartphones, enabling location-based notifications and navigation assistance. The mobile app will serve as the user interface, offering information, navigation, and additional services, while the server will manage data processing and storage. This integrated approach aims to enhance the tourist experience by providing real-time, location-specific information and services.</a:t>
            </a:r>
            <a:endParaRPr lang="en-IN" dirty="0"/>
          </a:p>
        </p:txBody>
      </p:sp>
    </p:spTree>
    <p:extLst>
      <p:ext uri="{BB962C8B-B14F-4D97-AF65-F5344CB8AC3E}">
        <p14:creationId xmlns:p14="http://schemas.microsoft.com/office/powerpoint/2010/main" val="182189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IMPLEMENTATION &amp; ARCHITECTURE</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lstStyle/>
          <a:p>
            <a:r>
              <a:rPr lang="en-US" dirty="0"/>
              <a:t>The Bluetooth and RFID-based tourist service prototype integrates RFID tags, Bluetooth beacons, a mobile application, and a central server. RFID tags placed at points of interest (POIs) are scanned by tourists' smartphones, sending tag IDs to the server, which retrieves and returns relevant information to the app. Bluetooth beacons broadcast signals to nearby smartphones for location-based notifications and navigation assistance. The mobile app serves as the user interface, providing POI information and navigation, while the central server manages data processing and communication, ensuring seamless interaction between all components and enhancing the tourist experience with real-time, location-specific information.</a:t>
            </a:r>
            <a:endParaRPr lang="en-IN" dirty="0"/>
          </a:p>
        </p:txBody>
      </p:sp>
    </p:spTree>
    <p:extLst>
      <p:ext uri="{BB962C8B-B14F-4D97-AF65-F5344CB8AC3E}">
        <p14:creationId xmlns:p14="http://schemas.microsoft.com/office/powerpoint/2010/main" val="285897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RESULTS &amp; DISCUSSION</a:t>
            </a:r>
            <a:endParaRPr lang="en-IN" dirty="0"/>
          </a:p>
        </p:txBody>
      </p:sp>
      <p:pic>
        <p:nvPicPr>
          <p:cNvPr id="4" name="Content Placeholder 3"/>
          <p:cNvPicPr>
            <a:picLocks noGrp="1" noChangeAspect="1"/>
          </p:cNvPicPr>
          <p:nvPr>
            <p:ph idx="1"/>
          </p:nvPr>
        </p:nvPicPr>
        <p:blipFill>
          <a:blip r:embed="rId2"/>
          <a:stretch>
            <a:fillRect/>
          </a:stretch>
        </p:blipFill>
        <p:spPr>
          <a:xfrm>
            <a:off x="1485077" y="1951278"/>
            <a:ext cx="2987299" cy="2243522"/>
          </a:xfrm>
          <a:prstGeom prst="rect">
            <a:avLst/>
          </a:prstGeom>
        </p:spPr>
      </p:pic>
      <p:pic>
        <p:nvPicPr>
          <p:cNvPr id="5" name="Picture 4"/>
          <p:cNvPicPr>
            <a:picLocks noChangeAspect="1"/>
          </p:cNvPicPr>
          <p:nvPr/>
        </p:nvPicPr>
        <p:blipFill>
          <a:blip r:embed="rId3"/>
          <a:stretch>
            <a:fillRect/>
          </a:stretch>
        </p:blipFill>
        <p:spPr>
          <a:xfrm>
            <a:off x="4626736" y="1923765"/>
            <a:ext cx="2938527" cy="2213040"/>
          </a:xfrm>
          <a:prstGeom prst="rect">
            <a:avLst/>
          </a:prstGeom>
        </p:spPr>
      </p:pic>
      <p:pic>
        <p:nvPicPr>
          <p:cNvPr id="6" name="Picture 5"/>
          <p:cNvPicPr>
            <a:picLocks noChangeAspect="1"/>
          </p:cNvPicPr>
          <p:nvPr/>
        </p:nvPicPr>
        <p:blipFill>
          <a:blip r:embed="rId4"/>
          <a:stretch>
            <a:fillRect/>
          </a:stretch>
        </p:blipFill>
        <p:spPr>
          <a:xfrm>
            <a:off x="8171412" y="1948151"/>
            <a:ext cx="3182388" cy="2188654"/>
          </a:xfrm>
          <a:prstGeom prst="rect">
            <a:avLst/>
          </a:prstGeom>
        </p:spPr>
      </p:pic>
      <p:pic>
        <p:nvPicPr>
          <p:cNvPr id="7" name="Picture 6"/>
          <p:cNvPicPr>
            <a:picLocks noChangeAspect="1"/>
          </p:cNvPicPr>
          <p:nvPr/>
        </p:nvPicPr>
        <p:blipFill>
          <a:blip r:embed="rId5"/>
          <a:stretch>
            <a:fillRect/>
          </a:stretch>
        </p:blipFill>
        <p:spPr>
          <a:xfrm rot="16200000">
            <a:off x="5183514" y="4083083"/>
            <a:ext cx="1938696" cy="3052249"/>
          </a:xfrm>
          <a:prstGeom prst="rect">
            <a:avLst/>
          </a:prstGeom>
        </p:spPr>
      </p:pic>
    </p:spTree>
    <p:extLst>
      <p:ext uri="{BB962C8B-B14F-4D97-AF65-F5344CB8AC3E}">
        <p14:creationId xmlns:p14="http://schemas.microsoft.com/office/powerpoint/2010/main" val="285897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2684-99D1-E0CE-2568-25E805F2A21C}"/>
              </a:ext>
            </a:extLst>
          </p:cNvPr>
          <p:cNvSpPr>
            <a:spLocks noGrp="1"/>
          </p:cNvSpPr>
          <p:nvPr>
            <p:ph type="title"/>
          </p:nvPr>
        </p:nvSpPr>
        <p:spPr/>
        <p:txBody>
          <a:bodyPr/>
          <a:lstStyle/>
          <a:p>
            <a:pPr algn="ctr"/>
            <a:r>
              <a:rPr lang="en-IN" sz="4400" b="1" dirty="0">
                <a:latin typeface="Times New Roman" pitchFamily="18" charset="0"/>
                <a:cs typeface="Times New Roman" pitchFamily="18" charset="0"/>
              </a:rPr>
              <a:t>CONCLUSION AND FUTURE SCOPE</a:t>
            </a:r>
            <a:endParaRPr lang="en-IN" dirty="0"/>
          </a:p>
        </p:txBody>
      </p:sp>
      <p:sp>
        <p:nvSpPr>
          <p:cNvPr id="3" name="Content Placeholder 2">
            <a:extLst>
              <a:ext uri="{FF2B5EF4-FFF2-40B4-BE49-F238E27FC236}">
                <a16:creationId xmlns:a16="http://schemas.microsoft.com/office/drawing/2014/main" id="{B32AB13C-64CE-2C01-F56E-93B43B209FC5}"/>
              </a:ext>
            </a:extLst>
          </p:cNvPr>
          <p:cNvSpPr>
            <a:spLocks noGrp="1"/>
          </p:cNvSpPr>
          <p:nvPr>
            <p:ph idx="1"/>
          </p:nvPr>
        </p:nvSpPr>
        <p:spPr/>
        <p:txBody>
          <a:bodyPr/>
          <a:lstStyle/>
          <a:p>
            <a:r>
              <a:rPr lang="en-US" dirty="0"/>
              <a:t>In conclusion, the integration of RFID technology into our tourist service prototype revolutionizes the visitor experience, ensuring seamless, personalized, and secure interactions at every touchpoint. By leveraging RFID, we not only enhance operational efficiency but also provide tourists with a memorable and hassle-free journey, fostering increased satisfaction and loyalty. This innovative approach sets a new standard in the tourism industry, paving the way for smarter, more connected travel experiences.</a:t>
            </a:r>
            <a:endParaRPr lang="en-IN" dirty="0"/>
          </a:p>
        </p:txBody>
      </p:sp>
    </p:spTree>
    <p:extLst>
      <p:ext uri="{BB962C8B-B14F-4D97-AF65-F5344CB8AC3E}">
        <p14:creationId xmlns:p14="http://schemas.microsoft.com/office/powerpoint/2010/main" val="2858976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1156</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CMR TECHNICAL CAMPUS UGC (Autonomous) Kandlakoya, Medchal Road, Hyd-501 401 Department of Computer Science &amp; Engineering Real Time Project Review  TITLE OF THE PROJECT : RFID &amp; BLUETOOTH BASED TOURIST SERVICE PROTOTYPE        </vt:lpstr>
      <vt:lpstr>CONTENTS</vt:lpstr>
      <vt:lpstr>ABSTRACT</vt:lpstr>
      <vt:lpstr>INTRODUCTION</vt:lpstr>
      <vt:lpstr>LITERATURE SURVEY</vt:lpstr>
      <vt:lpstr>PROPOSED METHODOLOGY</vt:lpstr>
      <vt:lpstr>IMPLEMENTATION &amp; ARCHITECTURE</vt:lpstr>
      <vt:lpstr>RESULTS &amp; DISCUSSION</vt:lpstr>
      <vt:lpstr>CONCLUSION AND FUTURE SCOPE</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&amp; COMMUNICATION ENGINEERING  CMR TECHNICAL CAMPUS</dc:title>
  <dc:creator>sri sri sri</dc:creator>
  <cp:lastModifiedBy>aditya rao</cp:lastModifiedBy>
  <cp:revision>6</cp:revision>
  <dcterms:created xsi:type="dcterms:W3CDTF">2024-03-28T04:13:19Z</dcterms:created>
  <dcterms:modified xsi:type="dcterms:W3CDTF">2024-06-22T04:36:11Z</dcterms:modified>
</cp:coreProperties>
</file>