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6" r:id="rId2"/>
  </p:sldMasterIdLst>
  <p:notesMasterIdLst>
    <p:notesMasterId r:id="rId23"/>
  </p:notesMasterIdLst>
  <p:handoutMasterIdLst>
    <p:handoutMasterId r:id="rId24"/>
  </p:handoutMasterIdLst>
  <p:sldIdLst>
    <p:sldId id="286" r:id="rId3"/>
    <p:sldId id="260" r:id="rId4"/>
    <p:sldId id="261" r:id="rId5"/>
    <p:sldId id="262" r:id="rId6"/>
    <p:sldId id="289" r:id="rId7"/>
    <p:sldId id="290" r:id="rId8"/>
    <p:sldId id="291" r:id="rId9"/>
    <p:sldId id="303" r:id="rId10"/>
    <p:sldId id="263" r:id="rId11"/>
    <p:sldId id="266" r:id="rId12"/>
    <p:sldId id="267" r:id="rId13"/>
    <p:sldId id="269" r:id="rId14"/>
    <p:sldId id="271" r:id="rId15"/>
    <p:sldId id="258" r:id="rId16"/>
    <p:sldId id="257" r:id="rId17"/>
    <p:sldId id="294" r:id="rId18"/>
    <p:sldId id="295" r:id="rId19"/>
    <p:sldId id="259" r:id="rId20"/>
    <p:sldId id="296"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2DFCBA-97F2-4282-A9BE-A06F5045F1C8}" v="10" dt="2021-07-28T05:41:23.078"/>
  </p1510:revLst>
</p1510:revInfo>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794" autoAdjust="0"/>
  </p:normalViewPr>
  <p:slideViewPr>
    <p:cSldViewPr snapToGrid="0">
      <p:cViewPr varScale="1">
        <p:scale>
          <a:sx n="69" d="100"/>
          <a:sy n="69" d="100"/>
        </p:scale>
        <p:origin x="492" y="32"/>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Rastogi" userId="9b27a66a1b97b4a3" providerId="Windows Live" clId="Web-{A72DFCBA-97F2-4282-A9BE-A06F5045F1C8}"/>
    <pc:docChg chg="delSld modSld">
      <pc:chgData name="Aditya Rastogi" userId="9b27a66a1b97b4a3" providerId="Windows Live" clId="Web-{A72DFCBA-97F2-4282-A9BE-A06F5045F1C8}" dt="2021-07-28T05:41:23.078" v="8" actId="20577"/>
      <pc:docMkLst>
        <pc:docMk/>
      </pc:docMkLst>
      <pc:sldChg chg="modSp">
        <pc:chgData name="Aditya Rastogi" userId="9b27a66a1b97b4a3" providerId="Windows Live" clId="Web-{A72DFCBA-97F2-4282-A9BE-A06F5045F1C8}" dt="2021-07-28T05:41:23.078" v="8" actId="20577"/>
        <pc:sldMkLst>
          <pc:docMk/>
          <pc:sldMk cId="2122728967" sldId="260"/>
        </pc:sldMkLst>
        <pc:spChg chg="mod">
          <ac:chgData name="Aditya Rastogi" userId="9b27a66a1b97b4a3" providerId="Windows Live" clId="Web-{A72DFCBA-97F2-4282-A9BE-A06F5045F1C8}" dt="2021-07-28T05:41:23.078" v="8" actId="20577"/>
          <ac:spMkLst>
            <pc:docMk/>
            <pc:sldMk cId="2122728967" sldId="260"/>
            <ac:spMk id="4" creationId="{8E41F722-BA6E-4DCA-864E-876ECDFB5336}"/>
          </ac:spMkLst>
        </pc:spChg>
      </pc:sldChg>
      <pc:sldChg chg="addSp modSp">
        <pc:chgData name="Aditya Rastogi" userId="9b27a66a1b97b4a3" providerId="Windows Live" clId="Web-{A72DFCBA-97F2-4282-A9BE-A06F5045F1C8}" dt="2021-07-28T05:40:28.921" v="7" actId="1076"/>
        <pc:sldMkLst>
          <pc:docMk/>
          <pc:sldMk cId="3770403829" sldId="286"/>
        </pc:sldMkLst>
        <pc:spChg chg="mod">
          <ac:chgData name="Aditya Rastogi" userId="9b27a66a1b97b4a3" providerId="Windows Live" clId="Web-{A72DFCBA-97F2-4282-A9BE-A06F5045F1C8}" dt="2021-07-28T05:40:28.921" v="7" actId="1076"/>
          <ac:spMkLst>
            <pc:docMk/>
            <pc:sldMk cId="3770403829" sldId="286"/>
            <ac:spMk id="2" creationId="{DFB4E65B-AD78-4F8E-AF3D-7759245651EE}"/>
          </ac:spMkLst>
        </pc:spChg>
        <pc:picChg chg="add mod">
          <ac:chgData name="Aditya Rastogi" userId="9b27a66a1b97b4a3" providerId="Windows Live" clId="Web-{A72DFCBA-97F2-4282-A9BE-A06F5045F1C8}" dt="2021-07-28T05:40:18.655" v="6" actId="14100"/>
          <ac:picMkLst>
            <pc:docMk/>
            <pc:sldMk cId="3770403829" sldId="286"/>
            <ac:picMk id="4" creationId="{936D8F17-491E-4690-829A-1BFEC9E29465}"/>
          </ac:picMkLst>
        </pc:picChg>
      </pc:sldChg>
      <pc:sldChg chg="del">
        <pc:chgData name="Aditya Rastogi" userId="9b27a66a1b97b4a3" providerId="Windows Live" clId="Web-{A72DFCBA-97F2-4282-A9BE-A06F5045F1C8}" dt="2021-07-28T05:39:35.013" v="1"/>
        <pc:sldMkLst>
          <pc:docMk/>
          <pc:sldMk cId="2385554853" sldId="2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7/27/2021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7/27/2021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21</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72274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500534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94480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41994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233100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165851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dirty="0"/>
          </a:p>
        </p:txBody>
      </p:sp>
    </p:spTree>
    <p:extLst>
      <p:ext uri="{BB962C8B-B14F-4D97-AF65-F5344CB8AC3E}">
        <p14:creationId xmlns:p14="http://schemas.microsoft.com/office/powerpoint/2010/main" val="57413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14</a:t>
            </a:fld>
            <a:endParaRPr lang="en-US" noProof="0" dirty="0"/>
          </a:p>
        </p:txBody>
      </p:sp>
    </p:spTree>
    <p:extLst>
      <p:ext uri="{BB962C8B-B14F-4D97-AF65-F5344CB8AC3E}">
        <p14:creationId xmlns:p14="http://schemas.microsoft.com/office/powerpoint/2010/main" val="56139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arge Intro">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5C9F3-7483-4A06-BF64-7DE6499F02A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3246CF-B3A0-417C-9470-EB4DC9DE67CA}" type="datetimeFigureOut">
              <a:rPr kumimoji="0" lang="en-IN"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27-07-2021</a:t>
            </a:fld>
            <a:endParaRPr kumimoji="0" lang="en-IN"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78F5257F-4ACB-4B47-920B-E7CAC39BBF2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89F226A-D632-457B-8C05-3144FCF184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102388-5A94-4797-B0A4-B4E40AF572EB}" type="slidenum">
              <a:rPr kumimoji="0" lang="en-IN"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84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ullets as Icons 3X Option 2">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4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gital Product">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791F0F-CA4A-42FD-B886-5FBDB540DC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91EC67-C4DB-4AD0-9875-048F76CD2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C1CB3-FA1A-4990-90B6-0057CD8E3F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246CF-B3A0-417C-9470-EB4DC9DE67CA}" type="datetimeFigureOut">
              <a:rPr lang="en-IN" smtClean="0"/>
              <a:t>27-07-2021</a:t>
            </a:fld>
            <a:endParaRPr lang="en-IN"/>
          </a:p>
        </p:txBody>
      </p:sp>
      <p:sp>
        <p:nvSpPr>
          <p:cNvPr id="5" name="Footer Placeholder 4">
            <a:extLst>
              <a:ext uri="{FF2B5EF4-FFF2-40B4-BE49-F238E27FC236}">
                <a16:creationId xmlns:a16="http://schemas.microsoft.com/office/drawing/2014/main" id="{04FFFBE1-2A0A-4230-84B4-91C87D27A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34F4E1-4CE8-46DF-821F-BD469A3AF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02388-5A94-4797-B0A4-B4E40AF572EB}" type="slidenum">
              <a:rPr lang="en-IN" smtClean="0"/>
              <a:t>‹#›</a:t>
            </a:fld>
            <a:endParaRPr lang="en-IN"/>
          </a:p>
        </p:txBody>
      </p:sp>
    </p:spTree>
    <p:extLst>
      <p:ext uri="{BB962C8B-B14F-4D97-AF65-F5344CB8AC3E}">
        <p14:creationId xmlns:p14="http://schemas.microsoft.com/office/powerpoint/2010/main" val="93831213"/>
      </p:ext>
    </p:extLst>
  </p:cSld>
  <p:clrMap bg1="dk1" tx1="lt1" bg2="dk2" tx2="lt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6.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6.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6.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6.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6.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6.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82212" cy="6857999"/>
          </a:xfrm>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10705" y="4296649"/>
            <a:ext cx="4764590" cy="2384879"/>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a:xfrm>
            <a:off x="2811292" y="2238193"/>
            <a:ext cx="6563597" cy="1260027"/>
          </a:xfrm>
          <a:solidFill>
            <a:schemeClr val="tx1">
              <a:lumMod val="65000"/>
              <a:lumOff val="35000"/>
            </a:schemeClr>
          </a:solidFill>
        </p:spPr>
        <p:txBody>
          <a:bodyPr/>
          <a:lstStyle/>
          <a:p>
            <a:pPr algn="ctr"/>
            <a:r>
              <a:rPr lang="en-IN" sz="4000" dirty="0"/>
              <a:t>Restaurant Management System</a:t>
            </a:r>
            <a:endParaRPr lang="en-US" sz="4000" dirty="0"/>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a:xfrm>
            <a:off x="-22163" y="4367890"/>
            <a:ext cx="4797458" cy="1136165"/>
          </a:xfrm>
        </p:spPr>
        <p:txBody>
          <a:bodyPr/>
          <a:lstStyle/>
          <a:p>
            <a:pPr algn="ctr"/>
            <a:r>
              <a:rPr lang="en-US" sz="2400" noProof="1"/>
              <a:t>Mobile application</a:t>
            </a:r>
          </a:p>
          <a:p>
            <a:pPr algn="ctr"/>
            <a:r>
              <a:rPr lang="en-US" sz="2400" noProof="1"/>
              <a:t> DEVELOPMENT LABORATORY</a:t>
            </a:r>
          </a:p>
          <a:p>
            <a:pPr algn="ctr"/>
            <a:r>
              <a:rPr lang="en-IN" sz="2400" dirty="0"/>
              <a:t>(18CSMP68)</a:t>
            </a:r>
            <a:endParaRPr lang="en-US" sz="2400" noProof="1"/>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75066" y="736097"/>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4763836" y="736097"/>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4" y="540045"/>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5F2991F-5BF2-4F24-B845-34C2FBD12E40}"/>
              </a:ext>
            </a:extLst>
          </p:cNvPr>
          <p:cNvSpPr txBox="1"/>
          <p:nvPr/>
        </p:nvSpPr>
        <p:spPr>
          <a:xfrm>
            <a:off x="1170" y="5575296"/>
            <a:ext cx="47860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IN" sz="2400" dirty="0">
                <a:solidFill>
                  <a:schemeClr val="bg1"/>
                </a:solidFill>
                <a:latin typeface="Calibri" panose="020F0502020204030204" pitchFamily="34" charset="0"/>
                <a:cs typeface="Calibri" panose="020F0502020204030204" pitchFamily="34" charset="0"/>
              </a:rPr>
              <a:t>ADITYA RASTOGI (1JS18CS008)</a:t>
            </a:r>
          </a:p>
          <a:p>
            <a:pPr algn="ctr"/>
            <a:r>
              <a:rPr lang="en-IN" sz="2400" dirty="0">
                <a:solidFill>
                  <a:schemeClr val="bg1"/>
                </a:solidFill>
                <a:latin typeface="Calibri" panose="020F0502020204030204" pitchFamily="34" charset="0"/>
                <a:cs typeface="Calibri" panose="020F0502020204030204" pitchFamily="34" charset="0"/>
              </a:rPr>
              <a:t>AMIT(1CS18CS015)</a:t>
            </a:r>
          </a:p>
          <a:p>
            <a:pPr algn="ctr"/>
            <a:r>
              <a:rPr lang="en-IN" sz="2400" dirty="0">
                <a:solidFill>
                  <a:schemeClr val="bg1"/>
                </a:solidFill>
                <a:latin typeface="Calibri" panose="020F0502020204030204" pitchFamily="34" charset="0"/>
                <a:cs typeface="Calibri" panose="020F0502020204030204" pitchFamily="34" charset="0"/>
              </a:rPr>
              <a:t>SECTION CSE ‘A’</a:t>
            </a:r>
          </a:p>
        </p:txBody>
      </p:sp>
      <p:sp>
        <p:nvSpPr>
          <p:cNvPr id="44" name="TextBox 43">
            <a:extLst>
              <a:ext uri="{FF2B5EF4-FFF2-40B4-BE49-F238E27FC236}">
                <a16:creationId xmlns:a16="http://schemas.microsoft.com/office/drawing/2014/main" id="{495162AC-FC33-4791-9EC5-4540A5A08080}"/>
              </a:ext>
            </a:extLst>
          </p:cNvPr>
          <p:cNvSpPr txBox="1"/>
          <p:nvPr/>
        </p:nvSpPr>
        <p:spPr>
          <a:xfrm>
            <a:off x="7395295" y="5967175"/>
            <a:ext cx="4786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IN" sz="2400" dirty="0">
                <a:solidFill>
                  <a:schemeClr val="bg1"/>
                </a:solidFill>
                <a:latin typeface="Calibri" panose="020F0502020204030204" pitchFamily="34" charset="0"/>
                <a:cs typeface="Calibri" panose="020F0502020204030204" pitchFamily="34" charset="0"/>
              </a:rPr>
              <a:t>FACULTY:</a:t>
            </a:r>
          </a:p>
          <a:p>
            <a:pPr algn="ctr"/>
            <a:r>
              <a:rPr lang="en-IN" sz="2400" dirty="0">
                <a:solidFill>
                  <a:schemeClr val="bg1"/>
                </a:solidFill>
              </a:rPr>
              <a:t>Swetha </a:t>
            </a:r>
            <a:r>
              <a:rPr lang="en-IN" sz="2400" dirty="0" err="1">
                <a:solidFill>
                  <a:schemeClr val="bg1"/>
                </a:solidFill>
              </a:rPr>
              <a:t>Kaddi</a:t>
            </a:r>
            <a:endParaRPr lang="en-IN" sz="2400" dirty="0">
              <a:solidFill>
                <a:schemeClr val="bg1"/>
              </a:solidFill>
              <a:latin typeface="Calibri" panose="020F0502020204030204" pitchFamily="34" charset="0"/>
              <a:cs typeface="Calibri" panose="020F0502020204030204" pitchFamily="34" charset="0"/>
            </a:endParaRPr>
          </a:p>
        </p:txBody>
      </p:sp>
      <p:pic>
        <p:nvPicPr>
          <p:cNvPr id="4" name="Picture 4" descr="Text&#10;&#10;Description automatically generated">
            <a:extLst>
              <a:ext uri="{FF2B5EF4-FFF2-40B4-BE49-F238E27FC236}">
                <a16:creationId xmlns:a16="http://schemas.microsoft.com/office/drawing/2014/main" id="{936D8F17-491E-4690-829A-1BFEC9E29465}"/>
              </a:ext>
            </a:extLst>
          </p:cNvPr>
          <p:cNvPicPr>
            <a:picLocks noChangeAspect="1"/>
          </p:cNvPicPr>
          <p:nvPr/>
        </p:nvPicPr>
        <p:blipFill>
          <a:blip r:embed="rId4"/>
          <a:stretch>
            <a:fillRect/>
          </a:stretch>
        </p:blipFill>
        <p:spPr>
          <a:xfrm>
            <a:off x="2006" y="-2764"/>
            <a:ext cx="12177963" cy="1248793"/>
          </a:xfrm>
          <a:prstGeom prst="rect">
            <a:avLst/>
          </a:prstGeom>
        </p:spPr>
      </p:pic>
    </p:spTree>
    <p:extLst>
      <p:ext uri="{BB962C8B-B14F-4D97-AF65-F5344CB8AC3E}">
        <p14:creationId xmlns:p14="http://schemas.microsoft.com/office/powerpoint/2010/main" val="377040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B054-7855-4114-9BCE-0130BF9C0105}"/>
              </a:ext>
            </a:extLst>
          </p:cNvPr>
          <p:cNvSpPr>
            <a:spLocks noGrp="1"/>
          </p:cNvSpPr>
          <p:nvPr>
            <p:ph type="title"/>
          </p:nvPr>
        </p:nvSpPr>
        <p:spPr>
          <a:xfrm>
            <a:off x="102920" y="-9233"/>
            <a:ext cx="9973553" cy="516473"/>
          </a:xfrm>
        </p:spPr>
        <p:txBody>
          <a:bodyPr/>
          <a:lstStyle/>
          <a:p>
            <a:pPr marL="171450" marR="400050">
              <a:lnSpc>
                <a:spcPct val="150000"/>
              </a:lnSpc>
              <a:spcAft>
                <a:spcPts val="0"/>
              </a:spcAft>
            </a:pPr>
            <a:r>
              <a:rPr lang="en-IN" dirty="0"/>
              <a:t>System Design and Implementation</a:t>
            </a:r>
            <a:r>
              <a:rPr lang="en-US" b="1"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51"/>
          </p:nvPr>
        </p:nvSpPr>
        <p:spPr/>
        <p:txBody>
          <a:bodyPr/>
          <a:lstStyle/>
          <a:p>
            <a:r>
              <a:rPr lang="en-US" dirty="0"/>
              <a:t>page </a:t>
            </a:r>
            <a:fld id="{19B51A1E-902D-48AF-9020-955120F399B6}" type="slidenum">
              <a:rPr lang="en-US" smtClean="0"/>
              <a:pPr/>
              <a:t>10</a:t>
            </a:fld>
            <a:endParaRPr lang="en-US" dirty="0"/>
          </a:p>
        </p:txBody>
      </p:sp>
      <p:sp>
        <p:nvSpPr>
          <p:cNvPr id="7" name="TextBox 6">
            <a:extLst>
              <a:ext uri="{FF2B5EF4-FFF2-40B4-BE49-F238E27FC236}">
                <a16:creationId xmlns:a16="http://schemas.microsoft.com/office/drawing/2014/main" id="{88944FDA-5D10-48BE-AC3B-05039BC1DF06}"/>
              </a:ext>
            </a:extLst>
          </p:cNvPr>
          <p:cNvSpPr txBox="1"/>
          <p:nvPr/>
        </p:nvSpPr>
        <p:spPr>
          <a:xfrm>
            <a:off x="237839" y="919078"/>
            <a:ext cx="6109854" cy="523220"/>
          </a:xfrm>
          <a:prstGeom prst="rect">
            <a:avLst/>
          </a:prstGeom>
          <a:noFill/>
        </p:spPr>
        <p:txBody>
          <a:bodyPr wrap="square">
            <a:spAutoFit/>
          </a:bodyPr>
          <a:lstStyle/>
          <a:p>
            <a:r>
              <a:rPr lang="en-IN" sz="2800" dirty="0">
                <a:solidFill>
                  <a:schemeClr val="bg1"/>
                </a:solidFill>
              </a:rPr>
              <a:t>Introduction</a:t>
            </a:r>
          </a:p>
        </p:txBody>
      </p:sp>
      <p:sp>
        <p:nvSpPr>
          <p:cNvPr id="9" name="TextBox 8">
            <a:extLst>
              <a:ext uri="{FF2B5EF4-FFF2-40B4-BE49-F238E27FC236}">
                <a16:creationId xmlns:a16="http://schemas.microsoft.com/office/drawing/2014/main" id="{4F3B8186-301F-460D-B44D-D3A2ECCED408}"/>
              </a:ext>
            </a:extLst>
          </p:cNvPr>
          <p:cNvSpPr txBox="1"/>
          <p:nvPr/>
        </p:nvSpPr>
        <p:spPr>
          <a:xfrm>
            <a:off x="237839" y="1592452"/>
            <a:ext cx="11912366" cy="1292662"/>
          </a:xfrm>
          <a:prstGeom prst="rect">
            <a:avLst/>
          </a:prstGeom>
          <a:noFill/>
        </p:spPr>
        <p:txBody>
          <a:bodyPr wrap="square">
            <a:spAutoFit/>
          </a:bodyPr>
          <a:lstStyle/>
          <a:p>
            <a:r>
              <a:rPr lang="en-IN" sz="2600" dirty="0">
                <a:solidFill>
                  <a:schemeClr val="bg1"/>
                </a:solidFill>
              </a:rPr>
              <a:t>Systems design is the process or art of defining the architecture, components, modules, interfaces, and data for a system to satisfy specified requirements. One could see it as the application of systems theory to product development.</a:t>
            </a:r>
          </a:p>
        </p:txBody>
      </p:sp>
      <p:sp>
        <p:nvSpPr>
          <p:cNvPr id="11" name="TextBox 10">
            <a:extLst>
              <a:ext uri="{FF2B5EF4-FFF2-40B4-BE49-F238E27FC236}">
                <a16:creationId xmlns:a16="http://schemas.microsoft.com/office/drawing/2014/main" id="{C49C1ED8-0A3B-4922-B909-DBBA0310A935}"/>
              </a:ext>
            </a:extLst>
          </p:cNvPr>
          <p:cNvSpPr txBox="1"/>
          <p:nvPr/>
        </p:nvSpPr>
        <p:spPr>
          <a:xfrm>
            <a:off x="237839" y="4121297"/>
            <a:ext cx="6109854" cy="523220"/>
          </a:xfrm>
          <a:prstGeom prst="rect">
            <a:avLst/>
          </a:prstGeom>
          <a:noFill/>
        </p:spPr>
        <p:txBody>
          <a:bodyPr wrap="square">
            <a:spAutoFit/>
          </a:bodyPr>
          <a:lstStyle/>
          <a:p>
            <a:r>
              <a:rPr lang="en-IN" sz="2800" dirty="0">
                <a:solidFill>
                  <a:schemeClr val="bg1"/>
                </a:solidFill>
              </a:rPr>
              <a:t>ER Diagram</a:t>
            </a:r>
          </a:p>
        </p:txBody>
      </p:sp>
      <p:sp>
        <p:nvSpPr>
          <p:cNvPr id="13" name="TextBox 12">
            <a:extLst>
              <a:ext uri="{FF2B5EF4-FFF2-40B4-BE49-F238E27FC236}">
                <a16:creationId xmlns:a16="http://schemas.microsoft.com/office/drawing/2014/main" id="{84004938-74FD-4C98-918A-B7489FD0BA8C}"/>
              </a:ext>
            </a:extLst>
          </p:cNvPr>
          <p:cNvSpPr txBox="1"/>
          <p:nvPr/>
        </p:nvSpPr>
        <p:spPr>
          <a:xfrm>
            <a:off x="237839" y="4862943"/>
            <a:ext cx="11912366" cy="1292662"/>
          </a:xfrm>
          <a:prstGeom prst="rect">
            <a:avLst/>
          </a:prstGeom>
          <a:noFill/>
        </p:spPr>
        <p:txBody>
          <a:bodyPr wrap="square">
            <a:spAutoFit/>
          </a:bodyPr>
          <a:lstStyle/>
          <a:p>
            <a:r>
              <a:rPr lang="en-IN" sz="2600" dirty="0">
                <a:solidFill>
                  <a:schemeClr val="bg1"/>
                </a:solidFill>
              </a:rPr>
              <a:t>An entity–relationship model or the ER Diagram describes inter-related things of interest in a specific domain of knowledge. An ER model is composed of entity types and specifies relationships that can exist between instances of those entity types. </a:t>
            </a:r>
          </a:p>
        </p:txBody>
      </p:sp>
    </p:spTree>
    <p:extLst>
      <p:ext uri="{BB962C8B-B14F-4D97-AF65-F5344CB8AC3E}">
        <p14:creationId xmlns:p14="http://schemas.microsoft.com/office/powerpoint/2010/main" val="269096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BD665AD-01A1-4FFC-8305-0A6070EA57A8}"/>
              </a:ext>
            </a:extLst>
          </p:cNvPr>
          <p:cNvSpPr>
            <a:spLocks noGrp="1"/>
          </p:cNvSpPr>
          <p:nvPr>
            <p:ph type="title"/>
          </p:nvPr>
        </p:nvSpPr>
        <p:spPr>
          <a:xfrm>
            <a:off x="213130" y="99493"/>
            <a:ext cx="10279671" cy="432000"/>
          </a:xfrm>
        </p:spPr>
        <p:txBody>
          <a:bodyPr/>
          <a:lstStyle/>
          <a:p>
            <a:r>
              <a:rPr lang="en-US" sz="2800" b="1" dirty="0">
                <a:effectLst/>
                <a:latin typeface="Times New Roman" panose="02020603050405020304" pitchFamily="18" charset="0"/>
                <a:ea typeface="Times New Roman" panose="02020603050405020304" pitchFamily="18" charset="0"/>
              </a:rPr>
              <a:t>E</a:t>
            </a:r>
            <a:r>
              <a:rPr lang="en-US" sz="2800" b="1" dirty="0">
                <a:solidFill>
                  <a:srgbClr val="00000A"/>
                </a:solidFill>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R</a:t>
            </a:r>
            <a:r>
              <a:rPr lang="en-US" sz="2800" b="1" dirty="0">
                <a:solidFill>
                  <a:srgbClr val="00000A"/>
                </a:solidFill>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Diagram</a:t>
            </a:r>
            <a:endParaRPr lang="en-US" sz="2800" dirty="0"/>
          </a:p>
        </p:txBody>
      </p:sp>
      <p:sp>
        <p:nvSpPr>
          <p:cNvPr id="4" name="Slide Number Placeholder 3">
            <a:extLst>
              <a:ext uri="{FF2B5EF4-FFF2-40B4-BE49-F238E27FC236}">
                <a16:creationId xmlns:a16="http://schemas.microsoft.com/office/drawing/2014/main" id="{5EBCFEDF-9990-41FD-BD04-8F48FA99ADB2}"/>
              </a:ext>
            </a:extLst>
          </p:cNvPr>
          <p:cNvSpPr>
            <a:spLocks noGrp="1"/>
          </p:cNvSpPr>
          <p:nvPr>
            <p:ph type="sldNum" sz="quarter" idx="19"/>
          </p:nvPr>
        </p:nvSpPr>
        <p:spPr/>
        <p:txBody>
          <a:bodyPr/>
          <a:lstStyle/>
          <a:p>
            <a:r>
              <a:rPr lang="en-US" dirty="0"/>
              <a:t>page </a:t>
            </a:r>
            <a:fld id="{19B51A1E-902D-48AF-9020-955120F399B6}" type="slidenum">
              <a:rPr lang="en-US" smtClean="0"/>
              <a:pPr/>
              <a:t>11</a:t>
            </a:fld>
            <a:endParaRPr lang="en-US" dirty="0"/>
          </a:p>
        </p:txBody>
      </p:sp>
      <p:pic>
        <p:nvPicPr>
          <p:cNvPr id="112" name="Picture 111">
            <a:extLst>
              <a:ext uri="{FF2B5EF4-FFF2-40B4-BE49-F238E27FC236}">
                <a16:creationId xmlns:a16="http://schemas.microsoft.com/office/drawing/2014/main" id="{AF208A35-9009-4E78-8D69-7D897DCF4D2B}"/>
              </a:ext>
            </a:extLst>
          </p:cNvPr>
          <p:cNvPicPr/>
          <p:nvPr/>
        </p:nvPicPr>
        <p:blipFill>
          <a:blip r:embed="rId3"/>
          <a:stretch>
            <a:fillRect/>
          </a:stretch>
        </p:blipFill>
        <p:spPr>
          <a:xfrm>
            <a:off x="0" y="812800"/>
            <a:ext cx="12191999" cy="5514109"/>
          </a:xfrm>
          <a:prstGeom prst="rect">
            <a:avLst/>
          </a:prstGeom>
        </p:spPr>
      </p:pic>
    </p:spTree>
    <p:extLst>
      <p:ext uri="{BB962C8B-B14F-4D97-AF65-F5344CB8AC3E}">
        <p14:creationId xmlns:p14="http://schemas.microsoft.com/office/powerpoint/2010/main" val="229941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222995" y="7135"/>
            <a:ext cx="9973553" cy="432000"/>
          </a:xfrm>
        </p:spPr>
        <p:txBody>
          <a:bodyPr/>
          <a:lstStyle/>
          <a:p>
            <a:r>
              <a:rPr lang="en-IN" sz="3000" dirty="0"/>
              <a:t>Schema Diagram</a:t>
            </a:r>
            <a:endParaRPr lang="en-US" sz="3000" dirty="0"/>
          </a:p>
        </p:txBody>
      </p:sp>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5"/>
          </p:nvPr>
        </p:nvSpPr>
        <p:spPr/>
        <p:txBody>
          <a:bodyPr/>
          <a:lstStyle/>
          <a:p>
            <a:r>
              <a:rPr lang="en-US" dirty="0"/>
              <a:t>page </a:t>
            </a:r>
            <a:fld id="{19B51A1E-902D-48AF-9020-955120F399B6}" type="slidenum">
              <a:rPr lang="en-US" smtClean="0"/>
              <a:pPr/>
              <a:t>12</a:t>
            </a:fld>
            <a:endParaRPr lang="en-US" dirty="0"/>
          </a:p>
        </p:txBody>
      </p:sp>
      <p:sp>
        <p:nvSpPr>
          <p:cNvPr id="8" name="TextBox 7">
            <a:extLst>
              <a:ext uri="{FF2B5EF4-FFF2-40B4-BE49-F238E27FC236}">
                <a16:creationId xmlns:a16="http://schemas.microsoft.com/office/drawing/2014/main" id="{E6E67588-472E-41E2-84D0-226140149E70}"/>
              </a:ext>
            </a:extLst>
          </p:cNvPr>
          <p:cNvSpPr txBox="1"/>
          <p:nvPr/>
        </p:nvSpPr>
        <p:spPr>
          <a:xfrm>
            <a:off x="120072" y="600701"/>
            <a:ext cx="12071927" cy="1569660"/>
          </a:xfrm>
          <a:prstGeom prst="rect">
            <a:avLst/>
          </a:prstGeom>
          <a:noFill/>
        </p:spPr>
        <p:txBody>
          <a:bodyPr wrap="square">
            <a:spAutoFit/>
          </a:bodyPr>
          <a:lstStyle/>
          <a:p>
            <a:r>
              <a:rPr lang="en-IN" sz="2400" dirty="0">
                <a:solidFill>
                  <a:schemeClr val="bg1"/>
                </a:solidFill>
              </a:rPr>
              <a:t>The schema diagram of a database system is its structure described in a formal language supported by the database management system (DBMS). The formal definition of a database schema is a set of formulas called integrity constraints imposed on a database. The term "schema" refers to the organization of data as a blueprint of how the database is constructed .</a:t>
            </a:r>
          </a:p>
        </p:txBody>
      </p:sp>
      <p:sp>
        <p:nvSpPr>
          <p:cNvPr id="10" name="Rectangle 9">
            <a:extLst>
              <a:ext uri="{FF2B5EF4-FFF2-40B4-BE49-F238E27FC236}">
                <a16:creationId xmlns:a16="http://schemas.microsoft.com/office/drawing/2014/main" id="{A0948B45-72A6-44DC-8D4F-2CA8AF88A7DD}"/>
              </a:ext>
            </a:extLst>
          </p:cNvPr>
          <p:cNvSpPr/>
          <p:nvPr/>
        </p:nvSpPr>
        <p:spPr>
          <a:xfrm>
            <a:off x="2170545" y="2733964"/>
            <a:ext cx="3950537" cy="787111"/>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5" name="Picture 4">
            <a:extLst>
              <a:ext uri="{FF2B5EF4-FFF2-40B4-BE49-F238E27FC236}">
                <a16:creationId xmlns:a16="http://schemas.microsoft.com/office/drawing/2014/main" id="{1256B294-E59D-4404-A599-C143055D96D1}"/>
              </a:ext>
            </a:extLst>
          </p:cNvPr>
          <p:cNvPicPr>
            <a:picLocks noChangeAspect="1"/>
          </p:cNvPicPr>
          <p:nvPr/>
        </p:nvPicPr>
        <p:blipFill rotWithShape="1">
          <a:blip r:embed="rId3"/>
          <a:srcRect l="12246" t="13872" r="19201" b="5589"/>
          <a:stretch/>
        </p:blipFill>
        <p:spPr>
          <a:xfrm>
            <a:off x="1874983" y="2315643"/>
            <a:ext cx="8321565" cy="4516750"/>
          </a:xfrm>
          <a:prstGeom prst="rect">
            <a:avLst/>
          </a:prstGeom>
        </p:spPr>
      </p:pic>
    </p:spTree>
    <p:extLst>
      <p:ext uri="{BB962C8B-B14F-4D97-AF65-F5344CB8AC3E}">
        <p14:creationId xmlns:p14="http://schemas.microsoft.com/office/powerpoint/2010/main" val="363586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222992" y="90253"/>
            <a:ext cx="9973553" cy="432000"/>
          </a:xfrm>
        </p:spPr>
        <p:txBody>
          <a:bodyPr/>
          <a:lstStyle/>
          <a:p>
            <a:r>
              <a:rPr lang="en-IN" dirty="0"/>
              <a:t>Future Enhancement :</a:t>
            </a:r>
            <a:endParaRPr lang="en-US" dirty="0"/>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9"/>
          </p:nvPr>
        </p:nvSpPr>
        <p:spPr/>
        <p:txBody>
          <a:bodyPr/>
          <a:lstStyle/>
          <a:p>
            <a:r>
              <a:rPr lang="en-US" dirty="0"/>
              <a:t>page </a:t>
            </a:r>
            <a:fld id="{19B51A1E-902D-48AF-9020-955120F399B6}" type="slidenum">
              <a:rPr lang="en-US" smtClean="0"/>
              <a:pPr/>
              <a:t>13</a:t>
            </a:fld>
            <a:endParaRPr lang="en-US" dirty="0"/>
          </a:p>
        </p:txBody>
      </p:sp>
      <p:sp>
        <p:nvSpPr>
          <p:cNvPr id="9" name="TextBox 8">
            <a:extLst>
              <a:ext uri="{FF2B5EF4-FFF2-40B4-BE49-F238E27FC236}">
                <a16:creationId xmlns:a16="http://schemas.microsoft.com/office/drawing/2014/main" id="{49BEAD38-82C4-47B8-8599-8ED73C0276C3}"/>
              </a:ext>
            </a:extLst>
          </p:cNvPr>
          <p:cNvSpPr txBox="1"/>
          <p:nvPr/>
        </p:nvSpPr>
        <p:spPr>
          <a:xfrm>
            <a:off x="623454" y="1953874"/>
            <a:ext cx="11208327" cy="2677656"/>
          </a:xfrm>
          <a:prstGeom prst="rect">
            <a:avLst/>
          </a:prstGeom>
          <a:noFill/>
        </p:spPr>
        <p:txBody>
          <a:bodyPr wrap="square">
            <a:spAutoFit/>
          </a:bodyPr>
          <a:lstStyle/>
          <a:p>
            <a:r>
              <a:rPr lang="en-IN" sz="2800" dirty="0">
                <a:solidFill>
                  <a:schemeClr val="bg1"/>
                </a:solidFill>
              </a:rPr>
              <a:t>The future scope of our project is vast and can be used in extensive ways: As discussed the limitation of this system, we can implement this as a client/ server system. So all the data will be stored in the single machine, and for any purpose all the data will be retrieved from this central database. So there will be no human work required for the employee. There will be only one person required who will maintain this central database .</a:t>
            </a:r>
          </a:p>
        </p:txBody>
      </p:sp>
    </p:spTree>
    <p:extLst>
      <p:ext uri="{BB962C8B-B14F-4D97-AF65-F5344CB8AC3E}">
        <p14:creationId xmlns:p14="http://schemas.microsoft.com/office/powerpoint/2010/main" val="14173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53BA3-02D3-4F15-9C86-845CC3EDD273}"/>
              </a:ext>
            </a:extLst>
          </p:cNvPr>
          <p:cNvPicPr>
            <a:picLocks noGrp="1" noChangeAspect="1"/>
          </p:cNvPicPr>
          <p:nvPr isPhoto="1"/>
        </p:nvPicPr>
        <p:blipFill>
          <a:blip r:embed="rId2"/>
          <a:srcRect/>
          <a:stretch/>
        </p:blipFill>
        <p:spPr>
          <a:xfrm>
            <a:off x="274734" y="701964"/>
            <a:ext cx="3015761" cy="6156036"/>
          </a:xfrm>
          <a:prstGeom prst="rect">
            <a:avLst/>
          </a:prstGeom>
        </p:spPr>
      </p:pic>
      <p:pic>
        <p:nvPicPr>
          <p:cNvPr id="4" name="Picture 3">
            <a:extLst>
              <a:ext uri="{FF2B5EF4-FFF2-40B4-BE49-F238E27FC236}">
                <a16:creationId xmlns:a16="http://schemas.microsoft.com/office/drawing/2014/main" id="{FD996DBE-C1B2-478C-ADE9-E56BD72FE3B6}"/>
              </a:ext>
            </a:extLst>
          </p:cNvPr>
          <p:cNvPicPr>
            <a:picLocks noChangeAspect="1"/>
          </p:cNvPicPr>
          <p:nvPr/>
        </p:nvPicPr>
        <p:blipFill>
          <a:blip r:embed="rId3"/>
          <a:stretch>
            <a:fillRect/>
          </a:stretch>
        </p:blipFill>
        <p:spPr>
          <a:xfrm>
            <a:off x="4525811" y="701963"/>
            <a:ext cx="3103417" cy="6156036"/>
          </a:xfrm>
          <a:prstGeom prst="rect">
            <a:avLst/>
          </a:prstGeom>
        </p:spPr>
      </p:pic>
      <p:pic>
        <p:nvPicPr>
          <p:cNvPr id="6" name="Picture 5">
            <a:extLst>
              <a:ext uri="{FF2B5EF4-FFF2-40B4-BE49-F238E27FC236}">
                <a16:creationId xmlns:a16="http://schemas.microsoft.com/office/drawing/2014/main" id="{F68252C8-7752-42FA-AD78-2FEA5AF95E61}"/>
              </a:ext>
            </a:extLst>
          </p:cNvPr>
          <p:cNvPicPr>
            <a:picLocks noChangeAspect="1"/>
          </p:cNvPicPr>
          <p:nvPr/>
        </p:nvPicPr>
        <p:blipFill>
          <a:blip r:embed="rId4"/>
          <a:stretch>
            <a:fillRect/>
          </a:stretch>
        </p:blipFill>
        <p:spPr>
          <a:xfrm>
            <a:off x="8919134" y="701962"/>
            <a:ext cx="3015763" cy="6156037"/>
          </a:xfrm>
          <a:prstGeom prst="rect">
            <a:avLst/>
          </a:prstGeom>
        </p:spPr>
      </p:pic>
      <p:sp>
        <p:nvSpPr>
          <p:cNvPr id="7" name="Title 1">
            <a:extLst>
              <a:ext uri="{FF2B5EF4-FFF2-40B4-BE49-F238E27FC236}">
                <a16:creationId xmlns:a16="http://schemas.microsoft.com/office/drawing/2014/main" id="{1E253036-B062-463F-9488-717643F492DB}"/>
              </a:ext>
            </a:extLst>
          </p:cNvPr>
          <p:cNvSpPr txBox="1">
            <a:spLocks/>
          </p:cNvSpPr>
          <p:nvPr/>
        </p:nvSpPr>
        <p:spPr>
          <a:xfrm>
            <a:off x="222992" y="90253"/>
            <a:ext cx="9973553" cy="43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800" dirty="0"/>
              <a:t>SCREENSHOTS:</a:t>
            </a:r>
            <a:endParaRPr lang="en-US" sz="3800" dirty="0"/>
          </a:p>
        </p:txBody>
      </p:sp>
    </p:spTree>
    <p:extLst>
      <p:ext uri="{BB962C8B-B14F-4D97-AF65-F5344CB8AC3E}">
        <p14:creationId xmlns:p14="http://schemas.microsoft.com/office/powerpoint/2010/main" val="4093656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E00796-502B-4136-86A6-1C3C22FEAD0B}"/>
              </a:ext>
            </a:extLst>
          </p:cNvPr>
          <p:cNvPicPr>
            <a:picLocks noGrp="1" noChangeAspect="1"/>
          </p:cNvPicPr>
          <p:nvPr isPhoto="1"/>
        </p:nvPicPr>
        <p:blipFill>
          <a:blip r:embed="rId2"/>
          <a:srcRect/>
          <a:stretch/>
        </p:blipFill>
        <p:spPr>
          <a:xfrm>
            <a:off x="431743" y="161925"/>
            <a:ext cx="3015761" cy="6534150"/>
          </a:xfrm>
          <a:prstGeom prst="rect">
            <a:avLst/>
          </a:prstGeom>
        </p:spPr>
      </p:pic>
      <p:pic>
        <p:nvPicPr>
          <p:cNvPr id="4" name="Picture 3">
            <a:extLst>
              <a:ext uri="{FF2B5EF4-FFF2-40B4-BE49-F238E27FC236}">
                <a16:creationId xmlns:a16="http://schemas.microsoft.com/office/drawing/2014/main" id="{125CD6F0-7196-4BE6-97C2-76336DBF5F08}"/>
              </a:ext>
            </a:extLst>
          </p:cNvPr>
          <p:cNvPicPr>
            <a:picLocks noChangeAspect="1"/>
          </p:cNvPicPr>
          <p:nvPr/>
        </p:nvPicPr>
        <p:blipFill>
          <a:blip r:embed="rId3"/>
          <a:stretch>
            <a:fillRect/>
          </a:stretch>
        </p:blipFill>
        <p:spPr>
          <a:xfrm>
            <a:off x="4513385" y="147010"/>
            <a:ext cx="3015761" cy="6534149"/>
          </a:xfrm>
          <a:prstGeom prst="rect">
            <a:avLst/>
          </a:prstGeom>
        </p:spPr>
      </p:pic>
      <p:pic>
        <p:nvPicPr>
          <p:cNvPr id="6" name="Picture 5">
            <a:extLst>
              <a:ext uri="{FF2B5EF4-FFF2-40B4-BE49-F238E27FC236}">
                <a16:creationId xmlns:a16="http://schemas.microsoft.com/office/drawing/2014/main" id="{3865BC53-92C3-4EAB-BFBE-E73D0284FC58}"/>
              </a:ext>
            </a:extLst>
          </p:cNvPr>
          <p:cNvPicPr>
            <a:picLocks noChangeAspect="1"/>
          </p:cNvPicPr>
          <p:nvPr/>
        </p:nvPicPr>
        <p:blipFill>
          <a:blip r:embed="rId4"/>
          <a:stretch>
            <a:fillRect/>
          </a:stretch>
        </p:blipFill>
        <p:spPr>
          <a:xfrm>
            <a:off x="8725175" y="161924"/>
            <a:ext cx="3015761" cy="6534149"/>
          </a:xfrm>
          <a:prstGeom prst="rect">
            <a:avLst/>
          </a:prstGeom>
        </p:spPr>
      </p:pic>
    </p:spTree>
    <p:extLst>
      <p:ext uri="{BB962C8B-B14F-4D97-AF65-F5344CB8AC3E}">
        <p14:creationId xmlns:p14="http://schemas.microsoft.com/office/powerpoint/2010/main" val="173349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52B715-D1E0-42C7-8AD5-3B6C7668074F}"/>
              </a:ext>
            </a:extLst>
          </p:cNvPr>
          <p:cNvPicPr>
            <a:picLocks noGrp="1" noChangeAspect="1"/>
          </p:cNvPicPr>
          <p:nvPr isPhoto="1"/>
        </p:nvPicPr>
        <p:blipFill>
          <a:blip r:embed="rId2"/>
          <a:srcRect/>
          <a:stretch/>
        </p:blipFill>
        <p:spPr>
          <a:xfrm>
            <a:off x="607243" y="161925"/>
            <a:ext cx="3015761" cy="6534150"/>
          </a:xfrm>
          <a:prstGeom prst="rect">
            <a:avLst/>
          </a:prstGeom>
        </p:spPr>
      </p:pic>
      <p:pic>
        <p:nvPicPr>
          <p:cNvPr id="4" name="Picture 3">
            <a:extLst>
              <a:ext uri="{FF2B5EF4-FFF2-40B4-BE49-F238E27FC236}">
                <a16:creationId xmlns:a16="http://schemas.microsoft.com/office/drawing/2014/main" id="{C7EAE72F-5C6E-4EA9-A460-C3FCA3E8BE62}"/>
              </a:ext>
            </a:extLst>
          </p:cNvPr>
          <p:cNvPicPr>
            <a:picLocks noChangeAspect="1"/>
          </p:cNvPicPr>
          <p:nvPr/>
        </p:nvPicPr>
        <p:blipFill>
          <a:blip r:embed="rId3"/>
          <a:stretch>
            <a:fillRect/>
          </a:stretch>
        </p:blipFill>
        <p:spPr>
          <a:xfrm>
            <a:off x="4513385" y="161924"/>
            <a:ext cx="3015761" cy="6534149"/>
          </a:xfrm>
          <a:prstGeom prst="rect">
            <a:avLst/>
          </a:prstGeom>
        </p:spPr>
      </p:pic>
      <p:pic>
        <p:nvPicPr>
          <p:cNvPr id="6" name="Picture 5">
            <a:extLst>
              <a:ext uri="{FF2B5EF4-FFF2-40B4-BE49-F238E27FC236}">
                <a16:creationId xmlns:a16="http://schemas.microsoft.com/office/drawing/2014/main" id="{7866D5CD-2FF3-4829-BC01-55FCEF69A15C}"/>
              </a:ext>
            </a:extLst>
          </p:cNvPr>
          <p:cNvPicPr>
            <a:picLocks noChangeAspect="1"/>
          </p:cNvPicPr>
          <p:nvPr/>
        </p:nvPicPr>
        <p:blipFill>
          <a:blip r:embed="rId4"/>
          <a:stretch>
            <a:fillRect/>
          </a:stretch>
        </p:blipFill>
        <p:spPr>
          <a:xfrm>
            <a:off x="8531203" y="161924"/>
            <a:ext cx="3015761" cy="6534148"/>
          </a:xfrm>
          <a:prstGeom prst="rect">
            <a:avLst/>
          </a:prstGeom>
        </p:spPr>
      </p:pic>
    </p:spTree>
    <p:extLst>
      <p:ext uri="{BB962C8B-B14F-4D97-AF65-F5344CB8AC3E}">
        <p14:creationId xmlns:p14="http://schemas.microsoft.com/office/powerpoint/2010/main" val="195863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F35617-F92D-4895-A054-752511F4EDC4}"/>
              </a:ext>
            </a:extLst>
          </p:cNvPr>
          <p:cNvPicPr>
            <a:picLocks noChangeAspect="1"/>
          </p:cNvPicPr>
          <p:nvPr/>
        </p:nvPicPr>
        <p:blipFill>
          <a:blip r:embed="rId2"/>
          <a:stretch>
            <a:fillRect/>
          </a:stretch>
        </p:blipFill>
        <p:spPr>
          <a:xfrm>
            <a:off x="495557" y="240144"/>
            <a:ext cx="2937164" cy="6363855"/>
          </a:xfrm>
          <a:prstGeom prst="rect">
            <a:avLst/>
          </a:prstGeom>
        </p:spPr>
      </p:pic>
      <p:pic>
        <p:nvPicPr>
          <p:cNvPr id="6" name="Picture 5">
            <a:extLst>
              <a:ext uri="{FF2B5EF4-FFF2-40B4-BE49-F238E27FC236}">
                <a16:creationId xmlns:a16="http://schemas.microsoft.com/office/drawing/2014/main" id="{0BBE7005-284E-4BEC-A3CF-B2C676F39575}"/>
              </a:ext>
            </a:extLst>
          </p:cNvPr>
          <p:cNvPicPr>
            <a:picLocks noChangeAspect="1"/>
          </p:cNvPicPr>
          <p:nvPr/>
        </p:nvPicPr>
        <p:blipFill>
          <a:blip r:embed="rId3"/>
          <a:stretch>
            <a:fillRect/>
          </a:stretch>
        </p:blipFill>
        <p:spPr>
          <a:xfrm>
            <a:off x="4513385" y="227060"/>
            <a:ext cx="2937164" cy="6363855"/>
          </a:xfrm>
          <a:prstGeom prst="rect">
            <a:avLst/>
          </a:prstGeom>
        </p:spPr>
      </p:pic>
      <p:pic>
        <p:nvPicPr>
          <p:cNvPr id="8" name="Picture 7">
            <a:extLst>
              <a:ext uri="{FF2B5EF4-FFF2-40B4-BE49-F238E27FC236}">
                <a16:creationId xmlns:a16="http://schemas.microsoft.com/office/drawing/2014/main" id="{422CEC15-9133-4E1C-A51D-17BF62DD34BC}"/>
              </a:ext>
            </a:extLst>
          </p:cNvPr>
          <p:cNvPicPr>
            <a:picLocks noChangeAspect="1"/>
          </p:cNvPicPr>
          <p:nvPr/>
        </p:nvPicPr>
        <p:blipFill>
          <a:blip r:embed="rId4"/>
          <a:stretch>
            <a:fillRect/>
          </a:stretch>
        </p:blipFill>
        <p:spPr>
          <a:xfrm>
            <a:off x="8632806" y="227060"/>
            <a:ext cx="2937164" cy="6363855"/>
          </a:xfrm>
          <a:prstGeom prst="rect">
            <a:avLst/>
          </a:prstGeom>
        </p:spPr>
      </p:pic>
    </p:spTree>
    <p:extLst>
      <p:ext uri="{BB962C8B-B14F-4D97-AF65-F5344CB8AC3E}">
        <p14:creationId xmlns:p14="http://schemas.microsoft.com/office/powerpoint/2010/main" val="4208966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2134B5-D3CE-4471-A36C-6C0DCD84679C}"/>
              </a:ext>
            </a:extLst>
          </p:cNvPr>
          <p:cNvPicPr>
            <a:picLocks noChangeAspect="1"/>
          </p:cNvPicPr>
          <p:nvPr/>
        </p:nvPicPr>
        <p:blipFill>
          <a:blip r:embed="rId2"/>
          <a:stretch>
            <a:fillRect/>
          </a:stretch>
        </p:blipFill>
        <p:spPr>
          <a:xfrm>
            <a:off x="357010" y="240143"/>
            <a:ext cx="2931135" cy="6350792"/>
          </a:xfrm>
          <a:prstGeom prst="rect">
            <a:avLst/>
          </a:prstGeom>
        </p:spPr>
      </p:pic>
      <p:pic>
        <p:nvPicPr>
          <p:cNvPr id="6" name="Picture 5">
            <a:extLst>
              <a:ext uri="{FF2B5EF4-FFF2-40B4-BE49-F238E27FC236}">
                <a16:creationId xmlns:a16="http://schemas.microsoft.com/office/drawing/2014/main" id="{64CE3BE0-6DAB-46DC-A6DD-70F4104786B5}"/>
              </a:ext>
            </a:extLst>
          </p:cNvPr>
          <p:cNvPicPr>
            <a:picLocks noChangeAspect="1"/>
          </p:cNvPicPr>
          <p:nvPr/>
        </p:nvPicPr>
        <p:blipFill>
          <a:blip r:embed="rId3"/>
          <a:stretch>
            <a:fillRect/>
          </a:stretch>
        </p:blipFill>
        <p:spPr>
          <a:xfrm>
            <a:off x="4513385" y="240143"/>
            <a:ext cx="2931135" cy="6350792"/>
          </a:xfrm>
          <a:prstGeom prst="rect">
            <a:avLst/>
          </a:prstGeom>
        </p:spPr>
      </p:pic>
      <p:pic>
        <p:nvPicPr>
          <p:cNvPr id="8" name="Picture 7">
            <a:extLst>
              <a:ext uri="{FF2B5EF4-FFF2-40B4-BE49-F238E27FC236}">
                <a16:creationId xmlns:a16="http://schemas.microsoft.com/office/drawing/2014/main" id="{473AE056-2C9D-41B7-9D72-EC58550E5A85}"/>
              </a:ext>
            </a:extLst>
          </p:cNvPr>
          <p:cNvPicPr>
            <a:picLocks noChangeAspect="1"/>
          </p:cNvPicPr>
          <p:nvPr/>
        </p:nvPicPr>
        <p:blipFill>
          <a:blip r:embed="rId4"/>
          <a:stretch>
            <a:fillRect/>
          </a:stretch>
        </p:blipFill>
        <p:spPr>
          <a:xfrm>
            <a:off x="8678982" y="227058"/>
            <a:ext cx="2931136" cy="6350794"/>
          </a:xfrm>
          <a:prstGeom prst="rect">
            <a:avLst/>
          </a:prstGeom>
        </p:spPr>
      </p:pic>
    </p:spTree>
    <p:extLst>
      <p:ext uri="{BB962C8B-B14F-4D97-AF65-F5344CB8AC3E}">
        <p14:creationId xmlns:p14="http://schemas.microsoft.com/office/powerpoint/2010/main" val="3002910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AE1F12-CEC7-4F96-97BC-E7D9F372CC5C}"/>
              </a:ext>
            </a:extLst>
          </p:cNvPr>
          <p:cNvPicPr>
            <a:picLocks noChangeAspect="1"/>
          </p:cNvPicPr>
          <p:nvPr/>
        </p:nvPicPr>
        <p:blipFill>
          <a:blip r:embed="rId2"/>
          <a:stretch>
            <a:fillRect/>
          </a:stretch>
        </p:blipFill>
        <p:spPr>
          <a:xfrm>
            <a:off x="393957" y="182398"/>
            <a:ext cx="3005025" cy="6510887"/>
          </a:xfrm>
          <a:prstGeom prst="rect">
            <a:avLst/>
          </a:prstGeom>
        </p:spPr>
      </p:pic>
      <p:pic>
        <p:nvPicPr>
          <p:cNvPr id="6" name="Picture 5">
            <a:extLst>
              <a:ext uri="{FF2B5EF4-FFF2-40B4-BE49-F238E27FC236}">
                <a16:creationId xmlns:a16="http://schemas.microsoft.com/office/drawing/2014/main" id="{5642C59C-E940-45AA-AA4C-F5AB66CFDD7A}"/>
              </a:ext>
            </a:extLst>
          </p:cNvPr>
          <p:cNvPicPr>
            <a:picLocks noChangeAspect="1"/>
          </p:cNvPicPr>
          <p:nvPr/>
        </p:nvPicPr>
        <p:blipFill>
          <a:blip r:embed="rId3"/>
          <a:stretch>
            <a:fillRect/>
          </a:stretch>
        </p:blipFill>
        <p:spPr>
          <a:xfrm>
            <a:off x="4513384" y="182398"/>
            <a:ext cx="3005025" cy="6510887"/>
          </a:xfrm>
          <a:prstGeom prst="rect">
            <a:avLst/>
          </a:prstGeom>
        </p:spPr>
      </p:pic>
      <p:pic>
        <p:nvPicPr>
          <p:cNvPr id="8" name="Picture 7">
            <a:extLst>
              <a:ext uri="{FF2B5EF4-FFF2-40B4-BE49-F238E27FC236}">
                <a16:creationId xmlns:a16="http://schemas.microsoft.com/office/drawing/2014/main" id="{DB30882A-D59A-497C-9EB5-FCC719DA52D0}"/>
              </a:ext>
            </a:extLst>
          </p:cNvPr>
          <p:cNvPicPr>
            <a:picLocks noChangeAspect="1"/>
          </p:cNvPicPr>
          <p:nvPr/>
        </p:nvPicPr>
        <p:blipFill>
          <a:blip r:embed="rId4"/>
          <a:stretch>
            <a:fillRect/>
          </a:stretch>
        </p:blipFill>
        <p:spPr>
          <a:xfrm>
            <a:off x="8586629" y="187052"/>
            <a:ext cx="3005026" cy="6510889"/>
          </a:xfrm>
          <a:prstGeom prst="rect">
            <a:avLst/>
          </a:prstGeom>
        </p:spPr>
      </p:pic>
    </p:spTree>
    <p:extLst>
      <p:ext uri="{BB962C8B-B14F-4D97-AF65-F5344CB8AC3E}">
        <p14:creationId xmlns:p14="http://schemas.microsoft.com/office/powerpoint/2010/main" val="136820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a:xfrm>
            <a:off x="307789" y="1123230"/>
            <a:ext cx="5085650" cy="720000"/>
          </a:xfrm>
        </p:spPr>
        <p:txBody>
          <a:bodyPr/>
          <a:lstStyle/>
          <a:p>
            <a:pPr algn="l"/>
            <a:r>
              <a:rPr lang="en-IN" sz="4000" dirty="0"/>
              <a:t>ABSTRACT :</a:t>
            </a:r>
            <a:endParaRPr lang="en-US" sz="4000" dirty="0"/>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a:xfrm>
            <a:off x="416504" y="2995873"/>
            <a:ext cx="8893751" cy="2251349"/>
          </a:xfrm>
        </p:spPr>
        <p:txBody>
          <a:bodyPr vert="horz" lIns="0" tIns="0" rIns="0" bIns="0" rtlCol="0" anchor="t">
            <a:noAutofit/>
          </a:bodyPr>
          <a:lstStyle/>
          <a:p>
            <a:pPr algn="ctr"/>
            <a:r>
              <a:rPr lang="en-IN" sz="3200" dirty="0"/>
              <a:t>DineOut is an Android based Restaurant Management System that aims to digitalize the process of various restaurant operations including ordering, billing kitchen, hall and inventory management. </a:t>
            </a:r>
            <a:endParaRPr lang="en-US" sz="3200" noProof="1"/>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2</a:t>
            </a:fld>
            <a:endParaRPr lang="en-US" dirty="0"/>
          </a:p>
        </p:txBody>
      </p:sp>
    </p:spTree>
    <p:extLst>
      <p:ext uri="{BB962C8B-B14F-4D97-AF65-F5344CB8AC3E}">
        <p14:creationId xmlns:p14="http://schemas.microsoft.com/office/powerpoint/2010/main" val="212272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E32A17F-2099-4D5E-A4EC-AADCA9D7E68D}"/>
              </a:ext>
              <a:ext uri="{C183D7F6-B498-43B3-948B-1728B52AA6E4}">
                <adec:decorative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AD7FDA6-6EEE-43E8-A58C-D47FD5B6BA75}"/>
              </a:ext>
              <a:ext uri="{C183D7F6-B498-43B3-948B-1728B52AA6E4}">
                <adec:decorative xmlns:adec="http://schemas.microsoft.com/office/drawing/2017/decorative" val="1"/>
              </a:ext>
            </a:extLst>
          </p:cNvPr>
          <p:cNvSpPr/>
          <p:nvPr/>
        </p:nvSpPr>
        <p:spPr bwMode="ltGray">
          <a:xfrm>
            <a:off x="1791854" y="1294265"/>
            <a:ext cx="8956708"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THANK </a:t>
            </a:r>
          </a:p>
          <a:p>
            <a:pPr algn="ctr"/>
            <a:r>
              <a:rPr lang="en-US" sz="9600" dirty="0"/>
              <a:t>YOU</a:t>
            </a:r>
          </a:p>
        </p:txBody>
      </p:sp>
    </p:spTree>
    <p:extLst>
      <p:ext uri="{BB962C8B-B14F-4D97-AF65-F5344CB8AC3E}">
        <p14:creationId xmlns:p14="http://schemas.microsoft.com/office/powerpoint/2010/main" val="311331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583209" y="318098"/>
            <a:ext cx="9973553" cy="432000"/>
          </a:xfrm>
        </p:spPr>
        <p:txBody>
          <a:bodyPr/>
          <a:lstStyle/>
          <a:p>
            <a:r>
              <a:rPr lang="en-US" dirty="0"/>
              <a:t>CONTENTS:</a:t>
            </a:r>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52"/>
          </p:nvPr>
        </p:nvSpPr>
        <p:spPr/>
        <p:txBody>
          <a:bodyPr/>
          <a:lstStyle/>
          <a:p>
            <a:r>
              <a:rPr lang="en-US" dirty="0"/>
              <a:t>page </a:t>
            </a:r>
            <a:fld id="{19B51A1E-902D-48AF-9020-955120F399B6}" type="slidenum">
              <a:rPr lang="en-US" smtClean="0"/>
              <a:pPr/>
              <a:t>3</a:t>
            </a:fld>
            <a:endParaRPr lang="en-US" dirty="0"/>
          </a:p>
        </p:txBody>
      </p:sp>
      <p:sp>
        <p:nvSpPr>
          <p:cNvPr id="50" name="TextBox 49">
            <a:extLst>
              <a:ext uri="{FF2B5EF4-FFF2-40B4-BE49-F238E27FC236}">
                <a16:creationId xmlns:a16="http://schemas.microsoft.com/office/drawing/2014/main" id="{A48B4BA7-B102-43E5-AE91-BE0594E5151A}"/>
              </a:ext>
            </a:extLst>
          </p:cNvPr>
          <p:cNvSpPr txBox="1"/>
          <p:nvPr/>
        </p:nvSpPr>
        <p:spPr>
          <a:xfrm>
            <a:off x="41795" y="1243057"/>
            <a:ext cx="4725210" cy="43266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solidFill>
                  <a:schemeClr val="bg1"/>
                </a:solidFill>
                <a:effectLst/>
                <a:latin typeface="+mj-lt"/>
                <a:ea typeface="Times New Roman" panose="02020603050405020304" pitchFamily="18" charset="0"/>
              </a:rPr>
              <a:t>INTRODUCTION</a:t>
            </a:r>
          </a:p>
          <a:p>
            <a:pPr marL="742950" lvl="1" indent="-285750">
              <a:lnSpc>
                <a:spcPct val="150000"/>
              </a:lnSpc>
              <a:buFont typeface="Arial" panose="020B0604020202020204" pitchFamily="34" charset="0"/>
              <a:buChar char="•"/>
            </a:pPr>
            <a:r>
              <a:rPr lang="en-IN" sz="2400" dirty="0">
                <a:solidFill>
                  <a:schemeClr val="bg1"/>
                </a:solidFill>
              </a:rPr>
              <a:t>Software Development Kit (SDK)</a:t>
            </a:r>
          </a:p>
          <a:p>
            <a:pPr marL="742950" lvl="1" indent="-285750">
              <a:lnSpc>
                <a:spcPct val="150000"/>
              </a:lnSpc>
              <a:buFont typeface="Arial" panose="020B0604020202020204" pitchFamily="34" charset="0"/>
              <a:buChar char="•"/>
            </a:pPr>
            <a:r>
              <a:rPr lang="en-IN" sz="2400" dirty="0">
                <a:solidFill>
                  <a:schemeClr val="bg1"/>
                </a:solidFill>
              </a:rPr>
              <a:t> Java Development Kit (JDK)</a:t>
            </a:r>
          </a:p>
          <a:p>
            <a:pPr marL="742950" lvl="1" indent="-285750">
              <a:lnSpc>
                <a:spcPct val="150000"/>
              </a:lnSpc>
              <a:buFont typeface="Arial" panose="020B0604020202020204" pitchFamily="34" charset="0"/>
              <a:buChar char="•"/>
            </a:pPr>
            <a:r>
              <a:rPr lang="en-IN" sz="2400" dirty="0">
                <a:solidFill>
                  <a:schemeClr val="bg1"/>
                </a:solidFill>
              </a:rPr>
              <a:t> XML </a:t>
            </a:r>
          </a:p>
          <a:p>
            <a:pPr marL="742950" lvl="1" indent="-285750">
              <a:lnSpc>
                <a:spcPct val="150000"/>
              </a:lnSpc>
              <a:buFont typeface="Arial" panose="020B0604020202020204" pitchFamily="34" charset="0"/>
              <a:buChar char="•"/>
            </a:pPr>
            <a:r>
              <a:rPr lang="en-IN" sz="2400" dirty="0">
                <a:solidFill>
                  <a:schemeClr val="bg1"/>
                </a:solidFill>
              </a:rPr>
              <a:t>Android Studio</a:t>
            </a:r>
          </a:p>
          <a:p>
            <a:pPr marL="285750" indent="-285750">
              <a:lnSpc>
                <a:spcPct val="150000"/>
              </a:lnSpc>
              <a:buFont typeface="Arial" panose="020B0604020202020204" pitchFamily="34" charset="0"/>
              <a:buChar char="•"/>
            </a:pPr>
            <a:r>
              <a:rPr lang="en-IN" sz="2400" dirty="0">
                <a:solidFill>
                  <a:schemeClr val="bg1"/>
                </a:solidFill>
              </a:rPr>
              <a:t>Objectives</a:t>
            </a:r>
          </a:p>
          <a:p>
            <a:pPr marL="285750" indent="-285750">
              <a:lnSpc>
                <a:spcPct val="150000"/>
              </a:lnSpc>
              <a:buFont typeface="Arial" panose="020B0604020202020204" pitchFamily="34" charset="0"/>
              <a:buChar char="•"/>
            </a:pPr>
            <a:r>
              <a:rPr lang="en-IN" sz="2400" dirty="0">
                <a:solidFill>
                  <a:schemeClr val="bg1"/>
                </a:solidFill>
              </a:rPr>
              <a:t>Summary </a:t>
            </a:r>
            <a:endParaRPr lang="en-US" sz="2400" b="1" dirty="0">
              <a:solidFill>
                <a:schemeClr val="bg1"/>
              </a:solidFill>
              <a:effectLst/>
              <a:latin typeface="Times New Roman" panose="02020603050405020304" pitchFamily="18" charset="0"/>
              <a:ea typeface="Times New Roman" panose="02020603050405020304" pitchFamily="18" charset="0"/>
            </a:endParaRPr>
          </a:p>
        </p:txBody>
      </p:sp>
      <p:sp>
        <p:nvSpPr>
          <p:cNvPr id="52" name="TextBox 51">
            <a:extLst>
              <a:ext uri="{FF2B5EF4-FFF2-40B4-BE49-F238E27FC236}">
                <a16:creationId xmlns:a16="http://schemas.microsoft.com/office/drawing/2014/main" id="{C0725290-137C-45EB-94EB-6CAD0AE586E9}"/>
              </a:ext>
            </a:extLst>
          </p:cNvPr>
          <p:cNvSpPr txBox="1"/>
          <p:nvPr/>
        </p:nvSpPr>
        <p:spPr>
          <a:xfrm>
            <a:off x="6742545" y="1243057"/>
            <a:ext cx="5407660" cy="44670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dirty="0">
                <a:solidFill>
                  <a:schemeClr val="bg1"/>
                </a:solidFill>
              </a:rPr>
              <a:t>Requirement Specifications User Characteristics</a:t>
            </a:r>
          </a:p>
          <a:p>
            <a:pPr marL="285750" indent="-285750">
              <a:lnSpc>
                <a:spcPct val="150000"/>
              </a:lnSpc>
              <a:buFont typeface="Arial" panose="020B0604020202020204" pitchFamily="34" charset="0"/>
              <a:buChar char="•"/>
            </a:pPr>
            <a:r>
              <a:rPr lang="en-IN" sz="2400" dirty="0">
                <a:solidFill>
                  <a:schemeClr val="bg1"/>
                </a:solidFill>
              </a:rPr>
              <a:t>● System Design and Implementation </a:t>
            </a:r>
          </a:p>
          <a:p>
            <a:pPr marL="742950" lvl="1" indent="-285750">
              <a:lnSpc>
                <a:spcPct val="150000"/>
              </a:lnSpc>
              <a:buFont typeface="Arial" panose="020B0604020202020204" pitchFamily="34" charset="0"/>
              <a:buChar char="•"/>
            </a:pPr>
            <a:r>
              <a:rPr lang="en-IN" sz="2400" dirty="0">
                <a:solidFill>
                  <a:schemeClr val="bg1"/>
                </a:solidFill>
              </a:rPr>
              <a:t>Introduction</a:t>
            </a:r>
          </a:p>
          <a:p>
            <a:pPr marL="742950" lvl="1" indent="-285750">
              <a:lnSpc>
                <a:spcPct val="150000"/>
              </a:lnSpc>
              <a:buFont typeface="Arial" panose="020B0604020202020204" pitchFamily="34" charset="0"/>
              <a:buChar char="•"/>
            </a:pPr>
            <a:r>
              <a:rPr lang="en-IN" sz="2400" dirty="0">
                <a:solidFill>
                  <a:schemeClr val="bg1"/>
                </a:solidFill>
              </a:rPr>
              <a:t> ER Diagram </a:t>
            </a:r>
          </a:p>
          <a:p>
            <a:pPr marL="742950" lvl="1" indent="-285750">
              <a:lnSpc>
                <a:spcPct val="150000"/>
              </a:lnSpc>
              <a:buFont typeface="Arial" panose="020B0604020202020204" pitchFamily="34" charset="0"/>
              <a:buChar char="•"/>
            </a:pPr>
            <a:r>
              <a:rPr lang="en-IN" sz="2400" dirty="0">
                <a:solidFill>
                  <a:schemeClr val="bg1"/>
                </a:solidFill>
              </a:rPr>
              <a:t>Schema Diagram </a:t>
            </a:r>
          </a:p>
          <a:p>
            <a:pPr marL="742950" lvl="1" indent="-285750">
              <a:lnSpc>
                <a:spcPct val="150000"/>
              </a:lnSpc>
              <a:buFont typeface="Arial" panose="020B0604020202020204" pitchFamily="34" charset="0"/>
              <a:buChar char="•"/>
            </a:pPr>
            <a:r>
              <a:rPr lang="en-IN" sz="2400" dirty="0">
                <a:solidFill>
                  <a:schemeClr val="bg1"/>
                </a:solidFill>
              </a:rPr>
              <a:t>Screenshots</a:t>
            </a:r>
            <a:endParaRPr lang="en-US" sz="2400" b="1" dirty="0">
              <a:solidFill>
                <a:schemeClr val="bg1"/>
              </a:solidFill>
              <a:latin typeface="Times New Roman" panose="02020603050405020304" pitchFamily="18" charset="0"/>
            </a:endParaRPr>
          </a:p>
          <a:p>
            <a:pPr marL="342900" indent="-342900">
              <a:lnSpc>
                <a:spcPct val="150000"/>
              </a:lnSpc>
              <a:buFont typeface="Arial" panose="020B0604020202020204" pitchFamily="34" charset="0"/>
              <a:buChar char="•"/>
            </a:pPr>
            <a:r>
              <a:rPr lang="en-IN" sz="2400" dirty="0">
                <a:solidFill>
                  <a:schemeClr val="bg1"/>
                </a:solidFill>
              </a:rPr>
              <a:t>Future Enhancement</a:t>
            </a:r>
          </a:p>
        </p:txBody>
      </p:sp>
    </p:spTree>
    <p:extLst>
      <p:ext uri="{BB962C8B-B14F-4D97-AF65-F5344CB8AC3E}">
        <p14:creationId xmlns:p14="http://schemas.microsoft.com/office/powerpoint/2010/main" val="271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 name="Picture Placeholder 32" descr="Fibre optic wires">
            <a:extLst>
              <a:ext uri="{FF2B5EF4-FFF2-40B4-BE49-F238E27FC236}">
                <a16:creationId xmlns:a16="http://schemas.microsoft.com/office/drawing/2014/main" id="{B21FC1DB-B2B2-4AAC-9181-840F2A673C0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12988" y="0"/>
            <a:ext cx="12179011" cy="6840952"/>
          </a:xfrm>
        </p:spPr>
      </p:pic>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50"/>
          </p:nvPr>
        </p:nvSpPr>
        <p:spPr/>
        <p:txBody>
          <a:bodyPr/>
          <a:lstStyle/>
          <a:p>
            <a:r>
              <a:rPr lang="en-US" dirty="0"/>
              <a:t>page </a:t>
            </a:r>
            <a:fld id="{19B51A1E-902D-48AF-9020-955120F399B6}" type="slidenum">
              <a:rPr lang="en-US" smtClean="0"/>
              <a:pPr/>
              <a:t>4</a:t>
            </a:fld>
            <a:endParaRPr lang="en-US" dirty="0"/>
          </a:p>
        </p:txBody>
      </p:sp>
      <p:sp>
        <p:nvSpPr>
          <p:cNvPr id="38" name="TextBox 37">
            <a:extLst>
              <a:ext uri="{FF2B5EF4-FFF2-40B4-BE49-F238E27FC236}">
                <a16:creationId xmlns:a16="http://schemas.microsoft.com/office/drawing/2014/main" id="{8F948400-A423-448B-8FDB-9715B218EAB7}"/>
              </a:ext>
            </a:extLst>
          </p:cNvPr>
          <p:cNvSpPr txBox="1"/>
          <p:nvPr/>
        </p:nvSpPr>
        <p:spPr>
          <a:xfrm>
            <a:off x="0" y="-93786"/>
            <a:ext cx="12179011" cy="6524863"/>
          </a:xfrm>
          <a:prstGeom prst="rect">
            <a:avLst/>
          </a:prstGeom>
          <a:noFill/>
        </p:spPr>
        <p:txBody>
          <a:bodyPr wrap="square">
            <a:spAutoFit/>
          </a:bodyPr>
          <a:lstStyle/>
          <a:p>
            <a:pPr>
              <a:lnSpc>
                <a:spcPct val="150000"/>
              </a:lnSpc>
            </a:pPr>
            <a:r>
              <a:rPr lang="en-US" sz="2400" b="1" dirty="0">
                <a:solidFill>
                  <a:srgbClr val="FFFF00"/>
                </a:solidFill>
                <a:effectLst/>
                <a:latin typeface="Times New Roman" panose="02020603050405020304" pitchFamily="18" charset="0"/>
                <a:ea typeface="Times New Roman" panose="02020603050405020304" pitchFamily="18" charset="0"/>
              </a:rPr>
              <a:t>Introduction:</a:t>
            </a:r>
            <a:endParaRPr lang="en-IN" sz="2400" dirty="0">
              <a:solidFill>
                <a:srgbClr val="FFFF00"/>
              </a:solidFill>
              <a:effectLst/>
              <a:latin typeface="Times New Roman" panose="02020603050405020304" pitchFamily="18" charset="0"/>
              <a:ea typeface="Times New Roman" panose="02020603050405020304" pitchFamily="18" charset="0"/>
            </a:endParaRPr>
          </a:p>
          <a:p>
            <a:pPr indent="408305" algn="just">
              <a:lnSpc>
                <a:spcPct val="150000"/>
              </a:lnSpc>
            </a:pPr>
            <a:r>
              <a:rPr lang="en-IN" sz="2400" dirty="0">
                <a:solidFill>
                  <a:srgbClr val="FFFF00"/>
                </a:solidFill>
              </a:rPr>
              <a:t>Android is a mobile operating system based on a modified version of the Linux kernel and other open source software, designed primarily for touchscreen mobile devices such as smartphones and tablets. Android is developed by a consortium of developers known as the Open Handset Alliance and commercially sponsored by Google. It was unveiled in November 2007, with the first commercial Android device, the HTC Dream, being launched in September 2008. </a:t>
            </a:r>
            <a:endParaRPr lang="en-US" sz="2400" dirty="0">
              <a:solidFill>
                <a:srgbClr val="FFFF00"/>
              </a:solidFill>
            </a:endParaRPr>
          </a:p>
          <a:p>
            <a:pPr indent="408305" algn="just">
              <a:lnSpc>
                <a:spcPct val="150000"/>
              </a:lnSpc>
            </a:pPr>
            <a:endParaRPr lang="en-US" sz="2400" dirty="0">
              <a:solidFill>
                <a:srgbClr val="FFFF00"/>
              </a:solidFill>
            </a:endParaRPr>
          </a:p>
          <a:p>
            <a:r>
              <a:rPr lang="en-IN" sz="2600" dirty="0">
                <a:solidFill>
                  <a:srgbClr val="FFFF00"/>
                </a:solidFill>
              </a:rPr>
              <a:t>Software Development Kit (SDK)</a:t>
            </a:r>
            <a:r>
              <a:rPr lang="en-US" sz="2600" b="1" dirty="0">
                <a:solidFill>
                  <a:srgbClr val="FFFF00"/>
                </a:solidFill>
                <a:effectLst/>
                <a:ea typeface="Times New Roman" panose="02020603050405020304" pitchFamily="18" charset="0"/>
              </a:rPr>
              <a:t>:</a:t>
            </a:r>
            <a:r>
              <a:rPr lang="en-US" sz="2600" dirty="0">
                <a:solidFill>
                  <a:srgbClr val="FFFF00"/>
                </a:solidFill>
                <a:effectLst/>
                <a:ea typeface="Times New Roman" panose="02020603050405020304" pitchFamily="18" charset="0"/>
              </a:rPr>
              <a:t> According to the principles of database systems, the data is stored in such a way that it acquires lot less space as the redundant data (duplicate data) has been removed before storage. Let’s take a layman example to understand this: In a banking system, suppose a customer is having two accounts, one is saving account and another is salary account. </a:t>
            </a:r>
          </a:p>
        </p:txBody>
      </p:sp>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EC760479-8974-48B6-A1F3-C24B2A01A40B}"/>
              </a:ext>
            </a:extLst>
          </p:cNvPr>
          <p:cNvSpPr>
            <a:spLocks noGrp="1"/>
          </p:cNvSpPr>
          <p:nvPr>
            <p:ph type="sldNum" sz="quarter" idx="52"/>
          </p:nvPr>
        </p:nvSpPr>
        <p:spPr/>
        <p:txBody>
          <a:bodyPr/>
          <a:lstStyle/>
          <a:p>
            <a:r>
              <a:rPr lang="en-US" noProof="0"/>
              <a:t>page </a:t>
            </a:r>
            <a:fld id="{19B51A1E-902D-48AF-9020-955120F399B6}" type="slidenum">
              <a:rPr lang="en-US" b="1" i="1" noProof="0" smtClean="0"/>
              <a:pPr/>
              <a:t>5</a:t>
            </a:fld>
            <a:endParaRPr lang="en-US" b="1" i="1" noProof="0" dirty="0"/>
          </a:p>
        </p:txBody>
      </p:sp>
      <p:sp>
        <p:nvSpPr>
          <p:cNvPr id="18" name="Title 17">
            <a:extLst>
              <a:ext uri="{FF2B5EF4-FFF2-40B4-BE49-F238E27FC236}">
                <a16:creationId xmlns:a16="http://schemas.microsoft.com/office/drawing/2014/main" id="{30CD8D29-A9AF-4E90-9684-D83BAD54F73A}"/>
              </a:ext>
            </a:extLst>
          </p:cNvPr>
          <p:cNvSpPr>
            <a:spLocks noGrp="1"/>
          </p:cNvSpPr>
          <p:nvPr>
            <p:ph type="title"/>
          </p:nvPr>
        </p:nvSpPr>
        <p:spPr>
          <a:xfrm>
            <a:off x="186051" y="129308"/>
            <a:ext cx="9973553" cy="753164"/>
          </a:xfrm>
        </p:spPr>
        <p:txBody>
          <a:bodyPr/>
          <a:lstStyle/>
          <a:p>
            <a:r>
              <a:rPr lang="en-IN" dirty="0"/>
              <a:t>Java Development Kit (JDK) </a:t>
            </a:r>
            <a:r>
              <a:rPr lang="en-US" sz="3200" b="1" dirty="0">
                <a:effectLst/>
                <a:latin typeface="Times New Roman" panose="02020603050405020304" pitchFamily="18" charset="0"/>
                <a:ea typeface="Times New Roman" panose="02020603050405020304" pitchFamily="18" charset="0"/>
              </a:rPr>
              <a:t>:</a:t>
            </a:r>
            <a:br>
              <a:rPr lang="en-IN" sz="3200" dirty="0">
                <a:effectLst/>
                <a:latin typeface="Times New Roman" panose="02020603050405020304" pitchFamily="18" charset="0"/>
                <a:ea typeface="Times New Roman" panose="02020603050405020304" pitchFamily="18" charset="0"/>
              </a:rPr>
            </a:br>
            <a:endParaRPr lang="en-IN" dirty="0"/>
          </a:p>
        </p:txBody>
      </p:sp>
      <p:sp>
        <p:nvSpPr>
          <p:cNvPr id="19" name="Text Placeholder 18">
            <a:extLst>
              <a:ext uri="{FF2B5EF4-FFF2-40B4-BE49-F238E27FC236}">
                <a16:creationId xmlns:a16="http://schemas.microsoft.com/office/drawing/2014/main" id="{BB0D0531-C31F-4E3A-B9D9-201C634725AC}"/>
              </a:ext>
            </a:extLst>
          </p:cNvPr>
          <p:cNvSpPr>
            <a:spLocks noGrp="1"/>
          </p:cNvSpPr>
          <p:nvPr>
            <p:ph type="body" sz="quarter" idx="13"/>
          </p:nvPr>
        </p:nvSpPr>
        <p:spPr>
          <a:xfrm>
            <a:off x="0" y="558600"/>
            <a:ext cx="12150205" cy="6618055"/>
          </a:xfrm>
        </p:spPr>
        <p:txBody>
          <a:bodyPr/>
          <a:lstStyle/>
          <a:p>
            <a:pPr marL="171450" marR="400050">
              <a:lnSpc>
                <a:spcPct val="150000"/>
              </a:lnSpc>
              <a:spcAft>
                <a:spcPts val="0"/>
              </a:spcAft>
            </a:pPr>
            <a:r>
              <a:rPr lang="en-IN" sz="2800" dirty="0"/>
              <a:t>The Java Development Kit (JDK) is an implementation of either one of the Java Platform, Standard Edition, Java Platform, Enterprise Edition, or Java Platform, Micro Edition platforms released by Oracle Corporation in the form of a binary product aimed at Java developers on Solaris, Linux, macOS or Windows.</a:t>
            </a:r>
          </a:p>
          <a:p>
            <a:pPr marL="171450" marR="400050">
              <a:lnSpc>
                <a:spcPct val="150000"/>
              </a:lnSpc>
              <a:spcAft>
                <a:spcPts val="0"/>
              </a:spcAft>
            </a:pPr>
            <a:endParaRPr lang="en-IN" sz="2800" dirty="0"/>
          </a:p>
          <a:p>
            <a:pPr marL="171450" marR="400050">
              <a:lnSpc>
                <a:spcPct val="150000"/>
              </a:lnSpc>
              <a:spcAft>
                <a:spcPts val="0"/>
              </a:spcAft>
            </a:pPr>
            <a:r>
              <a:rPr lang="en-IN" sz="2600" dirty="0"/>
              <a:t>Extensible Markup Language (XML) is a markup language that defines a set of rules for encoding documents in a format that is both human-readable and machine-readable. The World Wide Web Consortium's XML 1.0 Specification of 1998 and several other related specifications all of them free open standards—define XML.</a:t>
            </a:r>
          </a:p>
        </p:txBody>
      </p:sp>
      <p:sp>
        <p:nvSpPr>
          <p:cNvPr id="5" name="Title 17">
            <a:extLst>
              <a:ext uri="{FF2B5EF4-FFF2-40B4-BE49-F238E27FC236}">
                <a16:creationId xmlns:a16="http://schemas.microsoft.com/office/drawing/2014/main" id="{ACD9B76E-2D40-4FA2-89B7-7EF82C8427E9}"/>
              </a:ext>
            </a:extLst>
          </p:cNvPr>
          <p:cNvSpPr txBox="1">
            <a:spLocks/>
          </p:cNvSpPr>
          <p:nvPr/>
        </p:nvSpPr>
        <p:spPr>
          <a:xfrm>
            <a:off x="116777" y="3655090"/>
            <a:ext cx="9973553" cy="753164"/>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a:lstStyle>
          <a:p>
            <a:r>
              <a:rPr lang="en-IN" dirty="0"/>
              <a:t>XML</a:t>
            </a:r>
            <a:r>
              <a:rPr lang="en-US" dirty="0">
                <a:latin typeface="Times New Roman" panose="02020603050405020304" pitchFamily="18" charset="0"/>
                <a:ea typeface="Times New Roman" panose="02020603050405020304" pitchFamily="18" charset="0"/>
              </a:rPr>
              <a:t>:</a:t>
            </a:r>
            <a:br>
              <a:rPr lang="en-IN" dirty="0">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88498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05283405-6DBA-438E-B075-93C404A8142D}"/>
              </a:ext>
            </a:extLst>
          </p:cNvPr>
          <p:cNvSpPr>
            <a:spLocks noGrp="1"/>
          </p:cNvSpPr>
          <p:nvPr>
            <p:ph type="sldNum" sz="quarter" idx="52"/>
          </p:nvPr>
        </p:nvSpPr>
        <p:spPr/>
        <p:txBody>
          <a:bodyPr/>
          <a:lstStyle/>
          <a:p>
            <a:r>
              <a:rPr lang="en-US" noProof="0"/>
              <a:t>page </a:t>
            </a:r>
            <a:fld id="{19B51A1E-902D-48AF-9020-955120F399B6}" type="slidenum">
              <a:rPr lang="en-US" b="1" i="1" noProof="0" smtClean="0"/>
              <a:pPr/>
              <a:t>6</a:t>
            </a:fld>
            <a:endParaRPr lang="en-US" b="1" i="1" noProof="0" dirty="0"/>
          </a:p>
        </p:txBody>
      </p:sp>
      <p:sp>
        <p:nvSpPr>
          <p:cNvPr id="19" name="Text Placeholder 18">
            <a:extLst>
              <a:ext uri="{FF2B5EF4-FFF2-40B4-BE49-F238E27FC236}">
                <a16:creationId xmlns:a16="http://schemas.microsoft.com/office/drawing/2014/main" id="{C1917A4E-4D97-4CE3-8D8C-DEF9AA83FCB2}"/>
              </a:ext>
            </a:extLst>
          </p:cNvPr>
          <p:cNvSpPr>
            <a:spLocks noGrp="1"/>
          </p:cNvSpPr>
          <p:nvPr>
            <p:ph type="body" sz="quarter" idx="13"/>
          </p:nvPr>
        </p:nvSpPr>
        <p:spPr>
          <a:xfrm>
            <a:off x="147782" y="1477817"/>
            <a:ext cx="11896436" cy="4254764"/>
          </a:xfrm>
        </p:spPr>
        <p:txBody>
          <a:bodyPr/>
          <a:lstStyle/>
          <a:p>
            <a:pPr marL="171450" marR="400050" indent="236855" algn="just">
              <a:lnSpc>
                <a:spcPct val="150000"/>
              </a:lnSpc>
              <a:spcAft>
                <a:spcPts val="0"/>
              </a:spcAft>
            </a:pPr>
            <a:r>
              <a:rPr lang="en-IN" sz="2800" dirty="0"/>
              <a:t>Android Studio is the official integrated development environment (IDE) for Google's Android operating system, built on JetBrains' IntelliJ IDEA software and designed specifically for Android development.</a:t>
            </a:r>
          </a:p>
          <a:p>
            <a:pPr marL="171450" marR="400050" indent="236855" algn="just">
              <a:lnSpc>
                <a:spcPct val="150000"/>
              </a:lnSpc>
              <a:spcAft>
                <a:spcPts val="0"/>
              </a:spcAft>
            </a:pPr>
            <a:r>
              <a:rPr lang="en-IN" sz="2800" dirty="0"/>
              <a:t> It is available for download on Windows, macOS and Linux based operating systems or as a subscription-based service in 2020 It is a replacement for the Eclipse Android Development Tools (E-ADT) as the primary IDE for native Android application development.</a:t>
            </a:r>
          </a:p>
        </p:txBody>
      </p:sp>
      <p:sp>
        <p:nvSpPr>
          <p:cNvPr id="5" name="TextBox 4">
            <a:extLst>
              <a:ext uri="{FF2B5EF4-FFF2-40B4-BE49-F238E27FC236}">
                <a16:creationId xmlns:a16="http://schemas.microsoft.com/office/drawing/2014/main" id="{120E1763-869E-4EF9-9910-46EAD2C541D0}"/>
              </a:ext>
            </a:extLst>
          </p:cNvPr>
          <p:cNvSpPr txBox="1"/>
          <p:nvPr/>
        </p:nvSpPr>
        <p:spPr>
          <a:xfrm>
            <a:off x="404092" y="387986"/>
            <a:ext cx="6109854" cy="646331"/>
          </a:xfrm>
          <a:prstGeom prst="rect">
            <a:avLst/>
          </a:prstGeom>
          <a:noFill/>
        </p:spPr>
        <p:txBody>
          <a:bodyPr wrap="square">
            <a:spAutoFit/>
          </a:bodyPr>
          <a:lstStyle/>
          <a:p>
            <a:r>
              <a:rPr lang="en-IN" sz="3600" dirty="0">
                <a:solidFill>
                  <a:schemeClr val="bg1"/>
                </a:solidFill>
              </a:rPr>
              <a:t>Android Studio</a:t>
            </a:r>
          </a:p>
        </p:txBody>
      </p:sp>
    </p:spTree>
    <p:extLst>
      <p:ext uri="{BB962C8B-B14F-4D97-AF65-F5344CB8AC3E}">
        <p14:creationId xmlns:p14="http://schemas.microsoft.com/office/powerpoint/2010/main" val="131678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28360F1-0285-4339-814C-288EA17072DD}"/>
              </a:ext>
            </a:extLst>
          </p:cNvPr>
          <p:cNvSpPr>
            <a:spLocks noGrp="1"/>
          </p:cNvSpPr>
          <p:nvPr>
            <p:ph type="sldNum" sz="quarter" idx="52"/>
          </p:nvPr>
        </p:nvSpPr>
        <p:spPr/>
        <p:txBody>
          <a:bodyPr/>
          <a:lstStyle/>
          <a:p>
            <a:r>
              <a:rPr lang="en-US" noProof="0"/>
              <a:t>page </a:t>
            </a:r>
            <a:fld id="{19B51A1E-902D-48AF-9020-955120F399B6}" type="slidenum">
              <a:rPr lang="en-US" b="1" i="1" noProof="0" smtClean="0"/>
              <a:pPr/>
              <a:t>7</a:t>
            </a:fld>
            <a:endParaRPr lang="en-US" b="1" i="1" noProof="0" dirty="0"/>
          </a:p>
        </p:txBody>
      </p:sp>
      <p:sp>
        <p:nvSpPr>
          <p:cNvPr id="18" name="Title 17">
            <a:extLst>
              <a:ext uri="{FF2B5EF4-FFF2-40B4-BE49-F238E27FC236}">
                <a16:creationId xmlns:a16="http://schemas.microsoft.com/office/drawing/2014/main" id="{E6707356-4A9A-4210-B2A0-E06E206BFF2B}"/>
              </a:ext>
            </a:extLst>
          </p:cNvPr>
          <p:cNvSpPr>
            <a:spLocks noGrp="1"/>
          </p:cNvSpPr>
          <p:nvPr>
            <p:ph type="title"/>
          </p:nvPr>
        </p:nvSpPr>
        <p:spPr>
          <a:xfrm>
            <a:off x="147779" y="367342"/>
            <a:ext cx="9973553" cy="432000"/>
          </a:xfrm>
        </p:spPr>
        <p:txBody>
          <a:bodyPr/>
          <a:lstStyle/>
          <a:p>
            <a:r>
              <a:rPr lang="en-IN" dirty="0"/>
              <a:t>Objectives</a:t>
            </a:r>
            <a:r>
              <a:rPr lang="en-US" sz="2800" b="1" dirty="0">
                <a:effectLst/>
                <a:latin typeface="Times New Roman" panose="02020603050405020304" pitchFamily="18" charset="0"/>
                <a:ea typeface="Times New Roman" panose="02020603050405020304" pitchFamily="18" charset="0"/>
              </a:rPr>
              <a:t>:</a:t>
            </a:r>
            <a:endParaRPr lang="en-IN" sz="2800" dirty="0"/>
          </a:p>
        </p:txBody>
      </p:sp>
      <p:sp>
        <p:nvSpPr>
          <p:cNvPr id="19" name="Text Placeholder 18">
            <a:extLst>
              <a:ext uri="{FF2B5EF4-FFF2-40B4-BE49-F238E27FC236}">
                <a16:creationId xmlns:a16="http://schemas.microsoft.com/office/drawing/2014/main" id="{B1EFC491-D335-485A-8AD1-83F29659B6A0}"/>
              </a:ext>
            </a:extLst>
          </p:cNvPr>
          <p:cNvSpPr>
            <a:spLocks noGrp="1"/>
          </p:cNvSpPr>
          <p:nvPr>
            <p:ph type="body" sz="quarter" idx="13"/>
          </p:nvPr>
        </p:nvSpPr>
        <p:spPr>
          <a:xfrm>
            <a:off x="147778" y="1340505"/>
            <a:ext cx="12044221" cy="5115709"/>
          </a:xfrm>
        </p:spPr>
        <p:txBody>
          <a:bodyPr/>
          <a:lstStyle/>
          <a:p>
            <a:pPr marL="171450" marR="400050">
              <a:lnSpc>
                <a:spcPct val="150000"/>
              </a:lnSpc>
              <a:spcAft>
                <a:spcPts val="0"/>
              </a:spcAft>
            </a:pPr>
            <a:r>
              <a:rPr lang="en-IN" sz="2800" dirty="0"/>
              <a:t>Android based Restaurant Management System that aims to digitalize the process of various restaurant operations including ordering, billing kitchen, hall and inventory management. The main purpose is to improve the performance of the restaurant by eradicating the daily paperwork. With this system the tasks would be performed in less amount of time and more efficiently. </a:t>
            </a:r>
          </a:p>
        </p:txBody>
      </p:sp>
    </p:spTree>
    <p:extLst>
      <p:ext uri="{BB962C8B-B14F-4D97-AF65-F5344CB8AC3E}">
        <p14:creationId xmlns:p14="http://schemas.microsoft.com/office/powerpoint/2010/main" val="106528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28360F1-0285-4339-814C-288EA17072DD}"/>
              </a:ext>
            </a:extLst>
          </p:cNvPr>
          <p:cNvSpPr>
            <a:spLocks noGrp="1"/>
          </p:cNvSpPr>
          <p:nvPr>
            <p:ph type="sldNum" sz="quarter" idx="52"/>
          </p:nvPr>
        </p:nvSpPr>
        <p:spPr/>
        <p:txBody>
          <a:bodyPr/>
          <a:lstStyle/>
          <a:p>
            <a:r>
              <a:rPr lang="en-US" noProof="0"/>
              <a:t>page </a:t>
            </a:r>
            <a:fld id="{19B51A1E-902D-48AF-9020-955120F399B6}" type="slidenum">
              <a:rPr lang="en-US" b="1" i="1" noProof="0" smtClean="0"/>
              <a:pPr/>
              <a:t>8</a:t>
            </a:fld>
            <a:endParaRPr lang="en-US" b="1" i="1" noProof="0" dirty="0"/>
          </a:p>
        </p:txBody>
      </p:sp>
      <p:sp>
        <p:nvSpPr>
          <p:cNvPr id="18" name="Title 17">
            <a:extLst>
              <a:ext uri="{FF2B5EF4-FFF2-40B4-BE49-F238E27FC236}">
                <a16:creationId xmlns:a16="http://schemas.microsoft.com/office/drawing/2014/main" id="{E6707356-4A9A-4210-B2A0-E06E206BFF2B}"/>
              </a:ext>
            </a:extLst>
          </p:cNvPr>
          <p:cNvSpPr>
            <a:spLocks noGrp="1"/>
          </p:cNvSpPr>
          <p:nvPr>
            <p:ph type="title"/>
          </p:nvPr>
        </p:nvSpPr>
        <p:spPr>
          <a:xfrm>
            <a:off x="147779" y="367342"/>
            <a:ext cx="9973553" cy="432000"/>
          </a:xfrm>
        </p:spPr>
        <p:txBody>
          <a:bodyPr/>
          <a:lstStyle/>
          <a:p>
            <a:r>
              <a:rPr lang="en-IN" dirty="0"/>
              <a:t>Summary </a:t>
            </a:r>
            <a:r>
              <a:rPr lang="en-US" b="1" dirty="0">
                <a:effectLst/>
                <a:latin typeface="Times New Roman" panose="02020603050405020304" pitchFamily="18" charset="0"/>
                <a:ea typeface="Times New Roman" panose="02020603050405020304" pitchFamily="18" charset="0"/>
              </a:rPr>
              <a:t>:</a:t>
            </a:r>
            <a:endParaRPr lang="en-IN" dirty="0"/>
          </a:p>
        </p:txBody>
      </p:sp>
      <p:sp>
        <p:nvSpPr>
          <p:cNvPr id="19" name="Text Placeholder 18">
            <a:extLst>
              <a:ext uri="{FF2B5EF4-FFF2-40B4-BE49-F238E27FC236}">
                <a16:creationId xmlns:a16="http://schemas.microsoft.com/office/drawing/2014/main" id="{B1EFC491-D335-485A-8AD1-83F29659B6A0}"/>
              </a:ext>
            </a:extLst>
          </p:cNvPr>
          <p:cNvSpPr>
            <a:spLocks noGrp="1"/>
          </p:cNvSpPr>
          <p:nvPr>
            <p:ph type="body" sz="quarter" idx="13"/>
          </p:nvPr>
        </p:nvSpPr>
        <p:spPr>
          <a:xfrm>
            <a:off x="147778" y="1340505"/>
            <a:ext cx="12044221" cy="5115709"/>
          </a:xfrm>
        </p:spPr>
        <p:txBody>
          <a:bodyPr/>
          <a:lstStyle/>
          <a:p>
            <a:pPr marL="171450" marR="400050">
              <a:lnSpc>
                <a:spcPct val="150000"/>
              </a:lnSpc>
              <a:spcAft>
                <a:spcPts val="0"/>
              </a:spcAft>
            </a:pPr>
            <a:r>
              <a:rPr lang="en-IN" sz="2800" dirty="0"/>
              <a:t>The chapter discussed before is an overview about the android application and android studio used for app development. The scope of study and objectives of the project are mentioned clearly. The organization of the report is been pictured to increase the readability. Further, coming up chapters depicts the use of various queries to implement various changes like insert, update, delete and also triggers to perform various functions.</a:t>
            </a:r>
          </a:p>
        </p:txBody>
      </p:sp>
    </p:spTree>
    <p:extLst>
      <p:ext uri="{BB962C8B-B14F-4D97-AF65-F5344CB8AC3E}">
        <p14:creationId xmlns:p14="http://schemas.microsoft.com/office/powerpoint/2010/main" val="94394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8" name="Picture Placeholder 57" descr="Scientific experiment">
            <a:extLst>
              <a:ext uri="{FF2B5EF4-FFF2-40B4-BE49-F238E27FC236}">
                <a16:creationId xmlns:a16="http://schemas.microsoft.com/office/drawing/2014/main" id="{BAEF06B8-4E9A-492A-A9B8-2C7DB901FCB3}"/>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50"/>
          </p:nvPr>
        </p:nvSpPr>
        <p:spPr/>
        <p:txBody>
          <a:bodyPr/>
          <a:lstStyle/>
          <a:p>
            <a:r>
              <a:rPr lang="en-US" dirty="0"/>
              <a:t>page </a:t>
            </a:r>
            <a:fld id="{19B51A1E-902D-48AF-9020-955120F399B6}" type="slidenum">
              <a:rPr lang="en-US" smtClean="0"/>
              <a:pPr/>
              <a:t>9</a:t>
            </a:fld>
            <a:endParaRPr lang="en-US" dirty="0"/>
          </a:p>
        </p:txBody>
      </p:sp>
      <p:sp>
        <p:nvSpPr>
          <p:cNvPr id="16" name="Subtitle 15">
            <a:extLst>
              <a:ext uri="{FF2B5EF4-FFF2-40B4-BE49-F238E27FC236}">
                <a16:creationId xmlns:a16="http://schemas.microsoft.com/office/drawing/2014/main" id="{3423A65A-C7EE-4591-823C-F30C4FF10D0A}"/>
              </a:ext>
            </a:extLst>
          </p:cNvPr>
          <p:cNvSpPr>
            <a:spLocks noGrp="1"/>
          </p:cNvSpPr>
          <p:nvPr>
            <p:ph type="subTitle" idx="1"/>
          </p:nvPr>
        </p:nvSpPr>
        <p:spPr>
          <a:xfrm>
            <a:off x="890787" y="5558599"/>
            <a:ext cx="4283297" cy="1128512"/>
          </a:xfrm>
        </p:spPr>
        <p:txBody>
          <a:bodyPr/>
          <a:lstStyle/>
          <a:p>
            <a:r>
              <a:rPr lang="en-IN" sz="3600" b="1"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REQUIREMENT SPECIFICATION</a:t>
            </a:r>
            <a:endParaRPr lang="en-IN" sz="3600" dirty="0">
              <a:effectLst/>
              <a:latin typeface="Times New Roman" panose="02020603050405020304" pitchFamily="18" charset="0"/>
              <a:ea typeface="Times New Roman" panose="02020603050405020304" pitchFamily="18" charset="0"/>
            </a:endParaRPr>
          </a:p>
          <a:p>
            <a:endParaRPr lang="en-IN" sz="3600" dirty="0"/>
          </a:p>
        </p:txBody>
      </p:sp>
      <p:sp>
        <p:nvSpPr>
          <p:cNvPr id="47" name="TextBox 46">
            <a:extLst>
              <a:ext uri="{FF2B5EF4-FFF2-40B4-BE49-F238E27FC236}">
                <a16:creationId xmlns:a16="http://schemas.microsoft.com/office/drawing/2014/main" id="{B6D45DFD-4100-4BCF-920E-7DACE8C6688C}"/>
              </a:ext>
            </a:extLst>
          </p:cNvPr>
          <p:cNvSpPr txBox="1"/>
          <p:nvPr/>
        </p:nvSpPr>
        <p:spPr>
          <a:xfrm>
            <a:off x="5491596" y="204793"/>
            <a:ext cx="6109854" cy="6127127"/>
          </a:xfrm>
          <a:prstGeom prst="rect">
            <a:avLst/>
          </a:prstGeom>
          <a:noFill/>
        </p:spPr>
        <p:txBody>
          <a:bodyPr wrap="square">
            <a:spAutoFit/>
          </a:bodyPr>
          <a:lstStyle/>
          <a:p>
            <a:pPr marL="171450" marR="400050">
              <a:lnSpc>
                <a:spcPct val="150000"/>
              </a:lnSpc>
              <a:spcAft>
                <a:spcPts val="0"/>
              </a:spcAft>
            </a:pPr>
            <a:r>
              <a:rPr lang="en-IN" sz="2400" dirty="0">
                <a:solidFill>
                  <a:schemeClr val="bg1"/>
                </a:solidFill>
              </a:rPr>
              <a:t>· Windows Vista (32-bit or 64-bit) </a:t>
            </a:r>
          </a:p>
          <a:p>
            <a:pPr marL="171450" marR="400050">
              <a:lnSpc>
                <a:spcPct val="150000"/>
              </a:lnSpc>
              <a:spcAft>
                <a:spcPts val="0"/>
              </a:spcAft>
            </a:pPr>
            <a:r>
              <a:rPr lang="en-IN" sz="2400" dirty="0">
                <a:solidFill>
                  <a:schemeClr val="bg1"/>
                </a:solidFill>
              </a:rPr>
              <a:t>· Windows 7 (32-bit or 64-bit) </a:t>
            </a:r>
          </a:p>
          <a:p>
            <a:pPr marL="171450" marR="400050">
              <a:lnSpc>
                <a:spcPct val="150000"/>
              </a:lnSpc>
              <a:spcAft>
                <a:spcPts val="0"/>
              </a:spcAft>
            </a:pPr>
            <a:r>
              <a:rPr lang="en-IN" sz="2400" dirty="0">
                <a:solidFill>
                  <a:schemeClr val="bg1"/>
                </a:solidFill>
              </a:rPr>
              <a:t>· Windows 8 / Windows 8.1 or later</a:t>
            </a:r>
          </a:p>
          <a:p>
            <a:pPr marL="171450" marR="400050">
              <a:lnSpc>
                <a:spcPct val="150000"/>
              </a:lnSpc>
              <a:spcAft>
                <a:spcPts val="0"/>
              </a:spcAft>
            </a:pPr>
            <a:r>
              <a:rPr lang="en-IN" sz="2400" dirty="0">
                <a:solidFill>
                  <a:schemeClr val="bg1"/>
                </a:solidFill>
              </a:rPr>
              <a:t>· Mac OS X 10.8.5 or later (Intel based systems only) </a:t>
            </a:r>
          </a:p>
          <a:p>
            <a:pPr marL="171450" marR="400050">
              <a:lnSpc>
                <a:spcPct val="150000"/>
              </a:lnSpc>
              <a:spcAft>
                <a:spcPts val="0"/>
              </a:spcAft>
            </a:pPr>
            <a:r>
              <a:rPr lang="en-IN" sz="2400" dirty="0">
                <a:solidFill>
                  <a:schemeClr val="bg1"/>
                </a:solidFill>
              </a:rPr>
              <a:t>· Linux systems with version 2.15 or later of GNU C Library (</a:t>
            </a:r>
            <a:r>
              <a:rPr lang="en-IN" sz="2400" dirty="0" err="1">
                <a:solidFill>
                  <a:schemeClr val="bg1"/>
                </a:solidFill>
              </a:rPr>
              <a:t>glibc</a:t>
            </a:r>
            <a:r>
              <a:rPr lang="en-IN" sz="2400" dirty="0">
                <a:solidFill>
                  <a:schemeClr val="bg1"/>
                </a:solidFill>
              </a:rPr>
              <a:t>) </a:t>
            </a:r>
          </a:p>
          <a:p>
            <a:pPr marL="171450" marR="400050">
              <a:lnSpc>
                <a:spcPct val="150000"/>
              </a:lnSpc>
              <a:spcAft>
                <a:spcPts val="0"/>
              </a:spcAft>
            </a:pPr>
            <a:r>
              <a:rPr lang="en-IN" sz="2400" dirty="0">
                <a:solidFill>
                  <a:schemeClr val="bg1"/>
                </a:solidFill>
              </a:rPr>
              <a:t>· Minimum of 2GB of RAM (4GB is preferred) </a:t>
            </a:r>
          </a:p>
          <a:p>
            <a:pPr marL="171450" marR="400050">
              <a:lnSpc>
                <a:spcPct val="150000"/>
              </a:lnSpc>
              <a:spcAft>
                <a:spcPts val="0"/>
              </a:spcAft>
            </a:pPr>
            <a:r>
              <a:rPr lang="en-IN" sz="2400" dirty="0">
                <a:solidFill>
                  <a:schemeClr val="bg1"/>
                </a:solidFill>
              </a:rPr>
              <a:t>· Approximately 4.5GB of available disk space</a:t>
            </a:r>
            <a:endParaRPr lang="en-IN" sz="24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002911784"/>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Template>
  <TotalTime>732</TotalTime>
  <Words>966</Words>
  <Application>Microsoft Office PowerPoint</Application>
  <PresentationFormat>Widescreen</PresentationFormat>
  <Paragraphs>89</Paragraphs>
  <Slides>20</Slides>
  <Notes>10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1_Office Theme</vt:lpstr>
      <vt:lpstr>Restaurant Management System</vt:lpstr>
      <vt:lpstr>ABSTRACT :</vt:lpstr>
      <vt:lpstr>CONTENTS:</vt:lpstr>
      <vt:lpstr>PowerPoint Presentation</vt:lpstr>
      <vt:lpstr>Java Development Kit (JDK) : </vt:lpstr>
      <vt:lpstr>PowerPoint Presentation</vt:lpstr>
      <vt:lpstr>Objectives:</vt:lpstr>
      <vt:lpstr>Summary :</vt:lpstr>
      <vt:lpstr>PowerPoint Presentation</vt:lpstr>
      <vt:lpstr>System Design and Implementation:</vt:lpstr>
      <vt:lpstr>E R Diagram</vt:lpstr>
      <vt:lpstr>Schema Diagram</vt:lpstr>
      <vt:lpstr>Future Enhancement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Ankur jaiswal</dc:creator>
  <cp:lastModifiedBy>Ankur jaiswal</cp:lastModifiedBy>
  <cp:revision>10</cp:revision>
  <dcterms:created xsi:type="dcterms:W3CDTF">2021-07-27T14:51:14Z</dcterms:created>
  <dcterms:modified xsi:type="dcterms:W3CDTF">2021-07-28T05:41:27Z</dcterms:modified>
</cp:coreProperties>
</file>