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6347-2457-8CCF-9ABB-256BD6618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554C1D-0B80-17AF-76B3-C0EAF9D8A0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33AA63-984B-BA01-AF2C-1B6D18D08E80}"/>
              </a:ext>
            </a:extLst>
          </p:cNvPr>
          <p:cNvSpPr>
            <a:spLocks noGrp="1"/>
          </p:cNvSpPr>
          <p:nvPr>
            <p:ph type="dt" sz="half" idx="10"/>
          </p:nvPr>
        </p:nvSpPr>
        <p:spPr/>
        <p:txBody>
          <a:bodyPr/>
          <a:lstStyle/>
          <a:p>
            <a:fld id="{2BC6B73A-6C60-4CFA-A952-212C79A81E8E}" type="datetimeFigureOut">
              <a:rPr lang="en-IN" smtClean="0"/>
              <a:t>21-08-2022</a:t>
            </a:fld>
            <a:endParaRPr lang="en-IN"/>
          </a:p>
        </p:txBody>
      </p:sp>
      <p:sp>
        <p:nvSpPr>
          <p:cNvPr id="5" name="Footer Placeholder 4">
            <a:extLst>
              <a:ext uri="{FF2B5EF4-FFF2-40B4-BE49-F238E27FC236}">
                <a16:creationId xmlns:a16="http://schemas.microsoft.com/office/drawing/2014/main" id="{B3D5561D-24F0-FD79-D3AF-D43C107046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3F4532-9350-EFD5-1FB2-FDC895383C9F}"/>
              </a:ext>
            </a:extLst>
          </p:cNvPr>
          <p:cNvSpPr>
            <a:spLocks noGrp="1"/>
          </p:cNvSpPr>
          <p:nvPr>
            <p:ph type="sldNum" sz="quarter" idx="12"/>
          </p:nvPr>
        </p:nvSpPr>
        <p:spPr/>
        <p:txBody>
          <a:bodyPr/>
          <a:lstStyle/>
          <a:p>
            <a:fld id="{0DB0866D-FBC5-43D9-AFD5-2E9C4063C1E2}" type="slidenum">
              <a:rPr lang="en-IN" smtClean="0"/>
              <a:t>‹#›</a:t>
            </a:fld>
            <a:endParaRPr lang="en-IN"/>
          </a:p>
        </p:txBody>
      </p:sp>
    </p:spTree>
    <p:extLst>
      <p:ext uri="{BB962C8B-B14F-4D97-AF65-F5344CB8AC3E}">
        <p14:creationId xmlns:p14="http://schemas.microsoft.com/office/powerpoint/2010/main" val="3232871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0B56-0267-1A5A-39AE-A080FE649F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38E356-3C7B-C8D6-5846-C26AD6F392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8BEA7E-C7F5-0E15-EDE9-BFA3A7E9EA31}"/>
              </a:ext>
            </a:extLst>
          </p:cNvPr>
          <p:cNvSpPr>
            <a:spLocks noGrp="1"/>
          </p:cNvSpPr>
          <p:nvPr>
            <p:ph type="dt" sz="half" idx="10"/>
          </p:nvPr>
        </p:nvSpPr>
        <p:spPr/>
        <p:txBody>
          <a:bodyPr/>
          <a:lstStyle/>
          <a:p>
            <a:fld id="{2BC6B73A-6C60-4CFA-A952-212C79A81E8E}" type="datetimeFigureOut">
              <a:rPr lang="en-IN" smtClean="0"/>
              <a:t>21-08-2022</a:t>
            </a:fld>
            <a:endParaRPr lang="en-IN"/>
          </a:p>
        </p:txBody>
      </p:sp>
      <p:sp>
        <p:nvSpPr>
          <p:cNvPr id="5" name="Footer Placeholder 4">
            <a:extLst>
              <a:ext uri="{FF2B5EF4-FFF2-40B4-BE49-F238E27FC236}">
                <a16:creationId xmlns:a16="http://schemas.microsoft.com/office/drawing/2014/main" id="{0DA16F7D-44BB-C73A-4715-D612FF108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7970E2-DC26-971B-A1B0-F7E39790B2B7}"/>
              </a:ext>
            </a:extLst>
          </p:cNvPr>
          <p:cNvSpPr>
            <a:spLocks noGrp="1"/>
          </p:cNvSpPr>
          <p:nvPr>
            <p:ph type="sldNum" sz="quarter" idx="12"/>
          </p:nvPr>
        </p:nvSpPr>
        <p:spPr/>
        <p:txBody>
          <a:bodyPr/>
          <a:lstStyle/>
          <a:p>
            <a:fld id="{0DB0866D-FBC5-43D9-AFD5-2E9C4063C1E2}" type="slidenum">
              <a:rPr lang="en-IN" smtClean="0"/>
              <a:t>‹#›</a:t>
            </a:fld>
            <a:endParaRPr lang="en-IN"/>
          </a:p>
        </p:txBody>
      </p:sp>
    </p:spTree>
    <p:extLst>
      <p:ext uri="{BB962C8B-B14F-4D97-AF65-F5344CB8AC3E}">
        <p14:creationId xmlns:p14="http://schemas.microsoft.com/office/powerpoint/2010/main" val="22516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43E4D-DAED-91FC-6C83-0D8CCA6676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B36EF5-2DE6-DB22-4A79-0A6E28FE9A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861276-97D8-877D-A257-03F1A6D9316A}"/>
              </a:ext>
            </a:extLst>
          </p:cNvPr>
          <p:cNvSpPr>
            <a:spLocks noGrp="1"/>
          </p:cNvSpPr>
          <p:nvPr>
            <p:ph type="dt" sz="half" idx="10"/>
          </p:nvPr>
        </p:nvSpPr>
        <p:spPr/>
        <p:txBody>
          <a:bodyPr/>
          <a:lstStyle/>
          <a:p>
            <a:fld id="{2BC6B73A-6C60-4CFA-A952-212C79A81E8E}" type="datetimeFigureOut">
              <a:rPr lang="en-IN" smtClean="0"/>
              <a:t>21-08-2022</a:t>
            </a:fld>
            <a:endParaRPr lang="en-IN"/>
          </a:p>
        </p:txBody>
      </p:sp>
      <p:sp>
        <p:nvSpPr>
          <p:cNvPr id="5" name="Footer Placeholder 4">
            <a:extLst>
              <a:ext uri="{FF2B5EF4-FFF2-40B4-BE49-F238E27FC236}">
                <a16:creationId xmlns:a16="http://schemas.microsoft.com/office/drawing/2014/main" id="{65274F9E-CD9A-E3C2-FF09-61D64860F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652453-7B20-2BB8-D6F4-7182FFE069E5}"/>
              </a:ext>
            </a:extLst>
          </p:cNvPr>
          <p:cNvSpPr>
            <a:spLocks noGrp="1"/>
          </p:cNvSpPr>
          <p:nvPr>
            <p:ph type="sldNum" sz="quarter" idx="12"/>
          </p:nvPr>
        </p:nvSpPr>
        <p:spPr/>
        <p:txBody>
          <a:bodyPr/>
          <a:lstStyle/>
          <a:p>
            <a:fld id="{0DB0866D-FBC5-43D9-AFD5-2E9C4063C1E2}" type="slidenum">
              <a:rPr lang="en-IN" smtClean="0"/>
              <a:t>‹#›</a:t>
            </a:fld>
            <a:endParaRPr lang="en-IN"/>
          </a:p>
        </p:txBody>
      </p:sp>
    </p:spTree>
    <p:extLst>
      <p:ext uri="{BB962C8B-B14F-4D97-AF65-F5344CB8AC3E}">
        <p14:creationId xmlns:p14="http://schemas.microsoft.com/office/powerpoint/2010/main" val="235518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287C-2C32-A872-CFAC-09127DB2B7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CE1143-C4DE-83D2-A9BC-1D84EC2BEA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45319F-B188-35C2-1906-34F834F60C81}"/>
              </a:ext>
            </a:extLst>
          </p:cNvPr>
          <p:cNvSpPr>
            <a:spLocks noGrp="1"/>
          </p:cNvSpPr>
          <p:nvPr>
            <p:ph type="dt" sz="half" idx="10"/>
          </p:nvPr>
        </p:nvSpPr>
        <p:spPr/>
        <p:txBody>
          <a:bodyPr/>
          <a:lstStyle/>
          <a:p>
            <a:fld id="{2BC6B73A-6C60-4CFA-A952-212C79A81E8E}" type="datetimeFigureOut">
              <a:rPr lang="en-IN" smtClean="0"/>
              <a:t>21-08-2022</a:t>
            </a:fld>
            <a:endParaRPr lang="en-IN"/>
          </a:p>
        </p:txBody>
      </p:sp>
      <p:sp>
        <p:nvSpPr>
          <p:cNvPr id="5" name="Footer Placeholder 4">
            <a:extLst>
              <a:ext uri="{FF2B5EF4-FFF2-40B4-BE49-F238E27FC236}">
                <a16:creationId xmlns:a16="http://schemas.microsoft.com/office/drawing/2014/main" id="{372AFF3C-EDCF-7B9B-D77C-A9DB44F5B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F4DFA8-A8AD-D726-807D-8B9E7D335DCC}"/>
              </a:ext>
            </a:extLst>
          </p:cNvPr>
          <p:cNvSpPr>
            <a:spLocks noGrp="1"/>
          </p:cNvSpPr>
          <p:nvPr>
            <p:ph type="sldNum" sz="quarter" idx="12"/>
          </p:nvPr>
        </p:nvSpPr>
        <p:spPr/>
        <p:txBody>
          <a:bodyPr/>
          <a:lstStyle/>
          <a:p>
            <a:fld id="{0DB0866D-FBC5-43D9-AFD5-2E9C4063C1E2}" type="slidenum">
              <a:rPr lang="en-IN" smtClean="0"/>
              <a:t>‹#›</a:t>
            </a:fld>
            <a:endParaRPr lang="en-IN"/>
          </a:p>
        </p:txBody>
      </p:sp>
    </p:spTree>
    <p:extLst>
      <p:ext uri="{BB962C8B-B14F-4D97-AF65-F5344CB8AC3E}">
        <p14:creationId xmlns:p14="http://schemas.microsoft.com/office/powerpoint/2010/main" val="362980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FC0A-0A26-65AC-01E9-3D92709FB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009C2F-F6E3-54A9-2969-A7411C860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0BD39-8C92-2982-1202-537ABD1082E4}"/>
              </a:ext>
            </a:extLst>
          </p:cNvPr>
          <p:cNvSpPr>
            <a:spLocks noGrp="1"/>
          </p:cNvSpPr>
          <p:nvPr>
            <p:ph type="dt" sz="half" idx="10"/>
          </p:nvPr>
        </p:nvSpPr>
        <p:spPr/>
        <p:txBody>
          <a:bodyPr/>
          <a:lstStyle/>
          <a:p>
            <a:fld id="{2BC6B73A-6C60-4CFA-A952-212C79A81E8E}" type="datetimeFigureOut">
              <a:rPr lang="en-IN" smtClean="0"/>
              <a:t>21-08-2022</a:t>
            </a:fld>
            <a:endParaRPr lang="en-IN"/>
          </a:p>
        </p:txBody>
      </p:sp>
      <p:sp>
        <p:nvSpPr>
          <p:cNvPr id="5" name="Footer Placeholder 4">
            <a:extLst>
              <a:ext uri="{FF2B5EF4-FFF2-40B4-BE49-F238E27FC236}">
                <a16:creationId xmlns:a16="http://schemas.microsoft.com/office/drawing/2014/main" id="{AB88155F-3573-0F94-1643-6C68825FF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82D2B-4807-2F26-1377-94BFCD0AB53C}"/>
              </a:ext>
            </a:extLst>
          </p:cNvPr>
          <p:cNvSpPr>
            <a:spLocks noGrp="1"/>
          </p:cNvSpPr>
          <p:nvPr>
            <p:ph type="sldNum" sz="quarter" idx="12"/>
          </p:nvPr>
        </p:nvSpPr>
        <p:spPr/>
        <p:txBody>
          <a:bodyPr/>
          <a:lstStyle/>
          <a:p>
            <a:fld id="{0DB0866D-FBC5-43D9-AFD5-2E9C4063C1E2}" type="slidenum">
              <a:rPr lang="en-IN" smtClean="0"/>
              <a:t>‹#›</a:t>
            </a:fld>
            <a:endParaRPr lang="en-IN"/>
          </a:p>
        </p:txBody>
      </p:sp>
    </p:spTree>
    <p:extLst>
      <p:ext uri="{BB962C8B-B14F-4D97-AF65-F5344CB8AC3E}">
        <p14:creationId xmlns:p14="http://schemas.microsoft.com/office/powerpoint/2010/main" val="22051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2C4C-77E2-4B57-D36B-F7436B6EED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CBB9B0-D8BC-BAAA-3234-6D08A88B8E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C65B5B-0679-64D9-4950-EA8F84F100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ACF0C8-9429-113F-2736-D110B215EF76}"/>
              </a:ext>
            </a:extLst>
          </p:cNvPr>
          <p:cNvSpPr>
            <a:spLocks noGrp="1"/>
          </p:cNvSpPr>
          <p:nvPr>
            <p:ph type="dt" sz="half" idx="10"/>
          </p:nvPr>
        </p:nvSpPr>
        <p:spPr/>
        <p:txBody>
          <a:bodyPr/>
          <a:lstStyle/>
          <a:p>
            <a:fld id="{2BC6B73A-6C60-4CFA-A952-212C79A81E8E}" type="datetimeFigureOut">
              <a:rPr lang="en-IN" smtClean="0"/>
              <a:t>21-08-2022</a:t>
            </a:fld>
            <a:endParaRPr lang="en-IN"/>
          </a:p>
        </p:txBody>
      </p:sp>
      <p:sp>
        <p:nvSpPr>
          <p:cNvPr id="6" name="Footer Placeholder 5">
            <a:extLst>
              <a:ext uri="{FF2B5EF4-FFF2-40B4-BE49-F238E27FC236}">
                <a16:creationId xmlns:a16="http://schemas.microsoft.com/office/drawing/2014/main" id="{AD5EC46A-F281-81AA-38E8-B25F1710BA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1D12BF-C6EA-DCF2-A6E3-FBE494CFD55B}"/>
              </a:ext>
            </a:extLst>
          </p:cNvPr>
          <p:cNvSpPr>
            <a:spLocks noGrp="1"/>
          </p:cNvSpPr>
          <p:nvPr>
            <p:ph type="sldNum" sz="quarter" idx="12"/>
          </p:nvPr>
        </p:nvSpPr>
        <p:spPr/>
        <p:txBody>
          <a:bodyPr/>
          <a:lstStyle/>
          <a:p>
            <a:fld id="{0DB0866D-FBC5-43D9-AFD5-2E9C4063C1E2}" type="slidenum">
              <a:rPr lang="en-IN" smtClean="0"/>
              <a:t>‹#›</a:t>
            </a:fld>
            <a:endParaRPr lang="en-IN"/>
          </a:p>
        </p:txBody>
      </p:sp>
    </p:spTree>
    <p:extLst>
      <p:ext uri="{BB962C8B-B14F-4D97-AF65-F5344CB8AC3E}">
        <p14:creationId xmlns:p14="http://schemas.microsoft.com/office/powerpoint/2010/main" val="97828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5B9D-2635-E58F-1EDD-DEE56801C7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D2169B-BE29-20CB-7B0E-E8000B8D4A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715B4C-4187-DBEF-379D-2DF697BD0D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792680-4636-5D8E-402C-9F8C4C844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7D266B-DA06-CD1C-5241-B4EB22C85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19BDA4-1E8F-1B8A-D733-338E5DD7D8B0}"/>
              </a:ext>
            </a:extLst>
          </p:cNvPr>
          <p:cNvSpPr>
            <a:spLocks noGrp="1"/>
          </p:cNvSpPr>
          <p:nvPr>
            <p:ph type="dt" sz="half" idx="10"/>
          </p:nvPr>
        </p:nvSpPr>
        <p:spPr/>
        <p:txBody>
          <a:bodyPr/>
          <a:lstStyle/>
          <a:p>
            <a:fld id="{2BC6B73A-6C60-4CFA-A952-212C79A81E8E}" type="datetimeFigureOut">
              <a:rPr lang="en-IN" smtClean="0"/>
              <a:t>21-08-2022</a:t>
            </a:fld>
            <a:endParaRPr lang="en-IN"/>
          </a:p>
        </p:txBody>
      </p:sp>
      <p:sp>
        <p:nvSpPr>
          <p:cNvPr id="8" name="Footer Placeholder 7">
            <a:extLst>
              <a:ext uri="{FF2B5EF4-FFF2-40B4-BE49-F238E27FC236}">
                <a16:creationId xmlns:a16="http://schemas.microsoft.com/office/drawing/2014/main" id="{B839EDD3-D4B9-A061-3B43-6A1BF50375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93A3E2-CD5F-2FA2-676E-4A79E80372CA}"/>
              </a:ext>
            </a:extLst>
          </p:cNvPr>
          <p:cNvSpPr>
            <a:spLocks noGrp="1"/>
          </p:cNvSpPr>
          <p:nvPr>
            <p:ph type="sldNum" sz="quarter" idx="12"/>
          </p:nvPr>
        </p:nvSpPr>
        <p:spPr/>
        <p:txBody>
          <a:bodyPr/>
          <a:lstStyle/>
          <a:p>
            <a:fld id="{0DB0866D-FBC5-43D9-AFD5-2E9C4063C1E2}" type="slidenum">
              <a:rPr lang="en-IN" smtClean="0"/>
              <a:t>‹#›</a:t>
            </a:fld>
            <a:endParaRPr lang="en-IN"/>
          </a:p>
        </p:txBody>
      </p:sp>
    </p:spTree>
    <p:extLst>
      <p:ext uri="{BB962C8B-B14F-4D97-AF65-F5344CB8AC3E}">
        <p14:creationId xmlns:p14="http://schemas.microsoft.com/office/powerpoint/2010/main" val="495083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2B0B-8F3D-9AA0-C196-86429F91ED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E19233-62E8-3B72-15C5-4362643BA197}"/>
              </a:ext>
            </a:extLst>
          </p:cNvPr>
          <p:cNvSpPr>
            <a:spLocks noGrp="1"/>
          </p:cNvSpPr>
          <p:nvPr>
            <p:ph type="dt" sz="half" idx="10"/>
          </p:nvPr>
        </p:nvSpPr>
        <p:spPr/>
        <p:txBody>
          <a:bodyPr/>
          <a:lstStyle/>
          <a:p>
            <a:fld id="{2BC6B73A-6C60-4CFA-A952-212C79A81E8E}" type="datetimeFigureOut">
              <a:rPr lang="en-IN" smtClean="0"/>
              <a:t>21-08-2022</a:t>
            </a:fld>
            <a:endParaRPr lang="en-IN"/>
          </a:p>
        </p:txBody>
      </p:sp>
      <p:sp>
        <p:nvSpPr>
          <p:cNvPr id="4" name="Footer Placeholder 3">
            <a:extLst>
              <a:ext uri="{FF2B5EF4-FFF2-40B4-BE49-F238E27FC236}">
                <a16:creationId xmlns:a16="http://schemas.microsoft.com/office/drawing/2014/main" id="{9775D343-8CBD-2C2F-A830-42E41FF3AB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02256F-291C-54F4-2B21-ABCB02348587}"/>
              </a:ext>
            </a:extLst>
          </p:cNvPr>
          <p:cNvSpPr>
            <a:spLocks noGrp="1"/>
          </p:cNvSpPr>
          <p:nvPr>
            <p:ph type="sldNum" sz="quarter" idx="12"/>
          </p:nvPr>
        </p:nvSpPr>
        <p:spPr/>
        <p:txBody>
          <a:bodyPr/>
          <a:lstStyle/>
          <a:p>
            <a:fld id="{0DB0866D-FBC5-43D9-AFD5-2E9C4063C1E2}" type="slidenum">
              <a:rPr lang="en-IN" smtClean="0"/>
              <a:t>‹#›</a:t>
            </a:fld>
            <a:endParaRPr lang="en-IN"/>
          </a:p>
        </p:txBody>
      </p:sp>
    </p:spTree>
    <p:extLst>
      <p:ext uri="{BB962C8B-B14F-4D97-AF65-F5344CB8AC3E}">
        <p14:creationId xmlns:p14="http://schemas.microsoft.com/office/powerpoint/2010/main" val="357274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98A1D-B1F9-02DD-4D60-199E35FB7080}"/>
              </a:ext>
            </a:extLst>
          </p:cNvPr>
          <p:cNvSpPr>
            <a:spLocks noGrp="1"/>
          </p:cNvSpPr>
          <p:nvPr>
            <p:ph type="dt" sz="half" idx="10"/>
          </p:nvPr>
        </p:nvSpPr>
        <p:spPr/>
        <p:txBody>
          <a:bodyPr/>
          <a:lstStyle/>
          <a:p>
            <a:fld id="{2BC6B73A-6C60-4CFA-A952-212C79A81E8E}" type="datetimeFigureOut">
              <a:rPr lang="en-IN" smtClean="0"/>
              <a:t>21-08-2022</a:t>
            </a:fld>
            <a:endParaRPr lang="en-IN"/>
          </a:p>
        </p:txBody>
      </p:sp>
      <p:sp>
        <p:nvSpPr>
          <p:cNvPr id="3" name="Footer Placeholder 2">
            <a:extLst>
              <a:ext uri="{FF2B5EF4-FFF2-40B4-BE49-F238E27FC236}">
                <a16:creationId xmlns:a16="http://schemas.microsoft.com/office/drawing/2014/main" id="{D502D2AC-25A6-B40F-0F7B-599C095100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FEB8D1-75ED-1D24-587C-78B2565FF8E7}"/>
              </a:ext>
            </a:extLst>
          </p:cNvPr>
          <p:cNvSpPr>
            <a:spLocks noGrp="1"/>
          </p:cNvSpPr>
          <p:nvPr>
            <p:ph type="sldNum" sz="quarter" idx="12"/>
          </p:nvPr>
        </p:nvSpPr>
        <p:spPr/>
        <p:txBody>
          <a:bodyPr/>
          <a:lstStyle/>
          <a:p>
            <a:fld id="{0DB0866D-FBC5-43D9-AFD5-2E9C4063C1E2}" type="slidenum">
              <a:rPr lang="en-IN" smtClean="0"/>
              <a:t>‹#›</a:t>
            </a:fld>
            <a:endParaRPr lang="en-IN"/>
          </a:p>
        </p:txBody>
      </p:sp>
    </p:spTree>
    <p:extLst>
      <p:ext uri="{BB962C8B-B14F-4D97-AF65-F5344CB8AC3E}">
        <p14:creationId xmlns:p14="http://schemas.microsoft.com/office/powerpoint/2010/main" val="264445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8B5D-961F-E67A-E15E-AC21B8EB6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271EDC-1CE7-7CA7-81D9-22FE687B9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8B1FEF-FE5A-2A23-A2FF-723C93CB9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868B6-0806-6AD7-646E-0DD6167C718C}"/>
              </a:ext>
            </a:extLst>
          </p:cNvPr>
          <p:cNvSpPr>
            <a:spLocks noGrp="1"/>
          </p:cNvSpPr>
          <p:nvPr>
            <p:ph type="dt" sz="half" idx="10"/>
          </p:nvPr>
        </p:nvSpPr>
        <p:spPr/>
        <p:txBody>
          <a:bodyPr/>
          <a:lstStyle/>
          <a:p>
            <a:fld id="{2BC6B73A-6C60-4CFA-A952-212C79A81E8E}" type="datetimeFigureOut">
              <a:rPr lang="en-IN" smtClean="0"/>
              <a:t>21-08-2022</a:t>
            </a:fld>
            <a:endParaRPr lang="en-IN"/>
          </a:p>
        </p:txBody>
      </p:sp>
      <p:sp>
        <p:nvSpPr>
          <p:cNvPr id="6" name="Footer Placeholder 5">
            <a:extLst>
              <a:ext uri="{FF2B5EF4-FFF2-40B4-BE49-F238E27FC236}">
                <a16:creationId xmlns:a16="http://schemas.microsoft.com/office/drawing/2014/main" id="{06546748-5941-3678-0E35-1876957DCC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D504EC-F595-9296-75C5-753A9093A8C0}"/>
              </a:ext>
            </a:extLst>
          </p:cNvPr>
          <p:cNvSpPr>
            <a:spLocks noGrp="1"/>
          </p:cNvSpPr>
          <p:nvPr>
            <p:ph type="sldNum" sz="quarter" idx="12"/>
          </p:nvPr>
        </p:nvSpPr>
        <p:spPr/>
        <p:txBody>
          <a:bodyPr/>
          <a:lstStyle/>
          <a:p>
            <a:fld id="{0DB0866D-FBC5-43D9-AFD5-2E9C4063C1E2}" type="slidenum">
              <a:rPr lang="en-IN" smtClean="0"/>
              <a:t>‹#›</a:t>
            </a:fld>
            <a:endParaRPr lang="en-IN"/>
          </a:p>
        </p:txBody>
      </p:sp>
    </p:spTree>
    <p:extLst>
      <p:ext uri="{BB962C8B-B14F-4D97-AF65-F5344CB8AC3E}">
        <p14:creationId xmlns:p14="http://schemas.microsoft.com/office/powerpoint/2010/main" val="7811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26CE-EDE1-9691-121A-DE90DD5FD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AE0277-8706-06B5-34A8-9F8FEB7C3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C9A013-1A52-EFFD-71B6-C5F3CAD08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D1E1D-090A-A818-B44D-501210189495}"/>
              </a:ext>
            </a:extLst>
          </p:cNvPr>
          <p:cNvSpPr>
            <a:spLocks noGrp="1"/>
          </p:cNvSpPr>
          <p:nvPr>
            <p:ph type="dt" sz="half" idx="10"/>
          </p:nvPr>
        </p:nvSpPr>
        <p:spPr/>
        <p:txBody>
          <a:bodyPr/>
          <a:lstStyle/>
          <a:p>
            <a:fld id="{2BC6B73A-6C60-4CFA-A952-212C79A81E8E}" type="datetimeFigureOut">
              <a:rPr lang="en-IN" smtClean="0"/>
              <a:t>21-08-2022</a:t>
            </a:fld>
            <a:endParaRPr lang="en-IN"/>
          </a:p>
        </p:txBody>
      </p:sp>
      <p:sp>
        <p:nvSpPr>
          <p:cNvPr id="6" name="Footer Placeholder 5">
            <a:extLst>
              <a:ext uri="{FF2B5EF4-FFF2-40B4-BE49-F238E27FC236}">
                <a16:creationId xmlns:a16="http://schemas.microsoft.com/office/drawing/2014/main" id="{C990E4CB-9943-6C0B-3A91-60D740852B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09E54-290E-2A77-01E6-7859C9C607C8}"/>
              </a:ext>
            </a:extLst>
          </p:cNvPr>
          <p:cNvSpPr>
            <a:spLocks noGrp="1"/>
          </p:cNvSpPr>
          <p:nvPr>
            <p:ph type="sldNum" sz="quarter" idx="12"/>
          </p:nvPr>
        </p:nvSpPr>
        <p:spPr/>
        <p:txBody>
          <a:bodyPr/>
          <a:lstStyle/>
          <a:p>
            <a:fld id="{0DB0866D-FBC5-43D9-AFD5-2E9C4063C1E2}" type="slidenum">
              <a:rPr lang="en-IN" smtClean="0"/>
              <a:t>‹#›</a:t>
            </a:fld>
            <a:endParaRPr lang="en-IN"/>
          </a:p>
        </p:txBody>
      </p:sp>
    </p:spTree>
    <p:extLst>
      <p:ext uri="{BB962C8B-B14F-4D97-AF65-F5344CB8AC3E}">
        <p14:creationId xmlns:p14="http://schemas.microsoft.com/office/powerpoint/2010/main" val="137875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029C6-B977-C502-A247-C962E9C27C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AAB819-4B19-318D-155E-0516F998A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E9684-F276-504A-2DD4-A51309607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6B73A-6C60-4CFA-A952-212C79A81E8E}" type="datetimeFigureOut">
              <a:rPr lang="en-IN" smtClean="0"/>
              <a:t>21-08-2022</a:t>
            </a:fld>
            <a:endParaRPr lang="en-IN"/>
          </a:p>
        </p:txBody>
      </p:sp>
      <p:sp>
        <p:nvSpPr>
          <p:cNvPr id="5" name="Footer Placeholder 4">
            <a:extLst>
              <a:ext uri="{FF2B5EF4-FFF2-40B4-BE49-F238E27FC236}">
                <a16:creationId xmlns:a16="http://schemas.microsoft.com/office/drawing/2014/main" id="{33DE0BE2-CC45-AD2B-4E8B-35E5F1499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9E5182-48F4-B978-E0EF-C57E38AB7D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0866D-FBC5-43D9-AFD5-2E9C4063C1E2}" type="slidenum">
              <a:rPr lang="en-IN" smtClean="0"/>
              <a:t>‹#›</a:t>
            </a:fld>
            <a:endParaRPr lang="en-IN"/>
          </a:p>
        </p:txBody>
      </p:sp>
    </p:spTree>
    <p:extLst>
      <p:ext uri="{BB962C8B-B14F-4D97-AF65-F5344CB8AC3E}">
        <p14:creationId xmlns:p14="http://schemas.microsoft.com/office/powerpoint/2010/main" val="287132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D7FD-CDAC-6849-1AD9-DAC432DC9C59}"/>
              </a:ext>
            </a:extLst>
          </p:cNvPr>
          <p:cNvSpPr>
            <a:spLocks noGrp="1"/>
          </p:cNvSpPr>
          <p:nvPr>
            <p:ph type="ctrTitle"/>
          </p:nvPr>
        </p:nvSpPr>
        <p:spPr>
          <a:xfrm>
            <a:off x="1524000" y="837399"/>
            <a:ext cx="9144000" cy="1039528"/>
          </a:xfrm>
        </p:spPr>
        <p:txBody>
          <a:bodyPr>
            <a:normAutofit/>
          </a:bodyPr>
          <a:lstStyle/>
          <a:p>
            <a:r>
              <a:rPr lang="en-IN" dirty="0"/>
              <a:t>MAP with LAMBDA</a:t>
            </a:r>
          </a:p>
        </p:txBody>
      </p:sp>
      <p:sp>
        <p:nvSpPr>
          <p:cNvPr id="3" name="Subtitle 2">
            <a:extLst>
              <a:ext uri="{FF2B5EF4-FFF2-40B4-BE49-F238E27FC236}">
                <a16:creationId xmlns:a16="http://schemas.microsoft.com/office/drawing/2014/main" id="{32D4DE1C-EF0E-0E3C-0F19-61CBC4D8E714}"/>
              </a:ext>
            </a:extLst>
          </p:cNvPr>
          <p:cNvSpPr>
            <a:spLocks noGrp="1"/>
          </p:cNvSpPr>
          <p:nvPr>
            <p:ph type="subTitle" idx="1"/>
          </p:nvPr>
        </p:nvSpPr>
        <p:spPr>
          <a:xfrm>
            <a:off x="340093" y="2059806"/>
            <a:ext cx="5367687" cy="2002055"/>
          </a:xfrm>
        </p:spPr>
        <p:txBody>
          <a:bodyPr>
            <a:normAutofit/>
          </a:bodyPr>
          <a:lstStyle/>
          <a:p>
            <a:pPr algn="just"/>
            <a:r>
              <a:rPr lang="en-US" sz="1600" b="0" i="0" dirty="0">
                <a:solidFill>
                  <a:srgbClr val="2C2C2D"/>
                </a:solidFill>
                <a:effectLst/>
                <a:latin typeface="PT Serif" panose="020B0604020202020204" pitchFamily="18" charset="0"/>
              </a:rPr>
              <a:t>The MAP function is useful when you want to process each item in an array individually but as an array operation that yields an array result. MAP is also useful when the formula logic is complex and would be best managed in a single location. Using a named LAMBDA function with MAP is possible to reuse the same code elsewhere.</a:t>
            </a:r>
          </a:p>
          <a:p>
            <a:pPr algn="just"/>
            <a:endParaRPr lang="en-US" sz="1600" dirty="0">
              <a:solidFill>
                <a:srgbClr val="2C2C2D"/>
              </a:solidFill>
              <a:latin typeface="PT Serif" panose="020B0604020202020204" pitchFamily="18" charset="0"/>
            </a:endParaRPr>
          </a:p>
          <a:p>
            <a:pPr algn="just"/>
            <a:endParaRPr lang="en-US" sz="1600" dirty="0">
              <a:solidFill>
                <a:srgbClr val="2C2C2D"/>
              </a:solidFill>
              <a:latin typeface="PT Serif" panose="020B0604020202020204" pitchFamily="18" charset="0"/>
            </a:endParaRPr>
          </a:p>
          <a:p>
            <a:pPr algn="just"/>
            <a:endParaRPr lang="en-IN" sz="1600" dirty="0"/>
          </a:p>
        </p:txBody>
      </p:sp>
      <p:sp>
        <p:nvSpPr>
          <p:cNvPr id="5" name="Subtitle 2">
            <a:extLst>
              <a:ext uri="{FF2B5EF4-FFF2-40B4-BE49-F238E27FC236}">
                <a16:creationId xmlns:a16="http://schemas.microsoft.com/office/drawing/2014/main" id="{FFB64816-6E64-D5F9-9EA9-87D9CDD3B902}"/>
              </a:ext>
            </a:extLst>
          </p:cNvPr>
          <p:cNvSpPr txBox="1">
            <a:spLocks/>
          </p:cNvSpPr>
          <p:nvPr/>
        </p:nvSpPr>
        <p:spPr>
          <a:xfrm>
            <a:off x="7055317" y="2059806"/>
            <a:ext cx="4912091" cy="18191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dirty="0"/>
              <a:t>=MAP({1,2,3},LAMBDA(a,a+1)) // returns {2,3,4}</a:t>
            </a:r>
          </a:p>
          <a:p>
            <a:pPr algn="l"/>
            <a:r>
              <a:rPr lang="en-IN" sz="1600" dirty="0"/>
              <a:t>=MAP(B5:D16,LAMBDA(</a:t>
            </a:r>
            <a:r>
              <a:rPr lang="en-IN" sz="1600" dirty="0" err="1"/>
              <a:t>a,IF</a:t>
            </a:r>
            <a:r>
              <a:rPr lang="en-IN" sz="1600" dirty="0"/>
              <a:t>(ISNUMBER(a),+a,"")))</a:t>
            </a:r>
          </a:p>
          <a:p>
            <a:pPr algn="l"/>
            <a:r>
              <a:rPr lang="en-IN" sz="1600" dirty="0"/>
              <a:t>=MAP({1,2,3},{1,2,3},LAMBDA(</a:t>
            </a:r>
            <a:r>
              <a:rPr lang="en-IN" sz="1600" dirty="0" err="1"/>
              <a:t>a,b,a+b</a:t>
            </a:r>
            <a:r>
              <a:rPr lang="en-IN" sz="1600" dirty="0"/>
              <a:t>)) // returns {2,4,6}</a:t>
            </a:r>
          </a:p>
          <a:p>
            <a:pPr algn="l"/>
            <a:r>
              <a:rPr lang="en-IN" sz="1600" dirty="0"/>
              <a:t>=MAP(</a:t>
            </a:r>
            <a:r>
              <a:rPr lang="en-IN" sz="1600" dirty="0" err="1"/>
              <a:t>array,LAMBDA</a:t>
            </a:r>
            <a:r>
              <a:rPr lang="en-IN" sz="1600" dirty="0"/>
              <a:t>(a,a+1))</a:t>
            </a:r>
          </a:p>
          <a:p>
            <a:pPr algn="l"/>
            <a:r>
              <a:rPr lang="en-IN" sz="1600" dirty="0"/>
              <a:t>=MAP(rng1,rng2,rng3,LAMBDA(</a:t>
            </a:r>
            <a:r>
              <a:rPr lang="en-IN" sz="1600" dirty="0" err="1"/>
              <a:t>a,b,c,MAX</a:t>
            </a:r>
            <a:r>
              <a:rPr lang="en-IN" sz="1600" dirty="0"/>
              <a:t>(</a:t>
            </a:r>
            <a:r>
              <a:rPr lang="en-IN" sz="1600" dirty="0" err="1"/>
              <a:t>a,b,c</a:t>
            </a:r>
            <a:r>
              <a:rPr lang="en-IN" sz="1600" dirty="0"/>
              <a:t>)))</a:t>
            </a:r>
          </a:p>
        </p:txBody>
      </p:sp>
    </p:spTree>
    <p:extLst>
      <p:ext uri="{BB962C8B-B14F-4D97-AF65-F5344CB8AC3E}">
        <p14:creationId xmlns:p14="http://schemas.microsoft.com/office/powerpoint/2010/main" val="165163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69E6-C0CC-C42C-DFCC-3F58C37657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44A4D6-733F-22AB-6C35-A2FE146ECF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186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1DEE4-31ED-E1A2-D629-1B9B28F5E033}"/>
              </a:ext>
            </a:extLst>
          </p:cNvPr>
          <p:cNvSpPr>
            <a:spLocks noGrp="1"/>
          </p:cNvSpPr>
          <p:nvPr>
            <p:ph type="title"/>
          </p:nvPr>
        </p:nvSpPr>
        <p:spPr/>
        <p:txBody>
          <a:bodyPr>
            <a:normAutofit fontScale="90000"/>
          </a:bodyPr>
          <a:lstStyle/>
          <a:p>
            <a:r>
              <a:rPr lang="en-US" b="1" i="0" dirty="0">
                <a:solidFill>
                  <a:srgbClr val="283646"/>
                </a:solidFill>
                <a:effectLst/>
                <a:latin typeface="Montserrat" panose="020B0604020202020204" pitchFamily="2" charset="0"/>
              </a:rPr>
              <a:t>Speed up Inputting Complicated Terms with AutoCorrect</a:t>
            </a:r>
            <a:br>
              <a:rPr lang="en-US" b="1" i="0" dirty="0">
                <a:solidFill>
                  <a:srgbClr val="283646"/>
                </a:solidFill>
                <a:effectLst/>
                <a:latin typeface="Montserrat" panose="020B0604020202020204" pitchFamily="2" charset="0"/>
              </a:rPr>
            </a:br>
            <a:endParaRPr lang="en-IN" dirty="0"/>
          </a:p>
        </p:txBody>
      </p:sp>
      <p:sp>
        <p:nvSpPr>
          <p:cNvPr id="3" name="Content Placeholder 2">
            <a:extLst>
              <a:ext uri="{FF2B5EF4-FFF2-40B4-BE49-F238E27FC236}">
                <a16:creationId xmlns:a16="http://schemas.microsoft.com/office/drawing/2014/main" id="{96EFE183-3057-25A9-A406-973DE6ECAF9C}"/>
              </a:ext>
            </a:extLst>
          </p:cNvPr>
          <p:cNvSpPr>
            <a:spLocks noGrp="1"/>
          </p:cNvSpPr>
          <p:nvPr>
            <p:ph idx="1"/>
          </p:nvPr>
        </p:nvSpPr>
        <p:spPr>
          <a:xfrm>
            <a:off x="838200" y="1825625"/>
            <a:ext cx="3031156" cy="3112135"/>
          </a:xfrm>
        </p:spPr>
        <p:txBody>
          <a:bodyPr>
            <a:normAutofit/>
          </a:bodyPr>
          <a:lstStyle/>
          <a:p>
            <a:pPr algn="just"/>
            <a:r>
              <a:rPr lang="en-US" sz="1400" b="0" i="0" dirty="0">
                <a:solidFill>
                  <a:srgbClr val="2A2A2A"/>
                </a:solidFill>
                <a:effectLst/>
                <a:latin typeface="Georgia" panose="02040502050405020303" pitchFamily="18" charset="0"/>
              </a:rPr>
              <a:t>If you need to repeat the same value and it is complicated to input, the best way is to use the AutoCorrect function, which will replace your text with the correct text. Take my name, Liza Brown, for example, which can be replaced by LZ. Therefore, every time I input LZ, it can autocorrect to Liza Brown. Go to File-&gt;Options-&gt;Proofing-&gt;AutoCorrect Options and input Replace text with correct text in the red rectangular area, as below.</a:t>
            </a:r>
            <a:endParaRPr lang="en-IN" sz="1400" dirty="0"/>
          </a:p>
        </p:txBody>
      </p:sp>
      <p:pic>
        <p:nvPicPr>
          <p:cNvPr id="5" name="Picture 4">
            <a:extLst>
              <a:ext uri="{FF2B5EF4-FFF2-40B4-BE49-F238E27FC236}">
                <a16:creationId xmlns:a16="http://schemas.microsoft.com/office/drawing/2014/main" id="{6D78ED0E-590B-FA77-A019-F9A2D5363627}"/>
              </a:ext>
            </a:extLst>
          </p:cNvPr>
          <p:cNvPicPr>
            <a:picLocks noChangeAspect="1"/>
          </p:cNvPicPr>
          <p:nvPr/>
        </p:nvPicPr>
        <p:blipFill>
          <a:blip r:embed="rId2"/>
          <a:stretch>
            <a:fillRect/>
          </a:stretch>
        </p:blipFill>
        <p:spPr>
          <a:xfrm>
            <a:off x="5173694" y="1636480"/>
            <a:ext cx="4616687" cy="4540483"/>
          </a:xfrm>
          <a:prstGeom prst="rect">
            <a:avLst/>
          </a:prstGeom>
        </p:spPr>
      </p:pic>
    </p:spTree>
    <p:extLst>
      <p:ext uri="{BB962C8B-B14F-4D97-AF65-F5344CB8AC3E}">
        <p14:creationId xmlns:p14="http://schemas.microsoft.com/office/powerpoint/2010/main" val="181027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985A-AD61-2CFB-A4A3-52C6B6FC9B25}"/>
              </a:ext>
            </a:extLst>
          </p:cNvPr>
          <p:cNvSpPr>
            <a:spLocks noGrp="1"/>
          </p:cNvSpPr>
          <p:nvPr>
            <p:ph type="title"/>
          </p:nvPr>
        </p:nvSpPr>
        <p:spPr/>
        <p:txBody>
          <a:bodyPr/>
          <a:lstStyle/>
          <a:p>
            <a:r>
              <a:rPr lang="en-IN" dirty="0"/>
              <a:t>Debugging Formula</a:t>
            </a:r>
          </a:p>
        </p:txBody>
      </p:sp>
      <p:sp>
        <p:nvSpPr>
          <p:cNvPr id="3" name="Content Placeholder 2">
            <a:extLst>
              <a:ext uri="{FF2B5EF4-FFF2-40B4-BE49-F238E27FC236}">
                <a16:creationId xmlns:a16="http://schemas.microsoft.com/office/drawing/2014/main" id="{9002DE24-EA51-C2C3-372D-ECB5AC9A2AB8}"/>
              </a:ext>
            </a:extLst>
          </p:cNvPr>
          <p:cNvSpPr>
            <a:spLocks noGrp="1"/>
          </p:cNvSpPr>
          <p:nvPr>
            <p:ph idx="1"/>
          </p:nvPr>
        </p:nvSpPr>
        <p:spPr/>
        <p:txBody>
          <a:bodyPr/>
          <a:lstStyle/>
          <a:p>
            <a:pPr algn="l"/>
            <a:r>
              <a:rPr lang="en-US" b="0" i="0" dirty="0">
                <a:solidFill>
                  <a:srgbClr val="0C0C0C"/>
                </a:solidFill>
                <a:effectLst/>
                <a:latin typeface="Lato" panose="020B0604020202020204" pitchFamily="34" charset="0"/>
              </a:rPr>
              <a:t>To debug a formula:</a:t>
            </a:r>
          </a:p>
          <a:p>
            <a:pPr algn="l">
              <a:buFont typeface="+mj-lt"/>
              <a:buAutoNum type="arabicPeriod"/>
            </a:pPr>
            <a:r>
              <a:rPr lang="en-US" b="0" i="0" dirty="0">
                <a:solidFill>
                  <a:srgbClr val="0C0C0C"/>
                </a:solidFill>
                <a:effectLst/>
                <a:latin typeface="Lato" panose="020B0604020202020204" pitchFamily="34" charset="0"/>
              </a:rPr>
              <a:t>Select the cell that has the formula.</a:t>
            </a:r>
          </a:p>
          <a:p>
            <a:pPr algn="l">
              <a:buFont typeface="+mj-lt"/>
              <a:buAutoNum type="arabicPeriod"/>
            </a:pPr>
            <a:r>
              <a:rPr lang="en-US" b="0" i="0" dirty="0">
                <a:solidFill>
                  <a:srgbClr val="0C0C0C"/>
                </a:solidFill>
                <a:effectLst/>
                <a:latin typeface="Lato" panose="020B0604020202020204" pitchFamily="34" charset="0"/>
              </a:rPr>
              <a:t>Go to Formulas –&gt; Formula Auditing –&gt; Evaluate Formula </a:t>
            </a:r>
            <a:r>
              <a:rPr lang="en-US" b="0" i="1" dirty="0">
                <a:solidFill>
                  <a:srgbClr val="0C0C0C"/>
                </a:solidFill>
                <a:effectLst/>
                <a:latin typeface="Lato" panose="020B0604020202020204" pitchFamily="34" charset="0"/>
              </a:rPr>
              <a:t>(Keyboards Shortcut Alt + TUF).</a:t>
            </a:r>
            <a:endParaRPr lang="en-US" b="0" i="0" dirty="0">
              <a:solidFill>
                <a:srgbClr val="0C0C0C"/>
              </a:solidFill>
              <a:effectLst/>
              <a:latin typeface="Lato" panose="020B0604020202020204" pitchFamily="34" charset="0"/>
            </a:endParaRPr>
          </a:p>
          <a:p>
            <a:pPr algn="l">
              <a:buFont typeface="+mj-lt"/>
              <a:buAutoNum type="arabicPeriod"/>
            </a:pPr>
            <a:r>
              <a:rPr lang="en-US" b="0" i="0" dirty="0">
                <a:solidFill>
                  <a:srgbClr val="0C0C0C"/>
                </a:solidFill>
                <a:effectLst/>
                <a:latin typeface="Lato" panose="020B0604020202020204" pitchFamily="34" charset="0"/>
              </a:rPr>
              <a:t>Click on Evaluate to see the steps the formula is evaluated by Excel.</a:t>
            </a:r>
          </a:p>
          <a:p>
            <a:endParaRPr lang="en-IN" dirty="0"/>
          </a:p>
        </p:txBody>
      </p:sp>
    </p:spTree>
    <p:extLst>
      <p:ext uri="{BB962C8B-B14F-4D97-AF65-F5344CB8AC3E}">
        <p14:creationId xmlns:p14="http://schemas.microsoft.com/office/powerpoint/2010/main" val="23050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421C-0811-42AA-5CC2-3E85406BE540}"/>
              </a:ext>
            </a:extLst>
          </p:cNvPr>
          <p:cNvSpPr>
            <a:spLocks noGrp="1"/>
          </p:cNvSpPr>
          <p:nvPr>
            <p:ph type="title"/>
          </p:nvPr>
        </p:nvSpPr>
        <p:spPr/>
        <p:txBody>
          <a:bodyPr/>
          <a:lstStyle/>
          <a:p>
            <a:r>
              <a:rPr lang="en-IN" dirty="0"/>
              <a:t>Delete all comments</a:t>
            </a:r>
          </a:p>
        </p:txBody>
      </p:sp>
      <p:sp>
        <p:nvSpPr>
          <p:cNvPr id="3" name="Content Placeholder 2">
            <a:extLst>
              <a:ext uri="{FF2B5EF4-FFF2-40B4-BE49-F238E27FC236}">
                <a16:creationId xmlns:a16="http://schemas.microsoft.com/office/drawing/2014/main" id="{33C7592E-6765-8016-85CA-5F2371F479F7}"/>
              </a:ext>
            </a:extLst>
          </p:cNvPr>
          <p:cNvSpPr>
            <a:spLocks noGrp="1"/>
          </p:cNvSpPr>
          <p:nvPr>
            <p:ph idx="1"/>
          </p:nvPr>
        </p:nvSpPr>
        <p:spPr/>
        <p:txBody>
          <a:bodyPr/>
          <a:lstStyle/>
          <a:p>
            <a:pPr algn="l">
              <a:buFont typeface="+mj-lt"/>
              <a:buAutoNum type="arabicPeriod"/>
            </a:pPr>
            <a:r>
              <a:rPr lang="en-US" b="0" i="0" dirty="0">
                <a:solidFill>
                  <a:srgbClr val="0C0C0C"/>
                </a:solidFill>
                <a:effectLst/>
                <a:latin typeface="Lato" panose="020F0502020204030203" pitchFamily="34" charset="0"/>
              </a:rPr>
              <a:t>Select all the cells.</a:t>
            </a:r>
          </a:p>
          <a:p>
            <a:pPr algn="l">
              <a:buFont typeface="+mj-lt"/>
              <a:buAutoNum type="arabicPeriod"/>
            </a:pPr>
            <a:r>
              <a:rPr lang="en-US" b="0" i="0" dirty="0">
                <a:solidFill>
                  <a:srgbClr val="0C0C0C"/>
                </a:solidFill>
                <a:effectLst/>
                <a:latin typeface="Lato" panose="020F0502020204030203" pitchFamily="34" charset="0"/>
              </a:rPr>
              <a:t>Go to Home –&gt; Editing –&gt; Find and Select –&gt; Go to Special.</a:t>
            </a:r>
          </a:p>
          <a:p>
            <a:pPr algn="l">
              <a:buFont typeface="+mj-lt"/>
              <a:buAutoNum type="arabicPeriod"/>
            </a:pPr>
            <a:r>
              <a:rPr lang="en-US" b="0" i="0" dirty="0">
                <a:solidFill>
                  <a:srgbClr val="0C0C0C"/>
                </a:solidFill>
                <a:effectLst/>
                <a:latin typeface="Lato" panose="020F0502020204030203" pitchFamily="34" charset="0"/>
              </a:rPr>
              <a:t>Select Comments in the Go To Special Dialogue box.</a:t>
            </a:r>
          </a:p>
          <a:p>
            <a:pPr algn="l">
              <a:buFont typeface="+mj-lt"/>
              <a:buAutoNum type="arabicPeriod"/>
            </a:pPr>
            <a:r>
              <a:rPr lang="en-US" b="0" i="0" dirty="0">
                <a:solidFill>
                  <a:srgbClr val="0C0C0C"/>
                </a:solidFill>
                <a:effectLst/>
                <a:latin typeface="Lato" panose="020F0502020204030203" pitchFamily="34" charset="0"/>
              </a:rPr>
              <a:t>Click OK.</a:t>
            </a:r>
          </a:p>
          <a:p>
            <a:endParaRPr lang="en-IN" dirty="0"/>
          </a:p>
          <a:p>
            <a:r>
              <a:rPr lang="en-US" b="0" i="0" dirty="0">
                <a:solidFill>
                  <a:srgbClr val="0C0C0C"/>
                </a:solidFill>
                <a:effectLst/>
                <a:latin typeface="Lato" panose="020F0502020204030203" pitchFamily="34" charset="0"/>
              </a:rPr>
              <a:t>This will select all the cells that have comments in it. Now go to any of the selected cells, right click and select</a:t>
            </a:r>
            <a:r>
              <a:rPr lang="en-IN" b="0" i="0" dirty="0">
                <a:solidFill>
                  <a:srgbClr val="0C0C0C"/>
                </a:solidFill>
                <a:effectLst/>
                <a:latin typeface="Lato" panose="020F0502020204030203" pitchFamily="34" charset="0"/>
              </a:rPr>
              <a:t> Delete comment</a:t>
            </a:r>
          </a:p>
          <a:p>
            <a:endParaRPr lang="en-IN" dirty="0"/>
          </a:p>
        </p:txBody>
      </p:sp>
    </p:spTree>
    <p:extLst>
      <p:ext uri="{BB962C8B-B14F-4D97-AF65-F5344CB8AC3E}">
        <p14:creationId xmlns:p14="http://schemas.microsoft.com/office/powerpoint/2010/main" val="243380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93A9-04F0-8274-2142-E220A874537B}"/>
              </a:ext>
            </a:extLst>
          </p:cNvPr>
          <p:cNvSpPr>
            <a:spLocks noGrp="1"/>
          </p:cNvSpPr>
          <p:nvPr>
            <p:ph type="title"/>
          </p:nvPr>
        </p:nvSpPr>
        <p:spPr/>
        <p:txBody>
          <a:bodyPr/>
          <a:lstStyle/>
          <a:p>
            <a:r>
              <a:rPr lang="en-IN" dirty="0"/>
              <a:t>Importing data from Web URL</a:t>
            </a:r>
          </a:p>
        </p:txBody>
      </p:sp>
      <p:sp>
        <p:nvSpPr>
          <p:cNvPr id="3" name="Content Placeholder 2">
            <a:extLst>
              <a:ext uri="{FF2B5EF4-FFF2-40B4-BE49-F238E27FC236}">
                <a16:creationId xmlns:a16="http://schemas.microsoft.com/office/drawing/2014/main" id="{4CA4BB16-0E90-3591-B175-03DEA194F82E}"/>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1E1E1E"/>
                </a:solidFill>
                <a:effectLst/>
                <a:latin typeface="Segoe UI" panose="020B0502040204020203" pitchFamily="34" charset="0"/>
              </a:rPr>
              <a:t>Select </a:t>
            </a:r>
            <a:r>
              <a:rPr lang="en-US" b="1" i="0" dirty="0">
                <a:solidFill>
                  <a:srgbClr val="1E1E1E"/>
                </a:solidFill>
                <a:effectLst/>
                <a:latin typeface="Segoe UI" panose="020B0502040204020203" pitchFamily="34" charset="0"/>
              </a:rPr>
              <a:t>Data </a:t>
            </a:r>
            <a:r>
              <a:rPr lang="en-US" b="0" i="0" dirty="0">
                <a:solidFill>
                  <a:srgbClr val="1E1E1E"/>
                </a:solidFill>
                <a:effectLst/>
                <a:latin typeface="Segoe UI" panose="020B0502040204020203" pitchFamily="34" charset="0"/>
              </a:rPr>
              <a:t>&gt;</a:t>
            </a:r>
            <a:r>
              <a:rPr lang="en-US" b="1" i="0" dirty="0">
                <a:solidFill>
                  <a:srgbClr val="1E1E1E"/>
                </a:solidFill>
                <a:effectLst/>
                <a:latin typeface="Segoe UI" panose="020B0502040204020203" pitchFamily="34" charset="0"/>
              </a:rPr>
              <a:t> Get &amp; Transform </a:t>
            </a:r>
            <a:r>
              <a:rPr lang="en-US" b="0" i="0" dirty="0">
                <a:solidFill>
                  <a:srgbClr val="1E1E1E"/>
                </a:solidFill>
                <a:effectLst/>
                <a:latin typeface="Segoe UI" panose="020B0502040204020203" pitchFamily="34" charset="0"/>
              </a:rPr>
              <a:t>&gt; </a:t>
            </a:r>
            <a:r>
              <a:rPr lang="en-US" b="1" i="0" dirty="0">
                <a:solidFill>
                  <a:srgbClr val="1E1E1E"/>
                </a:solidFill>
                <a:effectLst/>
                <a:latin typeface="Segoe UI" panose="020B0502040204020203" pitchFamily="34" charset="0"/>
              </a:rPr>
              <a:t>From Web</a:t>
            </a:r>
            <a:r>
              <a:rPr lang="en-US" b="0" i="0" dirty="0">
                <a:solidFill>
                  <a:srgbClr val="1E1E1E"/>
                </a:solidFill>
                <a:effectLst/>
                <a:latin typeface="Segoe UI" panose="020B0502040204020203" pitchFamily="34" charset="0"/>
              </a:rPr>
              <a:t>.</a:t>
            </a:r>
          </a:p>
          <a:p>
            <a:pPr algn="l">
              <a:buFont typeface="+mj-lt"/>
              <a:buAutoNum type="arabicPeriod"/>
            </a:pPr>
            <a:r>
              <a:rPr lang="en-US" b="0" i="0" dirty="0">
                <a:solidFill>
                  <a:srgbClr val="1E1E1E"/>
                </a:solidFill>
                <a:effectLst/>
                <a:latin typeface="Segoe UI" panose="020B0502040204020203" pitchFamily="34" charset="0"/>
              </a:rPr>
              <a:t>Press CTRL+V to paste the URL into the text box, and then select </a:t>
            </a:r>
            <a:r>
              <a:rPr lang="en-US" b="1" i="0" dirty="0">
                <a:solidFill>
                  <a:srgbClr val="1E1E1E"/>
                </a:solidFill>
                <a:effectLst/>
                <a:latin typeface="Segoe UI" panose="020B0502040204020203" pitchFamily="34" charset="0"/>
              </a:rPr>
              <a:t>OK</a:t>
            </a:r>
            <a:r>
              <a:rPr lang="en-US" b="0" i="0" dirty="0">
                <a:solidFill>
                  <a:srgbClr val="1E1E1E"/>
                </a:solidFill>
                <a:effectLst/>
                <a:latin typeface="Segoe UI" panose="020B0502040204020203" pitchFamily="34" charset="0"/>
              </a:rPr>
              <a:t>.</a:t>
            </a:r>
          </a:p>
          <a:p>
            <a:pPr algn="l">
              <a:buFont typeface="+mj-lt"/>
              <a:buAutoNum type="arabicPeriod"/>
            </a:pPr>
            <a:r>
              <a:rPr lang="en-US" b="0" i="0" dirty="0">
                <a:solidFill>
                  <a:srgbClr val="1E1E1E"/>
                </a:solidFill>
                <a:effectLst/>
                <a:latin typeface="Segoe UI" panose="020B0502040204020203" pitchFamily="34" charset="0"/>
              </a:rPr>
              <a:t>In the </a:t>
            </a:r>
            <a:r>
              <a:rPr lang="en-US" b="1" i="0" dirty="0">
                <a:solidFill>
                  <a:srgbClr val="1E1E1E"/>
                </a:solidFill>
                <a:effectLst/>
                <a:latin typeface="Segoe UI" panose="020B0502040204020203" pitchFamily="34" charset="0"/>
              </a:rPr>
              <a:t>Navigator </a:t>
            </a:r>
            <a:r>
              <a:rPr lang="en-US" b="0" i="0" dirty="0">
                <a:solidFill>
                  <a:srgbClr val="1E1E1E"/>
                </a:solidFill>
                <a:effectLst/>
                <a:latin typeface="Segoe UI" panose="020B0502040204020203" pitchFamily="34" charset="0"/>
              </a:rPr>
              <a:t>pane, under </a:t>
            </a:r>
            <a:r>
              <a:rPr lang="en-US" b="1" i="0" dirty="0">
                <a:solidFill>
                  <a:srgbClr val="1E1E1E"/>
                </a:solidFill>
                <a:effectLst/>
                <a:latin typeface="Segoe UI" panose="020B0502040204020203" pitchFamily="34" charset="0"/>
              </a:rPr>
              <a:t>Display Options</a:t>
            </a:r>
            <a:r>
              <a:rPr lang="en-US" b="0" i="0" dirty="0">
                <a:solidFill>
                  <a:srgbClr val="1E1E1E"/>
                </a:solidFill>
                <a:effectLst/>
                <a:latin typeface="Segoe UI" panose="020B0502040204020203" pitchFamily="34" charset="0"/>
              </a:rPr>
              <a:t>, select the </a:t>
            </a:r>
            <a:r>
              <a:rPr lang="en-US" b="1" i="0" dirty="0">
                <a:solidFill>
                  <a:srgbClr val="1E1E1E"/>
                </a:solidFill>
                <a:effectLst/>
                <a:latin typeface="Segoe UI" panose="020B0502040204020203" pitchFamily="34" charset="0"/>
              </a:rPr>
              <a:t>Results </a:t>
            </a:r>
            <a:r>
              <a:rPr lang="en-US" b="0" i="0" dirty="0">
                <a:solidFill>
                  <a:srgbClr val="1E1E1E"/>
                </a:solidFill>
                <a:effectLst/>
                <a:latin typeface="Segoe UI" panose="020B0502040204020203" pitchFamily="34" charset="0"/>
              </a:rPr>
              <a:t>table.</a:t>
            </a:r>
            <a:br>
              <a:rPr lang="en-US" b="0" i="0" dirty="0">
                <a:solidFill>
                  <a:srgbClr val="1E1E1E"/>
                </a:solidFill>
                <a:effectLst/>
                <a:latin typeface="Segoe UI" panose="020B0502040204020203" pitchFamily="34" charset="0"/>
              </a:rPr>
            </a:br>
            <a:br>
              <a:rPr lang="en-US" b="0" i="0" dirty="0">
                <a:solidFill>
                  <a:srgbClr val="1E1E1E"/>
                </a:solidFill>
                <a:effectLst/>
                <a:latin typeface="Segoe UI" panose="020B0502040204020203" pitchFamily="34" charset="0"/>
              </a:rPr>
            </a:br>
            <a:r>
              <a:rPr lang="en-US" b="0" i="0" dirty="0">
                <a:solidFill>
                  <a:srgbClr val="1E1E1E"/>
                </a:solidFill>
                <a:effectLst/>
                <a:latin typeface="Segoe UI" panose="020B0502040204020203" pitchFamily="34" charset="0"/>
              </a:rPr>
              <a:t>Power Query will preview it for you in the </a:t>
            </a:r>
            <a:r>
              <a:rPr lang="en-US" b="1" i="0" dirty="0">
                <a:solidFill>
                  <a:srgbClr val="1E1E1E"/>
                </a:solidFill>
                <a:effectLst/>
                <a:latin typeface="Segoe UI" panose="020B0502040204020203" pitchFamily="34" charset="0"/>
              </a:rPr>
              <a:t>Table View</a:t>
            </a:r>
            <a:r>
              <a:rPr lang="en-US" b="0" i="0" dirty="0">
                <a:solidFill>
                  <a:srgbClr val="1E1E1E"/>
                </a:solidFill>
                <a:effectLst/>
                <a:latin typeface="Segoe UI" panose="020B0502040204020203" pitchFamily="34" charset="0"/>
              </a:rPr>
              <a:t> pane on the right.</a:t>
            </a:r>
          </a:p>
          <a:p>
            <a:pPr algn="l">
              <a:buFont typeface="+mj-lt"/>
              <a:buAutoNum type="arabicPeriod"/>
            </a:pPr>
            <a:r>
              <a:rPr lang="en-US" b="0" i="0" dirty="0">
                <a:solidFill>
                  <a:srgbClr val="1E1E1E"/>
                </a:solidFill>
                <a:effectLst/>
                <a:latin typeface="Segoe UI" panose="020B0502040204020203" pitchFamily="34" charset="0"/>
              </a:rPr>
              <a:t>Select </a:t>
            </a:r>
            <a:r>
              <a:rPr lang="en-US" b="1" i="0" dirty="0">
                <a:solidFill>
                  <a:srgbClr val="1E1E1E"/>
                </a:solidFill>
                <a:effectLst/>
                <a:latin typeface="Segoe UI" panose="020B0502040204020203" pitchFamily="34" charset="0"/>
              </a:rPr>
              <a:t>Load</a:t>
            </a:r>
            <a:r>
              <a:rPr lang="en-US" b="0" i="0" dirty="0">
                <a:solidFill>
                  <a:srgbClr val="1E1E1E"/>
                </a:solidFill>
                <a:effectLst/>
                <a:latin typeface="Segoe UI" panose="020B0502040204020203" pitchFamily="34" charset="0"/>
              </a:rPr>
              <a:t>. Power Query transforms the data and loads it as an Excel table.</a:t>
            </a:r>
          </a:p>
          <a:p>
            <a:pPr marL="0" indent="0">
              <a:buNone/>
            </a:pPr>
            <a:br>
              <a:rPr lang="en-US" dirty="0"/>
            </a:br>
            <a:endParaRPr lang="en-IN" dirty="0"/>
          </a:p>
        </p:txBody>
      </p:sp>
    </p:spTree>
    <p:extLst>
      <p:ext uri="{BB962C8B-B14F-4D97-AF65-F5344CB8AC3E}">
        <p14:creationId xmlns:p14="http://schemas.microsoft.com/office/powerpoint/2010/main" val="363608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2A65-8B71-1D37-4E2C-3874B68B5575}"/>
              </a:ext>
            </a:extLst>
          </p:cNvPr>
          <p:cNvSpPr>
            <a:spLocks noGrp="1"/>
          </p:cNvSpPr>
          <p:nvPr>
            <p:ph type="title"/>
          </p:nvPr>
        </p:nvSpPr>
        <p:spPr/>
        <p:txBody>
          <a:bodyPr/>
          <a:lstStyle/>
          <a:p>
            <a:r>
              <a:rPr lang="en-IN" b="1" i="0" dirty="0">
                <a:solidFill>
                  <a:srgbClr val="41484E"/>
                </a:solidFill>
                <a:effectLst/>
                <a:latin typeface="Barlow" panose="020B0604020202020204" pitchFamily="2" charset="0"/>
              </a:rPr>
              <a:t>Compose text with “&amp;”:</a:t>
            </a:r>
            <a:endParaRPr lang="en-IN" dirty="0"/>
          </a:p>
        </p:txBody>
      </p:sp>
      <p:pic>
        <p:nvPicPr>
          <p:cNvPr id="5" name="Content Placeholder 4">
            <a:extLst>
              <a:ext uri="{FF2B5EF4-FFF2-40B4-BE49-F238E27FC236}">
                <a16:creationId xmlns:a16="http://schemas.microsoft.com/office/drawing/2014/main" id="{D884BA67-9799-E785-A55F-EEB90774C24B}"/>
              </a:ext>
            </a:extLst>
          </p:cNvPr>
          <p:cNvPicPr>
            <a:picLocks noGrp="1" noChangeAspect="1"/>
          </p:cNvPicPr>
          <p:nvPr>
            <p:ph idx="1"/>
          </p:nvPr>
        </p:nvPicPr>
        <p:blipFill>
          <a:blip r:embed="rId2"/>
          <a:stretch>
            <a:fillRect/>
          </a:stretch>
        </p:blipFill>
        <p:spPr>
          <a:xfrm>
            <a:off x="768769" y="1571399"/>
            <a:ext cx="7112366" cy="1857601"/>
          </a:xfrm>
        </p:spPr>
      </p:pic>
      <p:pic>
        <p:nvPicPr>
          <p:cNvPr id="7" name="Picture 6">
            <a:extLst>
              <a:ext uri="{FF2B5EF4-FFF2-40B4-BE49-F238E27FC236}">
                <a16:creationId xmlns:a16="http://schemas.microsoft.com/office/drawing/2014/main" id="{E35DAD3E-266E-FE8F-B51C-C4020B93CBF7}"/>
              </a:ext>
            </a:extLst>
          </p:cNvPr>
          <p:cNvPicPr>
            <a:picLocks noChangeAspect="1"/>
          </p:cNvPicPr>
          <p:nvPr/>
        </p:nvPicPr>
        <p:blipFill>
          <a:blip r:embed="rId3"/>
          <a:stretch>
            <a:fillRect/>
          </a:stretch>
        </p:blipFill>
        <p:spPr>
          <a:xfrm>
            <a:off x="838200" y="4492640"/>
            <a:ext cx="7112367" cy="1325563"/>
          </a:xfrm>
          <a:prstGeom prst="rect">
            <a:avLst/>
          </a:prstGeom>
        </p:spPr>
      </p:pic>
    </p:spTree>
    <p:extLst>
      <p:ext uri="{BB962C8B-B14F-4D97-AF65-F5344CB8AC3E}">
        <p14:creationId xmlns:p14="http://schemas.microsoft.com/office/powerpoint/2010/main" val="279998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F6F1-E498-72B7-8306-737F5F9D5AC1}"/>
              </a:ext>
            </a:extLst>
          </p:cNvPr>
          <p:cNvSpPr>
            <a:spLocks noGrp="1"/>
          </p:cNvSpPr>
          <p:nvPr>
            <p:ph type="title"/>
          </p:nvPr>
        </p:nvSpPr>
        <p:spPr/>
        <p:txBody>
          <a:bodyPr>
            <a:normAutofit fontScale="90000"/>
          </a:bodyPr>
          <a:lstStyle/>
          <a:p>
            <a:r>
              <a:rPr lang="en-US" b="1" i="0" dirty="0">
                <a:solidFill>
                  <a:srgbClr val="41484E"/>
                </a:solidFill>
                <a:effectLst/>
                <a:latin typeface="Barlow" panose="00000500000000000000" pitchFamily="2" charset="0"/>
              </a:rPr>
              <a:t>Vague search with Excel’s wildcard Character!</a:t>
            </a:r>
            <a:br>
              <a:rPr lang="en-US" b="1" i="0" dirty="0">
                <a:solidFill>
                  <a:srgbClr val="41484E"/>
                </a:solidFill>
                <a:effectLst/>
                <a:latin typeface="Barlow" panose="00000500000000000000" pitchFamily="2" charset="0"/>
              </a:rPr>
            </a:br>
            <a:endParaRPr lang="en-IN" dirty="0"/>
          </a:p>
        </p:txBody>
      </p:sp>
      <p:sp>
        <p:nvSpPr>
          <p:cNvPr id="3" name="Content Placeholder 2">
            <a:extLst>
              <a:ext uri="{FF2B5EF4-FFF2-40B4-BE49-F238E27FC236}">
                <a16:creationId xmlns:a16="http://schemas.microsoft.com/office/drawing/2014/main" id="{D2C3B216-CB90-BCDD-12CB-1693AF44DD9A}"/>
              </a:ext>
            </a:extLst>
          </p:cNvPr>
          <p:cNvSpPr>
            <a:spLocks noGrp="1"/>
          </p:cNvSpPr>
          <p:nvPr>
            <p:ph idx="1"/>
          </p:nvPr>
        </p:nvSpPr>
        <p:spPr>
          <a:xfrm>
            <a:off x="838200" y="1825625"/>
            <a:ext cx="4782954" cy="4351338"/>
          </a:xfrm>
        </p:spPr>
        <p:txBody>
          <a:bodyPr>
            <a:normAutofit fontScale="62500" lnSpcReduction="20000"/>
          </a:bodyPr>
          <a:lstStyle/>
          <a:p>
            <a:r>
              <a:rPr lang="en-US" b="0" i="0" dirty="0">
                <a:solidFill>
                  <a:srgbClr val="41484E"/>
                </a:solidFill>
                <a:effectLst/>
                <a:latin typeface="Barlow" panose="00000500000000000000" pitchFamily="2" charset="0"/>
              </a:rPr>
              <a:t>In Excel “Question mark(?)”,  “</a:t>
            </a:r>
            <a:r>
              <a:rPr lang="en-US" b="0" i="0" dirty="0" err="1">
                <a:solidFill>
                  <a:srgbClr val="41484E"/>
                </a:solidFill>
                <a:effectLst/>
                <a:latin typeface="Barlow" panose="00000500000000000000" pitchFamily="2" charset="0"/>
              </a:rPr>
              <a:t>Asterik</a:t>
            </a:r>
            <a:r>
              <a:rPr lang="en-US" b="0" i="0" dirty="0">
                <a:solidFill>
                  <a:srgbClr val="41484E"/>
                </a:solidFill>
                <a:effectLst/>
                <a:latin typeface="Barlow" panose="00000500000000000000" pitchFamily="2" charset="0"/>
              </a:rPr>
              <a:t>(*)”, and “Tilda(~)” are the wild card characters that are used to complete your search.</a:t>
            </a:r>
          </a:p>
          <a:p>
            <a:endParaRPr lang="en-US" dirty="0">
              <a:solidFill>
                <a:srgbClr val="41484E"/>
              </a:solidFill>
              <a:latin typeface="Barlow" panose="00000500000000000000" pitchFamily="2" charset="0"/>
            </a:endParaRPr>
          </a:p>
          <a:p>
            <a:pPr algn="l">
              <a:buFont typeface="Arial" panose="020B0604020202020204" pitchFamily="34" charset="0"/>
              <a:buChar char="•"/>
            </a:pPr>
            <a:r>
              <a:rPr lang="en-US" b="1" i="0" dirty="0">
                <a:solidFill>
                  <a:srgbClr val="41484E"/>
                </a:solidFill>
                <a:effectLst/>
                <a:latin typeface="Barlow" panose="00000500000000000000" pitchFamily="2" charset="0"/>
              </a:rPr>
              <a:t>Question mark (?) :</a:t>
            </a:r>
            <a:r>
              <a:rPr lang="en-US" b="0" i="0" dirty="0">
                <a:solidFill>
                  <a:srgbClr val="41484E"/>
                </a:solidFill>
                <a:effectLst/>
                <a:latin typeface="Barlow" panose="00000500000000000000" pitchFamily="2" charset="0"/>
              </a:rPr>
              <a:t> can take a place of single character. For example “</a:t>
            </a:r>
            <a:r>
              <a:rPr lang="en-US" b="0" i="0" dirty="0" err="1">
                <a:solidFill>
                  <a:srgbClr val="41484E"/>
                </a:solidFill>
                <a:effectLst/>
                <a:latin typeface="Barlow" panose="00000500000000000000" pitchFamily="2" charset="0"/>
              </a:rPr>
              <a:t>L?gs</a:t>
            </a:r>
            <a:r>
              <a:rPr lang="en-US" b="0" i="0" dirty="0">
                <a:solidFill>
                  <a:srgbClr val="41484E"/>
                </a:solidFill>
                <a:effectLst/>
                <a:latin typeface="Barlow" panose="00000500000000000000" pitchFamily="2" charset="0"/>
              </a:rPr>
              <a:t>” matches with Logs, Legs but not with “”Lungs”</a:t>
            </a:r>
          </a:p>
          <a:p>
            <a:pPr algn="l">
              <a:buFont typeface="Arial" panose="020B0604020202020204" pitchFamily="34" charset="0"/>
              <a:buChar char="•"/>
            </a:pPr>
            <a:r>
              <a:rPr lang="en-US" b="1" i="0" dirty="0" err="1">
                <a:solidFill>
                  <a:srgbClr val="41484E"/>
                </a:solidFill>
                <a:effectLst/>
                <a:latin typeface="Barlow" panose="00000500000000000000" pitchFamily="2" charset="0"/>
              </a:rPr>
              <a:t>Asterik</a:t>
            </a:r>
            <a:r>
              <a:rPr lang="en-US" b="1" i="0" dirty="0">
                <a:solidFill>
                  <a:srgbClr val="41484E"/>
                </a:solidFill>
                <a:effectLst/>
                <a:latin typeface="Barlow" panose="00000500000000000000" pitchFamily="2" charset="0"/>
              </a:rPr>
              <a:t> (*) :  can take place of any number of characters. In the above example if we replace “?” with “*” like “L*</a:t>
            </a:r>
            <a:r>
              <a:rPr lang="en-US" b="1" i="0" dirty="0" err="1">
                <a:solidFill>
                  <a:srgbClr val="41484E"/>
                </a:solidFill>
                <a:effectLst/>
                <a:latin typeface="Barlow" panose="00000500000000000000" pitchFamily="2" charset="0"/>
              </a:rPr>
              <a:t>gs</a:t>
            </a:r>
            <a:r>
              <a:rPr lang="en-US" b="1" i="0" dirty="0">
                <a:solidFill>
                  <a:srgbClr val="41484E"/>
                </a:solidFill>
                <a:effectLst/>
                <a:latin typeface="Barlow" panose="00000500000000000000" pitchFamily="2" charset="0"/>
              </a:rPr>
              <a:t>” then it gives results that matches with Logs, Legs and lungs as well.</a:t>
            </a:r>
            <a:endParaRPr lang="en-US" b="0" i="0" dirty="0">
              <a:solidFill>
                <a:srgbClr val="41484E"/>
              </a:solidFill>
              <a:effectLst/>
              <a:latin typeface="Barlow" panose="00000500000000000000" pitchFamily="2" charset="0"/>
            </a:endParaRPr>
          </a:p>
          <a:p>
            <a:pPr algn="l">
              <a:buFont typeface="Arial" panose="020B0604020202020204" pitchFamily="34" charset="0"/>
              <a:buChar char="•"/>
            </a:pPr>
            <a:r>
              <a:rPr lang="en-US" b="1" i="0" dirty="0">
                <a:solidFill>
                  <a:srgbClr val="41484E"/>
                </a:solidFill>
                <a:effectLst/>
                <a:latin typeface="Barlow" panose="00000500000000000000" pitchFamily="2" charset="0"/>
              </a:rPr>
              <a:t>Tilda (~) : It indicates that following character should be treated as a normal character not as a wildcard character. For example “L~?</a:t>
            </a:r>
            <a:r>
              <a:rPr lang="en-US" b="1" i="0" dirty="0" err="1">
                <a:solidFill>
                  <a:srgbClr val="41484E"/>
                </a:solidFill>
                <a:effectLst/>
                <a:latin typeface="Barlow" panose="00000500000000000000" pitchFamily="2" charset="0"/>
              </a:rPr>
              <a:t>gs</a:t>
            </a:r>
            <a:r>
              <a:rPr lang="en-US" b="1" i="0" dirty="0">
                <a:solidFill>
                  <a:srgbClr val="41484E"/>
                </a:solidFill>
                <a:effectLst/>
                <a:latin typeface="Barlow" panose="00000500000000000000" pitchFamily="2" charset="0"/>
              </a:rPr>
              <a:t>” will match with only “L~?</a:t>
            </a:r>
            <a:r>
              <a:rPr lang="en-US" b="1" i="0" dirty="0" err="1">
                <a:solidFill>
                  <a:srgbClr val="41484E"/>
                </a:solidFill>
                <a:effectLst/>
                <a:latin typeface="Barlow" panose="00000500000000000000" pitchFamily="2" charset="0"/>
              </a:rPr>
              <a:t>gs</a:t>
            </a:r>
            <a:r>
              <a:rPr lang="en-US" b="1" i="0" dirty="0">
                <a:solidFill>
                  <a:srgbClr val="41484E"/>
                </a:solidFill>
                <a:effectLst/>
                <a:latin typeface="Barlow" panose="00000500000000000000" pitchFamily="2" charset="0"/>
              </a:rPr>
              <a:t>”.</a:t>
            </a:r>
            <a:endParaRPr lang="en-US" b="0" i="0" dirty="0">
              <a:solidFill>
                <a:srgbClr val="41484E"/>
              </a:solidFill>
              <a:effectLst/>
              <a:latin typeface="Barlow" panose="00000500000000000000" pitchFamily="2" charset="0"/>
            </a:endParaRPr>
          </a:p>
          <a:p>
            <a:endParaRPr lang="en-IN" dirty="0"/>
          </a:p>
        </p:txBody>
      </p:sp>
      <p:pic>
        <p:nvPicPr>
          <p:cNvPr id="5" name="Picture 4">
            <a:extLst>
              <a:ext uri="{FF2B5EF4-FFF2-40B4-BE49-F238E27FC236}">
                <a16:creationId xmlns:a16="http://schemas.microsoft.com/office/drawing/2014/main" id="{4FF635C1-9C0F-62AA-1CC6-3D3ADB6746C0}"/>
              </a:ext>
            </a:extLst>
          </p:cNvPr>
          <p:cNvPicPr>
            <a:picLocks noChangeAspect="1"/>
          </p:cNvPicPr>
          <p:nvPr/>
        </p:nvPicPr>
        <p:blipFill>
          <a:blip r:embed="rId2"/>
          <a:stretch>
            <a:fillRect/>
          </a:stretch>
        </p:blipFill>
        <p:spPr>
          <a:xfrm>
            <a:off x="5621153" y="1682660"/>
            <a:ext cx="5544151" cy="4351338"/>
          </a:xfrm>
          <a:prstGeom prst="rect">
            <a:avLst/>
          </a:prstGeom>
        </p:spPr>
      </p:pic>
    </p:spTree>
    <p:extLst>
      <p:ext uri="{BB962C8B-B14F-4D97-AF65-F5344CB8AC3E}">
        <p14:creationId xmlns:p14="http://schemas.microsoft.com/office/powerpoint/2010/main" val="302425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EB48-EB51-4EC8-6CB3-A4FFC0A5EF0C}"/>
              </a:ext>
            </a:extLst>
          </p:cNvPr>
          <p:cNvSpPr>
            <a:spLocks noGrp="1"/>
          </p:cNvSpPr>
          <p:nvPr>
            <p:ph type="title"/>
          </p:nvPr>
        </p:nvSpPr>
        <p:spPr/>
        <p:txBody>
          <a:bodyPr/>
          <a:lstStyle/>
          <a:p>
            <a:r>
              <a:rPr lang="en-IN" dirty="0"/>
              <a:t>Custom Shortcut menu</a:t>
            </a:r>
          </a:p>
        </p:txBody>
      </p:sp>
      <p:sp>
        <p:nvSpPr>
          <p:cNvPr id="3" name="Content Placeholder 2">
            <a:extLst>
              <a:ext uri="{FF2B5EF4-FFF2-40B4-BE49-F238E27FC236}">
                <a16:creationId xmlns:a16="http://schemas.microsoft.com/office/drawing/2014/main" id="{AC1F1EF5-76EB-054D-7C2C-1DB36DC33272}"/>
              </a:ext>
            </a:extLst>
          </p:cNvPr>
          <p:cNvSpPr>
            <a:spLocks noGrp="1"/>
          </p:cNvSpPr>
          <p:nvPr>
            <p:ph idx="1"/>
          </p:nvPr>
        </p:nvSpPr>
        <p:spPr>
          <a:xfrm>
            <a:off x="853791" y="1617044"/>
            <a:ext cx="10515600" cy="2319688"/>
          </a:xfrm>
        </p:spPr>
        <p:txBody>
          <a:bodyPr>
            <a:normAutofit fontScale="92500"/>
          </a:bodyPr>
          <a:lstStyle/>
          <a:p>
            <a:r>
              <a:rPr lang="en-US" b="1" i="0" dirty="0">
                <a:solidFill>
                  <a:srgbClr val="5C6873"/>
                </a:solidFill>
                <a:effectLst/>
                <a:latin typeface="Open Sans" panose="020B0606030504020204" pitchFamily="34" charset="0"/>
              </a:rPr>
              <a:t>Usually, there are three shortcuts on the top menu. These are Save, Undo Typing, and Repeat Typing. Nevertheless, if users want to apply or use more shortcut options such as Copy and Cut then they can set them up by following these steps: File-&gt;Options-&gt;Quick Access Toolbar, add Cut and Copy from the left column to the right, save it</a:t>
            </a:r>
            <a:endParaRPr lang="en-IN" dirty="0"/>
          </a:p>
        </p:txBody>
      </p:sp>
      <p:pic>
        <p:nvPicPr>
          <p:cNvPr id="5" name="Picture 4">
            <a:extLst>
              <a:ext uri="{FF2B5EF4-FFF2-40B4-BE49-F238E27FC236}">
                <a16:creationId xmlns:a16="http://schemas.microsoft.com/office/drawing/2014/main" id="{405C1E81-FF9E-10C5-CBAD-E6DBE85D05F0}"/>
              </a:ext>
            </a:extLst>
          </p:cNvPr>
          <p:cNvPicPr>
            <a:picLocks noChangeAspect="1"/>
          </p:cNvPicPr>
          <p:nvPr/>
        </p:nvPicPr>
        <p:blipFill>
          <a:blip r:embed="rId2"/>
          <a:stretch>
            <a:fillRect/>
          </a:stretch>
        </p:blipFill>
        <p:spPr>
          <a:xfrm>
            <a:off x="1119914" y="4216823"/>
            <a:ext cx="6159817" cy="1397072"/>
          </a:xfrm>
          <a:prstGeom prst="rect">
            <a:avLst/>
          </a:prstGeom>
        </p:spPr>
      </p:pic>
    </p:spTree>
    <p:extLst>
      <p:ext uri="{BB962C8B-B14F-4D97-AF65-F5344CB8AC3E}">
        <p14:creationId xmlns:p14="http://schemas.microsoft.com/office/powerpoint/2010/main" val="412363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E4C4-9C57-FEDB-6762-9BB882AE3E93}"/>
              </a:ext>
            </a:extLst>
          </p:cNvPr>
          <p:cNvSpPr>
            <a:spLocks noGrp="1"/>
          </p:cNvSpPr>
          <p:nvPr>
            <p:ph type="title"/>
          </p:nvPr>
        </p:nvSpPr>
        <p:spPr/>
        <p:txBody>
          <a:bodyPr/>
          <a:lstStyle/>
          <a:p>
            <a:r>
              <a:rPr lang="en-IN" dirty="0"/>
              <a:t>RANDBETWEEN Function</a:t>
            </a:r>
          </a:p>
        </p:txBody>
      </p:sp>
      <p:sp>
        <p:nvSpPr>
          <p:cNvPr id="3" name="Content Placeholder 2">
            <a:extLst>
              <a:ext uri="{FF2B5EF4-FFF2-40B4-BE49-F238E27FC236}">
                <a16:creationId xmlns:a16="http://schemas.microsoft.com/office/drawing/2014/main" id="{B9999683-660D-72F4-D05C-B89B65F6C247}"/>
              </a:ext>
            </a:extLst>
          </p:cNvPr>
          <p:cNvSpPr>
            <a:spLocks noGrp="1"/>
          </p:cNvSpPr>
          <p:nvPr>
            <p:ph idx="1"/>
          </p:nvPr>
        </p:nvSpPr>
        <p:spPr/>
        <p:txBody>
          <a:bodyPr/>
          <a:lstStyle/>
          <a:p>
            <a:r>
              <a:rPr lang="en-IN" dirty="0"/>
              <a:t>=RANDBETWEEN(</a:t>
            </a:r>
            <a:r>
              <a:rPr lang="en-IN" dirty="0" err="1"/>
              <a:t>starting_point</a:t>
            </a:r>
            <a:r>
              <a:rPr lang="en-IN" dirty="0"/>
              <a:t>, </a:t>
            </a:r>
            <a:r>
              <a:rPr lang="en-IN" dirty="0" err="1"/>
              <a:t>end_point</a:t>
            </a:r>
            <a:r>
              <a:rPr lang="en-IN" dirty="0"/>
              <a:t>)</a:t>
            </a:r>
          </a:p>
          <a:p>
            <a:endParaRPr lang="en-IN" dirty="0"/>
          </a:p>
        </p:txBody>
      </p:sp>
      <p:pic>
        <p:nvPicPr>
          <p:cNvPr id="6" name="Picture 5">
            <a:extLst>
              <a:ext uri="{FF2B5EF4-FFF2-40B4-BE49-F238E27FC236}">
                <a16:creationId xmlns:a16="http://schemas.microsoft.com/office/drawing/2014/main" id="{0B847192-51DB-317C-D01E-002E483A9CC8}"/>
              </a:ext>
            </a:extLst>
          </p:cNvPr>
          <p:cNvPicPr>
            <a:picLocks noChangeAspect="1"/>
          </p:cNvPicPr>
          <p:nvPr/>
        </p:nvPicPr>
        <p:blipFill>
          <a:blip r:embed="rId2"/>
          <a:stretch>
            <a:fillRect/>
          </a:stretch>
        </p:blipFill>
        <p:spPr>
          <a:xfrm>
            <a:off x="1126957" y="2518750"/>
            <a:ext cx="8199922" cy="3658213"/>
          </a:xfrm>
          <a:prstGeom prst="rect">
            <a:avLst/>
          </a:prstGeom>
        </p:spPr>
      </p:pic>
    </p:spTree>
    <p:extLst>
      <p:ext uri="{BB962C8B-B14F-4D97-AF65-F5344CB8AC3E}">
        <p14:creationId xmlns:p14="http://schemas.microsoft.com/office/powerpoint/2010/main" val="2353295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689</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Barlow</vt:lpstr>
      <vt:lpstr>Calibri</vt:lpstr>
      <vt:lpstr>Calibri Light</vt:lpstr>
      <vt:lpstr>Georgia</vt:lpstr>
      <vt:lpstr>Lato</vt:lpstr>
      <vt:lpstr>Montserrat</vt:lpstr>
      <vt:lpstr>Open Sans</vt:lpstr>
      <vt:lpstr>PT Serif</vt:lpstr>
      <vt:lpstr>Segoe UI</vt:lpstr>
      <vt:lpstr>Office Theme</vt:lpstr>
      <vt:lpstr>MAP with LAMBDA</vt:lpstr>
      <vt:lpstr>Speed up Inputting Complicated Terms with AutoCorrect </vt:lpstr>
      <vt:lpstr>Debugging Formula</vt:lpstr>
      <vt:lpstr>Delete all comments</vt:lpstr>
      <vt:lpstr>Importing data from Web URL</vt:lpstr>
      <vt:lpstr>Compose text with “&amp;”:</vt:lpstr>
      <vt:lpstr>Vague search with Excel’s wildcard Character! </vt:lpstr>
      <vt:lpstr>Custom Shortcut menu</vt:lpstr>
      <vt:lpstr>RANDBETWEEN Function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with LAMBDA</dc:title>
  <dc:creator>Aditya Rathi</dc:creator>
  <cp:lastModifiedBy>Aditya Rathi</cp:lastModifiedBy>
  <cp:revision>2</cp:revision>
  <dcterms:created xsi:type="dcterms:W3CDTF">2022-08-21T07:27:24Z</dcterms:created>
  <dcterms:modified xsi:type="dcterms:W3CDTF">2022-08-21T15:31:58Z</dcterms:modified>
</cp:coreProperties>
</file>