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7"/>
  </p:notesMasterIdLst>
  <p:sldIdLst>
    <p:sldId id="257" r:id="rId2"/>
    <p:sldId id="256" r:id="rId3"/>
    <p:sldId id="258" r:id="rId4"/>
    <p:sldId id="259" r:id="rId5"/>
    <p:sldId id="260" r:id="rId6"/>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6C9F46B-B266-60A4-A774-96903431E167}"/>
              </a:ext>
            </a:extLst>
          </p:cNvPr>
          <p:cNvSpPr>
            <a:spLocks noGrp="1"/>
          </p:cNvSpPr>
          <p:nvPr>
            <p:ph type="pic" idx="2"/>
          </p:nvPr>
        </p:nvSpPr>
        <p:spPr/>
        <p:txBody>
          <a:bodyPr/>
          <a:lstStyle/>
          <a:p>
            <a:endParaRPr lang="en-IN"/>
          </a:p>
        </p:txBody>
      </p:sp>
      <p:sp>
        <p:nvSpPr>
          <p:cNvPr id="3" name="Text Placeholder 2">
            <a:extLst>
              <a:ext uri="{FF2B5EF4-FFF2-40B4-BE49-F238E27FC236}">
                <a16:creationId xmlns:a16="http://schemas.microsoft.com/office/drawing/2014/main" id="{75F60EF8-FEE6-372D-0CE0-F9380C79A5BD}"/>
              </a:ext>
            </a:extLst>
          </p:cNvPr>
          <p:cNvSpPr>
            <a:spLocks noGrp="1"/>
          </p:cNvSpPr>
          <p:nvPr>
            <p:ph type="body" idx="1"/>
          </p:nvPr>
        </p:nvSpPr>
        <p:spPr/>
        <p:txBody>
          <a:bodyPr/>
          <a:lstStyle/>
          <a:p>
            <a:endParaRPr lang="en-IN"/>
          </a:p>
        </p:txBody>
      </p:sp>
      <p:sp>
        <p:nvSpPr>
          <p:cNvPr id="4" name="Subtitle 3">
            <a:extLst>
              <a:ext uri="{FF2B5EF4-FFF2-40B4-BE49-F238E27FC236}">
                <a16:creationId xmlns:a16="http://schemas.microsoft.com/office/drawing/2014/main" id="{8E2AAF16-30B5-E871-B803-F2B03085FA72}"/>
              </a:ext>
            </a:extLst>
          </p:cNvPr>
          <p:cNvSpPr>
            <a:spLocks noGrp="1"/>
          </p:cNvSpPr>
          <p:nvPr>
            <p:ph type="subTitle" idx="3"/>
          </p:nvPr>
        </p:nvSpPr>
        <p:spPr/>
        <p:txBody>
          <a:bodyPr/>
          <a:lstStyle/>
          <a:p>
            <a:endParaRPr lang="en-IN"/>
          </a:p>
        </p:txBody>
      </p:sp>
      <p:sp>
        <p:nvSpPr>
          <p:cNvPr id="5" name="Title 4">
            <a:extLst>
              <a:ext uri="{FF2B5EF4-FFF2-40B4-BE49-F238E27FC236}">
                <a16:creationId xmlns:a16="http://schemas.microsoft.com/office/drawing/2014/main" id="{9B24C616-17D0-F462-CF09-E947165935F5}"/>
              </a:ext>
            </a:extLst>
          </p:cNvPr>
          <p:cNvSpPr>
            <a:spLocks noGrp="1"/>
          </p:cNvSpPr>
          <p:nvPr>
            <p:ph type="ctrTitle"/>
          </p:nvPr>
        </p:nvSpPr>
        <p:spPr/>
        <p:txBody>
          <a:bodyPr/>
          <a:lstStyle/>
          <a:p>
            <a:r>
              <a:rPr lang="en-IN" dirty="0"/>
              <a:t>Executive data </a:t>
            </a:r>
          </a:p>
        </p:txBody>
      </p:sp>
    </p:spTree>
    <p:extLst>
      <p:ext uri="{BB962C8B-B14F-4D97-AF65-F5344CB8AC3E}">
        <p14:creationId xmlns:p14="http://schemas.microsoft.com/office/powerpoint/2010/main" val="18426477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Setting the situation and background</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Identify problem(s) or opportunity</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State hypothesis</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Propose solution and discuss impact</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95BF83A4-D1AC-948E-6B2E-3CA5F1ADDF70}"/>
              </a:ext>
            </a:extLst>
          </p:cNvPr>
          <p:cNvSpPr>
            <a:spLocks noGrp="1"/>
          </p:cNvSpPr>
          <p:nvPr>
            <p:ph type="body" idx="1"/>
          </p:nvPr>
        </p:nvSpPr>
        <p:spPr>
          <a:xfrm>
            <a:off x="1117415" y="6207842"/>
            <a:ext cx="6868800" cy="327148"/>
          </a:xfrm>
        </p:spPr>
        <p:txBody>
          <a:bodyPr/>
          <a:lstStyle/>
          <a:p>
            <a:endParaRPr lang="en-US"/>
          </a:p>
        </p:txBody>
      </p:sp>
      <p:sp>
        <p:nvSpPr>
          <p:cNvPr id="12" name="Subtitle 3">
            <a:extLst>
              <a:ext uri="{FF2B5EF4-FFF2-40B4-BE49-F238E27FC236}">
                <a16:creationId xmlns:a16="http://schemas.microsoft.com/office/drawing/2014/main" id="{DECD763D-96B5-D4B2-CCE0-01355DBFCF98}"/>
              </a:ext>
            </a:extLst>
          </p:cNvPr>
          <p:cNvSpPr>
            <a:spLocks noGrp="1"/>
          </p:cNvSpPr>
          <p:nvPr>
            <p:ph type="subTitle" idx="3"/>
          </p:nvPr>
        </p:nvSpPr>
        <p:spPr>
          <a:xfrm>
            <a:off x="1117415" y="5495706"/>
            <a:ext cx="6868800" cy="436195"/>
          </a:xfrm>
        </p:spPr>
        <p:txBody>
          <a:bodyPr/>
          <a:lstStyle/>
          <a:p>
            <a:endParaRPr lang="en-US"/>
          </a:p>
        </p:txBody>
      </p:sp>
      <p:sp>
        <p:nvSpPr>
          <p:cNvPr id="5" name="Title 4">
            <a:extLst>
              <a:ext uri="{FF2B5EF4-FFF2-40B4-BE49-F238E27FC236}">
                <a16:creationId xmlns:a16="http://schemas.microsoft.com/office/drawing/2014/main" id="{7B3C7544-4603-C9B8-3917-2D79AA2F6F82}"/>
              </a:ext>
            </a:extLst>
          </p:cNvPr>
          <p:cNvSpPr>
            <a:spLocks noGrp="1"/>
          </p:cNvSpPr>
          <p:nvPr>
            <p:ph type="ctrTitle"/>
          </p:nvPr>
        </p:nvSpPr>
        <p:spPr>
          <a:xfrm>
            <a:off x="1117415" y="1886242"/>
            <a:ext cx="6868800" cy="3138423"/>
          </a:xfrm>
        </p:spPr>
        <p:txBody>
          <a:bodyPr wrap="square" anchor="b">
            <a:normAutofit/>
          </a:bodyPr>
          <a:lstStyle/>
          <a:p>
            <a:pPr>
              <a:spcAft>
                <a:spcPts val="750"/>
              </a:spcAft>
            </a:pPr>
            <a:r>
              <a:rPr lang="en-US" sz="3000" b="0" i="0">
                <a:effectLst/>
              </a:rPr>
              <a:t>What is the most important number or metric to share with the client?</a:t>
            </a:r>
            <a:br>
              <a:rPr lang="en-US" sz="3000" b="0" i="0">
                <a:effectLst/>
              </a:rPr>
            </a:br>
            <a:br>
              <a:rPr lang="en-US" sz="3000" b="0" i="0">
                <a:effectLst/>
              </a:rPr>
            </a:br>
            <a:r>
              <a:rPr lang="en-US" sz="3000" b="0" i="0">
                <a:effectLst/>
              </a:rPr>
              <a:t>What impact would the model have on the client’s bottom line?</a:t>
            </a:r>
            <a:br>
              <a:rPr lang="en-US" sz="3000" b="0" i="0">
                <a:effectLst/>
              </a:rPr>
            </a:br>
            <a:endParaRPr lang="en-IN" sz="3000"/>
          </a:p>
        </p:txBody>
      </p:sp>
    </p:spTree>
    <p:extLst>
      <p:ext uri="{BB962C8B-B14F-4D97-AF65-F5344CB8AC3E}">
        <p14:creationId xmlns:p14="http://schemas.microsoft.com/office/powerpoint/2010/main" val="2891929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67066BB-B5C6-B6C7-D221-7F9A844E22F9}"/>
              </a:ext>
            </a:extLst>
          </p:cNvPr>
          <p:cNvSpPr>
            <a:spLocks noGrp="1"/>
          </p:cNvSpPr>
          <p:nvPr>
            <p:ph type="title"/>
          </p:nvPr>
        </p:nvSpPr>
        <p:spPr>
          <a:xfrm>
            <a:off x="630000" y="2681103"/>
            <a:ext cx="3127881" cy="1495794"/>
          </a:xfrm>
        </p:spPr>
        <p:txBody>
          <a:bodyPr/>
          <a:lstStyle/>
          <a:p>
            <a:endParaRPr lang="en-US"/>
          </a:p>
        </p:txBody>
      </p:sp>
      <p:pic>
        <p:nvPicPr>
          <p:cNvPr id="7" name="Picture 6">
            <a:extLst>
              <a:ext uri="{FF2B5EF4-FFF2-40B4-BE49-F238E27FC236}">
                <a16:creationId xmlns:a16="http://schemas.microsoft.com/office/drawing/2014/main" id="{0526D69B-BFC0-4C51-4677-3C503019EE1D}"/>
              </a:ext>
            </a:extLst>
          </p:cNvPr>
          <p:cNvPicPr>
            <a:picLocks noChangeAspect="1"/>
          </p:cNvPicPr>
          <p:nvPr/>
        </p:nvPicPr>
        <p:blipFill>
          <a:blip r:embed="rId2"/>
          <a:stretch>
            <a:fillRect/>
          </a:stretch>
        </p:blipFill>
        <p:spPr>
          <a:xfrm>
            <a:off x="2783474" y="0"/>
            <a:ext cx="6625052" cy="6858000"/>
          </a:xfrm>
          <a:prstGeom prst="rect">
            <a:avLst/>
          </a:prstGeom>
        </p:spPr>
      </p:pic>
    </p:spTree>
    <p:extLst>
      <p:ext uri="{BB962C8B-B14F-4D97-AF65-F5344CB8AC3E}">
        <p14:creationId xmlns:p14="http://schemas.microsoft.com/office/powerpoint/2010/main" val="23746649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89A78-DE21-3949-959C-4CD41E28D85E}"/>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E31D5B7E-2AB9-522D-17D0-B588FDC87076}"/>
              </a:ext>
            </a:extLst>
          </p:cNvPr>
          <p:cNvSpPr>
            <a:spLocks noGrp="1"/>
          </p:cNvSpPr>
          <p:nvPr>
            <p:ph type="title"/>
          </p:nvPr>
        </p:nvSpPr>
        <p:spPr>
          <a:xfrm>
            <a:off x="630000" y="2681103"/>
            <a:ext cx="3127881" cy="1495794"/>
          </a:xfrm>
        </p:spPr>
        <p:txBody>
          <a:bodyPr/>
          <a:lstStyle/>
          <a:p>
            <a:endParaRPr lang="en-US"/>
          </a:p>
        </p:txBody>
      </p:sp>
      <p:pic>
        <p:nvPicPr>
          <p:cNvPr id="3" name="Picture 2">
            <a:extLst>
              <a:ext uri="{FF2B5EF4-FFF2-40B4-BE49-F238E27FC236}">
                <a16:creationId xmlns:a16="http://schemas.microsoft.com/office/drawing/2014/main" id="{515792C7-2C6A-06DC-6017-C201E6F7B9C2}"/>
              </a:ext>
            </a:extLst>
          </p:cNvPr>
          <p:cNvPicPr>
            <a:picLocks noChangeAspect="1"/>
          </p:cNvPicPr>
          <p:nvPr/>
        </p:nvPicPr>
        <p:blipFill>
          <a:blip r:embed="rId2"/>
          <a:stretch>
            <a:fillRect/>
          </a:stretch>
        </p:blipFill>
        <p:spPr>
          <a:xfrm>
            <a:off x="2580784" y="0"/>
            <a:ext cx="7213456" cy="6857999"/>
          </a:xfrm>
          <a:prstGeom prst="rect">
            <a:avLst/>
          </a:prstGeom>
        </p:spPr>
      </p:pic>
    </p:spTree>
    <p:extLst>
      <p:ext uri="{BB962C8B-B14F-4D97-AF65-F5344CB8AC3E}">
        <p14:creationId xmlns:p14="http://schemas.microsoft.com/office/powerpoint/2010/main" val="361783943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Words>
  <Application>Microsoft Office PowerPoint</Application>
  <PresentationFormat>Widescreen</PresentationFormat>
  <Paragraphs>28</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BCG Grid 16:9</vt:lpstr>
      <vt:lpstr>Executive data </vt:lpstr>
      <vt:lpstr>Executive summary best practice</vt:lpstr>
      <vt:lpstr>What is the most important number or metric to share with the client?  What impact would the model have on the client’s bottom line?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veeruday622@gmail.com</cp:lastModifiedBy>
  <cp:revision>1</cp:revision>
  <dcterms:created xsi:type="dcterms:W3CDTF">2016-11-04T11:46:04Z</dcterms:created>
  <dcterms:modified xsi:type="dcterms:W3CDTF">2024-12-26T13:22:08Z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