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0"/>
  </p:notesMasterIdLst>
  <p:sldIdLst>
    <p:sldId id="256" r:id="rId3"/>
    <p:sldId id="258" r:id="rId4"/>
    <p:sldId id="259" r:id="rId5"/>
    <p:sldId id="260" r:id="rId6"/>
    <p:sldId id="261" r:id="rId7"/>
    <p:sldId id="262" r:id="rId8"/>
    <p:sldId id="263" r:id="rId9"/>
    <p:sldId id="264" r:id="rId10"/>
    <p:sldId id="265" r:id="rId11"/>
    <p:sldId id="266" r:id="rId12"/>
    <p:sldId id="267" r:id="rId13"/>
    <p:sldId id="281" r:id="rId14"/>
    <p:sldId id="282" r:id="rId15"/>
    <p:sldId id="283" r:id="rId16"/>
    <p:sldId id="284" r:id="rId17"/>
    <p:sldId id="268" r:id="rId18"/>
    <p:sldId id="269" r:id="rId19"/>
    <p:sldId id="270" r:id="rId20"/>
    <p:sldId id="271" r:id="rId21"/>
    <p:sldId id="272" r:id="rId22"/>
    <p:sldId id="273" r:id="rId23"/>
    <p:sldId id="277" r:id="rId24"/>
    <p:sldId id="285" r:id="rId25"/>
    <p:sldId id="276" r:id="rId26"/>
    <p:sldId id="278" r:id="rId27"/>
    <p:sldId id="279" r:id="rId28"/>
    <p:sldId id="280" r:id="rId29"/>
  </p:sldIdLst>
  <p:sldSz cx="12192000" cy="6858000"/>
  <p:notesSz cx="6858000" cy="9144000"/>
  <p:embeddedFontLst>
    <p:embeddedFont>
      <p:font typeface="Algerian" panose="04020705040A02060702" pitchFamily="82" charset="0"/>
      <p:regular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3FjN5SyNJ846jvRsX+IJNf9cc6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e915bae15b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e915bae15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9" name="Google Shape;3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1" name="Google Shape;38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70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e915bae15b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e915bae1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7"/>
          <p:cNvGrpSpPr/>
          <p:nvPr/>
        </p:nvGrpSpPr>
        <p:grpSpPr>
          <a:xfrm>
            <a:off x="0" y="0"/>
            <a:ext cx="12192000" cy="6858000"/>
            <a:chOff x="0" y="0"/>
            <a:chExt cx="12192000" cy="6858000"/>
          </a:xfrm>
        </p:grpSpPr>
        <p:sp>
          <p:nvSpPr>
            <p:cNvPr id="24" name="Google Shape;24;p2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26" name="Google Shape;26;p27"/>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7"/>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chemeClr val="lt1"/>
                </a:solidFill>
              </a:defRPr>
            </a:lvl2pPr>
            <a:lvl3pPr lvl="2" algn="ctr">
              <a:spcBef>
                <a:spcPts val="1000"/>
              </a:spcBef>
              <a:spcAft>
                <a:spcPts val="0"/>
              </a:spcAft>
              <a:buSzPts val="1120"/>
              <a:buNone/>
              <a:defRPr>
                <a:solidFill>
                  <a:schemeClr val="lt1"/>
                </a:solidFill>
              </a:defRPr>
            </a:lvl3pPr>
            <a:lvl4pPr lvl="3" algn="ctr">
              <a:spcBef>
                <a:spcPts val="1000"/>
              </a:spcBef>
              <a:spcAft>
                <a:spcPts val="0"/>
              </a:spcAft>
              <a:buSzPts val="960"/>
              <a:buNone/>
              <a:defRPr>
                <a:solidFill>
                  <a:schemeClr val="lt1"/>
                </a:solidFill>
              </a:defRPr>
            </a:lvl4pPr>
            <a:lvl5pPr lvl="4" algn="ctr">
              <a:spcBef>
                <a:spcPts val="1000"/>
              </a:spcBef>
              <a:spcAft>
                <a:spcPts val="0"/>
              </a:spcAft>
              <a:buSzPts val="960"/>
              <a:buNone/>
              <a:defRPr>
                <a:solidFill>
                  <a:schemeClr val="lt1"/>
                </a:solidFill>
              </a:defRPr>
            </a:lvl5pPr>
            <a:lvl6pPr lvl="5" algn="ctr">
              <a:spcBef>
                <a:spcPts val="1000"/>
              </a:spcBef>
              <a:spcAft>
                <a:spcPts val="0"/>
              </a:spcAft>
              <a:buSzPts val="960"/>
              <a:buNone/>
              <a:defRPr>
                <a:solidFill>
                  <a:schemeClr val="lt1"/>
                </a:solidFill>
              </a:defRPr>
            </a:lvl6pPr>
            <a:lvl7pPr lvl="6" algn="ctr">
              <a:spcBef>
                <a:spcPts val="1000"/>
              </a:spcBef>
              <a:spcAft>
                <a:spcPts val="0"/>
              </a:spcAft>
              <a:buSzPts val="960"/>
              <a:buNone/>
              <a:defRPr>
                <a:solidFill>
                  <a:schemeClr val="lt1"/>
                </a:solidFill>
              </a:defRPr>
            </a:lvl7pPr>
            <a:lvl8pPr lvl="7" algn="ctr">
              <a:spcBef>
                <a:spcPts val="1000"/>
              </a:spcBef>
              <a:spcAft>
                <a:spcPts val="0"/>
              </a:spcAft>
              <a:buSzPts val="960"/>
              <a:buNone/>
              <a:defRPr>
                <a:solidFill>
                  <a:schemeClr val="lt1"/>
                </a:solidFill>
              </a:defRPr>
            </a:lvl8pPr>
            <a:lvl9pPr lvl="8" algn="ctr">
              <a:spcBef>
                <a:spcPts val="1000"/>
              </a:spcBef>
              <a:spcAft>
                <a:spcPts val="0"/>
              </a:spcAft>
              <a:buSzPts val="960"/>
              <a:buNone/>
              <a:defRPr>
                <a:solidFill>
                  <a:schemeClr val="lt1"/>
                </a:solidFill>
              </a:defRPr>
            </a:lvl9pPr>
          </a:lstStyle>
          <a:p>
            <a:endParaRPr/>
          </a:p>
        </p:txBody>
      </p:sp>
      <p:sp>
        <p:nvSpPr>
          <p:cNvPr id="28" name="Google Shape;28;p27"/>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8"/>
        <p:cNvGrpSpPr/>
        <p:nvPr/>
      </p:nvGrpSpPr>
      <p:grpSpPr>
        <a:xfrm>
          <a:off x="0" y="0"/>
          <a:ext cx="0" cy="0"/>
          <a:chOff x="0" y="0"/>
          <a:chExt cx="0" cy="0"/>
        </a:xfrm>
      </p:grpSpPr>
      <p:grpSp>
        <p:nvGrpSpPr>
          <p:cNvPr id="129" name="Google Shape;129;p35"/>
          <p:cNvGrpSpPr/>
          <p:nvPr/>
        </p:nvGrpSpPr>
        <p:grpSpPr>
          <a:xfrm>
            <a:off x="0" y="0"/>
            <a:ext cx="12192000" cy="6858000"/>
            <a:chOff x="0" y="0"/>
            <a:chExt cx="12192000" cy="6858000"/>
          </a:xfrm>
        </p:grpSpPr>
        <p:sp>
          <p:nvSpPr>
            <p:cNvPr id="130" name="Google Shape;130;p3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5"/>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5"/>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5"/>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9" name="Google Shape;139;p3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0" name="Google Shape;140;p35"/>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42" name="Google Shape;142;p35"/>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43" name="Google Shape;143;p3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47"/>
        <p:cNvGrpSpPr/>
        <p:nvPr/>
      </p:nvGrpSpPr>
      <p:grpSpPr>
        <a:xfrm>
          <a:off x="0" y="0"/>
          <a:ext cx="0" cy="0"/>
          <a:chOff x="0" y="0"/>
          <a:chExt cx="0" cy="0"/>
        </a:xfrm>
      </p:grpSpPr>
      <p:grpSp>
        <p:nvGrpSpPr>
          <p:cNvPr id="148" name="Google Shape;148;p36"/>
          <p:cNvGrpSpPr/>
          <p:nvPr/>
        </p:nvGrpSpPr>
        <p:grpSpPr>
          <a:xfrm>
            <a:off x="0" y="0"/>
            <a:ext cx="12192000" cy="6858000"/>
            <a:chOff x="0" y="0"/>
            <a:chExt cx="12192000" cy="6858000"/>
          </a:xfrm>
        </p:grpSpPr>
        <p:sp>
          <p:nvSpPr>
            <p:cNvPr id="149" name="Google Shape;149;p3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6"/>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6"/>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7" name="Google Shape;157;p3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8" name="Google Shape;158;p36"/>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6"/>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60" name="Google Shape;160;p36"/>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1" name="Google Shape;161;p3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3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65"/>
        <p:cNvGrpSpPr/>
        <p:nvPr/>
      </p:nvGrpSpPr>
      <p:grpSpPr>
        <a:xfrm>
          <a:off x="0" y="0"/>
          <a:ext cx="0" cy="0"/>
          <a:chOff x="0" y="0"/>
          <a:chExt cx="0" cy="0"/>
        </a:xfrm>
      </p:grpSpPr>
      <p:grpSp>
        <p:nvGrpSpPr>
          <p:cNvPr id="166" name="Google Shape;166;p37"/>
          <p:cNvGrpSpPr/>
          <p:nvPr/>
        </p:nvGrpSpPr>
        <p:grpSpPr>
          <a:xfrm>
            <a:off x="0" y="0"/>
            <a:ext cx="12192000" cy="6858000"/>
            <a:chOff x="0" y="0"/>
            <a:chExt cx="12192000" cy="6858000"/>
          </a:xfrm>
        </p:grpSpPr>
        <p:sp>
          <p:nvSpPr>
            <p:cNvPr id="167" name="Google Shape;167;p37"/>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7"/>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7"/>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7"/>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7"/>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7"/>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7"/>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7"/>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75" name="Google Shape;175;p37"/>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6" name="Google Shape;176;p37"/>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7"/>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8" name="Google Shape;178;p3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37"/>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82"/>
        <p:cNvGrpSpPr/>
        <p:nvPr/>
      </p:nvGrpSpPr>
      <p:grpSpPr>
        <a:xfrm>
          <a:off x="0" y="0"/>
          <a:ext cx="0" cy="0"/>
          <a:chOff x="0" y="0"/>
          <a:chExt cx="0" cy="0"/>
        </a:xfrm>
      </p:grpSpPr>
      <p:grpSp>
        <p:nvGrpSpPr>
          <p:cNvPr id="183" name="Google Shape;183;p38"/>
          <p:cNvGrpSpPr/>
          <p:nvPr/>
        </p:nvGrpSpPr>
        <p:grpSpPr>
          <a:xfrm>
            <a:off x="0" y="0"/>
            <a:ext cx="12192000" cy="6858000"/>
            <a:chOff x="0" y="0"/>
            <a:chExt cx="12192000" cy="6858000"/>
          </a:xfrm>
        </p:grpSpPr>
        <p:sp>
          <p:nvSpPr>
            <p:cNvPr id="184" name="Google Shape;184;p3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8"/>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8"/>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2" name="Google Shape;192;p3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3" name="Google Shape;193;p38"/>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a:solidFill>
                  <a:srgbClr val="EE52A4"/>
                </a:solidFill>
                <a:latin typeface="Arial"/>
                <a:ea typeface="Arial"/>
                <a:cs typeface="Arial"/>
                <a:sym typeface="Arial"/>
              </a:rPr>
              <a:t>“</a:t>
            </a:r>
            <a:endParaRPr/>
          </a:p>
        </p:txBody>
      </p:sp>
      <p:sp>
        <p:nvSpPr>
          <p:cNvPr id="194" name="Google Shape;194;p38"/>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a:solidFill>
                  <a:srgbClr val="EE52A4"/>
                </a:solidFill>
                <a:latin typeface="Arial"/>
                <a:ea typeface="Arial"/>
                <a:cs typeface="Arial"/>
                <a:sym typeface="Arial"/>
              </a:rPr>
              <a:t>”</a:t>
            </a:r>
            <a:endParaRPr/>
          </a:p>
        </p:txBody>
      </p:sp>
      <p:sp>
        <p:nvSpPr>
          <p:cNvPr id="195" name="Google Shape;195;p38"/>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38"/>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7" name="Google Shape;197;p38"/>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3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202"/>
        <p:cNvGrpSpPr/>
        <p:nvPr/>
      </p:nvGrpSpPr>
      <p:grpSpPr>
        <a:xfrm>
          <a:off x="0" y="0"/>
          <a:ext cx="0" cy="0"/>
          <a:chOff x="0" y="0"/>
          <a:chExt cx="0" cy="0"/>
        </a:xfrm>
      </p:grpSpPr>
      <p:grpSp>
        <p:nvGrpSpPr>
          <p:cNvPr id="203" name="Google Shape;203;p39"/>
          <p:cNvGrpSpPr/>
          <p:nvPr/>
        </p:nvGrpSpPr>
        <p:grpSpPr>
          <a:xfrm>
            <a:off x="0" y="0"/>
            <a:ext cx="12192000" cy="6858000"/>
            <a:chOff x="0" y="0"/>
            <a:chExt cx="12192000" cy="6858000"/>
          </a:xfrm>
        </p:grpSpPr>
        <p:sp>
          <p:nvSpPr>
            <p:cNvPr id="204" name="Google Shape;204;p3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9"/>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9"/>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2" name="Google Shape;212;p3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3" name="Google Shape;213;p39"/>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4" name="Google Shape;214;p39"/>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15" name="Google Shape;215;p3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3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40"/>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2" name="Google Shape;222;p40"/>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3" name="Google Shape;223;p40"/>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4" name="Google Shape;224;p40"/>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5" name="Google Shape;225;p40"/>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6" name="Google Shape;226;p40"/>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27" name="Google Shape;227;p40"/>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28" name="Google Shape;228;p40"/>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9" name="Google Shape;229;p4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4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4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41"/>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35" name="Google Shape;235;p41"/>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36" name="Google Shape;236;p41"/>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37" name="Google Shape;237;p41"/>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38" name="Google Shape;238;p41"/>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39" name="Google Shape;239;p41"/>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40" name="Google Shape;240;p41"/>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41" name="Google Shape;241;p41"/>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42" name="Google Shape;242;p41"/>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43" name="Google Shape;243;p41"/>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44" name="Google Shape;244;p41"/>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45" name="Google Shape;245;p4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41"/>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4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0" name="Google Shape;250;p42"/>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51" name="Google Shape;251;p42"/>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4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54"/>
        <p:cNvGrpSpPr/>
        <p:nvPr/>
      </p:nvGrpSpPr>
      <p:grpSpPr>
        <a:xfrm>
          <a:off x="0" y="0"/>
          <a:ext cx="0" cy="0"/>
          <a:chOff x="0" y="0"/>
          <a:chExt cx="0" cy="0"/>
        </a:xfrm>
      </p:grpSpPr>
      <p:grpSp>
        <p:nvGrpSpPr>
          <p:cNvPr id="255" name="Google Shape;255;p43"/>
          <p:cNvGrpSpPr/>
          <p:nvPr/>
        </p:nvGrpSpPr>
        <p:grpSpPr>
          <a:xfrm>
            <a:off x="0" y="0"/>
            <a:ext cx="12192000" cy="6858000"/>
            <a:chOff x="0" y="0"/>
            <a:chExt cx="12192000" cy="6858000"/>
          </a:xfrm>
        </p:grpSpPr>
        <p:sp>
          <p:nvSpPr>
            <p:cNvPr id="256" name="Google Shape;256;p4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3"/>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3"/>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3"/>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65" name="Google Shape;265;p4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6" name="Google Shape;266;p43"/>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43"/>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8" name="Google Shape;268;p43"/>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4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4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2" name="Google Shape;52;p2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sp>
        <p:nvSpPr>
          <p:cNvPr id="56" name="Google Shape;56;p2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5"/>
        <p:cNvGrpSpPr/>
        <p:nvPr/>
      </p:nvGrpSpPr>
      <p:grpSpPr>
        <a:xfrm>
          <a:off x="0" y="0"/>
          <a:ext cx="0" cy="0"/>
          <a:chOff x="0" y="0"/>
          <a:chExt cx="0" cy="0"/>
        </a:xfrm>
      </p:grpSpPr>
      <p:grpSp>
        <p:nvGrpSpPr>
          <p:cNvPr id="66" name="Google Shape;66;p26"/>
          <p:cNvGrpSpPr/>
          <p:nvPr/>
        </p:nvGrpSpPr>
        <p:grpSpPr>
          <a:xfrm>
            <a:off x="0" y="0"/>
            <a:ext cx="12192000" cy="6858000"/>
            <a:chOff x="0" y="0"/>
            <a:chExt cx="12192000" cy="6858000"/>
          </a:xfrm>
        </p:grpSpPr>
        <p:sp>
          <p:nvSpPr>
            <p:cNvPr id="67" name="Google Shape;67;p2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9" name="Google Shape;69;p26"/>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71" name="Google Shape;71;p26"/>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75"/>
        <p:cNvGrpSpPr/>
        <p:nvPr/>
      </p:nvGrpSpPr>
      <p:grpSpPr>
        <a:xfrm>
          <a:off x="0" y="0"/>
          <a:ext cx="0" cy="0"/>
          <a:chOff x="0" y="0"/>
          <a:chExt cx="0" cy="0"/>
        </a:xfrm>
      </p:grpSpPr>
      <p:grpSp>
        <p:nvGrpSpPr>
          <p:cNvPr id="76" name="Google Shape;76;p31"/>
          <p:cNvGrpSpPr/>
          <p:nvPr/>
        </p:nvGrpSpPr>
        <p:grpSpPr>
          <a:xfrm>
            <a:off x="0" y="0"/>
            <a:ext cx="12192000" cy="6858000"/>
            <a:chOff x="0" y="0"/>
            <a:chExt cx="12192000" cy="6858000"/>
          </a:xfrm>
        </p:grpSpPr>
        <p:sp>
          <p:nvSpPr>
            <p:cNvPr id="77" name="Google Shape;77;p3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1"/>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1"/>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5" name="Google Shape;85;p31"/>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7" name="Google Shape;87;p31"/>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89" name="Google Shape;89;p3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3"/>
        <p:cNvGrpSpPr/>
        <p:nvPr/>
      </p:nvGrpSpPr>
      <p:grpSpPr>
        <a:xfrm>
          <a:off x="0" y="0"/>
          <a:ext cx="0" cy="0"/>
          <a:chOff x="0" y="0"/>
          <a:chExt cx="0" cy="0"/>
        </a:xfrm>
      </p:grpSpPr>
      <p:sp>
        <p:nvSpPr>
          <p:cNvPr id="94" name="Google Shape;94;p3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2"/>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32"/>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7" name="Google Shape;97;p3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0"/>
        <p:cNvGrpSpPr/>
        <p:nvPr/>
      </p:nvGrpSpPr>
      <p:grpSpPr>
        <a:xfrm>
          <a:off x="0" y="0"/>
          <a:ext cx="0" cy="0"/>
          <a:chOff x="0" y="0"/>
          <a:chExt cx="0" cy="0"/>
        </a:xfrm>
      </p:grpSpPr>
      <p:sp>
        <p:nvSpPr>
          <p:cNvPr id="101" name="Google Shape;101;p3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3"/>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3" name="Google Shape;103;p33"/>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4" name="Google Shape;104;p33"/>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05" name="Google Shape;105;p33"/>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106" name="Google Shape;106;p3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9"/>
        <p:cNvGrpSpPr/>
        <p:nvPr/>
      </p:nvGrpSpPr>
      <p:grpSpPr>
        <a:xfrm>
          <a:off x="0" y="0"/>
          <a:ext cx="0" cy="0"/>
          <a:chOff x="0" y="0"/>
          <a:chExt cx="0" cy="0"/>
        </a:xfrm>
      </p:grpSpPr>
      <p:grpSp>
        <p:nvGrpSpPr>
          <p:cNvPr id="110" name="Google Shape;110;p34"/>
          <p:cNvGrpSpPr/>
          <p:nvPr/>
        </p:nvGrpSpPr>
        <p:grpSpPr>
          <a:xfrm>
            <a:off x="0" y="0"/>
            <a:ext cx="12192000" cy="6858000"/>
            <a:chOff x="0" y="0"/>
            <a:chExt cx="12192000" cy="6858000"/>
          </a:xfrm>
        </p:grpSpPr>
        <p:sp>
          <p:nvSpPr>
            <p:cNvPr id="111" name="Google Shape;111;p3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4"/>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4"/>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4"/>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0" name="Google Shape;120;p3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1" name="Google Shape;121;p34"/>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4"/>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4"/>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4" name="Google Shape;124;p3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grpSp>
        <p:nvGrpSpPr>
          <p:cNvPr id="6" name="Google Shape;6;p25"/>
          <p:cNvGrpSpPr/>
          <p:nvPr/>
        </p:nvGrpSpPr>
        <p:grpSpPr>
          <a:xfrm>
            <a:off x="0" y="0"/>
            <a:ext cx="12192000" cy="6858000"/>
            <a:chOff x="0" y="0"/>
            <a:chExt cx="12192000" cy="6858000"/>
          </a:xfrm>
        </p:grpSpPr>
        <p:sp>
          <p:nvSpPr>
            <p:cNvPr id="7" name="Google Shape;7;p25"/>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2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5"/>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dk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5"/>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dk1"/>
            </a:solidFill>
            <a:ln>
              <a:noFill/>
            </a:ln>
          </p:spPr>
        </p:sp>
        <p:sp>
          <p:nvSpPr>
            <p:cNvPr id="15" name="Google Shape;15;p2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dk1"/>
            </a:solidFill>
            <a:ln>
              <a:noFill/>
            </a:ln>
          </p:spPr>
        </p:sp>
      </p:grpSp>
      <p:sp>
        <p:nvSpPr>
          <p:cNvPr id="16" name="Google Shape;16;p2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3600"/>
              <a:buFont typeface="Century Gothic"/>
              <a:buNone/>
              <a:defRPr sz="36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7" name="Google Shape;17;p25"/>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FEFEFE"/>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FEFEFE"/>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FEFEFE"/>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FEFEFE"/>
                </a:solidFill>
                <a:latin typeface="Century Gothic"/>
                <a:ea typeface="Century Gothic"/>
                <a:cs typeface="Century Gothic"/>
                <a:sym typeface="Century Gothic"/>
              </a:defRPr>
            </a:lvl9pPr>
          </a:lstStyle>
          <a:p>
            <a:endParaRPr/>
          </a:p>
        </p:txBody>
      </p:sp>
      <p:sp>
        <p:nvSpPr>
          <p:cNvPr id="18" name="Google Shape;18;p2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2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2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dk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dk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dk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dk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dk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dk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dk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dk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dk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24"/>
          <p:cNvGrpSpPr/>
          <p:nvPr/>
        </p:nvGrpSpPr>
        <p:grpSpPr>
          <a:xfrm>
            <a:off x="0" y="0"/>
            <a:ext cx="12192000" cy="6858000"/>
            <a:chOff x="0" y="0"/>
            <a:chExt cx="12192000" cy="6858000"/>
          </a:xfrm>
        </p:grpSpPr>
        <p:sp>
          <p:nvSpPr>
            <p:cNvPr id="34" name="Google Shape;34;p24"/>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4"/>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4"/>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42" name="Google Shape;42;p2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3" name="Google Shape;43;p2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4" name="Google Shape;44;p24"/>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5" name="Google Shape;45;p2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6" name="Google Shape;46;p2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7" name="Google Shape;47;p2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77" name="Google Shape;277;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
          <p:cNvSpPr/>
          <p:nvPr/>
        </p:nvSpPr>
        <p:spPr>
          <a:xfrm rot="-5400000">
            <a:off x="5124830" y="-123132"/>
            <a:ext cx="6053670" cy="7139732"/>
          </a:xfrm>
          <a:custGeom>
            <a:avLst/>
            <a:gdLst/>
            <a:ahLst/>
            <a:cxnLst/>
            <a:rect l="l" t="t" r="r" b="b"/>
            <a:pathLst>
              <a:path w="6053670" h="7139732" extrusionOk="0">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lt1"/>
          </a:solidFill>
          <a:ln>
            <a:noFill/>
          </a:ln>
        </p:spPr>
        <p:txBody>
          <a:bodyPr/>
          <a:lstStyle/>
          <a:p>
            <a:endParaRPr lang="en-IN"/>
          </a:p>
        </p:txBody>
      </p:sp>
      <p:sp>
        <p:nvSpPr>
          <p:cNvPr id="280" name="Google Shape;280;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281" name="Google Shape;281;p1"/>
          <p:cNvSpPr txBox="1">
            <a:spLocks noGrp="1"/>
          </p:cNvSpPr>
          <p:nvPr>
            <p:ph type="title"/>
          </p:nvPr>
        </p:nvSpPr>
        <p:spPr>
          <a:xfrm>
            <a:off x="4071609" y="384431"/>
            <a:ext cx="8761413" cy="361989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1D182C"/>
              </a:buClr>
              <a:buSzPts val="5000"/>
              <a:buFont typeface="Times New Roman"/>
              <a:buNone/>
            </a:pPr>
            <a:r>
              <a:rPr lang="en-US" sz="5400" b="1" dirty="0">
                <a:solidFill>
                  <a:srgbClr val="1D182C"/>
                </a:solidFill>
                <a:latin typeface="Algerian" panose="04020705040A02060702" pitchFamily="82" charset="0"/>
                <a:ea typeface="Times New Roman"/>
                <a:cs typeface="Times New Roman"/>
                <a:sym typeface="Times New Roman"/>
              </a:rPr>
              <a:t>Facial Expressions </a:t>
            </a:r>
            <a:br>
              <a:rPr lang="en-US" sz="5400" b="1" dirty="0">
                <a:solidFill>
                  <a:srgbClr val="1D182C"/>
                </a:solidFill>
                <a:latin typeface="Algerian" panose="04020705040A02060702" pitchFamily="82" charset="0"/>
                <a:ea typeface="Times New Roman"/>
                <a:cs typeface="Times New Roman"/>
                <a:sym typeface="Times New Roman"/>
              </a:rPr>
            </a:br>
            <a:r>
              <a:rPr lang="en-US" sz="5400" b="1" dirty="0">
                <a:solidFill>
                  <a:srgbClr val="1D182C"/>
                </a:solidFill>
                <a:latin typeface="Algerian" panose="04020705040A02060702" pitchFamily="82" charset="0"/>
                <a:ea typeface="Times New Roman"/>
                <a:cs typeface="Times New Roman"/>
                <a:sym typeface="Times New Roman"/>
              </a:rPr>
              <a:t>Detection System </a:t>
            </a:r>
            <a:br>
              <a:rPr lang="en-US" sz="5400" b="1" dirty="0">
                <a:solidFill>
                  <a:srgbClr val="1D182C"/>
                </a:solidFill>
                <a:latin typeface="Algerian" panose="04020705040A02060702" pitchFamily="82" charset="0"/>
                <a:ea typeface="Times New Roman"/>
                <a:cs typeface="Times New Roman"/>
                <a:sym typeface="Times New Roman"/>
              </a:rPr>
            </a:br>
            <a:r>
              <a:rPr lang="en-US" sz="5400" b="1" dirty="0">
                <a:solidFill>
                  <a:srgbClr val="1D182C"/>
                </a:solidFill>
                <a:latin typeface="Algerian" panose="04020705040A02060702" pitchFamily="82" charset="0"/>
                <a:ea typeface="Times New Roman"/>
                <a:cs typeface="Times New Roman"/>
                <a:sym typeface="Times New Roman"/>
              </a:rPr>
              <a:t>Using </a:t>
            </a:r>
            <a:br>
              <a:rPr lang="en-US" sz="5400" b="1" dirty="0">
                <a:solidFill>
                  <a:srgbClr val="1D182C"/>
                </a:solidFill>
                <a:latin typeface="Algerian" panose="04020705040A02060702" pitchFamily="82" charset="0"/>
                <a:ea typeface="Times New Roman"/>
                <a:cs typeface="Times New Roman"/>
                <a:sym typeface="Times New Roman"/>
              </a:rPr>
            </a:br>
            <a:r>
              <a:rPr lang="en-US" sz="5400" b="1" dirty="0">
                <a:solidFill>
                  <a:srgbClr val="1D182C"/>
                </a:solidFill>
                <a:latin typeface="Algerian" panose="04020705040A02060702" pitchFamily="82" charset="0"/>
                <a:ea typeface="Times New Roman"/>
                <a:cs typeface="Times New Roman"/>
                <a:sym typeface="Times New Roman"/>
              </a:rPr>
              <a:t>AI Based Techniques</a:t>
            </a:r>
            <a:endParaRPr sz="5400" dirty="0">
              <a:latin typeface="Algerian" panose="04020705040A02060702" pitchFamily="82" charset="0"/>
            </a:endParaRPr>
          </a:p>
        </p:txBody>
      </p:sp>
      <p:sp>
        <p:nvSpPr>
          <p:cNvPr id="2" name="Text Placeholder 1">
            <a:extLst>
              <a:ext uri="{FF2B5EF4-FFF2-40B4-BE49-F238E27FC236}">
                <a16:creationId xmlns:a16="http://schemas.microsoft.com/office/drawing/2014/main" id="{85201C49-62E8-4457-A059-94828289F27B}"/>
              </a:ext>
            </a:extLst>
          </p:cNvPr>
          <p:cNvSpPr>
            <a:spLocks noGrp="1"/>
          </p:cNvSpPr>
          <p:nvPr>
            <p:ph type="body" idx="1"/>
          </p:nvPr>
        </p:nvSpPr>
        <p:spPr>
          <a:xfrm>
            <a:off x="8327957" y="4279769"/>
            <a:ext cx="2789703" cy="1306397"/>
          </a:xfrm>
        </p:spPr>
        <p:txBody>
          <a:bodyPr/>
          <a:lstStyle/>
          <a:p>
            <a:pPr marL="137160" indent="0">
              <a:buNone/>
            </a:pPr>
            <a:r>
              <a:rPr lang="en-US" b="1" dirty="0"/>
              <a:t>SUBMITTED BY:-</a:t>
            </a:r>
          </a:p>
          <a:p>
            <a:pPr marL="137160" indent="0">
              <a:buNone/>
            </a:pPr>
            <a:r>
              <a:rPr lang="en-US" b="1" i="1" u="sng" dirty="0"/>
              <a:t>ADITYA RAWAT &amp; EDWIN</a:t>
            </a:r>
            <a:endParaRPr lang="en-IN" b="1" i="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0"/>
          <p:cNvSpPr txBox="1"/>
          <p:nvPr/>
        </p:nvSpPr>
        <p:spPr>
          <a:xfrm>
            <a:off x="320346" y="402088"/>
            <a:ext cx="11551307" cy="62735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a:solidFill>
                  <a:schemeClr val="dk1"/>
                </a:solidFill>
                <a:latin typeface="Times New Roman"/>
                <a:ea typeface="Times New Roman"/>
                <a:cs typeface="Times New Roman"/>
                <a:sym typeface="Times New Roman"/>
              </a:rPr>
              <a:t>Libraries And Packages</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a:solidFill>
                  <a:schemeClr val="dk1"/>
                </a:solidFill>
                <a:latin typeface="Times New Roman"/>
                <a:ea typeface="Times New Roman"/>
                <a:cs typeface="Times New Roman"/>
                <a:sym typeface="Times New Roman"/>
              </a:rPr>
              <a:t>OpenCV </a:t>
            </a:r>
            <a:endParaRPr dirty="0"/>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OpenCV (Open Source Computer Vision Library) is an open source computer vision and machine learning software library. OpenCV was built to provide a common infrastructure for computer vision applications and to accelerate the use of machine perception in the commercial products.</a:t>
            </a:r>
            <a:endParaRPr sz="2000" b="1" dirty="0">
              <a:solidFill>
                <a:schemeClr val="dk1"/>
              </a:solidFill>
              <a:latin typeface="Times New Roman"/>
              <a:ea typeface="Times New Roman"/>
              <a:cs typeface="Times New Roman"/>
              <a:sym typeface="Times New Roman"/>
            </a:endParaRPr>
          </a:p>
          <a:p>
            <a:pPr marL="342900" marR="0" lvl="0" indent="-342900" algn="just" rtl="0">
              <a:spcBef>
                <a:spcPts val="1000"/>
              </a:spcBef>
              <a:spcAft>
                <a:spcPts val="0"/>
              </a:spcAft>
              <a:buClr>
                <a:srgbClr val="B31166"/>
              </a:buClr>
              <a:buSzPts val="1600"/>
              <a:buFont typeface="Noto Sans Symbols"/>
              <a:buChar char="►"/>
            </a:pPr>
            <a:r>
              <a:rPr lang="en-US" sz="2000" b="1" dirty="0" err="1">
                <a:solidFill>
                  <a:schemeClr val="dk1"/>
                </a:solidFill>
                <a:latin typeface="Times New Roman"/>
                <a:ea typeface="Times New Roman"/>
                <a:cs typeface="Times New Roman"/>
                <a:sym typeface="Times New Roman"/>
              </a:rPr>
              <a:t>Numpy</a:t>
            </a:r>
            <a:r>
              <a:rPr lang="en-US" sz="2000" b="1" dirty="0">
                <a:solidFill>
                  <a:schemeClr val="dk1"/>
                </a:solidFill>
                <a:latin typeface="Times New Roman"/>
                <a:ea typeface="Times New Roman"/>
                <a:cs typeface="Times New Roman"/>
                <a:sym typeface="Times New Roman"/>
              </a:rPr>
              <a:t> </a:t>
            </a:r>
            <a:endParaRPr dirty="0"/>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NumPy is an acronym for "Numeric Python" or "Numerical Python". It is an open source extension module for Python, which provides fast precompiled functions for mathematical and numerical routines.</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err="1">
                <a:solidFill>
                  <a:schemeClr val="dk1"/>
                </a:solidFill>
                <a:latin typeface="Times New Roman"/>
                <a:ea typeface="Times New Roman"/>
                <a:cs typeface="Times New Roman"/>
                <a:sym typeface="Times New Roman"/>
              </a:rPr>
              <a:t>Haar</a:t>
            </a:r>
            <a:r>
              <a:rPr lang="en-US" sz="2000" b="1" dirty="0">
                <a:solidFill>
                  <a:schemeClr val="dk1"/>
                </a:solidFill>
                <a:latin typeface="Times New Roman"/>
                <a:ea typeface="Times New Roman"/>
                <a:cs typeface="Times New Roman"/>
                <a:sym typeface="Times New Roman"/>
              </a:rPr>
              <a:t> Cascade Classifier in </a:t>
            </a:r>
            <a:r>
              <a:rPr lang="en-US" sz="2000" b="1" dirty="0" err="1">
                <a:solidFill>
                  <a:schemeClr val="dk1"/>
                </a:solidFill>
                <a:latin typeface="Times New Roman"/>
                <a:ea typeface="Times New Roman"/>
                <a:cs typeface="Times New Roman"/>
                <a:sym typeface="Times New Roman"/>
              </a:rPr>
              <a:t>OpenCv</a:t>
            </a:r>
            <a:r>
              <a:rPr lang="en-US" sz="2000" b="1" dirty="0">
                <a:solidFill>
                  <a:schemeClr val="dk1"/>
                </a:solidFill>
                <a:latin typeface="Times New Roman"/>
                <a:ea typeface="Times New Roman"/>
                <a:cs typeface="Times New Roman"/>
                <a:sym typeface="Times New Roman"/>
              </a:rPr>
              <a:t> </a:t>
            </a:r>
            <a:endParaRPr dirty="0"/>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It is a machine learning based approach where a cascade function is trained from a lot of positive and negative images. It is then used to detect objects in other </a:t>
            </a:r>
            <a:r>
              <a:rPr lang="en-US" sz="2000" dirty="0" err="1">
                <a:solidFill>
                  <a:schemeClr val="dk1"/>
                </a:solidFill>
                <a:latin typeface="Times New Roman"/>
                <a:ea typeface="Times New Roman"/>
                <a:cs typeface="Times New Roman"/>
                <a:sym typeface="Times New Roman"/>
              </a:rPr>
              <a:t>images.Here</a:t>
            </a:r>
            <a:r>
              <a:rPr lang="en-US" sz="2000" dirty="0">
                <a:solidFill>
                  <a:schemeClr val="dk1"/>
                </a:solidFill>
                <a:latin typeface="Times New Roman"/>
                <a:ea typeface="Times New Roman"/>
                <a:cs typeface="Times New Roman"/>
                <a:sym typeface="Times New Roman"/>
              </a:rPr>
              <a:t> we will work with face expression detection.</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err="1">
                <a:solidFill>
                  <a:schemeClr val="dk1"/>
                </a:solidFill>
                <a:latin typeface="Times New Roman"/>
                <a:ea typeface="Times New Roman"/>
                <a:cs typeface="Times New Roman"/>
                <a:sym typeface="Times New Roman"/>
              </a:rPr>
              <a:t>Keras</a:t>
            </a:r>
            <a:r>
              <a:rPr lang="en-US" sz="2000" b="1" dirty="0">
                <a:solidFill>
                  <a:schemeClr val="dk1"/>
                </a:solidFill>
                <a:latin typeface="Times New Roman"/>
                <a:ea typeface="Times New Roman"/>
                <a:cs typeface="Times New Roman"/>
                <a:sym typeface="Times New Roman"/>
              </a:rPr>
              <a:t> </a:t>
            </a:r>
            <a:endParaRPr dirty="0"/>
          </a:p>
          <a:p>
            <a:pPr marL="0" marR="0" lvl="0" indent="0" algn="just" rtl="0">
              <a:spcBef>
                <a:spcPts val="0"/>
              </a:spcBef>
              <a:spcAft>
                <a:spcPts val="0"/>
              </a:spcAft>
              <a:buNone/>
            </a:pPr>
            <a:r>
              <a:rPr lang="en-US" sz="2000" dirty="0" err="1">
                <a:solidFill>
                  <a:schemeClr val="dk1"/>
                </a:solidFill>
                <a:latin typeface="Times New Roman"/>
                <a:ea typeface="Times New Roman"/>
                <a:cs typeface="Times New Roman"/>
                <a:sym typeface="Times New Roman"/>
              </a:rPr>
              <a:t>Keras</a:t>
            </a:r>
            <a:r>
              <a:rPr lang="en-US" sz="2000" dirty="0">
                <a:solidFill>
                  <a:schemeClr val="dk1"/>
                </a:solidFill>
                <a:latin typeface="Times New Roman"/>
                <a:ea typeface="Times New Roman"/>
                <a:cs typeface="Times New Roman"/>
                <a:sym typeface="Times New Roman"/>
              </a:rPr>
              <a:t> is a high-level neural networks API, written in Python and capable of running on top of TensorFlow, CNTK, or Theano. It was developed with a focus on enabling fast experimentation.</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a:solidFill>
                  <a:schemeClr val="dk1"/>
                </a:solidFill>
                <a:latin typeface="Times New Roman"/>
                <a:ea typeface="Times New Roman"/>
                <a:cs typeface="Times New Roman"/>
                <a:sym typeface="Times New Roman"/>
              </a:rPr>
              <a:t>TensorFlow </a:t>
            </a:r>
            <a:endParaRPr dirty="0"/>
          </a:p>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TensorFlow is a Python library for fast numerical computing created and released by Google. It is a foundation library that can be used to create Deep Learning models directly or by using wrapper libraries that simplify the process built on top of TensorFlow. </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dirty="0">
                <a:solidFill>
                  <a:schemeClr val="lt1"/>
                </a:solidFill>
                <a:latin typeface="Times New Roman"/>
                <a:ea typeface="Times New Roman"/>
                <a:cs typeface="Times New Roman"/>
                <a:sym typeface="Times New Roman"/>
              </a:rPr>
              <a:t>System Architecture</a:t>
            </a:r>
            <a:endParaRPr sz="4800" b="1" dirty="0">
              <a:solidFill>
                <a:schemeClr val="lt1"/>
              </a:solidFill>
              <a:latin typeface="Times New Roman"/>
              <a:ea typeface="Times New Roman"/>
              <a:cs typeface="Times New Roman"/>
              <a:sym typeface="Times New Roman"/>
            </a:endParaRPr>
          </a:p>
        </p:txBody>
      </p:sp>
      <p:pic>
        <p:nvPicPr>
          <p:cNvPr id="348" name="Google Shape;348;p11"/>
          <p:cNvPicPr preferRelativeResize="0"/>
          <p:nvPr/>
        </p:nvPicPr>
        <p:blipFill rotWithShape="1">
          <a:blip r:embed="rId3">
            <a:alphaModFix/>
          </a:blip>
          <a:srcRect/>
          <a:stretch/>
        </p:blipFill>
        <p:spPr>
          <a:xfrm>
            <a:off x="1610566" y="2341218"/>
            <a:ext cx="8970868" cy="42738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84152967-EE05-4E33-AD8F-0B80EEA8142D}"/>
              </a:ext>
            </a:extLst>
          </p:cNvPr>
          <p:cNvPicPr>
            <a:picLocks noChangeAspect="1"/>
          </p:cNvPicPr>
          <p:nvPr/>
        </p:nvPicPr>
        <p:blipFill>
          <a:blip r:embed="rId2"/>
          <a:stretch>
            <a:fillRect/>
          </a:stretch>
        </p:blipFill>
        <p:spPr>
          <a:xfrm>
            <a:off x="1407221" y="2660520"/>
            <a:ext cx="9030558" cy="3023491"/>
          </a:xfrm>
          <a:prstGeom prst="rect">
            <a:avLst/>
          </a:prstGeom>
        </p:spPr>
      </p:pic>
      <p:sp>
        <p:nvSpPr>
          <p:cNvPr id="5" name="Title 4">
            <a:extLst>
              <a:ext uri="{FF2B5EF4-FFF2-40B4-BE49-F238E27FC236}">
                <a16:creationId xmlns:a16="http://schemas.microsoft.com/office/drawing/2014/main" id="{A85EC457-0515-40DD-9B4E-175CD1C46C00}"/>
              </a:ext>
            </a:extLst>
          </p:cNvPr>
          <p:cNvSpPr>
            <a:spLocks noGrp="1"/>
          </p:cNvSpPr>
          <p:nvPr>
            <p:ph type="title"/>
          </p:nvPr>
        </p:nvSpPr>
        <p:spPr/>
        <p:txBody>
          <a:bodyPr/>
          <a:lstStyle/>
          <a:p>
            <a:r>
              <a:rPr lang="en-US" b="1" i="1" u="sng" dirty="0"/>
              <a:t>DFD LEVEL 0:</a:t>
            </a:r>
            <a:endParaRPr lang="en-IN" b="1" i="1" u="sng" dirty="0"/>
          </a:p>
        </p:txBody>
      </p:sp>
    </p:spTree>
    <p:extLst>
      <p:ext uri="{BB962C8B-B14F-4D97-AF65-F5344CB8AC3E}">
        <p14:creationId xmlns:p14="http://schemas.microsoft.com/office/powerpoint/2010/main" val="117593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48A2B-1833-4C55-97BF-B2DC9EB5A9D2}"/>
              </a:ext>
            </a:extLst>
          </p:cNvPr>
          <p:cNvSpPr>
            <a:spLocks noGrp="1"/>
          </p:cNvSpPr>
          <p:nvPr>
            <p:ph type="title"/>
          </p:nvPr>
        </p:nvSpPr>
        <p:spPr>
          <a:xfrm>
            <a:off x="668571" y="361545"/>
            <a:ext cx="8761413" cy="706964"/>
          </a:xfrm>
        </p:spPr>
        <p:txBody>
          <a:bodyPr/>
          <a:lstStyle/>
          <a:p>
            <a:r>
              <a:rPr lang="en-US" b="1" i="1" u="sng" dirty="0"/>
              <a:t>DFD LEVEL 1:</a:t>
            </a:r>
            <a:endParaRPr lang="en-IN" b="1" i="1" u="sng" dirty="0"/>
          </a:p>
        </p:txBody>
      </p:sp>
      <p:pic>
        <p:nvPicPr>
          <p:cNvPr id="5" name="Picture 4" descr="Diagram&#10;&#10;Description automatically generated">
            <a:extLst>
              <a:ext uri="{FF2B5EF4-FFF2-40B4-BE49-F238E27FC236}">
                <a16:creationId xmlns:a16="http://schemas.microsoft.com/office/drawing/2014/main" id="{EDD567B9-4392-4BFC-AE36-C40951AD8CF0}"/>
              </a:ext>
            </a:extLst>
          </p:cNvPr>
          <p:cNvPicPr>
            <a:picLocks noChangeAspect="1"/>
          </p:cNvPicPr>
          <p:nvPr/>
        </p:nvPicPr>
        <p:blipFill>
          <a:blip r:embed="rId2"/>
          <a:stretch>
            <a:fillRect/>
          </a:stretch>
        </p:blipFill>
        <p:spPr>
          <a:xfrm>
            <a:off x="4186622" y="942378"/>
            <a:ext cx="5852323" cy="5897226"/>
          </a:xfrm>
          <a:prstGeom prst="rect">
            <a:avLst/>
          </a:prstGeom>
        </p:spPr>
      </p:pic>
    </p:spTree>
    <p:extLst>
      <p:ext uri="{BB962C8B-B14F-4D97-AF65-F5344CB8AC3E}">
        <p14:creationId xmlns:p14="http://schemas.microsoft.com/office/powerpoint/2010/main" val="370928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0BE84-1CB4-4088-8920-A16D8792EC0F}"/>
              </a:ext>
            </a:extLst>
          </p:cNvPr>
          <p:cNvSpPr>
            <a:spLocks noGrp="1"/>
          </p:cNvSpPr>
          <p:nvPr>
            <p:ph type="title"/>
          </p:nvPr>
        </p:nvSpPr>
        <p:spPr>
          <a:xfrm>
            <a:off x="600477" y="484718"/>
            <a:ext cx="8761413" cy="706964"/>
          </a:xfrm>
        </p:spPr>
        <p:txBody>
          <a:bodyPr/>
          <a:lstStyle/>
          <a:p>
            <a:r>
              <a:rPr lang="en-US" b="1" i="1" u="sng" dirty="0"/>
              <a:t>DFD LEVEL 3:</a:t>
            </a:r>
            <a:endParaRPr lang="en-IN" b="1" i="1" u="sng" dirty="0"/>
          </a:p>
        </p:txBody>
      </p:sp>
      <p:pic>
        <p:nvPicPr>
          <p:cNvPr id="5" name="Picture 4" descr="Diagram&#10;&#10;Description automatically generated">
            <a:extLst>
              <a:ext uri="{FF2B5EF4-FFF2-40B4-BE49-F238E27FC236}">
                <a16:creationId xmlns:a16="http://schemas.microsoft.com/office/drawing/2014/main" id="{8EF3230E-B53C-478D-A5DD-75ED3A20744B}"/>
              </a:ext>
            </a:extLst>
          </p:cNvPr>
          <p:cNvPicPr>
            <a:picLocks noChangeAspect="1"/>
          </p:cNvPicPr>
          <p:nvPr/>
        </p:nvPicPr>
        <p:blipFill>
          <a:blip r:embed="rId2"/>
          <a:stretch>
            <a:fillRect/>
          </a:stretch>
        </p:blipFill>
        <p:spPr>
          <a:xfrm>
            <a:off x="2380763" y="2357542"/>
            <a:ext cx="6821603" cy="4277226"/>
          </a:xfrm>
          <a:prstGeom prst="rect">
            <a:avLst/>
          </a:prstGeom>
        </p:spPr>
      </p:pic>
    </p:spTree>
    <p:extLst>
      <p:ext uri="{BB962C8B-B14F-4D97-AF65-F5344CB8AC3E}">
        <p14:creationId xmlns:p14="http://schemas.microsoft.com/office/powerpoint/2010/main" val="2498538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813E-672D-424D-B1D6-E28D681FBDD1}"/>
              </a:ext>
            </a:extLst>
          </p:cNvPr>
          <p:cNvSpPr>
            <a:spLocks noGrp="1"/>
          </p:cNvSpPr>
          <p:nvPr>
            <p:ph type="title"/>
          </p:nvPr>
        </p:nvSpPr>
        <p:spPr>
          <a:xfrm>
            <a:off x="649115" y="484718"/>
            <a:ext cx="8761413" cy="706964"/>
          </a:xfrm>
        </p:spPr>
        <p:txBody>
          <a:bodyPr/>
          <a:lstStyle/>
          <a:p>
            <a:r>
              <a:rPr lang="en-US" b="1" i="1" u="sng" dirty="0"/>
              <a:t>DFD LEVEL 5:</a:t>
            </a:r>
            <a:endParaRPr lang="en-IN" b="1" i="1" u="sng" dirty="0"/>
          </a:p>
        </p:txBody>
      </p:sp>
      <p:pic>
        <p:nvPicPr>
          <p:cNvPr id="5" name="Picture 4" descr="Diagram&#10;&#10;Description automatically generated">
            <a:extLst>
              <a:ext uri="{FF2B5EF4-FFF2-40B4-BE49-F238E27FC236}">
                <a16:creationId xmlns:a16="http://schemas.microsoft.com/office/drawing/2014/main" id="{05A0A770-C7CB-4006-9B2D-640406924F02}"/>
              </a:ext>
            </a:extLst>
          </p:cNvPr>
          <p:cNvPicPr>
            <a:picLocks noChangeAspect="1"/>
          </p:cNvPicPr>
          <p:nvPr/>
        </p:nvPicPr>
        <p:blipFill>
          <a:blip r:embed="rId2"/>
          <a:stretch>
            <a:fillRect/>
          </a:stretch>
        </p:blipFill>
        <p:spPr>
          <a:xfrm>
            <a:off x="2361308" y="2418619"/>
            <a:ext cx="7603082" cy="3954663"/>
          </a:xfrm>
          <a:prstGeom prst="rect">
            <a:avLst/>
          </a:prstGeom>
        </p:spPr>
      </p:pic>
    </p:spTree>
    <p:extLst>
      <p:ext uri="{BB962C8B-B14F-4D97-AF65-F5344CB8AC3E}">
        <p14:creationId xmlns:p14="http://schemas.microsoft.com/office/powerpoint/2010/main" val="149491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2"/>
          <p:cNvSpPr txBox="1">
            <a:spLocks noGrp="1"/>
          </p:cNvSpPr>
          <p:nvPr>
            <p:ph type="title"/>
          </p:nvPr>
        </p:nvSpPr>
        <p:spPr>
          <a:xfrm>
            <a:off x="1154954" y="960416"/>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Plan Of Work</a:t>
            </a:r>
            <a:endParaRPr sz="4800" b="1">
              <a:solidFill>
                <a:schemeClr val="lt1"/>
              </a:solidFill>
              <a:latin typeface="Times New Roman"/>
              <a:ea typeface="Times New Roman"/>
              <a:cs typeface="Times New Roman"/>
              <a:sym typeface="Times New Roman"/>
            </a:endParaRPr>
          </a:p>
        </p:txBody>
      </p:sp>
      <p:sp>
        <p:nvSpPr>
          <p:cNvPr id="354" name="Google Shape;354;p12"/>
          <p:cNvSpPr txBox="1"/>
          <p:nvPr/>
        </p:nvSpPr>
        <p:spPr>
          <a:xfrm>
            <a:off x="503582" y="2434296"/>
            <a:ext cx="11184900" cy="388920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Analysis of the problem statement.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Gathering of the requirement specification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 Analyzation of the feasibility of the project.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Development of a general layout.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Going by the journals regarding the previous related works on this field.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Choosing the method for developing the algorithm.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Analyzing the various pros and cons. </a:t>
            </a:r>
            <a:endParaRPr/>
          </a:p>
          <a:p>
            <a:pPr marL="342900" marR="0" lvl="0" indent="-342900" algn="just" rtl="0">
              <a:spcBef>
                <a:spcPts val="1000"/>
              </a:spcBef>
              <a:spcAft>
                <a:spcPts val="0"/>
              </a:spcAft>
              <a:buClr>
                <a:srgbClr val="B31166"/>
              </a:buClr>
              <a:buSzPts val="1600"/>
              <a:buFont typeface="Noto Sans Symbols"/>
              <a:buChar char="►"/>
            </a:pPr>
            <a:r>
              <a:rPr lang="en-US" sz="2000">
                <a:solidFill>
                  <a:schemeClr val="dk1"/>
                </a:solidFill>
                <a:latin typeface="Times New Roman"/>
                <a:ea typeface="Times New Roman"/>
                <a:cs typeface="Times New Roman"/>
                <a:sym typeface="Times New Roman"/>
              </a:rPr>
              <a:t>Starting the development of the project.</a:t>
            </a:r>
            <a:endParaRPr/>
          </a:p>
          <a:p>
            <a:pPr marL="0" marR="0" lvl="0" indent="0" algn="just" rtl="0">
              <a:spcBef>
                <a:spcPts val="100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e915bae15b_0_23"/>
          <p:cNvSpPr txBox="1">
            <a:spLocks noGrp="1"/>
          </p:cNvSpPr>
          <p:nvPr>
            <p:ph type="title"/>
          </p:nvPr>
        </p:nvSpPr>
        <p:spPr>
          <a:xfrm>
            <a:off x="1154950" y="509005"/>
            <a:ext cx="8761500" cy="1171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4800" b="1">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Plan Of Work</a:t>
            </a:r>
            <a:endParaRPr sz="4800" b="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60" name="Google Shape;360;ge915bae15b_0_23"/>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rmAutofit/>
          </a:bodyPr>
          <a:lstStyle/>
          <a:p>
            <a:pPr marL="342900" lvl="0" indent="-342900" algn="just" rtl="0">
              <a:spcBef>
                <a:spcPts val="1000"/>
              </a:spcBef>
              <a:spcAft>
                <a:spcPts val="0"/>
              </a:spcAft>
              <a:buClr>
                <a:schemeClr val="accent1"/>
              </a:buClr>
              <a:buSzPts val="1600"/>
              <a:buFont typeface="Noto Sans Symbols"/>
              <a:buChar char="►"/>
            </a:pPr>
            <a:r>
              <a:rPr lang="en-US" sz="2000">
                <a:solidFill>
                  <a:schemeClr val="dk1"/>
                </a:solidFill>
                <a:latin typeface="Times New Roman"/>
                <a:ea typeface="Times New Roman"/>
                <a:cs typeface="Times New Roman"/>
                <a:sym typeface="Times New Roman"/>
              </a:rPr>
              <a:t>Installation of software like ANACONDA. </a:t>
            </a:r>
            <a:endParaRPr sz="1400">
              <a:solidFill>
                <a:schemeClr val="dk1"/>
              </a:solidFill>
              <a:latin typeface="Arial"/>
              <a:ea typeface="Arial"/>
              <a:cs typeface="Arial"/>
              <a:sym typeface="Arial"/>
            </a:endParaRPr>
          </a:p>
          <a:p>
            <a:pPr marL="342900" lvl="0" indent="-342900" algn="just" rtl="0">
              <a:spcBef>
                <a:spcPts val="1000"/>
              </a:spcBef>
              <a:spcAft>
                <a:spcPts val="0"/>
              </a:spcAft>
              <a:buClr>
                <a:schemeClr val="accent1"/>
              </a:buClr>
              <a:buSzPts val="1600"/>
              <a:buFont typeface="Noto Sans Symbols"/>
              <a:buChar char="►"/>
            </a:pPr>
            <a:r>
              <a:rPr lang="en-US" sz="2000">
                <a:solidFill>
                  <a:schemeClr val="dk1"/>
                </a:solidFill>
                <a:latin typeface="Times New Roman"/>
                <a:ea typeface="Times New Roman"/>
                <a:cs typeface="Times New Roman"/>
                <a:sym typeface="Times New Roman"/>
              </a:rPr>
              <a:t>Developing an algorithm.</a:t>
            </a:r>
            <a:endParaRPr sz="1400">
              <a:solidFill>
                <a:schemeClr val="dk1"/>
              </a:solidFill>
              <a:latin typeface="Arial"/>
              <a:ea typeface="Arial"/>
              <a:cs typeface="Arial"/>
              <a:sym typeface="Arial"/>
            </a:endParaRPr>
          </a:p>
          <a:p>
            <a:pPr marL="342900" lvl="0" indent="-342900" algn="just" rtl="0">
              <a:spcBef>
                <a:spcPts val="1000"/>
              </a:spcBef>
              <a:spcAft>
                <a:spcPts val="0"/>
              </a:spcAft>
              <a:buClr>
                <a:schemeClr val="accent1"/>
              </a:buClr>
              <a:buSzPts val="1600"/>
              <a:buFont typeface="Noto Sans Symbols"/>
              <a:buChar char="►"/>
            </a:pPr>
            <a:r>
              <a:rPr lang="en-US" sz="2000">
                <a:solidFill>
                  <a:schemeClr val="dk1"/>
                </a:solidFill>
                <a:latin typeface="Times New Roman"/>
                <a:ea typeface="Times New Roman"/>
                <a:cs typeface="Times New Roman"/>
                <a:sym typeface="Times New Roman"/>
              </a:rPr>
              <a:t>Analyzation of algorithm by guide. </a:t>
            </a:r>
            <a:endParaRPr sz="1400">
              <a:solidFill>
                <a:schemeClr val="dk1"/>
              </a:solidFill>
              <a:latin typeface="Arial"/>
              <a:ea typeface="Arial"/>
              <a:cs typeface="Arial"/>
              <a:sym typeface="Arial"/>
            </a:endParaRPr>
          </a:p>
          <a:p>
            <a:pPr marL="342900" lvl="0" indent="-342900" algn="just" rtl="0">
              <a:spcBef>
                <a:spcPts val="1000"/>
              </a:spcBef>
              <a:spcAft>
                <a:spcPts val="0"/>
              </a:spcAft>
              <a:buClr>
                <a:schemeClr val="accent1"/>
              </a:buClr>
              <a:buSzPts val="1600"/>
              <a:buFont typeface="Noto Sans Symbols"/>
              <a:buChar char="►"/>
            </a:pPr>
            <a:r>
              <a:rPr lang="en-US" sz="2000">
                <a:solidFill>
                  <a:schemeClr val="dk1"/>
                </a:solidFill>
                <a:latin typeface="Times New Roman"/>
                <a:ea typeface="Times New Roman"/>
                <a:cs typeface="Times New Roman"/>
                <a:sym typeface="Times New Roman"/>
              </a:rPr>
              <a:t>Coding as per the developed algorithm in PYTHON.</a:t>
            </a:r>
            <a:endParaRPr sz="2000">
              <a:solidFill>
                <a:schemeClr val="dk1"/>
              </a:solidFill>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Implementation</a:t>
            </a:r>
            <a:endParaRPr sz="4800" b="1">
              <a:solidFill>
                <a:schemeClr val="lt1"/>
              </a:solidFill>
              <a:latin typeface="Times New Roman"/>
              <a:ea typeface="Times New Roman"/>
              <a:cs typeface="Times New Roman"/>
              <a:sym typeface="Times New Roman"/>
            </a:endParaRPr>
          </a:p>
        </p:txBody>
      </p:sp>
      <p:sp>
        <p:nvSpPr>
          <p:cNvPr id="366" name="Google Shape;366;p13"/>
          <p:cNvSpPr txBox="1"/>
          <p:nvPr/>
        </p:nvSpPr>
        <p:spPr>
          <a:xfrm>
            <a:off x="463826" y="2303742"/>
            <a:ext cx="11264348" cy="434990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The Dataset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The dataset we used for training the model is from a Kaggle Facial Expression Recognition (FER2013). It comprises a total of 35887 images of faces which are in .csv format, each labeled with one of the 7 emotion classes: anger, disgust, fear, happiness, sadness, surprise, and neutral</a:t>
            </a:r>
            <a:endParaRPr/>
          </a:p>
          <a:p>
            <a:pPr marL="342900" marR="0" lvl="0" indent="-342900" algn="just" rtl="0">
              <a:spcBef>
                <a:spcPts val="100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The Model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 Deep learning is a popular technique used in computer vision. We chose Convolutional Neural Network (CNN) layers as building blocks to create our model architecture. CNNs are known to imitate how the human brain works when analyzing visuals.</a:t>
            </a:r>
            <a:endParaRPr/>
          </a:p>
          <a:p>
            <a:pPr marL="342900" marR="0" lvl="0" indent="-342900" algn="just" rtl="0">
              <a:spcBef>
                <a:spcPts val="100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Input Layer </a:t>
            </a:r>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The input layer has pre-determined, fixed dimensions, so the image must be pre-processed before it can be fed into the layer. We used OpenCV, a computer vision library, for face detection in the image. The haarcascade_frontalface_default.xml in OpenCV contains pre-trained filters and uses Adaboost to quickly find and crop the face.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4"/>
          <p:cNvSpPr txBox="1"/>
          <p:nvPr/>
        </p:nvSpPr>
        <p:spPr>
          <a:xfrm>
            <a:off x="393290" y="680713"/>
            <a:ext cx="11405419" cy="601703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B31166"/>
              </a:buClr>
              <a:buSzPts val="1600"/>
              <a:buFont typeface="Noto Sans Symbols"/>
              <a:buChar char="►"/>
            </a:pPr>
            <a:r>
              <a:rPr lang="en-US" sz="2000" b="1" dirty="0">
                <a:solidFill>
                  <a:schemeClr val="dk1"/>
                </a:solidFill>
                <a:latin typeface="Times New Roman"/>
                <a:ea typeface="Times New Roman"/>
                <a:cs typeface="Times New Roman"/>
                <a:sym typeface="Times New Roman"/>
              </a:rPr>
              <a:t>Convolutional Layers</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Convolution generates feature maps that represent how pixel values are enhanced, for example, edge and pattern detection. A feature map is created by applying filter 1 across the entire image. Other filters are applied one after another creating a set of feature maps. </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a:solidFill>
                  <a:schemeClr val="dk1"/>
                </a:solidFill>
                <a:latin typeface="Times New Roman"/>
                <a:ea typeface="Times New Roman"/>
                <a:cs typeface="Times New Roman"/>
                <a:sym typeface="Times New Roman"/>
              </a:rPr>
              <a:t>Dense Layers</a:t>
            </a:r>
            <a:endParaRPr dirty="0"/>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The dense layer (aka fully connected layers), is inspired by the way neurons transmit signals through the brain. It takes a large number of input features and transform features through layers connected with trainable weights. These weights are trained by forward propagation of training data then backward propagation of its errors.</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a:solidFill>
                  <a:schemeClr val="dk1"/>
                </a:solidFill>
                <a:latin typeface="Times New Roman"/>
                <a:ea typeface="Times New Roman"/>
                <a:cs typeface="Times New Roman"/>
                <a:sym typeface="Times New Roman"/>
              </a:rPr>
              <a:t>Output Layer</a:t>
            </a:r>
            <a:endParaRPr sz="20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This output presents itself as a probability for each emotion class. Therefore, the model is able to show the detail probability composition of the emotions in the face. As later on, you will see that it is not efficient to classify human facial expression as only a single emotion. Our expressions are usually much complex and contain a mix of emotions that could be used to accurately describe a particular expression.</a:t>
            </a:r>
            <a:endParaRPr dirty="0"/>
          </a:p>
          <a:p>
            <a:pPr marL="342900" marR="0" lvl="0" indent="-342900" algn="just" rtl="0">
              <a:spcBef>
                <a:spcPts val="1000"/>
              </a:spcBef>
              <a:spcAft>
                <a:spcPts val="0"/>
              </a:spcAft>
              <a:buClr>
                <a:srgbClr val="B31166"/>
              </a:buClr>
              <a:buSzPts val="1600"/>
              <a:buFont typeface="Noto Sans Symbols"/>
              <a:buChar char="►"/>
            </a:pPr>
            <a:r>
              <a:rPr lang="en-US" sz="2000" b="1" dirty="0">
                <a:solidFill>
                  <a:schemeClr val="dk1"/>
                </a:solidFill>
                <a:latin typeface="Times New Roman"/>
                <a:ea typeface="Times New Roman"/>
                <a:cs typeface="Times New Roman"/>
                <a:sym typeface="Times New Roman"/>
              </a:rPr>
              <a:t>Model Validation </a:t>
            </a:r>
            <a:endParaRPr dirty="0"/>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Performance As it turns out, the final CNN had a validation accuracy of 63.4%. This actually makes a lot of sense. Because our expressions usually consist a combination of emotions, and only using one label to represent an expression can be hard.</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Contents</a:t>
            </a:r>
            <a:endParaRPr/>
          </a:p>
        </p:txBody>
      </p:sp>
      <p:sp>
        <p:nvSpPr>
          <p:cNvPr id="293" name="Google Shape;293;p3"/>
          <p:cNvSpPr txBox="1">
            <a:spLocks noGrp="1"/>
          </p:cNvSpPr>
          <p:nvPr>
            <p:ph type="body" idx="1"/>
          </p:nvPr>
        </p:nvSpPr>
        <p:spPr>
          <a:xfrm>
            <a:off x="1329644" y="2399070"/>
            <a:ext cx="9532711" cy="430161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240"/>
              <a:buChar char="►"/>
            </a:pPr>
            <a:r>
              <a:rPr lang="en-US" sz="2800">
                <a:solidFill>
                  <a:schemeClr val="dk1"/>
                </a:solidFill>
                <a:latin typeface="Times New Roman"/>
                <a:ea typeface="Times New Roman"/>
                <a:cs typeface="Times New Roman"/>
                <a:sym typeface="Times New Roman"/>
              </a:rPr>
              <a:t>Abstract</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Introduction</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Objective</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Problem Definition</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Technologies Used</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System Architecture</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Plan Of Work</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Implementation</a:t>
            </a:r>
            <a:endParaRPr/>
          </a:p>
          <a:p>
            <a:pPr marL="342900" lvl="0" indent="0" algn="just"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Result</a:t>
            </a:r>
            <a:endParaRPr sz="4800" b="1">
              <a:solidFill>
                <a:schemeClr val="lt1"/>
              </a:solidFill>
              <a:latin typeface="Times New Roman"/>
              <a:ea typeface="Times New Roman"/>
              <a:cs typeface="Times New Roman"/>
              <a:sym typeface="Times New Roman"/>
            </a:endParaRPr>
          </a:p>
        </p:txBody>
      </p:sp>
      <p:sp>
        <p:nvSpPr>
          <p:cNvPr id="377" name="Google Shape;377;p15"/>
          <p:cNvSpPr txBox="1"/>
          <p:nvPr/>
        </p:nvSpPr>
        <p:spPr>
          <a:xfrm>
            <a:off x="609710" y="2873906"/>
            <a:ext cx="325661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Dataset Trained Successfully</a:t>
            </a:r>
            <a:endParaRPr/>
          </a:p>
        </p:txBody>
      </p:sp>
      <p:pic>
        <p:nvPicPr>
          <p:cNvPr id="378" name="Google Shape;378;p15"/>
          <p:cNvPicPr preferRelativeResize="0"/>
          <p:nvPr/>
        </p:nvPicPr>
        <p:blipFill>
          <a:blip r:embed="rId3">
            <a:alphaModFix/>
          </a:blip>
          <a:stretch>
            <a:fillRect/>
          </a:stretch>
        </p:blipFill>
        <p:spPr>
          <a:xfrm>
            <a:off x="2535450" y="2374000"/>
            <a:ext cx="9247902" cy="42412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16"/>
          <p:cNvSpPr txBox="1"/>
          <p:nvPr/>
        </p:nvSpPr>
        <p:spPr>
          <a:xfrm>
            <a:off x="797054" y="860858"/>
            <a:ext cx="856475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Accuracy Check Of The Model &amp; Json Model Created Succesfully </a:t>
            </a:r>
            <a:endParaRPr sz="2000" b="1">
              <a:solidFill>
                <a:schemeClr val="dk1"/>
              </a:solidFill>
              <a:latin typeface="Times New Roman"/>
              <a:ea typeface="Times New Roman"/>
              <a:cs typeface="Times New Roman"/>
              <a:sym typeface="Times New Roman"/>
            </a:endParaRPr>
          </a:p>
        </p:txBody>
      </p:sp>
      <p:pic>
        <p:nvPicPr>
          <p:cNvPr id="384" name="Google Shape;384;p16"/>
          <p:cNvPicPr preferRelativeResize="0"/>
          <p:nvPr/>
        </p:nvPicPr>
        <p:blipFill>
          <a:blip r:embed="rId3">
            <a:alphaModFix/>
          </a:blip>
          <a:stretch>
            <a:fillRect/>
          </a:stretch>
        </p:blipFill>
        <p:spPr>
          <a:xfrm>
            <a:off x="797050" y="1395918"/>
            <a:ext cx="9667875"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0"/>
          <p:cNvSpPr txBox="1">
            <a:spLocks noGrp="1"/>
          </p:cNvSpPr>
          <p:nvPr>
            <p:ph type="title"/>
          </p:nvPr>
        </p:nvSpPr>
        <p:spPr>
          <a:xfrm>
            <a:off x="1315210" y="813412"/>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dirty="0">
                <a:solidFill>
                  <a:schemeClr val="lt1"/>
                </a:solidFill>
                <a:latin typeface="Times New Roman"/>
                <a:ea typeface="Times New Roman"/>
                <a:cs typeface="Times New Roman"/>
                <a:sym typeface="Times New Roman"/>
              </a:rPr>
              <a:t>Future Scope</a:t>
            </a:r>
            <a:endParaRPr sz="4800" b="1" dirty="0">
              <a:solidFill>
                <a:schemeClr val="lt1"/>
              </a:solidFill>
              <a:latin typeface="Times New Roman"/>
              <a:ea typeface="Times New Roman"/>
              <a:cs typeface="Times New Roman"/>
              <a:sym typeface="Times New Roman"/>
            </a:endParaRPr>
          </a:p>
        </p:txBody>
      </p:sp>
      <p:sp>
        <p:nvSpPr>
          <p:cNvPr id="413" name="Google Shape;413;p20"/>
          <p:cNvSpPr txBox="1"/>
          <p:nvPr/>
        </p:nvSpPr>
        <p:spPr>
          <a:xfrm>
            <a:off x="412350" y="2339200"/>
            <a:ext cx="11367300" cy="36830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dirty="0">
                <a:solidFill>
                  <a:schemeClr val="dk1"/>
                </a:solidFill>
                <a:latin typeface="Times New Roman"/>
                <a:ea typeface="Times New Roman"/>
                <a:cs typeface="Times New Roman"/>
                <a:sym typeface="Times New Roman"/>
              </a:rPr>
              <a:t>It is important to note that there is no specific formula to build a neural network that would guarantee to work well. Different problems would require different network architecture and a lot of trail and errors to produce desirable validation accuracy.</a:t>
            </a:r>
            <a:endParaRPr dirty="0"/>
          </a:p>
          <a:p>
            <a:pPr marL="342900" marR="0" lvl="0" indent="-342900" algn="just" rtl="0">
              <a:spcBef>
                <a:spcPts val="1000"/>
              </a:spcBef>
              <a:spcAft>
                <a:spcPts val="0"/>
              </a:spcAft>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In this project we got an accuracy of almost 64.2% but due to lack of highly configured system we could not go deeper into dense neural network as the system gets very slow and we will try to improve in these areas in future. </a:t>
            </a:r>
            <a:endParaRPr dirty="0"/>
          </a:p>
          <a:p>
            <a:pPr marL="342900" marR="0" lvl="0" indent="-342900" algn="just" rtl="0">
              <a:spcBef>
                <a:spcPts val="1000"/>
              </a:spcBef>
              <a:spcAft>
                <a:spcPts val="0"/>
              </a:spcAft>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We would also like to train more databases into the system to make the model more accurate but again resources becomes a hindrance in the path.</a:t>
            </a:r>
            <a:endParaRPr dirty="0"/>
          </a:p>
          <a:p>
            <a:pPr marL="342900" marR="0" lvl="0" indent="-342900" algn="just" rtl="0">
              <a:spcBef>
                <a:spcPts val="1000"/>
              </a:spcBef>
              <a:spcAft>
                <a:spcPts val="0"/>
              </a:spcAft>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We can use this system to detect deepfake crime.</a:t>
            </a:r>
          </a:p>
          <a:p>
            <a:pPr marL="342900" marR="0" lvl="0" indent="-342900" algn="just" rtl="0">
              <a:spcBef>
                <a:spcPts val="1000"/>
              </a:spcBef>
              <a:spcAft>
                <a:spcPts val="0"/>
              </a:spcAft>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We can use this system to prevent driving accidents by detecting whether driver’s eyes are open or not.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6DD447-30E7-49D5-B564-3D87C728F707}"/>
              </a:ext>
            </a:extLst>
          </p:cNvPr>
          <p:cNvSpPr>
            <a:spLocks noGrp="1"/>
          </p:cNvSpPr>
          <p:nvPr>
            <p:ph type="body" idx="1"/>
          </p:nvPr>
        </p:nvSpPr>
        <p:spPr>
          <a:xfrm>
            <a:off x="664760" y="2377256"/>
            <a:ext cx="10609698" cy="4042397"/>
          </a:xfrm>
        </p:spPr>
        <p:txBody>
          <a:bodyPr/>
          <a:lstStyle/>
          <a:p>
            <a:pPr marL="342900" marR="0" lvl="0" indent="-342900" algn="just" rtl="0">
              <a:spcBef>
                <a:spcPts val="1000"/>
              </a:spcBef>
              <a:spcAft>
                <a:spcPts val="0"/>
              </a:spcAft>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Help people in emotion-related research to improve the processing of emotion data.</a:t>
            </a:r>
          </a:p>
          <a:p>
            <a:pPr marL="342900" marR="0" lvl="0" indent="-342900" algn="just" rtl="0">
              <a:spcBef>
                <a:spcPts val="1000"/>
              </a:spcBef>
              <a:spcAft>
                <a:spcPts val="0"/>
              </a:spcAft>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Patient Monitoring in hospitals to judge the effectiveness of prescribed drugs is one application to the Health Sector.</a:t>
            </a:r>
          </a:p>
          <a:p>
            <a:pPr marL="342900" indent="-342900" algn="just">
              <a:spcBef>
                <a:spcPts val="1000"/>
              </a:spcBef>
              <a:buClr>
                <a:srgbClr val="B31166"/>
              </a:buClr>
              <a:buSzPts val="1600"/>
              <a:buFont typeface="Noto Sans Symbols"/>
              <a:buChar char="►"/>
            </a:pPr>
            <a:r>
              <a:rPr lang="en-US" sz="2000" dirty="0">
                <a:solidFill>
                  <a:schemeClr val="dk1"/>
                </a:solidFill>
                <a:latin typeface="Times New Roman"/>
                <a:ea typeface="Times New Roman"/>
                <a:cs typeface="Times New Roman"/>
                <a:sym typeface="Times New Roman"/>
              </a:rPr>
              <a:t>It can be used for the benefit of physically handicapped people like deaf and dumb. Using which other people or an automated system can understand their needs by observing their facial expression.</a:t>
            </a:r>
            <a:endParaRPr lang="en-US" sz="2800" dirty="0"/>
          </a:p>
          <a:p>
            <a:endParaRPr lang="en-IN" dirty="0"/>
          </a:p>
        </p:txBody>
      </p:sp>
    </p:spTree>
    <p:extLst>
      <p:ext uri="{BB962C8B-B14F-4D97-AF65-F5344CB8AC3E}">
        <p14:creationId xmlns:p14="http://schemas.microsoft.com/office/powerpoint/2010/main" val="83906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Conclusion</a:t>
            </a:r>
            <a:endParaRPr sz="4800" b="1">
              <a:solidFill>
                <a:schemeClr val="lt1"/>
              </a:solidFill>
              <a:latin typeface="Times New Roman"/>
              <a:ea typeface="Times New Roman"/>
              <a:cs typeface="Times New Roman"/>
              <a:sym typeface="Times New Roman"/>
            </a:endParaRPr>
          </a:p>
        </p:txBody>
      </p:sp>
      <p:sp>
        <p:nvSpPr>
          <p:cNvPr id="407" name="Google Shape;407;p19"/>
          <p:cNvSpPr txBox="1"/>
          <p:nvPr/>
        </p:nvSpPr>
        <p:spPr>
          <a:xfrm>
            <a:off x="516834" y="2285359"/>
            <a:ext cx="11158331" cy="44012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000"/>
              <a:buFont typeface="Times New Roman"/>
              <a:buNone/>
            </a:pPr>
            <a:r>
              <a:rPr lang="en-US" sz="2000" dirty="0">
                <a:solidFill>
                  <a:schemeClr val="dk1"/>
                </a:solidFill>
                <a:latin typeface="Times New Roman"/>
                <a:ea typeface="Times New Roman"/>
                <a:cs typeface="Times New Roman"/>
                <a:sym typeface="Times New Roman"/>
              </a:rPr>
              <a:t>In this project, We studied that what are the techniques used previously which mentioned in technologies used, what are the real time application for the proposed system which covered in objective and motivation.</a:t>
            </a:r>
            <a:endParaRPr dirty="0"/>
          </a:p>
          <a:p>
            <a:pPr marL="0" marR="0" lvl="0" indent="0" algn="just" rtl="0">
              <a:spcBef>
                <a:spcPts val="0"/>
              </a:spcBef>
              <a:spcAft>
                <a:spcPts val="0"/>
              </a:spcAft>
              <a:buClr>
                <a:schemeClr val="dk1"/>
              </a:buClr>
              <a:buSzPts val="2000"/>
              <a:buFont typeface="Times New Roman"/>
              <a:buNone/>
            </a:pPr>
            <a:r>
              <a:rPr lang="en-US" sz="2000" dirty="0">
                <a:solidFill>
                  <a:schemeClr val="dk1"/>
                </a:solidFill>
                <a:latin typeface="Times New Roman"/>
                <a:ea typeface="Times New Roman"/>
                <a:cs typeface="Times New Roman"/>
                <a:sym typeface="Times New Roman"/>
              </a:rPr>
              <a:t> By using the mentioned dataset the neural network will be trained and by adding maximum hidden layer i.e. with deep layer in convolutional network the result will be calculated. It covers the concept of facial expression recognition with aimed to classify images of faces into any of seven discrete emotion or face expression categories that represent universal human emotions. </a:t>
            </a:r>
            <a:endParaRPr dirty="0"/>
          </a:p>
          <a:p>
            <a:pPr marL="0" marR="0" lvl="0" indent="0" algn="just" rtl="0">
              <a:spcBef>
                <a:spcPts val="0"/>
              </a:spcBef>
              <a:spcAft>
                <a:spcPts val="0"/>
              </a:spcAft>
              <a:buClr>
                <a:schemeClr val="dk1"/>
              </a:buClr>
              <a:buSzPts val="2000"/>
              <a:buFont typeface="Century Gothic"/>
              <a:buNone/>
            </a:pP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000"/>
              <a:buFont typeface="Times New Roman"/>
              <a:buNone/>
            </a:pPr>
            <a:r>
              <a:rPr lang="en-US" sz="2000">
                <a:solidFill>
                  <a:schemeClr val="dk1"/>
                </a:solidFill>
                <a:latin typeface="Times New Roman"/>
                <a:ea typeface="Times New Roman"/>
                <a:cs typeface="Times New Roman"/>
                <a:sym typeface="Times New Roman"/>
              </a:rPr>
              <a:t>The facial expression recognition system presented in this work contributes a resilient face recognition model based on the mapping of behavioral characteristics with the physiological biometric characteristics. </a:t>
            </a:r>
            <a:r>
              <a:rPr lang="en-US" sz="2000" dirty="0">
                <a:solidFill>
                  <a:schemeClr val="dk1"/>
                </a:solidFill>
                <a:latin typeface="Times New Roman"/>
                <a:ea typeface="Times New Roman"/>
                <a:cs typeface="Times New Roman"/>
                <a:sym typeface="Times New Roman"/>
              </a:rPr>
              <a:t>The physiological characteristics of the human face with relevance to various expressions such as happiness, sadness, fear, anger, surprise and disgust are associated with geometrical structures which restored as base matching template for the recognition system.</a:t>
            </a:r>
            <a:endParaRPr dirty="0"/>
          </a:p>
          <a:p>
            <a:pPr marL="0" marR="0" lvl="0" indent="0" algn="just" rtl="0">
              <a:spcBef>
                <a:spcPts val="0"/>
              </a:spcBef>
              <a:spcAft>
                <a:spcPts val="0"/>
              </a:spcAft>
              <a:buClr>
                <a:schemeClr val="dk1"/>
              </a:buClr>
              <a:buSzPts val="2000"/>
              <a:buFont typeface="Century Gothic"/>
              <a:buNone/>
            </a:pP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Clr>
                <a:schemeClr val="dk1"/>
              </a:buClr>
              <a:buSzPts val="2000"/>
              <a:buFont typeface="Times New Roman"/>
              <a:buNone/>
            </a:pPr>
            <a:r>
              <a:rPr lang="en-US" sz="2000" dirty="0">
                <a:solidFill>
                  <a:schemeClr val="dk1"/>
                </a:solidFill>
                <a:latin typeface="Times New Roman"/>
                <a:ea typeface="Times New Roman"/>
                <a:cs typeface="Times New Roman"/>
                <a:sym typeface="Times New Roman"/>
              </a:rPr>
              <a:t>When the model predicts incorrectly, the correct label is often the second most likely emotion.</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3699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References</a:t>
            </a:r>
            <a:endParaRPr sz="4800" b="1">
              <a:solidFill>
                <a:schemeClr val="lt1"/>
              </a:solidFill>
            </a:endParaRPr>
          </a:p>
        </p:txBody>
      </p:sp>
      <p:sp>
        <p:nvSpPr>
          <p:cNvPr id="419" name="Google Shape;419;p21"/>
          <p:cNvSpPr txBox="1">
            <a:spLocks noGrp="1"/>
          </p:cNvSpPr>
          <p:nvPr>
            <p:ph type="body" idx="1"/>
          </p:nvPr>
        </p:nvSpPr>
        <p:spPr>
          <a:xfrm>
            <a:off x="422787" y="2467897"/>
            <a:ext cx="11346426" cy="3903406"/>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SzPct val="80000"/>
              <a:buChar char="►"/>
            </a:pPr>
            <a:r>
              <a:rPr lang="en-US" sz="2000" dirty="0">
                <a:solidFill>
                  <a:schemeClr val="dk1"/>
                </a:solidFill>
                <a:latin typeface="Times New Roman"/>
                <a:ea typeface="Times New Roman"/>
                <a:cs typeface="Times New Roman"/>
                <a:sym typeface="Times New Roman"/>
              </a:rPr>
              <a:t>A literature survey on Facial Expression Recognition using Global Features by Vaibhav </a:t>
            </a:r>
            <a:r>
              <a:rPr lang="en-US" sz="2000" dirty="0" err="1">
                <a:solidFill>
                  <a:schemeClr val="dk1"/>
                </a:solidFill>
                <a:latin typeface="Times New Roman"/>
                <a:ea typeface="Times New Roman"/>
                <a:cs typeface="Times New Roman"/>
                <a:sym typeface="Times New Roman"/>
              </a:rPr>
              <a:t>kumar</a:t>
            </a:r>
            <a:r>
              <a:rPr lang="en-US" sz="2000" dirty="0">
                <a:solidFill>
                  <a:schemeClr val="dk1"/>
                </a:solidFill>
                <a:latin typeface="Times New Roman"/>
                <a:ea typeface="Times New Roman"/>
                <a:cs typeface="Times New Roman"/>
                <a:sym typeface="Times New Roman"/>
              </a:rPr>
              <a:t>, J. Mistry and Mahesh M. </a:t>
            </a:r>
            <a:r>
              <a:rPr lang="en-US" sz="2000" dirty="0" err="1">
                <a:solidFill>
                  <a:schemeClr val="dk1"/>
                </a:solidFill>
                <a:latin typeface="Times New Roman"/>
                <a:ea typeface="Times New Roman"/>
                <a:cs typeface="Times New Roman"/>
                <a:sym typeface="Times New Roman"/>
              </a:rPr>
              <a:t>Goyani</a:t>
            </a:r>
            <a:r>
              <a:rPr lang="en-US" sz="2000" dirty="0">
                <a:solidFill>
                  <a:schemeClr val="dk1"/>
                </a:solidFill>
                <a:latin typeface="Times New Roman"/>
                <a:ea typeface="Times New Roman"/>
                <a:cs typeface="Times New Roman"/>
                <a:sym typeface="Times New Roman"/>
              </a:rPr>
              <a:t>, International Journal of Engineering and Advanced Technology (IJEAT),April,2013</a:t>
            </a:r>
            <a:br>
              <a:rPr lang="en-US" sz="2000" dirty="0">
                <a:solidFill>
                  <a:schemeClr val="dk1"/>
                </a:solidFill>
                <a:latin typeface="Times New Roman"/>
                <a:ea typeface="Times New Roman"/>
                <a:cs typeface="Times New Roman"/>
                <a:sym typeface="Times New Roman"/>
              </a:rPr>
            </a:br>
            <a:r>
              <a:rPr lang="en-US" sz="2000" dirty="0">
                <a:solidFill>
                  <a:schemeClr val="dk1"/>
                </a:solidFill>
                <a:latin typeface="Times New Roman"/>
                <a:ea typeface="Times New Roman"/>
                <a:cs typeface="Times New Roman"/>
                <a:sym typeface="Times New Roman"/>
              </a:rPr>
              <a:t>[http://citeseerx.ist.psu.edu/viewdoc/download?doi=10.1.1.645.5162&amp;rep=rep1&amp;type=pdf]</a:t>
            </a:r>
            <a:endParaRPr dirty="0"/>
          </a:p>
          <a:p>
            <a:pPr marL="0" lvl="0" indent="0" algn="l" rtl="0">
              <a:spcBef>
                <a:spcPts val="1000"/>
              </a:spcBef>
              <a:spcAft>
                <a:spcPts val="0"/>
              </a:spcAft>
              <a:buSzPct val="80000"/>
              <a:buNone/>
            </a:pPr>
            <a:endParaRPr sz="2000"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ct val="80000"/>
              <a:buChar char="►"/>
            </a:pPr>
            <a:r>
              <a:rPr lang="en-US" sz="2000" dirty="0">
                <a:solidFill>
                  <a:schemeClr val="dk1"/>
                </a:solidFill>
                <a:latin typeface="Times New Roman"/>
                <a:ea typeface="Times New Roman"/>
                <a:cs typeface="Times New Roman"/>
                <a:sym typeface="Times New Roman"/>
              </a:rPr>
              <a:t>Convolutional Neural Networks (CNN) With TensorFlow by Sourav from </a:t>
            </a:r>
            <a:r>
              <a:rPr lang="en-US" sz="2000" dirty="0" err="1">
                <a:solidFill>
                  <a:schemeClr val="dk1"/>
                </a:solidFill>
                <a:latin typeface="Times New Roman"/>
                <a:ea typeface="Times New Roman"/>
                <a:cs typeface="Times New Roman"/>
                <a:sym typeface="Times New Roman"/>
              </a:rPr>
              <a:t>Edureka</a:t>
            </a:r>
            <a:r>
              <a:rPr lang="en-US" sz="2000" dirty="0">
                <a:solidFill>
                  <a:schemeClr val="dk1"/>
                </a:solidFill>
                <a:latin typeface="Times New Roman"/>
                <a:ea typeface="Times New Roman"/>
                <a:cs typeface="Times New Roman"/>
                <a:sym typeface="Times New Roman"/>
              </a:rPr>
              <a:t> [https://www.youtube.com/watch?v=umGJ30-15_A] </a:t>
            </a:r>
            <a:endParaRPr dirty="0"/>
          </a:p>
          <a:p>
            <a:pPr marL="0" lvl="0" indent="0" algn="l" rtl="0">
              <a:spcBef>
                <a:spcPts val="1000"/>
              </a:spcBef>
              <a:spcAft>
                <a:spcPts val="0"/>
              </a:spcAft>
              <a:buSzPct val="80000"/>
              <a:buNone/>
            </a:pPr>
            <a:endParaRPr sz="2000"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ct val="80000"/>
              <a:buChar char="►"/>
            </a:pPr>
            <a:r>
              <a:rPr lang="en-US" sz="2000" dirty="0">
                <a:solidFill>
                  <a:schemeClr val="dk1"/>
                </a:solidFill>
                <a:latin typeface="Times New Roman"/>
                <a:ea typeface="Times New Roman"/>
                <a:cs typeface="Times New Roman"/>
                <a:sym typeface="Times New Roman"/>
              </a:rPr>
              <a:t>Deep Learning Simplified by Sourav from </a:t>
            </a:r>
            <a:r>
              <a:rPr lang="en-US" sz="2000" dirty="0" err="1">
                <a:solidFill>
                  <a:schemeClr val="dk1"/>
                </a:solidFill>
                <a:latin typeface="Times New Roman"/>
                <a:ea typeface="Times New Roman"/>
                <a:cs typeface="Times New Roman"/>
                <a:sym typeface="Times New Roman"/>
              </a:rPr>
              <a:t>Edureka</a:t>
            </a:r>
            <a:r>
              <a:rPr lang="en-US" sz="2000" dirty="0">
                <a:solidFill>
                  <a:schemeClr val="dk1"/>
                </a:solidFill>
                <a:latin typeface="Times New Roman"/>
                <a:ea typeface="Times New Roman"/>
                <a:cs typeface="Times New Roman"/>
                <a:sym typeface="Times New Roman"/>
              </a:rPr>
              <a:t> [https://www.youtube.com/watch?v=dafuAz_CV7Q&amp;list=PL9ooVrP1hQOEX8BKDplfG86ky8s7Oxbzg]</a:t>
            </a:r>
            <a:endParaRPr dirty="0"/>
          </a:p>
          <a:p>
            <a:pPr marL="0" lvl="0" indent="0" algn="l" rtl="0">
              <a:spcBef>
                <a:spcPts val="1000"/>
              </a:spcBef>
              <a:spcAft>
                <a:spcPts val="0"/>
              </a:spcAft>
              <a:buSzPct val="80000"/>
              <a:buNone/>
            </a:pPr>
            <a:endParaRPr sz="2000"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ct val="80000"/>
              <a:buChar char="►"/>
            </a:pPr>
            <a:r>
              <a:rPr lang="en-US" sz="2000" dirty="0">
                <a:solidFill>
                  <a:schemeClr val="dk1"/>
                </a:solidFill>
                <a:latin typeface="Times New Roman"/>
                <a:ea typeface="Times New Roman"/>
                <a:cs typeface="Times New Roman"/>
                <a:sym typeface="Times New Roman"/>
              </a:rPr>
              <a:t>“Robust Real-Time Face Detection”, International Journal of Computer Vision 57(2), 137–154, 2004</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2"/>
          <p:cNvSpPr txBox="1">
            <a:spLocks noGrp="1"/>
          </p:cNvSpPr>
          <p:nvPr>
            <p:ph type="body" idx="4294967295"/>
          </p:nvPr>
        </p:nvSpPr>
        <p:spPr>
          <a:xfrm>
            <a:off x="403225" y="1209215"/>
            <a:ext cx="11385550" cy="360045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a:solidFill>
                  <a:schemeClr val="dk1"/>
                </a:solidFill>
                <a:latin typeface="Times New Roman"/>
                <a:ea typeface="Times New Roman"/>
                <a:cs typeface="Times New Roman"/>
                <a:sym typeface="Times New Roman"/>
              </a:rPr>
              <a:t>VIOLA JONES FACE DETECTION EXPLAINATION by Rahul Patil.</a:t>
            </a:r>
            <a:endParaRPr/>
          </a:p>
          <a:p>
            <a:pPr marL="0" lvl="0" indent="0" algn="l" rtl="0">
              <a:spcBef>
                <a:spcPts val="1000"/>
              </a:spcBef>
              <a:spcAft>
                <a:spcPts val="0"/>
              </a:spcAft>
              <a:buSzPts val="1600"/>
              <a:buNone/>
            </a:pPr>
            <a:endParaRPr sz="20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solidFill>
                  <a:schemeClr val="dk1"/>
                </a:solidFill>
                <a:latin typeface="Times New Roman"/>
                <a:ea typeface="Times New Roman"/>
                <a:cs typeface="Times New Roman"/>
                <a:sym typeface="Times New Roman"/>
              </a:rPr>
              <a:t> Project_Report_On_FACIAL_EXPRESSION_RECOGNITION_USING_IMAGE_PROCESSING</a:t>
            </a:r>
            <a:endParaRPr/>
          </a:p>
          <a:p>
            <a:pPr marL="0" lvl="0" indent="0" algn="l" rtl="0">
              <a:spcBef>
                <a:spcPts val="1000"/>
              </a:spcBef>
              <a:spcAft>
                <a:spcPts val="0"/>
              </a:spcAft>
              <a:buSzPts val="1600"/>
              <a:buNone/>
            </a:pPr>
            <a:endParaRPr sz="20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solidFill>
                  <a:schemeClr val="dk1"/>
                </a:solidFill>
                <a:latin typeface="Times New Roman"/>
                <a:ea typeface="Times New Roman"/>
                <a:cs typeface="Times New Roman"/>
                <a:sym typeface="Times New Roman"/>
              </a:rPr>
              <a:t>Facial Expression Detection Techniques: Based on Viola and Jones algorithm and Principal Component Analysis by Samiksha Agrawal and Pallavi Khatri, ITM University Gwalior(M.P.), India, 2014.</a:t>
            </a:r>
            <a:endParaRPr/>
          </a:p>
          <a:p>
            <a:pPr marL="0" lvl="0" indent="0" algn="l" rtl="0">
              <a:spcBef>
                <a:spcPts val="1000"/>
              </a:spcBef>
              <a:spcAft>
                <a:spcPts val="0"/>
              </a:spcAft>
              <a:buSzPts val="1600"/>
              <a:buNone/>
            </a:pPr>
            <a:endParaRPr sz="200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a:solidFill>
                  <a:schemeClr val="dk1"/>
                </a:solidFill>
                <a:latin typeface="Times New Roman"/>
                <a:ea typeface="Times New Roman"/>
                <a:cs typeface="Times New Roman"/>
                <a:sym typeface="Times New Roman"/>
              </a:rPr>
              <a:t>Online publication on Convolutional Neural Networks: An Intro Tutorial by Derrick Mwiti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[https://heartbeat.fritz.ai/a-beginners-guide-to-convolutional-neural-networks-cnn-cf26c5ee17ed]</a:t>
            </a:r>
            <a:endParaRPr/>
          </a:p>
          <a:p>
            <a:pPr marL="0" lvl="0" indent="0" algn="l" rtl="0">
              <a:spcBef>
                <a:spcPts val="1000"/>
              </a:spcBef>
              <a:spcAft>
                <a:spcPts val="0"/>
              </a:spcAft>
              <a:buSzPts val="144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8"/>
        <p:cNvGrpSpPr/>
        <p:nvPr/>
      </p:nvGrpSpPr>
      <p:grpSpPr>
        <a:xfrm>
          <a:off x="0" y="0"/>
          <a:ext cx="0" cy="0"/>
          <a:chOff x="0" y="0"/>
          <a:chExt cx="0" cy="0"/>
        </a:xfrm>
      </p:grpSpPr>
      <p:grpSp>
        <p:nvGrpSpPr>
          <p:cNvPr id="429" name="Google Shape;429;p23"/>
          <p:cNvGrpSpPr/>
          <p:nvPr/>
        </p:nvGrpSpPr>
        <p:grpSpPr>
          <a:xfrm>
            <a:off x="0" y="0"/>
            <a:ext cx="12192000" cy="6858000"/>
            <a:chOff x="0" y="0"/>
            <a:chExt cx="12192000" cy="6858000"/>
          </a:xfrm>
        </p:grpSpPr>
        <p:sp>
          <p:nvSpPr>
            <p:cNvPr id="430" name="Google Shape;430;p23"/>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432" name="Google Shape;432;p23"/>
          <p:cNvSpPr txBox="1">
            <a:spLocks noGrp="1"/>
          </p:cNvSpPr>
          <p:nvPr>
            <p:ph type="ctrTitle"/>
          </p:nvPr>
        </p:nvSpPr>
        <p:spPr>
          <a:xfrm>
            <a:off x="1683171" y="1169773"/>
            <a:ext cx="8825658" cy="2870161"/>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5400"/>
              <a:buFont typeface="Times New Roman"/>
              <a:buNone/>
            </a:pPr>
            <a:r>
              <a:rPr lang="en-US" b="1">
                <a:solidFill>
                  <a:schemeClr val="lt1"/>
                </a:solidFill>
                <a:latin typeface="Times New Roman"/>
                <a:ea typeface="Times New Roman"/>
                <a:cs typeface="Times New Roman"/>
                <a:sym typeface="Times New Roman"/>
              </a:rPr>
              <a:t>THANK YOU</a:t>
            </a:r>
            <a:endParaRPr/>
          </a:p>
        </p:txBody>
      </p:sp>
      <p:cxnSp>
        <p:nvCxnSpPr>
          <p:cNvPr id="433" name="Google Shape;433;p23"/>
          <p:cNvCxnSpPr/>
          <p:nvPr/>
        </p:nvCxnSpPr>
        <p:spPr>
          <a:xfrm>
            <a:off x="5758249" y="4166888"/>
            <a:ext cx="675502" cy="0"/>
          </a:xfrm>
          <a:prstGeom prst="straightConnector1">
            <a:avLst/>
          </a:prstGeom>
          <a:noFill/>
          <a:ln w="19050" cap="flat" cmpd="sng">
            <a:solidFill>
              <a:srgbClr val="FFFFFF"/>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e915bae15b_0_5"/>
          <p:cNvSpPr txBox="1">
            <a:spLocks noGrp="1"/>
          </p:cNvSpPr>
          <p:nvPr>
            <p:ph type="title"/>
          </p:nvPr>
        </p:nvSpPr>
        <p:spPr>
          <a:xfrm>
            <a:off x="1154950" y="683128"/>
            <a:ext cx="8761500" cy="997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sz="4800" b="1">
              <a:solidFill>
                <a:schemeClr val="lt1"/>
              </a:solidFill>
              <a:latin typeface="Times New Roman"/>
              <a:ea typeface="Times New Roman"/>
              <a:cs typeface="Times New Roman"/>
              <a:sym typeface="Times New Roman"/>
            </a:endParaRPr>
          </a:p>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Contents</a:t>
            </a:r>
            <a:endParaRPr/>
          </a:p>
          <a:p>
            <a:pPr marL="0" lvl="0" indent="0" algn="l" rtl="0">
              <a:spcBef>
                <a:spcPts val="0"/>
              </a:spcBef>
              <a:spcAft>
                <a:spcPts val="0"/>
              </a:spcAft>
              <a:buNone/>
            </a:pPr>
            <a:endParaRPr/>
          </a:p>
        </p:txBody>
      </p:sp>
      <p:sp>
        <p:nvSpPr>
          <p:cNvPr id="299" name="Google Shape;299;ge915bae15b_0_5"/>
          <p:cNvSpPr txBox="1">
            <a:spLocks noGrp="1"/>
          </p:cNvSpPr>
          <p:nvPr>
            <p:ph type="body" idx="1"/>
          </p:nvPr>
        </p:nvSpPr>
        <p:spPr>
          <a:xfrm>
            <a:off x="1154954" y="2603500"/>
            <a:ext cx="8825700" cy="3416400"/>
          </a:xfrm>
          <a:prstGeom prst="rect">
            <a:avLst/>
          </a:prstGeom>
        </p:spPr>
        <p:txBody>
          <a:bodyPr spcFirstLastPara="1" wrap="square" lIns="91425" tIns="45700" rIns="91425" bIns="45700" anchor="t" anchorCtr="0">
            <a:normAutofit/>
          </a:bodyPr>
          <a:lstStyle/>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Result</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Conclusion</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Future Scope</a:t>
            </a:r>
            <a:endParaRPr/>
          </a:p>
          <a:p>
            <a:pPr marL="342900" lvl="0" indent="-342900" algn="just" rtl="0">
              <a:spcBef>
                <a:spcPts val="1000"/>
              </a:spcBef>
              <a:spcAft>
                <a:spcPts val="0"/>
              </a:spcAft>
              <a:buSzPts val="2240"/>
              <a:buChar char="►"/>
            </a:pPr>
            <a:r>
              <a:rPr lang="en-US" sz="2800">
                <a:solidFill>
                  <a:schemeClr val="dk1"/>
                </a:solidFill>
                <a:latin typeface="Times New Roman"/>
                <a:ea typeface="Times New Roman"/>
                <a:cs typeface="Times New Roman"/>
                <a:sym typeface="Times New Roman"/>
              </a:rPr>
              <a:t>References</a:t>
            </a:r>
            <a:endParaRPr/>
          </a:p>
          <a:p>
            <a:pPr marL="0" lvl="0" indent="0" algn="l" rtl="0">
              <a:spcBef>
                <a:spcPts val="10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Abstract</a:t>
            </a:r>
            <a:endParaRPr sz="4800" b="1">
              <a:solidFill>
                <a:schemeClr val="lt1"/>
              </a:solidFill>
            </a:endParaRPr>
          </a:p>
        </p:txBody>
      </p:sp>
      <p:sp>
        <p:nvSpPr>
          <p:cNvPr id="305" name="Google Shape;305;p4"/>
          <p:cNvSpPr txBox="1">
            <a:spLocks noGrp="1"/>
          </p:cNvSpPr>
          <p:nvPr>
            <p:ph type="body" idx="1"/>
          </p:nvPr>
        </p:nvSpPr>
        <p:spPr>
          <a:xfrm>
            <a:off x="447367" y="2387191"/>
            <a:ext cx="11297265" cy="43479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solidFill>
                  <a:schemeClr val="dk1"/>
                </a:solidFill>
                <a:latin typeface="Times New Roman"/>
                <a:ea typeface="Times New Roman"/>
                <a:cs typeface="Times New Roman"/>
                <a:sym typeface="Times New Roman"/>
              </a:rPr>
              <a:t>Human facial expressions convey a lot of information visually rather than articulately. Facial expression recognition plays a crucial role in the area of human-machine interaction. Automatic facial expression recognition system has many applications including, Personal identification and Access control, Videophone and Teleconferencing, Forensic application, Human-Computer Interaction, Automated Surveillance, Cosmetology, Human Behavior Understanding, Detection Of Mental Disorders, And Synthetic Human Expressions. </a:t>
            </a:r>
            <a:endParaRPr/>
          </a:p>
          <a:p>
            <a:pPr marL="0" lvl="0" indent="0" algn="l" rtl="0">
              <a:spcBef>
                <a:spcPts val="1000"/>
              </a:spcBef>
              <a:spcAft>
                <a:spcPts val="0"/>
              </a:spcAft>
              <a:buSzPts val="1600"/>
              <a:buNone/>
            </a:pPr>
            <a:r>
              <a:rPr lang="en-US" sz="2000">
                <a:solidFill>
                  <a:schemeClr val="dk1"/>
                </a:solidFill>
                <a:latin typeface="Times New Roman"/>
                <a:ea typeface="Times New Roman"/>
                <a:cs typeface="Times New Roman"/>
                <a:sym typeface="Times New Roman"/>
              </a:rPr>
              <a:t>The objective of this project is to develop Automatic Facial Expression Recognition System which can take human facial images containing some expression as input and recognize and classify it into seven different expression class such as :</a:t>
            </a:r>
            <a:endParaRPr/>
          </a:p>
          <a:p>
            <a:pPr marL="0" lvl="0" indent="0" algn="l" rtl="0">
              <a:spcBef>
                <a:spcPts val="1000"/>
              </a:spcBef>
              <a:spcAft>
                <a:spcPts val="0"/>
              </a:spcAft>
              <a:buSzPts val="1600"/>
              <a:buNone/>
            </a:pPr>
            <a:r>
              <a:rPr lang="en-US" sz="2000">
                <a:solidFill>
                  <a:schemeClr val="dk1"/>
                </a:solidFill>
                <a:latin typeface="Times New Roman"/>
                <a:ea typeface="Times New Roman"/>
                <a:cs typeface="Times New Roman"/>
                <a:sym typeface="Times New Roman"/>
              </a:rPr>
              <a:t>	I. Neutral II. Angry III. Disgust IV. Fear V. Happy VI. Sadness VII. Surprise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Introduction</a:t>
            </a:r>
            <a:endParaRPr sz="4800" b="1">
              <a:solidFill>
                <a:schemeClr val="lt1"/>
              </a:solidFill>
            </a:endParaRPr>
          </a:p>
        </p:txBody>
      </p:sp>
      <p:sp>
        <p:nvSpPr>
          <p:cNvPr id="311" name="Google Shape;311;p5"/>
          <p:cNvSpPr txBox="1">
            <a:spLocks noGrp="1"/>
          </p:cNvSpPr>
          <p:nvPr>
            <p:ph type="body" idx="1"/>
          </p:nvPr>
        </p:nvSpPr>
        <p:spPr>
          <a:xfrm>
            <a:off x="403124" y="2410791"/>
            <a:ext cx="11356258" cy="110168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00"/>
              <a:buNone/>
            </a:pPr>
            <a:r>
              <a:rPr lang="en-US" sz="2000" dirty="0">
                <a:solidFill>
                  <a:schemeClr val="dk1"/>
                </a:solidFill>
                <a:latin typeface="Times New Roman"/>
                <a:ea typeface="Times New Roman"/>
                <a:cs typeface="Times New Roman"/>
                <a:sym typeface="Times New Roman"/>
              </a:rPr>
              <a:t>Facial expression recognition is the process of identifying human emotion. Our emotion is revealed by the expressions in our face. Facial Expressions plays an important role in interpersonal communication. Facial expression is a non verbal scientific gesture which gets expressed in our face as per our emotions.</a:t>
            </a:r>
            <a:endParaRPr dirty="0"/>
          </a:p>
        </p:txBody>
      </p:sp>
      <p:pic>
        <p:nvPicPr>
          <p:cNvPr id="312" name="Google Shape;312;p5" descr="MicroExpNet: An Extremely Small and Fast Model For Expression Recognition  From Face Images | Papers With Code"/>
          <p:cNvPicPr preferRelativeResize="0"/>
          <p:nvPr/>
        </p:nvPicPr>
        <p:blipFill rotWithShape="1">
          <a:blip r:embed="rId3">
            <a:alphaModFix/>
          </a:blip>
          <a:srcRect/>
          <a:stretch/>
        </p:blipFill>
        <p:spPr>
          <a:xfrm>
            <a:off x="5045304" y="3607904"/>
            <a:ext cx="6714078" cy="3091535"/>
          </a:xfrm>
          <a:prstGeom prst="rect">
            <a:avLst/>
          </a:prstGeom>
          <a:noFill/>
          <a:ln>
            <a:noFill/>
          </a:ln>
        </p:spPr>
      </p:pic>
      <p:sp>
        <p:nvSpPr>
          <p:cNvPr id="313" name="Google Shape;313;p5"/>
          <p:cNvSpPr/>
          <p:nvPr/>
        </p:nvSpPr>
        <p:spPr>
          <a:xfrm>
            <a:off x="512634" y="4141418"/>
            <a:ext cx="4532670"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Two popular methods utilized mostly in the literature for the automatic FER systems are based on geometry and appearance.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
          <p:cNvSpPr/>
          <p:nvPr/>
        </p:nvSpPr>
        <p:spPr>
          <a:xfrm>
            <a:off x="607035" y="1388205"/>
            <a:ext cx="6764593" cy="42986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In this project we applied various deep learning methods (convolutional neural networks) to identify the key seven human emotions: anger, disgust, fear, happiness, sadness, surprise and neutrality. </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Facial Expression Recognition usually performed in four-stages consisting:</a:t>
            </a:r>
            <a:endParaRPr dirty="0"/>
          </a:p>
          <a:p>
            <a:pPr marL="0" marR="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800100" marR="0" lvl="1" indent="-342900" algn="just" rtl="0">
              <a:spcBef>
                <a:spcPts val="1000"/>
              </a:spcBef>
              <a:spcAft>
                <a:spcPts val="0"/>
              </a:spcAft>
              <a:buClr>
                <a:srgbClr val="B31166"/>
              </a:buClr>
              <a:buSzPts val="16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Dataset preprocessing </a:t>
            </a:r>
            <a:endParaRPr dirty="0"/>
          </a:p>
          <a:p>
            <a:pPr marL="800100" marR="0" lvl="1" indent="-342900" algn="just" rtl="0">
              <a:spcBef>
                <a:spcPts val="1000"/>
              </a:spcBef>
              <a:spcAft>
                <a:spcPts val="0"/>
              </a:spcAft>
              <a:buClr>
                <a:srgbClr val="B31166"/>
              </a:buClr>
              <a:buSzPts val="16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Face detection </a:t>
            </a:r>
            <a:endParaRPr dirty="0"/>
          </a:p>
          <a:p>
            <a:pPr marL="800100" marR="0" lvl="1" indent="-342900" algn="just" rtl="0">
              <a:spcBef>
                <a:spcPts val="1000"/>
              </a:spcBef>
              <a:spcAft>
                <a:spcPts val="0"/>
              </a:spcAft>
              <a:buClr>
                <a:srgbClr val="B31166"/>
              </a:buClr>
              <a:buSzPts val="16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Feature extraction </a:t>
            </a:r>
            <a:endParaRPr dirty="0"/>
          </a:p>
          <a:p>
            <a:pPr marL="800100" marR="0" lvl="1" indent="-342900" algn="just" rtl="0">
              <a:spcBef>
                <a:spcPts val="1000"/>
              </a:spcBef>
              <a:spcAft>
                <a:spcPts val="0"/>
              </a:spcAft>
              <a:buClr>
                <a:srgbClr val="B31166"/>
              </a:buClr>
              <a:buSzPts val="1600"/>
              <a:buFont typeface="Noto Sans Symbols"/>
              <a:buChar char="►"/>
            </a:pPr>
            <a:r>
              <a:rPr lang="en-US" sz="2000" b="0" i="0" u="none" strike="noStrike" cap="none" dirty="0">
                <a:solidFill>
                  <a:schemeClr val="dk1"/>
                </a:solidFill>
                <a:latin typeface="Times New Roman"/>
                <a:ea typeface="Times New Roman"/>
                <a:cs typeface="Times New Roman"/>
                <a:sym typeface="Times New Roman"/>
              </a:rPr>
              <a:t>Classification based on the features</a:t>
            </a:r>
            <a:endParaRPr dirty="0"/>
          </a:p>
        </p:txBody>
      </p:sp>
      <p:pic>
        <p:nvPicPr>
          <p:cNvPr id="319" name="Google Shape;319;p6"/>
          <p:cNvPicPr preferRelativeResize="0"/>
          <p:nvPr/>
        </p:nvPicPr>
        <p:blipFill rotWithShape="1">
          <a:blip r:embed="rId3">
            <a:alphaModFix/>
          </a:blip>
          <a:srcRect/>
          <a:stretch/>
        </p:blipFill>
        <p:spPr>
          <a:xfrm>
            <a:off x="7371627" y="1494503"/>
            <a:ext cx="4416181" cy="49571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Century Gothic"/>
              <a:buNone/>
            </a:pPr>
            <a:r>
              <a:rPr lang="en-US" sz="4800" b="1">
                <a:solidFill>
                  <a:schemeClr val="lt1"/>
                </a:solidFill>
              </a:rPr>
              <a:t>Objective</a:t>
            </a:r>
            <a:endParaRPr/>
          </a:p>
        </p:txBody>
      </p:sp>
      <p:sp>
        <p:nvSpPr>
          <p:cNvPr id="325" name="Google Shape;325;p7"/>
          <p:cNvSpPr txBox="1">
            <a:spLocks noGrp="1"/>
          </p:cNvSpPr>
          <p:nvPr>
            <p:ph type="body" idx="1"/>
          </p:nvPr>
        </p:nvSpPr>
        <p:spPr>
          <a:xfrm>
            <a:off x="471948" y="2340077"/>
            <a:ext cx="11248103" cy="440485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dirty="0">
                <a:solidFill>
                  <a:schemeClr val="dk1"/>
                </a:solidFill>
                <a:latin typeface="Times New Roman"/>
                <a:ea typeface="Times New Roman"/>
                <a:cs typeface="Times New Roman"/>
                <a:sym typeface="Times New Roman"/>
              </a:rPr>
              <a:t>The objective of face emotion recognition (FER) is identifying emotions of a human such as happy, anger, disgust, fear, sadness, and surprise which can be further used in other applications like the ones given below: </a:t>
            </a:r>
            <a:endParaRPr dirty="0"/>
          </a:p>
          <a:p>
            <a:pPr marL="342900" lvl="0" indent="-342900" algn="l" rtl="0">
              <a:spcBef>
                <a:spcPts val="1000"/>
              </a:spcBef>
              <a:spcAft>
                <a:spcPts val="0"/>
              </a:spcAft>
              <a:buSzPts val="1600"/>
              <a:buChar char="►"/>
            </a:pPr>
            <a:r>
              <a:rPr lang="en-US" sz="2000" dirty="0">
                <a:solidFill>
                  <a:schemeClr val="dk1"/>
                </a:solidFill>
                <a:latin typeface="Times New Roman"/>
                <a:ea typeface="Times New Roman"/>
                <a:cs typeface="Times New Roman"/>
                <a:sym typeface="Times New Roman"/>
              </a:rPr>
              <a:t>Psychological characteristics such as heartbeat and blood Pressure, speech, hand gestures, body movements, Facial expressions identify emotions of a person.</a:t>
            </a:r>
            <a:endParaRPr sz="2000"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dirty="0">
                <a:solidFill>
                  <a:schemeClr val="dk1"/>
                </a:solidFill>
                <a:latin typeface="Times New Roman"/>
                <a:ea typeface="Times New Roman"/>
                <a:cs typeface="Times New Roman"/>
                <a:sym typeface="Times New Roman"/>
              </a:rPr>
              <a:t>It can be used as a part of many interesting and useful applications like Monitoring security, treating patients in medical field, marketing research, E-learning etc.</a:t>
            </a:r>
            <a:endParaRPr sz="2000" dirty="0">
              <a:solidFill>
                <a:schemeClr val="dk1"/>
              </a:solidFill>
              <a:latin typeface="Times New Roman"/>
              <a:ea typeface="Times New Roman"/>
              <a:cs typeface="Times New Roman"/>
              <a:sym typeface="Times New Roman"/>
            </a:endParaRPr>
          </a:p>
          <a:p>
            <a:pPr marL="342900" lvl="0" indent="-342900" algn="l" rtl="0">
              <a:spcBef>
                <a:spcPts val="1000"/>
              </a:spcBef>
              <a:spcAft>
                <a:spcPts val="0"/>
              </a:spcAft>
              <a:buSzPts val="1600"/>
              <a:buChar char="►"/>
            </a:pPr>
            <a:r>
              <a:rPr lang="en-US" sz="2000" dirty="0">
                <a:solidFill>
                  <a:schemeClr val="dk1"/>
                </a:solidFill>
                <a:latin typeface="Times New Roman"/>
                <a:ea typeface="Times New Roman"/>
                <a:cs typeface="Times New Roman"/>
                <a:sym typeface="Times New Roman"/>
              </a:rPr>
              <a:t> The ability for a computer to recognize human emotion has many highly valuable real world applications. Consider the domain of therapy robots which are designed to provide care and comfort for infirm and disabled individuals.</a:t>
            </a:r>
            <a:endParaRPr dirty="0"/>
          </a:p>
          <a:p>
            <a:pPr marL="342900" lvl="0" indent="-342900" algn="l" rtl="0">
              <a:spcBef>
                <a:spcPts val="1000"/>
              </a:spcBef>
              <a:spcAft>
                <a:spcPts val="0"/>
              </a:spcAft>
              <a:buSzPts val="1600"/>
              <a:buChar char="►"/>
            </a:pPr>
            <a:r>
              <a:rPr lang="en-US" sz="2000" dirty="0">
                <a:solidFill>
                  <a:schemeClr val="dk1"/>
                </a:solidFill>
                <a:latin typeface="Times New Roman"/>
                <a:ea typeface="Times New Roman"/>
                <a:cs typeface="Times New Roman"/>
                <a:sym typeface="Times New Roman"/>
              </a:rPr>
              <a:t>It can be used for the benefit of physically handicapped people like deaf and dumb. Using which other people or an automated system can understand their needs by observing their facial expression.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Problem Definition</a:t>
            </a:r>
            <a:endParaRPr sz="4800" b="1">
              <a:solidFill>
                <a:schemeClr val="lt1"/>
              </a:solidFill>
            </a:endParaRPr>
          </a:p>
        </p:txBody>
      </p:sp>
      <p:sp>
        <p:nvSpPr>
          <p:cNvPr id="331" name="Google Shape;331;p8"/>
          <p:cNvSpPr txBox="1">
            <a:spLocks noGrp="1"/>
          </p:cNvSpPr>
          <p:nvPr>
            <p:ph type="body" idx="1"/>
          </p:nvPr>
        </p:nvSpPr>
        <p:spPr>
          <a:xfrm>
            <a:off x="561295" y="2444474"/>
            <a:ext cx="11248102" cy="386612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2000">
                <a:solidFill>
                  <a:schemeClr val="dk1"/>
                </a:solidFill>
                <a:latin typeface="Times New Roman"/>
                <a:ea typeface="Times New Roman"/>
                <a:cs typeface="Times New Roman"/>
                <a:sym typeface="Times New Roman"/>
              </a:rPr>
              <a:t>Human facial expressions can be easily classified into 7 basic emotions: happy, sad, surprise, fear, anger, disgust, and neutral. Our facial emotions are expressed through activation of specific sets of facial muscles. These sometimes subtle, yet complex, signals in an expression often contain an abundant amount of information about our state of mind. Through facial emotion recognition, we are able to measure the effects that content and services have on the audience/users through an easy and low-cost procedure. For example, retailers may use these metrics to evaluate customer interest. Healthcare providers can provide better service by using additional information about patients' emotional state during treatment. Entertainment producers can monitor audience engagement in events to consistently create desired content. </a:t>
            </a:r>
            <a:endParaRPr/>
          </a:p>
          <a:p>
            <a:pPr marL="0" lvl="0" indent="0" algn="l" rtl="0">
              <a:spcBef>
                <a:spcPts val="1000"/>
              </a:spcBef>
              <a:spcAft>
                <a:spcPts val="0"/>
              </a:spcAft>
              <a:buSzPts val="1600"/>
              <a:buNone/>
            </a:pPr>
            <a:r>
              <a:rPr lang="en-US" sz="2000">
                <a:solidFill>
                  <a:schemeClr val="dk1"/>
                </a:solidFill>
                <a:latin typeface="Times New Roman"/>
                <a:ea typeface="Times New Roman"/>
                <a:cs typeface="Times New Roman"/>
                <a:sym typeface="Times New Roman"/>
              </a:rPr>
              <a:t>Humans are well-trained in reading the emotions of others, in fact, at just 14 months old, babies can already tell the difference between happy and sad. But can computers do a better job than us in accessing emotional states? To answer the question, We designed a deep learning neural network that gives machines the ability to make inferences about our emotional states. In other words, we give them eyes to see what we can see.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9"/>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Times New Roman"/>
              <a:buNone/>
            </a:pPr>
            <a:r>
              <a:rPr lang="en-US" sz="4800" b="1">
                <a:solidFill>
                  <a:schemeClr val="lt1"/>
                </a:solidFill>
                <a:latin typeface="Times New Roman"/>
                <a:ea typeface="Times New Roman"/>
                <a:cs typeface="Times New Roman"/>
                <a:sym typeface="Times New Roman"/>
              </a:rPr>
              <a:t>Technologies</a:t>
            </a:r>
            <a:r>
              <a:rPr lang="en-US" sz="4800">
                <a:solidFill>
                  <a:schemeClr val="lt1"/>
                </a:solidFill>
                <a:latin typeface="Times New Roman"/>
                <a:ea typeface="Times New Roman"/>
                <a:cs typeface="Times New Roman"/>
                <a:sym typeface="Times New Roman"/>
              </a:rPr>
              <a:t> </a:t>
            </a:r>
            <a:r>
              <a:rPr lang="en-US" sz="4800" b="1">
                <a:solidFill>
                  <a:schemeClr val="lt1"/>
                </a:solidFill>
                <a:latin typeface="Times New Roman"/>
                <a:ea typeface="Times New Roman"/>
                <a:cs typeface="Times New Roman"/>
                <a:sym typeface="Times New Roman"/>
              </a:rPr>
              <a:t>Used</a:t>
            </a:r>
            <a:endParaRPr sz="4800" b="1">
              <a:solidFill>
                <a:schemeClr val="lt1"/>
              </a:solidFill>
              <a:latin typeface="Times New Roman"/>
              <a:ea typeface="Times New Roman"/>
              <a:cs typeface="Times New Roman"/>
              <a:sym typeface="Times New Roman"/>
            </a:endParaRPr>
          </a:p>
        </p:txBody>
      </p:sp>
      <p:sp>
        <p:nvSpPr>
          <p:cNvPr id="337" name="Google Shape;337;p9"/>
          <p:cNvSpPr txBox="1"/>
          <p:nvPr/>
        </p:nvSpPr>
        <p:spPr>
          <a:xfrm>
            <a:off x="433581" y="2023735"/>
            <a:ext cx="11324838" cy="491416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Anaconda</a:t>
            </a:r>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It is a free and open source distribution of the Python and R programming languages for data science and machine learning related applications, that aims to simplify package management and deployment.</a:t>
            </a:r>
            <a:endParaRPr sz="2000" b="1">
              <a:solidFill>
                <a:schemeClr val="dk1"/>
              </a:solidFill>
              <a:latin typeface="Times New Roman"/>
              <a:ea typeface="Times New Roman"/>
              <a:cs typeface="Times New Roman"/>
              <a:sym typeface="Times New Roman"/>
            </a:endParaRPr>
          </a:p>
          <a:p>
            <a:pPr marL="342900" marR="0" lvl="0" indent="-342900" algn="just" rtl="0">
              <a:spcBef>
                <a:spcPts val="100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Jupyter Notebook</a:t>
            </a:r>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It is an open-source web application that allows you to create and share documents that contain live code, equations, visualizations and narrative text. </a:t>
            </a:r>
            <a:endParaRPr/>
          </a:p>
          <a:p>
            <a:pPr marL="342900" marR="0" lvl="0" indent="-342900" algn="just" rtl="0">
              <a:spcBef>
                <a:spcPts val="100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Google Colab</a:t>
            </a:r>
            <a:endParaRPr sz="2000" b="1">
              <a:solidFill>
                <a:schemeClr val="dk1"/>
              </a:solidFill>
              <a:latin typeface="Times New Roman"/>
              <a:ea typeface="Times New Roman"/>
              <a:cs typeface="Times New Roman"/>
              <a:sym typeface="Times New Roman"/>
            </a:endParaRPr>
          </a:p>
          <a:p>
            <a:pPr marL="0" marR="0" lvl="0" indent="0" algn="just" rtl="0">
              <a:spcBef>
                <a:spcPts val="1000"/>
              </a:spcBef>
              <a:spcAft>
                <a:spcPts val="0"/>
              </a:spcAft>
              <a:buNone/>
            </a:pPr>
            <a:r>
              <a:rPr lang="en-US" sz="2000">
                <a:solidFill>
                  <a:schemeClr val="dk1"/>
                </a:solidFill>
                <a:latin typeface="Times New Roman"/>
                <a:ea typeface="Times New Roman"/>
                <a:cs typeface="Times New Roman"/>
                <a:sym typeface="Times New Roman"/>
              </a:rPr>
              <a:t>It allows anybody to write and execute arbitrary python code through the browser, and is especially well suited to machine learning, data analysis and education.</a:t>
            </a:r>
            <a:endParaRPr sz="2000" b="1">
              <a:solidFill>
                <a:schemeClr val="dk1"/>
              </a:solidFill>
              <a:latin typeface="Times New Roman"/>
              <a:ea typeface="Times New Roman"/>
              <a:cs typeface="Times New Roman"/>
              <a:sym typeface="Times New Roman"/>
            </a:endParaRPr>
          </a:p>
          <a:p>
            <a:pPr marL="342900" marR="0" lvl="0" indent="-342900" algn="just" rtl="0">
              <a:spcBef>
                <a:spcPts val="1000"/>
              </a:spcBef>
              <a:spcAft>
                <a:spcPts val="0"/>
              </a:spcAft>
              <a:buClr>
                <a:srgbClr val="B31166"/>
              </a:buClr>
              <a:buSzPts val="1600"/>
              <a:buFont typeface="Noto Sans Symbols"/>
              <a:buChar char="►"/>
            </a:pPr>
            <a:r>
              <a:rPr lang="en-US" sz="2000" b="1">
                <a:solidFill>
                  <a:schemeClr val="dk1"/>
                </a:solidFill>
                <a:latin typeface="Times New Roman"/>
                <a:ea typeface="Times New Roman"/>
                <a:cs typeface="Times New Roman"/>
                <a:sym typeface="Times New Roman"/>
              </a:rPr>
              <a:t>Python</a:t>
            </a:r>
            <a:endParaRPr/>
          </a:p>
          <a:p>
            <a:pPr marL="0" marR="0" lvl="0" indent="0" algn="just" rtl="0">
              <a:spcBef>
                <a:spcPts val="0"/>
              </a:spcBef>
              <a:spcAft>
                <a:spcPts val="0"/>
              </a:spcAft>
              <a:buNone/>
            </a:pPr>
            <a:r>
              <a:rPr lang="en-US" sz="2000">
                <a:solidFill>
                  <a:schemeClr val="dk1"/>
                </a:solidFill>
                <a:latin typeface="Times New Roman"/>
                <a:ea typeface="Times New Roman"/>
                <a:cs typeface="Times New Roman"/>
                <a:sym typeface="Times New Roman"/>
              </a:rPr>
              <a:t>Python is a powerful scripting language and is very useful for solving statistical problems involving machine learning algorithms. It has various utility functions which help in preprocessing. It provides the pandas and numpy framework which helps in manipulation of data as per our need.</a:t>
            </a:r>
            <a:endParaRPr/>
          </a:p>
          <a:p>
            <a:pPr marL="0" marR="0" lvl="0" indent="0" algn="just" rtl="0">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2210</Words>
  <Application>Microsoft Office PowerPoint</Application>
  <PresentationFormat>Widescreen</PresentationFormat>
  <Paragraphs>132</Paragraphs>
  <Slides>27</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Algerian</vt:lpstr>
      <vt:lpstr>Century Gothic</vt:lpstr>
      <vt:lpstr>Arial</vt:lpstr>
      <vt:lpstr>Times New Roman</vt:lpstr>
      <vt:lpstr>Noto Sans Symbols</vt:lpstr>
      <vt:lpstr>Ion Boardroom</vt:lpstr>
      <vt:lpstr>Ion Boardroom</vt:lpstr>
      <vt:lpstr>Facial Expressions  Detection System  Using  AI Based Techniques</vt:lpstr>
      <vt:lpstr>Contents</vt:lpstr>
      <vt:lpstr> Contents </vt:lpstr>
      <vt:lpstr>Abstract</vt:lpstr>
      <vt:lpstr>Introduction</vt:lpstr>
      <vt:lpstr>PowerPoint Presentation</vt:lpstr>
      <vt:lpstr>Objective</vt:lpstr>
      <vt:lpstr>Problem Definition</vt:lpstr>
      <vt:lpstr>Technologies Used</vt:lpstr>
      <vt:lpstr>PowerPoint Presentation</vt:lpstr>
      <vt:lpstr>System Architecture</vt:lpstr>
      <vt:lpstr>DFD LEVEL 0:</vt:lpstr>
      <vt:lpstr>DFD LEVEL 1:</vt:lpstr>
      <vt:lpstr>DFD LEVEL 3:</vt:lpstr>
      <vt:lpstr>DFD LEVEL 5:</vt:lpstr>
      <vt:lpstr>Plan Of Work</vt:lpstr>
      <vt:lpstr> Plan Of Work </vt:lpstr>
      <vt:lpstr>Implementation</vt:lpstr>
      <vt:lpstr>PowerPoint Presentation</vt:lpstr>
      <vt:lpstr>Result</vt:lpstr>
      <vt:lpstr>PowerPoint Presentation</vt:lpstr>
      <vt:lpstr>Future Scope</vt:lpstr>
      <vt:lpstr>PowerPoint Presentation</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Expressions  Detection System  Using  AI Based Techniques</dc:title>
  <dc:creator>919458197345</dc:creator>
  <cp:lastModifiedBy>aditya rawat</cp:lastModifiedBy>
  <cp:revision>8</cp:revision>
  <dcterms:created xsi:type="dcterms:W3CDTF">2021-08-01T08:24:22Z</dcterms:created>
  <dcterms:modified xsi:type="dcterms:W3CDTF">2022-02-15T12:30:18Z</dcterms:modified>
</cp:coreProperties>
</file>