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165" d="100"/>
          <a:sy n="165" d="100"/>
        </p:scale>
        <p:origin x="664"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3B65479D-7F99-B045-94FF-F8F87444BB39}" type="datetimeFigureOut">
              <a:rPr lang="en-US" smtClean="0"/>
              <a:t>7/10/22</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BB771979-0398-1D49-9382-1C00CF3B817B}" type="slidenum">
              <a:rPr lang="en-US" smtClean="0"/>
              <a:t>‹#›</a:t>
            </a:fld>
            <a:endParaRPr lang="en-US"/>
          </a:p>
        </p:txBody>
      </p:sp>
    </p:spTree>
    <p:extLst>
      <p:ext uri="{BB962C8B-B14F-4D97-AF65-F5344CB8AC3E}">
        <p14:creationId xmlns:p14="http://schemas.microsoft.com/office/powerpoint/2010/main" val="3787466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71979-0398-1D49-9382-1C00CF3B817B}" type="slidenum">
              <a:rPr lang="en-US" smtClean="0"/>
              <a:t>16</a:t>
            </a:fld>
            <a:endParaRPr lang="en-US"/>
          </a:p>
        </p:txBody>
      </p:sp>
    </p:spTree>
    <p:extLst>
      <p:ext uri="{BB962C8B-B14F-4D97-AF65-F5344CB8AC3E}">
        <p14:creationId xmlns:p14="http://schemas.microsoft.com/office/powerpoint/2010/main" val="3240942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700" b="1" i="0">
                <a:solidFill>
                  <a:srgbClr val="434343"/>
                </a:solidFill>
                <a:latin typeface="Arial"/>
                <a:cs typeface="Arial"/>
              </a:defRPr>
            </a:lvl1p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D38A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700" b="1" i="0">
                <a:solidFill>
                  <a:srgbClr val="434343"/>
                </a:solidFill>
                <a:latin typeface="Arial"/>
                <a:cs typeface="Arial"/>
              </a:defRPr>
            </a:lvl1p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D38A9"/>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700" b="1" i="0">
                <a:solidFill>
                  <a:srgbClr val="434343"/>
                </a:solidFill>
                <a:latin typeface="Arial"/>
                <a:cs typeface="Arial"/>
              </a:defRPr>
            </a:lvl1p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D38A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700" b="1" i="0">
                <a:solidFill>
                  <a:srgbClr val="434343"/>
                </a:solidFill>
                <a:latin typeface="Arial"/>
                <a:cs typeface="Arial"/>
              </a:defRPr>
            </a:lvl1p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700" b="1" i="0">
                <a:solidFill>
                  <a:srgbClr val="434343"/>
                </a:solidFill>
                <a:latin typeface="Arial"/>
                <a:cs typeface="Arial"/>
              </a:defRPr>
            </a:lvl1p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669500" y="68263"/>
            <a:ext cx="1395475" cy="572701"/>
          </a:xfrm>
          <a:prstGeom prst="rect">
            <a:avLst/>
          </a:prstGeom>
        </p:spPr>
      </p:pic>
      <p:sp>
        <p:nvSpPr>
          <p:cNvPr id="17" name="bg object 17"/>
          <p:cNvSpPr/>
          <p:nvPr/>
        </p:nvSpPr>
        <p:spPr>
          <a:xfrm>
            <a:off x="6592" y="10"/>
            <a:ext cx="175895" cy="355600"/>
          </a:xfrm>
          <a:custGeom>
            <a:avLst/>
            <a:gdLst/>
            <a:ahLst/>
            <a:cxnLst/>
            <a:rect l="l" t="t" r="r" b="b"/>
            <a:pathLst>
              <a:path w="175895" h="355600">
                <a:moveTo>
                  <a:pt x="175500" y="355499"/>
                </a:moveTo>
                <a:lnTo>
                  <a:pt x="0" y="355499"/>
                </a:lnTo>
                <a:lnTo>
                  <a:pt x="0" y="0"/>
                </a:lnTo>
                <a:lnTo>
                  <a:pt x="175500" y="0"/>
                </a:lnTo>
                <a:lnTo>
                  <a:pt x="175500" y="355499"/>
                </a:lnTo>
                <a:close/>
              </a:path>
            </a:pathLst>
          </a:custGeom>
          <a:solidFill>
            <a:srgbClr val="0D38A9"/>
          </a:solidFill>
        </p:spPr>
        <p:txBody>
          <a:bodyPr wrap="square" lIns="0" tIns="0" rIns="0" bIns="0" rtlCol="0"/>
          <a:lstStyle/>
          <a:p>
            <a:endParaRPr/>
          </a:p>
        </p:txBody>
      </p:sp>
      <p:sp>
        <p:nvSpPr>
          <p:cNvPr id="18" name="bg object 18"/>
          <p:cNvSpPr/>
          <p:nvPr/>
        </p:nvSpPr>
        <p:spPr>
          <a:xfrm>
            <a:off x="6592" y="353731"/>
            <a:ext cx="175895" cy="355600"/>
          </a:xfrm>
          <a:custGeom>
            <a:avLst/>
            <a:gdLst/>
            <a:ahLst/>
            <a:cxnLst/>
            <a:rect l="l" t="t" r="r" b="b"/>
            <a:pathLst>
              <a:path w="175895" h="355600">
                <a:moveTo>
                  <a:pt x="175500" y="355499"/>
                </a:moveTo>
                <a:lnTo>
                  <a:pt x="0" y="355499"/>
                </a:lnTo>
                <a:lnTo>
                  <a:pt x="0" y="0"/>
                </a:lnTo>
                <a:lnTo>
                  <a:pt x="175500" y="0"/>
                </a:lnTo>
                <a:lnTo>
                  <a:pt x="175500" y="355499"/>
                </a:lnTo>
                <a:close/>
              </a:path>
            </a:pathLst>
          </a:custGeom>
          <a:solidFill>
            <a:srgbClr val="1973D1"/>
          </a:solidFill>
        </p:spPr>
        <p:txBody>
          <a:bodyPr wrap="square" lIns="0" tIns="0" rIns="0" bIns="0" rtlCol="0"/>
          <a:lstStyle/>
          <a:p>
            <a:endParaRPr/>
          </a:p>
        </p:txBody>
      </p:sp>
      <p:sp>
        <p:nvSpPr>
          <p:cNvPr id="2" name="Holder 2"/>
          <p:cNvSpPr>
            <a:spLocks noGrp="1"/>
          </p:cNvSpPr>
          <p:nvPr>
            <p:ph type="title"/>
          </p:nvPr>
        </p:nvSpPr>
        <p:spPr>
          <a:xfrm>
            <a:off x="3174040" y="2238025"/>
            <a:ext cx="2795918" cy="452119"/>
          </a:xfrm>
          <a:prstGeom prst="rect">
            <a:avLst/>
          </a:prstGeom>
        </p:spPr>
        <p:txBody>
          <a:bodyPr wrap="square" lIns="0" tIns="0" rIns="0" bIns="0">
            <a:spAutoFit/>
          </a:bodyPr>
          <a:lstStyle>
            <a:lvl1pPr>
              <a:defRPr sz="2800" b="1" i="0">
                <a:solidFill>
                  <a:srgbClr val="0D38A9"/>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424266" y="4986147"/>
            <a:ext cx="4311015" cy="146685"/>
          </a:xfrm>
          <a:prstGeom prst="rect">
            <a:avLst/>
          </a:prstGeom>
        </p:spPr>
        <p:txBody>
          <a:bodyPr wrap="square" lIns="0" tIns="0" rIns="0" bIns="0">
            <a:spAutoFit/>
          </a:bodyPr>
          <a:lstStyle>
            <a:lvl1pPr>
              <a:defRPr sz="700" b="1" i="0">
                <a:solidFill>
                  <a:srgbClr val="434343"/>
                </a:solidFill>
                <a:latin typeface="Arial"/>
                <a:cs typeface="Arial"/>
              </a:defRPr>
            </a:lvl1p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36966" y="4998847"/>
            <a:ext cx="4285615" cy="121285"/>
          </a:xfrm>
          <a:prstGeom prst="rect">
            <a:avLst/>
          </a:prstGeom>
        </p:spPr>
        <p:txBody>
          <a:bodyPr vert="horz" wrap="square" lIns="0" tIns="635" rIns="0" bIns="0" rtlCol="0">
            <a:spAutoFit/>
          </a:bodyPr>
          <a:lstStyle/>
          <a:p>
            <a:pPr>
              <a:lnSpc>
                <a:spcPct val="100000"/>
              </a:lnSpc>
              <a:spcBef>
                <a:spcPts val="5"/>
              </a:spcBef>
            </a:pPr>
            <a:r>
              <a:rPr sz="700" b="1" spc="-5" dirty="0">
                <a:solidFill>
                  <a:srgbClr val="434343"/>
                </a:solidFill>
                <a:latin typeface="Arial"/>
                <a:cs typeface="Arial"/>
              </a:rPr>
              <a:t>Proprietary</a:t>
            </a:r>
            <a:r>
              <a:rPr sz="700" b="1" spc="5" dirty="0">
                <a:solidFill>
                  <a:srgbClr val="434343"/>
                </a:solidFill>
                <a:latin typeface="Arial"/>
                <a:cs typeface="Arial"/>
              </a:rPr>
              <a:t> </a:t>
            </a:r>
            <a:r>
              <a:rPr sz="700" b="1" spc="-15" dirty="0">
                <a:solidFill>
                  <a:srgbClr val="434343"/>
                </a:solidFill>
                <a:latin typeface="Arial"/>
                <a:cs typeface="Arial"/>
              </a:rPr>
              <a:t>content.</a:t>
            </a:r>
            <a:r>
              <a:rPr sz="700" b="1" spc="5" dirty="0">
                <a:solidFill>
                  <a:srgbClr val="434343"/>
                </a:solidFill>
                <a:latin typeface="Arial"/>
                <a:cs typeface="Arial"/>
              </a:rPr>
              <a:t> </a:t>
            </a:r>
            <a:r>
              <a:rPr sz="700" b="1" spc="50" dirty="0">
                <a:solidFill>
                  <a:srgbClr val="434343"/>
                </a:solidFill>
                <a:latin typeface="Arial"/>
                <a:cs typeface="Arial"/>
              </a:rPr>
              <a:t>©</a:t>
            </a:r>
            <a:r>
              <a:rPr sz="700" b="1" spc="5" dirty="0">
                <a:solidFill>
                  <a:srgbClr val="434343"/>
                </a:solidFill>
                <a:latin typeface="Arial"/>
                <a:cs typeface="Arial"/>
              </a:rPr>
              <a:t> </a:t>
            </a:r>
            <a:r>
              <a:rPr sz="700" b="1" spc="-5" dirty="0">
                <a:solidFill>
                  <a:srgbClr val="434343"/>
                </a:solidFill>
                <a:latin typeface="Arial"/>
                <a:cs typeface="Arial"/>
              </a:rPr>
              <a:t>Great</a:t>
            </a:r>
            <a:r>
              <a:rPr sz="700" b="1" spc="5" dirty="0">
                <a:solidFill>
                  <a:srgbClr val="434343"/>
                </a:solidFill>
                <a:latin typeface="Arial"/>
                <a:cs typeface="Arial"/>
              </a:rPr>
              <a:t> </a:t>
            </a:r>
            <a:r>
              <a:rPr sz="700" b="1" spc="-15" dirty="0">
                <a:solidFill>
                  <a:srgbClr val="434343"/>
                </a:solidFill>
                <a:latin typeface="Arial"/>
                <a:cs typeface="Arial"/>
              </a:rPr>
              <a:t>Learning.</a:t>
            </a:r>
            <a:r>
              <a:rPr sz="700" b="1" spc="5" dirty="0">
                <a:solidFill>
                  <a:srgbClr val="434343"/>
                </a:solidFill>
                <a:latin typeface="Arial"/>
                <a:cs typeface="Arial"/>
              </a:rPr>
              <a:t> </a:t>
            </a:r>
            <a:r>
              <a:rPr sz="700" b="1" spc="20" dirty="0">
                <a:solidFill>
                  <a:srgbClr val="434343"/>
                </a:solidFill>
                <a:latin typeface="Arial"/>
                <a:cs typeface="Arial"/>
              </a:rPr>
              <a:t>All</a:t>
            </a:r>
            <a:r>
              <a:rPr sz="700" b="1" spc="5" dirty="0">
                <a:solidFill>
                  <a:srgbClr val="434343"/>
                </a:solidFill>
                <a:latin typeface="Arial"/>
                <a:cs typeface="Arial"/>
              </a:rPr>
              <a:t> </a:t>
            </a:r>
            <a:r>
              <a:rPr sz="700" b="1" spc="-15" dirty="0">
                <a:solidFill>
                  <a:srgbClr val="434343"/>
                </a:solidFill>
                <a:latin typeface="Arial"/>
                <a:cs typeface="Arial"/>
              </a:rPr>
              <a:t>Rights</a:t>
            </a:r>
            <a:r>
              <a:rPr sz="700" b="1" spc="5" dirty="0">
                <a:solidFill>
                  <a:srgbClr val="434343"/>
                </a:solidFill>
                <a:latin typeface="Arial"/>
                <a:cs typeface="Arial"/>
              </a:rPr>
              <a:t> </a:t>
            </a:r>
            <a:r>
              <a:rPr sz="700" b="1" spc="-20" dirty="0">
                <a:solidFill>
                  <a:srgbClr val="434343"/>
                </a:solidFill>
                <a:latin typeface="Arial"/>
                <a:cs typeface="Arial"/>
              </a:rPr>
              <a:t>Reserved.</a:t>
            </a:r>
            <a:r>
              <a:rPr sz="700" b="1" spc="5" dirty="0">
                <a:solidFill>
                  <a:srgbClr val="434343"/>
                </a:solidFill>
                <a:latin typeface="Arial"/>
                <a:cs typeface="Arial"/>
              </a:rPr>
              <a:t> </a:t>
            </a:r>
            <a:r>
              <a:rPr sz="700" b="1" spc="-10" dirty="0">
                <a:solidFill>
                  <a:srgbClr val="434343"/>
                </a:solidFill>
                <a:latin typeface="Arial"/>
                <a:cs typeface="Arial"/>
              </a:rPr>
              <a:t>Unauthorized</a:t>
            </a:r>
            <a:r>
              <a:rPr sz="700" b="1" spc="5" dirty="0">
                <a:solidFill>
                  <a:srgbClr val="434343"/>
                </a:solidFill>
                <a:latin typeface="Arial"/>
                <a:cs typeface="Arial"/>
              </a:rPr>
              <a:t> </a:t>
            </a:r>
            <a:r>
              <a:rPr sz="700" b="1" spc="-30" dirty="0">
                <a:solidFill>
                  <a:srgbClr val="434343"/>
                </a:solidFill>
                <a:latin typeface="Arial"/>
                <a:cs typeface="Arial"/>
              </a:rPr>
              <a:t>use</a:t>
            </a:r>
            <a:r>
              <a:rPr sz="700" b="1" spc="5" dirty="0">
                <a:solidFill>
                  <a:srgbClr val="434343"/>
                </a:solidFill>
                <a:latin typeface="Arial"/>
                <a:cs typeface="Arial"/>
              </a:rPr>
              <a:t> </a:t>
            </a:r>
            <a:r>
              <a:rPr sz="700" b="1" spc="-15" dirty="0">
                <a:solidFill>
                  <a:srgbClr val="434343"/>
                </a:solidFill>
                <a:latin typeface="Arial"/>
                <a:cs typeface="Arial"/>
              </a:rPr>
              <a:t>or</a:t>
            </a:r>
            <a:r>
              <a:rPr sz="700" b="1" spc="5" dirty="0">
                <a:solidFill>
                  <a:srgbClr val="434343"/>
                </a:solidFill>
                <a:latin typeface="Arial"/>
                <a:cs typeface="Arial"/>
              </a:rPr>
              <a:t> </a:t>
            </a:r>
            <a:r>
              <a:rPr sz="700" b="1" spc="-10" dirty="0">
                <a:solidFill>
                  <a:srgbClr val="434343"/>
                </a:solidFill>
                <a:latin typeface="Arial"/>
                <a:cs typeface="Arial"/>
              </a:rPr>
              <a:t>distribution</a:t>
            </a:r>
            <a:r>
              <a:rPr sz="700" b="1" spc="5" dirty="0">
                <a:solidFill>
                  <a:srgbClr val="434343"/>
                </a:solidFill>
                <a:latin typeface="Arial"/>
                <a:cs typeface="Arial"/>
              </a:rPr>
              <a:t> </a:t>
            </a:r>
            <a:r>
              <a:rPr sz="700" b="1" spc="-10" dirty="0">
                <a:solidFill>
                  <a:srgbClr val="434343"/>
                </a:solidFill>
                <a:latin typeface="Arial"/>
                <a:cs typeface="Arial"/>
              </a:rPr>
              <a:t>prohibited.</a:t>
            </a:r>
            <a:endParaRPr sz="700">
              <a:latin typeface="Arial"/>
              <a:cs typeface="Arial"/>
            </a:endParaRPr>
          </a:p>
        </p:txBody>
      </p:sp>
      <p:pic>
        <p:nvPicPr>
          <p:cNvPr id="3" name="object 3"/>
          <p:cNvPicPr/>
          <p:nvPr/>
        </p:nvPicPr>
        <p:blipFill>
          <a:blip r:embed="rId2" cstate="print"/>
          <a:stretch>
            <a:fillRect/>
          </a:stretch>
        </p:blipFill>
        <p:spPr>
          <a:xfrm>
            <a:off x="7669500" y="68263"/>
            <a:ext cx="1395475" cy="572701"/>
          </a:xfrm>
          <a:prstGeom prst="rect">
            <a:avLst/>
          </a:prstGeom>
        </p:spPr>
      </p:pic>
      <p:grpSp>
        <p:nvGrpSpPr>
          <p:cNvPr id="4" name="object 4"/>
          <p:cNvGrpSpPr/>
          <p:nvPr/>
        </p:nvGrpSpPr>
        <p:grpSpPr>
          <a:xfrm>
            <a:off x="6592" y="10"/>
            <a:ext cx="175895" cy="709295"/>
            <a:chOff x="6592" y="10"/>
            <a:chExt cx="175895" cy="709295"/>
          </a:xfrm>
        </p:grpSpPr>
        <p:sp>
          <p:nvSpPr>
            <p:cNvPr id="5" name="object 5"/>
            <p:cNvSpPr/>
            <p:nvPr/>
          </p:nvSpPr>
          <p:spPr>
            <a:xfrm>
              <a:off x="6592" y="10"/>
              <a:ext cx="175895" cy="355600"/>
            </a:xfrm>
            <a:custGeom>
              <a:avLst/>
              <a:gdLst/>
              <a:ahLst/>
              <a:cxnLst/>
              <a:rect l="l" t="t" r="r" b="b"/>
              <a:pathLst>
                <a:path w="175895" h="355600">
                  <a:moveTo>
                    <a:pt x="175500" y="355499"/>
                  </a:moveTo>
                  <a:lnTo>
                    <a:pt x="0" y="355499"/>
                  </a:lnTo>
                  <a:lnTo>
                    <a:pt x="0" y="0"/>
                  </a:lnTo>
                  <a:lnTo>
                    <a:pt x="175500" y="0"/>
                  </a:lnTo>
                  <a:lnTo>
                    <a:pt x="175500" y="355499"/>
                  </a:lnTo>
                  <a:close/>
                </a:path>
              </a:pathLst>
            </a:custGeom>
            <a:solidFill>
              <a:srgbClr val="0D38A9"/>
            </a:solidFill>
          </p:spPr>
          <p:txBody>
            <a:bodyPr wrap="square" lIns="0" tIns="0" rIns="0" bIns="0" rtlCol="0"/>
            <a:lstStyle/>
            <a:p>
              <a:endParaRPr/>
            </a:p>
          </p:txBody>
        </p:sp>
        <p:sp>
          <p:nvSpPr>
            <p:cNvPr id="6" name="object 6"/>
            <p:cNvSpPr/>
            <p:nvPr/>
          </p:nvSpPr>
          <p:spPr>
            <a:xfrm>
              <a:off x="6592" y="353731"/>
              <a:ext cx="175895" cy="355600"/>
            </a:xfrm>
            <a:custGeom>
              <a:avLst/>
              <a:gdLst/>
              <a:ahLst/>
              <a:cxnLst/>
              <a:rect l="l" t="t" r="r" b="b"/>
              <a:pathLst>
                <a:path w="175895" h="355600">
                  <a:moveTo>
                    <a:pt x="175500" y="355499"/>
                  </a:moveTo>
                  <a:lnTo>
                    <a:pt x="0" y="355499"/>
                  </a:lnTo>
                  <a:lnTo>
                    <a:pt x="0" y="0"/>
                  </a:lnTo>
                  <a:lnTo>
                    <a:pt x="175500" y="0"/>
                  </a:lnTo>
                  <a:lnTo>
                    <a:pt x="175500" y="355499"/>
                  </a:lnTo>
                  <a:close/>
                </a:path>
              </a:pathLst>
            </a:custGeom>
            <a:solidFill>
              <a:srgbClr val="1973D1"/>
            </a:solidFill>
          </p:spPr>
          <p:txBody>
            <a:bodyPr wrap="square" lIns="0" tIns="0" rIns="0" bIns="0" rtlCol="0"/>
            <a:lstStyle/>
            <a:p>
              <a:endParaRPr/>
            </a:p>
          </p:txBody>
        </p:sp>
      </p:grpSp>
      <p:sp>
        <p:nvSpPr>
          <p:cNvPr id="7" name="object 7"/>
          <p:cNvSpPr txBox="1">
            <a:spLocks noGrp="1"/>
          </p:cNvSpPr>
          <p:nvPr>
            <p:ph type="title"/>
          </p:nvPr>
        </p:nvSpPr>
        <p:spPr>
          <a:xfrm>
            <a:off x="2061575" y="2104945"/>
            <a:ext cx="4683760" cy="1052195"/>
          </a:xfrm>
          <a:prstGeom prst="rect">
            <a:avLst/>
          </a:prstGeom>
        </p:spPr>
        <p:txBody>
          <a:bodyPr vert="horz" wrap="square" lIns="0" tIns="12700" rIns="0" bIns="0" rtlCol="0">
            <a:spAutoFit/>
          </a:bodyPr>
          <a:lstStyle/>
          <a:p>
            <a:pPr marL="12700">
              <a:lnSpc>
                <a:spcPct val="100000"/>
              </a:lnSpc>
              <a:spcBef>
                <a:spcPts val="100"/>
              </a:spcBef>
            </a:pPr>
            <a:r>
              <a:rPr sz="3900" spc="-105" dirty="0"/>
              <a:t>SǪL</a:t>
            </a:r>
            <a:r>
              <a:rPr sz="3900" spc="-55" dirty="0"/>
              <a:t> </a:t>
            </a:r>
            <a:r>
              <a:rPr sz="3900" spc="-60" dirty="0"/>
              <a:t>and</a:t>
            </a:r>
            <a:r>
              <a:rPr sz="3900" spc="-55" dirty="0"/>
              <a:t> </a:t>
            </a:r>
            <a:r>
              <a:rPr sz="3900" spc="-75" dirty="0"/>
              <a:t>Databases:</a:t>
            </a:r>
            <a:endParaRPr sz="3900"/>
          </a:p>
          <a:p>
            <a:pPr marL="12700">
              <a:lnSpc>
                <a:spcPct val="100000"/>
              </a:lnSpc>
              <a:spcBef>
                <a:spcPts val="40"/>
              </a:spcBef>
            </a:pPr>
            <a:r>
              <a:rPr spc="-55" dirty="0">
                <a:solidFill>
                  <a:srgbClr val="7F7F7F"/>
                </a:solidFill>
              </a:rPr>
              <a:t>Project </a:t>
            </a:r>
            <a:r>
              <a:rPr spc="-15" dirty="0">
                <a:solidFill>
                  <a:srgbClr val="7F7F7F"/>
                </a:solidFill>
              </a:rPr>
              <a:t>Report</a:t>
            </a:r>
          </a:p>
        </p:txBody>
      </p:sp>
      <p:grpSp>
        <p:nvGrpSpPr>
          <p:cNvPr id="8" name="object 8"/>
          <p:cNvGrpSpPr/>
          <p:nvPr/>
        </p:nvGrpSpPr>
        <p:grpSpPr>
          <a:xfrm>
            <a:off x="7664437" y="7631"/>
            <a:ext cx="1484630" cy="604520"/>
            <a:chOff x="7664437" y="7631"/>
            <a:chExt cx="1484630" cy="604520"/>
          </a:xfrm>
        </p:grpSpPr>
        <p:sp>
          <p:nvSpPr>
            <p:cNvPr id="9" name="object 9"/>
            <p:cNvSpPr/>
            <p:nvPr/>
          </p:nvSpPr>
          <p:spPr>
            <a:xfrm>
              <a:off x="7669200" y="12393"/>
              <a:ext cx="1475105" cy="594995"/>
            </a:xfrm>
            <a:custGeom>
              <a:avLst/>
              <a:gdLst/>
              <a:ahLst/>
              <a:cxnLst/>
              <a:rect l="l" t="t" r="r" b="b"/>
              <a:pathLst>
                <a:path w="1475104" h="594995">
                  <a:moveTo>
                    <a:pt x="1474799" y="594900"/>
                  </a:moveTo>
                  <a:lnTo>
                    <a:pt x="0" y="594900"/>
                  </a:lnTo>
                  <a:lnTo>
                    <a:pt x="0" y="0"/>
                  </a:lnTo>
                  <a:lnTo>
                    <a:pt x="1474799" y="0"/>
                  </a:lnTo>
                  <a:lnTo>
                    <a:pt x="1474799" y="594900"/>
                  </a:lnTo>
                  <a:close/>
                </a:path>
              </a:pathLst>
            </a:custGeom>
            <a:solidFill>
              <a:srgbClr val="FFFFFF"/>
            </a:solidFill>
          </p:spPr>
          <p:txBody>
            <a:bodyPr wrap="square" lIns="0" tIns="0" rIns="0" bIns="0" rtlCol="0"/>
            <a:lstStyle/>
            <a:p>
              <a:endParaRPr/>
            </a:p>
          </p:txBody>
        </p:sp>
        <p:sp>
          <p:nvSpPr>
            <p:cNvPr id="10" name="object 10"/>
            <p:cNvSpPr/>
            <p:nvPr/>
          </p:nvSpPr>
          <p:spPr>
            <a:xfrm>
              <a:off x="7669200" y="12393"/>
              <a:ext cx="1475105" cy="594995"/>
            </a:xfrm>
            <a:custGeom>
              <a:avLst/>
              <a:gdLst/>
              <a:ahLst/>
              <a:cxnLst/>
              <a:rect l="l" t="t" r="r" b="b"/>
              <a:pathLst>
                <a:path w="1475104" h="594995">
                  <a:moveTo>
                    <a:pt x="0" y="0"/>
                  </a:moveTo>
                  <a:lnTo>
                    <a:pt x="1474799" y="0"/>
                  </a:lnTo>
                  <a:lnTo>
                    <a:pt x="1474799" y="594900"/>
                  </a:lnTo>
                  <a:lnTo>
                    <a:pt x="0" y="594900"/>
                  </a:lnTo>
                  <a:lnTo>
                    <a:pt x="0" y="0"/>
                  </a:lnTo>
                  <a:close/>
                </a:path>
              </a:pathLst>
            </a:custGeom>
            <a:ln w="9524">
              <a:solidFill>
                <a:srgbClr val="FFFFFF"/>
              </a:solidFill>
            </a:ln>
          </p:spPr>
          <p:txBody>
            <a:bodyPr wrap="square" lIns="0" tIns="0" rIns="0" bIns="0" rtlCol="0"/>
            <a:lstStyle/>
            <a:p>
              <a:endParaRPr/>
            </a:p>
          </p:txBody>
        </p:sp>
      </p:grpSp>
      <p:sp>
        <p:nvSpPr>
          <p:cNvPr id="11" name="object 11"/>
          <p:cNvSpPr/>
          <p:nvPr/>
        </p:nvSpPr>
        <p:spPr>
          <a:xfrm>
            <a:off x="2439324" y="5018049"/>
            <a:ext cx="4300220" cy="125730"/>
          </a:xfrm>
          <a:custGeom>
            <a:avLst/>
            <a:gdLst/>
            <a:ahLst/>
            <a:cxnLst/>
            <a:rect l="l" t="t" r="r" b="b"/>
            <a:pathLst>
              <a:path w="4300220" h="125729">
                <a:moveTo>
                  <a:pt x="4300199" y="125399"/>
                </a:moveTo>
                <a:lnTo>
                  <a:pt x="0" y="125399"/>
                </a:lnTo>
                <a:lnTo>
                  <a:pt x="0" y="0"/>
                </a:lnTo>
                <a:lnTo>
                  <a:pt x="4300199" y="0"/>
                </a:lnTo>
                <a:lnTo>
                  <a:pt x="4300199" y="125399"/>
                </a:lnTo>
                <a:close/>
              </a:path>
            </a:pathLst>
          </a:custGeom>
          <a:solidFill>
            <a:srgbClr val="FFFFFF"/>
          </a:solidFill>
        </p:spPr>
        <p:txBody>
          <a:bodyPr wrap="square" lIns="0" tIns="0" rIns="0" bIns="0" rtlCol="0"/>
          <a:lstStyle/>
          <a:p>
            <a:endParaRPr/>
          </a:p>
        </p:txBody>
      </p:sp>
      <p:sp>
        <p:nvSpPr>
          <p:cNvPr id="12" name="object 12"/>
          <p:cNvSpPr txBox="1"/>
          <p:nvPr/>
        </p:nvSpPr>
        <p:spPr>
          <a:xfrm>
            <a:off x="6471911" y="4651847"/>
            <a:ext cx="2178050" cy="269240"/>
          </a:xfrm>
          <a:prstGeom prst="rect">
            <a:avLst/>
          </a:prstGeom>
        </p:spPr>
        <p:txBody>
          <a:bodyPr vert="horz" wrap="square" lIns="0" tIns="12700" rIns="0" bIns="0" rtlCol="0">
            <a:spAutoFit/>
          </a:bodyPr>
          <a:lstStyle/>
          <a:p>
            <a:pPr marL="12700">
              <a:lnSpc>
                <a:spcPct val="100000"/>
              </a:lnSpc>
              <a:spcBef>
                <a:spcPts val="100"/>
              </a:spcBef>
            </a:pPr>
            <a:r>
              <a:rPr sz="1600" b="1" spc="-80" dirty="0">
                <a:latin typeface="Arial"/>
                <a:cs typeface="Arial"/>
              </a:rPr>
              <a:t>By:</a:t>
            </a:r>
            <a:r>
              <a:rPr sz="1600" b="1" spc="-15" dirty="0">
                <a:latin typeface="Arial"/>
                <a:cs typeface="Arial"/>
              </a:rPr>
              <a:t> </a:t>
            </a:r>
            <a:r>
              <a:rPr sz="1600" b="1" dirty="0">
                <a:latin typeface="Arial"/>
                <a:cs typeface="Arial"/>
              </a:rPr>
              <a:t>&lt;</a:t>
            </a:r>
            <a:r>
              <a:rPr lang="en-US" sz="1600" b="1" dirty="0">
                <a:latin typeface="Arial"/>
                <a:cs typeface="Arial"/>
              </a:rPr>
              <a:t>ADITYA BHAT</a:t>
            </a:r>
            <a:r>
              <a:rPr sz="1600" b="1" spc="-55" dirty="0">
                <a:latin typeface="Arial"/>
                <a:cs typeface="Arial"/>
              </a:rPr>
              <a:t>&gt;</a:t>
            </a:r>
            <a:endParaRPr sz="16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4329430" cy="391160"/>
          </a:xfrm>
          <a:prstGeom prst="rect">
            <a:avLst/>
          </a:prstGeom>
        </p:spPr>
        <p:txBody>
          <a:bodyPr vert="horz" wrap="square" lIns="0" tIns="12700" rIns="0" bIns="0" rtlCol="0">
            <a:spAutoFit/>
          </a:bodyPr>
          <a:lstStyle/>
          <a:p>
            <a:pPr marL="12700">
              <a:lnSpc>
                <a:spcPct val="100000"/>
              </a:lnSpc>
              <a:spcBef>
                <a:spcPts val="100"/>
              </a:spcBef>
            </a:pPr>
            <a:r>
              <a:rPr sz="2400" spc="-65" dirty="0"/>
              <a:t>Trend</a:t>
            </a:r>
            <a:r>
              <a:rPr sz="2400" spc="-30" dirty="0"/>
              <a:t> </a:t>
            </a:r>
            <a:r>
              <a:rPr sz="2400" spc="-15" dirty="0"/>
              <a:t>of</a:t>
            </a:r>
            <a:r>
              <a:rPr sz="2400" spc="-25" dirty="0"/>
              <a:t> </a:t>
            </a:r>
            <a:r>
              <a:rPr sz="2400" spc="-85" dirty="0"/>
              <a:t>purchases</a:t>
            </a:r>
            <a:r>
              <a:rPr sz="2400" spc="-30" dirty="0"/>
              <a:t> </a:t>
            </a:r>
            <a:r>
              <a:rPr sz="2400" spc="-65" dirty="0"/>
              <a:t>by</a:t>
            </a:r>
            <a:r>
              <a:rPr sz="2400" spc="-25" dirty="0"/>
              <a:t> </a:t>
            </a:r>
            <a:r>
              <a:rPr sz="2400" spc="5" dirty="0"/>
              <a:t>Ǫuarter</a:t>
            </a:r>
            <a:endParaRPr sz="2400"/>
          </a:p>
        </p:txBody>
      </p:sp>
      <p:grpSp>
        <p:nvGrpSpPr>
          <p:cNvPr id="3" name="object 3"/>
          <p:cNvGrpSpPr/>
          <p:nvPr/>
        </p:nvGrpSpPr>
        <p:grpSpPr>
          <a:xfrm>
            <a:off x="716849" y="3593050"/>
            <a:ext cx="7731125" cy="1174115"/>
            <a:chOff x="716849" y="3593050"/>
            <a:chExt cx="7731125" cy="1174115"/>
          </a:xfrm>
        </p:grpSpPr>
        <p:sp>
          <p:nvSpPr>
            <p:cNvPr id="4" name="object 4"/>
            <p:cNvSpPr/>
            <p:nvPr/>
          </p:nvSpPr>
          <p:spPr>
            <a:xfrm>
              <a:off x="716849"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a:p>
          </p:txBody>
        </p:sp>
        <p:sp>
          <p:nvSpPr>
            <p:cNvPr id="5" name="object 5"/>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8" name="object 8"/>
          <p:cNvSpPr txBox="1"/>
          <p:nvPr/>
        </p:nvSpPr>
        <p:spPr>
          <a:xfrm>
            <a:off x="1203137" y="3626707"/>
            <a:ext cx="1986914" cy="267970"/>
          </a:xfrm>
          <a:prstGeom prst="rect">
            <a:avLst/>
          </a:prstGeom>
        </p:spPr>
        <p:txBody>
          <a:bodyPr vert="horz" wrap="square" lIns="0" tIns="14604" rIns="0" bIns="0" rtlCol="0">
            <a:spAutoFit/>
          </a:bodyPr>
          <a:lstStyle/>
          <a:p>
            <a:pPr marL="12700">
              <a:lnSpc>
                <a:spcPct val="100000"/>
              </a:lnSpc>
              <a:spcBef>
                <a:spcPts val="114"/>
              </a:spcBef>
            </a:pPr>
            <a:r>
              <a:rPr sz="1400" b="1" spc="-25" dirty="0">
                <a:latin typeface="Arial"/>
                <a:cs typeface="Arial"/>
              </a:rPr>
              <a:t>Observations</a:t>
            </a:r>
            <a:r>
              <a:rPr sz="1400" b="1" spc="-35" dirty="0">
                <a:latin typeface="Arial"/>
                <a:cs typeface="Arial"/>
              </a:rPr>
              <a:t> </a:t>
            </a:r>
            <a:r>
              <a:rPr sz="1400" b="1" spc="45" dirty="0">
                <a:latin typeface="Arial"/>
                <a:cs typeface="Arial"/>
              </a:rPr>
              <a:t>/</a:t>
            </a:r>
            <a:r>
              <a:rPr sz="1400" b="1" spc="-35" dirty="0">
                <a:latin typeface="Arial"/>
                <a:cs typeface="Arial"/>
              </a:rPr>
              <a:t> Findings</a:t>
            </a:r>
            <a:endParaRPr sz="1400">
              <a:latin typeface="Arial"/>
              <a:cs typeface="Arial"/>
            </a:endParaRPr>
          </a:p>
        </p:txBody>
      </p:sp>
      <p:sp>
        <p:nvSpPr>
          <p:cNvPr id="9" name="object 9"/>
          <p:cNvSpPr txBox="1"/>
          <p:nvPr/>
        </p:nvSpPr>
        <p:spPr>
          <a:xfrm>
            <a:off x="1066800" y="4164320"/>
            <a:ext cx="6781515" cy="154529"/>
          </a:xfrm>
          <a:prstGeom prst="rect">
            <a:avLst/>
          </a:prstGeom>
        </p:spPr>
        <p:txBody>
          <a:bodyPr vert="horz" wrap="square" lIns="0" tIns="635" rIns="0" bIns="0" rtlCol="0">
            <a:spAutoFit/>
          </a:bodyPr>
          <a:lstStyle/>
          <a:p>
            <a:pPr marL="12700">
              <a:lnSpc>
                <a:spcPct val="100000"/>
              </a:lnSpc>
              <a:spcBef>
                <a:spcPts val="5"/>
              </a:spcBef>
            </a:pPr>
            <a:r>
              <a:rPr sz="1000" dirty="0">
                <a:latin typeface="Microsoft Sans Serif"/>
                <a:cs typeface="Microsoft Sans Serif"/>
              </a:rPr>
              <a:t>●</a:t>
            </a:r>
            <a:r>
              <a:rPr lang="en-US" sz="1000" dirty="0">
                <a:latin typeface="Microsoft Sans Serif"/>
                <a:cs typeface="Microsoft Sans Serif"/>
              </a:rPr>
              <a:t> The number of orders is decreasing over time which might be correlated with customer satisfaction or lack of inventory</a:t>
            </a:r>
            <a:endParaRPr sz="1000" dirty="0">
              <a:latin typeface="Microsoft Sans Serif"/>
              <a:cs typeface="Microsoft Sans Serif"/>
            </a:endParaRPr>
          </a:p>
        </p:txBody>
      </p:sp>
      <p:sp>
        <p:nvSpPr>
          <p:cNvPr id="10" name="object 1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pic>
        <p:nvPicPr>
          <p:cNvPr id="12" name="Picture 11">
            <a:extLst>
              <a:ext uri="{FF2B5EF4-FFF2-40B4-BE49-F238E27FC236}">
                <a16:creationId xmlns:a16="http://schemas.microsoft.com/office/drawing/2014/main" id="{B5CC3833-1BF4-3D77-D9AB-73C7CCBD05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814642"/>
            <a:ext cx="2713618" cy="264067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5868035" cy="391160"/>
          </a:xfrm>
          <a:prstGeom prst="rect">
            <a:avLst/>
          </a:prstGeom>
        </p:spPr>
        <p:txBody>
          <a:bodyPr vert="horz" wrap="square" lIns="0" tIns="12700" rIns="0" bIns="0" rtlCol="0">
            <a:spAutoFit/>
          </a:bodyPr>
          <a:lstStyle/>
          <a:p>
            <a:pPr marL="12700">
              <a:lnSpc>
                <a:spcPct val="100000"/>
              </a:lnSpc>
              <a:spcBef>
                <a:spcPts val="100"/>
              </a:spcBef>
            </a:pPr>
            <a:r>
              <a:rPr sz="2400" spc="5" dirty="0"/>
              <a:t>Ǫuarter</a:t>
            </a:r>
            <a:r>
              <a:rPr sz="2400" spc="-20" dirty="0"/>
              <a:t> </a:t>
            </a:r>
            <a:r>
              <a:rPr sz="2400" spc="-75" dirty="0"/>
              <a:t>on</a:t>
            </a:r>
            <a:r>
              <a:rPr sz="2400" spc="-20" dirty="0"/>
              <a:t> </a:t>
            </a:r>
            <a:r>
              <a:rPr sz="2400" spc="5" dirty="0"/>
              <a:t>Ǫuarter</a:t>
            </a:r>
            <a:r>
              <a:rPr sz="2400" spc="-15" dirty="0"/>
              <a:t> </a:t>
            </a:r>
            <a:r>
              <a:rPr sz="2400" spc="130" dirty="0"/>
              <a:t>%</a:t>
            </a:r>
            <a:r>
              <a:rPr sz="2400" spc="-20" dirty="0"/>
              <a:t> </a:t>
            </a:r>
            <a:r>
              <a:rPr sz="2400" spc="-70" dirty="0"/>
              <a:t>change</a:t>
            </a:r>
            <a:r>
              <a:rPr sz="2400" spc="-15" dirty="0"/>
              <a:t> </a:t>
            </a:r>
            <a:r>
              <a:rPr sz="2400" spc="-60" dirty="0"/>
              <a:t>in</a:t>
            </a:r>
            <a:r>
              <a:rPr sz="2400" spc="-20" dirty="0"/>
              <a:t> </a:t>
            </a:r>
            <a:r>
              <a:rPr sz="2400" spc="-70" dirty="0"/>
              <a:t>Revenue</a:t>
            </a:r>
            <a:endParaRPr sz="2400"/>
          </a:p>
        </p:txBody>
      </p:sp>
      <p:grpSp>
        <p:nvGrpSpPr>
          <p:cNvPr id="3" name="object 3"/>
          <p:cNvGrpSpPr/>
          <p:nvPr/>
        </p:nvGrpSpPr>
        <p:grpSpPr>
          <a:xfrm>
            <a:off x="696118" y="3637613"/>
            <a:ext cx="7751763" cy="1348534"/>
            <a:chOff x="716849" y="3593050"/>
            <a:chExt cx="7751763" cy="1348534"/>
          </a:xfrm>
        </p:grpSpPr>
        <p:sp>
          <p:nvSpPr>
            <p:cNvPr id="4" name="object 4"/>
            <p:cNvSpPr/>
            <p:nvPr/>
          </p:nvSpPr>
          <p:spPr>
            <a:xfrm>
              <a:off x="716849" y="3761499"/>
              <a:ext cx="7751763" cy="1180085"/>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dirty="0"/>
            </a:p>
          </p:txBody>
        </p:sp>
        <p:sp>
          <p:nvSpPr>
            <p:cNvPr id="5" name="object 5"/>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8" name="object 8"/>
          <p:cNvSpPr txBox="1"/>
          <p:nvPr/>
        </p:nvSpPr>
        <p:spPr>
          <a:xfrm>
            <a:off x="1203137" y="3626707"/>
            <a:ext cx="1986914" cy="267970"/>
          </a:xfrm>
          <a:prstGeom prst="rect">
            <a:avLst/>
          </a:prstGeom>
        </p:spPr>
        <p:txBody>
          <a:bodyPr vert="horz" wrap="square" lIns="0" tIns="14604" rIns="0" bIns="0" rtlCol="0">
            <a:spAutoFit/>
          </a:bodyPr>
          <a:lstStyle/>
          <a:p>
            <a:pPr marL="12700">
              <a:lnSpc>
                <a:spcPct val="100000"/>
              </a:lnSpc>
              <a:spcBef>
                <a:spcPts val="114"/>
              </a:spcBef>
            </a:pPr>
            <a:r>
              <a:rPr sz="1400" b="1" spc="-25" dirty="0">
                <a:latin typeface="Arial"/>
                <a:cs typeface="Arial"/>
              </a:rPr>
              <a:t>Observations</a:t>
            </a:r>
            <a:r>
              <a:rPr sz="1400" b="1" spc="-35" dirty="0">
                <a:latin typeface="Arial"/>
                <a:cs typeface="Arial"/>
              </a:rPr>
              <a:t> </a:t>
            </a:r>
            <a:r>
              <a:rPr sz="1400" b="1" spc="45" dirty="0">
                <a:latin typeface="Arial"/>
                <a:cs typeface="Arial"/>
              </a:rPr>
              <a:t>/</a:t>
            </a:r>
            <a:r>
              <a:rPr sz="1400" b="1" spc="-35" dirty="0">
                <a:latin typeface="Arial"/>
                <a:cs typeface="Arial"/>
              </a:rPr>
              <a:t> Findings</a:t>
            </a:r>
            <a:endParaRPr sz="1400">
              <a:latin typeface="Arial"/>
              <a:cs typeface="Arial"/>
            </a:endParaRPr>
          </a:p>
        </p:txBody>
      </p:sp>
      <p:sp>
        <p:nvSpPr>
          <p:cNvPr id="9" name="object 9"/>
          <p:cNvSpPr txBox="1"/>
          <p:nvPr/>
        </p:nvSpPr>
        <p:spPr>
          <a:xfrm>
            <a:off x="942069" y="4047590"/>
            <a:ext cx="6705315" cy="770083"/>
          </a:xfrm>
          <a:prstGeom prst="rect">
            <a:avLst/>
          </a:prstGeom>
        </p:spPr>
        <p:txBody>
          <a:bodyPr vert="horz" wrap="square" lIns="0" tIns="635" rIns="0" bIns="0" rtlCol="0">
            <a:spAutoFit/>
          </a:bodyPr>
          <a:lstStyle/>
          <a:p>
            <a:pPr marL="12700">
              <a:lnSpc>
                <a:spcPct val="100000"/>
              </a:lnSpc>
              <a:spcBef>
                <a:spcPts val="5"/>
              </a:spcBef>
            </a:pPr>
            <a:r>
              <a:rPr sz="1000" dirty="0">
                <a:latin typeface="Microsoft Sans Serif"/>
                <a:cs typeface="Microsoft Sans Serif"/>
              </a:rPr>
              <a:t>●</a:t>
            </a:r>
            <a:r>
              <a:rPr lang="en-US" sz="1000" dirty="0">
                <a:latin typeface="Microsoft Sans Serif"/>
                <a:cs typeface="Microsoft Sans Serif"/>
              </a:rPr>
              <a:t>The Revenue is decreasing every quarter </a:t>
            </a:r>
          </a:p>
          <a:p>
            <a:pPr marL="12700">
              <a:lnSpc>
                <a:spcPct val="100000"/>
              </a:lnSpc>
              <a:spcBef>
                <a:spcPts val="5"/>
              </a:spcBef>
            </a:pPr>
            <a:endParaRPr sz="1000" dirty="0">
              <a:latin typeface="Microsoft Sans Serif"/>
              <a:cs typeface="Microsoft Sans Serif"/>
            </a:endParaRPr>
          </a:p>
          <a:p>
            <a:pPr marL="12700">
              <a:lnSpc>
                <a:spcPct val="100000"/>
              </a:lnSpc>
            </a:pPr>
            <a:r>
              <a:rPr sz="1000" dirty="0">
                <a:latin typeface="Microsoft Sans Serif"/>
                <a:cs typeface="Microsoft Sans Serif"/>
              </a:rPr>
              <a:t>●</a:t>
            </a:r>
            <a:r>
              <a:rPr lang="en-US" sz="1000" dirty="0">
                <a:latin typeface="Microsoft Sans Serif"/>
                <a:cs typeface="Microsoft Sans Serif"/>
              </a:rPr>
              <a:t> There is nearly 32.3% decrease in revenue between 2</a:t>
            </a:r>
            <a:r>
              <a:rPr lang="en-US" sz="1000" baseline="30000" dirty="0">
                <a:latin typeface="Microsoft Sans Serif"/>
                <a:cs typeface="Microsoft Sans Serif"/>
              </a:rPr>
              <a:t>nd</a:t>
            </a:r>
            <a:r>
              <a:rPr lang="en-US" sz="1000" dirty="0">
                <a:latin typeface="Microsoft Sans Serif"/>
                <a:cs typeface="Microsoft Sans Serif"/>
              </a:rPr>
              <a:t> and 3</a:t>
            </a:r>
            <a:r>
              <a:rPr lang="en-US" sz="1000" baseline="30000" dirty="0">
                <a:latin typeface="Microsoft Sans Serif"/>
                <a:cs typeface="Microsoft Sans Serif"/>
              </a:rPr>
              <a:t>rd</a:t>
            </a:r>
            <a:r>
              <a:rPr lang="en-US" sz="1000" dirty="0">
                <a:latin typeface="Microsoft Sans Serif"/>
                <a:cs typeface="Microsoft Sans Serif"/>
              </a:rPr>
              <a:t> Quarter</a:t>
            </a:r>
          </a:p>
          <a:p>
            <a:pPr marL="12700">
              <a:lnSpc>
                <a:spcPct val="100000"/>
              </a:lnSpc>
            </a:pPr>
            <a:r>
              <a:rPr lang="en-US" sz="1000" dirty="0">
                <a:latin typeface="Microsoft Sans Serif"/>
                <a:cs typeface="Microsoft Sans Serif"/>
              </a:rPr>
              <a:t> </a:t>
            </a:r>
            <a:endParaRPr sz="1000" dirty="0">
              <a:latin typeface="Microsoft Sans Serif"/>
              <a:cs typeface="Microsoft Sans Serif"/>
            </a:endParaRPr>
          </a:p>
          <a:p>
            <a:pPr marL="12700">
              <a:lnSpc>
                <a:spcPct val="100000"/>
              </a:lnSpc>
            </a:pPr>
            <a:r>
              <a:rPr sz="1000" dirty="0">
                <a:latin typeface="Microsoft Sans Serif"/>
                <a:cs typeface="Microsoft Sans Serif"/>
              </a:rPr>
              <a:t>●</a:t>
            </a:r>
            <a:r>
              <a:rPr lang="en-US" sz="1000" dirty="0">
                <a:latin typeface="Microsoft Sans Serif"/>
                <a:cs typeface="Microsoft Sans Serif"/>
              </a:rPr>
              <a:t> The revenue loss seems to be stabilizing in the 4</a:t>
            </a:r>
            <a:r>
              <a:rPr lang="en-US" sz="1000" baseline="30000" dirty="0">
                <a:latin typeface="Microsoft Sans Serif"/>
                <a:cs typeface="Microsoft Sans Serif"/>
              </a:rPr>
              <a:t>th</a:t>
            </a:r>
            <a:r>
              <a:rPr lang="en-US" sz="1000" dirty="0">
                <a:latin typeface="Microsoft Sans Serif"/>
                <a:cs typeface="Microsoft Sans Serif"/>
              </a:rPr>
              <a:t> quarter </a:t>
            </a:r>
            <a:endParaRPr sz="1000" dirty="0">
              <a:latin typeface="Microsoft Sans Serif"/>
              <a:cs typeface="Microsoft Sans Serif"/>
            </a:endParaRPr>
          </a:p>
        </p:txBody>
      </p:sp>
      <p:sp>
        <p:nvSpPr>
          <p:cNvPr id="10" name="object 1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pic>
        <p:nvPicPr>
          <p:cNvPr id="12" name="Picture 11">
            <a:extLst>
              <a:ext uri="{FF2B5EF4-FFF2-40B4-BE49-F238E27FC236}">
                <a16:creationId xmlns:a16="http://schemas.microsoft.com/office/drawing/2014/main" id="{F5119A26-C85F-112D-21AB-53C6EEA38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885" y="589502"/>
            <a:ext cx="3024400" cy="2984500"/>
          </a:xfrm>
          <a:prstGeom prst="rect">
            <a:avLst/>
          </a:prstGeom>
        </p:spPr>
      </p:pic>
      <p:graphicFrame>
        <p:nvGraphicFramePr>
          <p:cNvPr id="13" name="Table 13">
            <a:extLst>
              <a:ext uri="{FF2B5EF4-FFF2-40B4-BE49-F238E27FC236}">
                <a16:creationId xmlns:a16="http://schemas.microsoft.com/office/drawing/2014/main" id="{AFDB345B-B6FF-D317-B20F-9986747FB3AD}"/>
              </a:ext>
            </a:extLst>
          </p:cNvPr>
          <p:cNvGraphicFramePr>
            <a:graphicFrameLocks noGrp="1"/>
          </p:cNvGraphicFramePr>
          <p:nvPr>
            <p:extLst>
              <p:ext uri="{D42A27DB-BD31-4B8C-83A1-F6EECF244321}">
                <p14:modId xmlns:p14="http://schemas.microsoft.com/office/powerpoint/2010/main" val="2383493542"/>
              </p:ext>
            </p:extLst>
          </p:nvPr>
        </p:nvGraphicFramePr>
        <p:xfrm>
          <a:off x="4343400" y="1007911"/>
          <a:ext cx="3886200" cy="1554480"/>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1851475805"/>
                    </a:ext>
                  </a:extLst>
                </a:gridCol>
                <a:gridCol w="1943100">
                  <a:extLst>
                    <a:ext uri="{9D8B030D-6E8A-4147-A177-3AD203B41FA5}">
                      <a16:colId xmlns:a16="http://schemas.microsoft.com/office/drawing/2014/main" val="860501349"/>
                    </a:ext>
                  </a:extLst>
                </a:gridCol>
              </a:tblGrid>
              <a:tr h="259080">
                <a:tc>
                  <a:txBody>
                    <a:bodyPr/>
                    <a:lstStyle/>
                    <a:p>
                      <a:r>
                        <a:rPr lang="en-US" sz="1600" dirty="0"/>
                        <a:t>Quarter Number </a:t>
                      </a:r>
                    </a:p>
                  </a:txBody>
                  <a:tcPr/>
                </a:tc>
                <a:tc>
                  <a:txBody>
                    <a:bodyPr/>
                    <a:lstStyle/>
                    <a:p>
                      <a:r>
                        <a:rPr lang="en-US" sz="1600" dirty="0"/>
                        <a:t> Revenue change (%)</a:t>
                      </a:r>
                    </a:p>
                  </a:txBody>
                  <a:tcPr/>
                </a:tc>
                <a:extLst>
                  <a:ext uri="{0D108BD9-81ED-4DB2-BD59-A6C34878D82A}">
                    <a16:rowId xmlns:a16="http://schemas.microsoft.com/office/drawing/2014/main" val="3531522035"/>
                  </a:ext>
                </a:extLst>
              </a:tr>
              <a:tr h="284480">
                <a:tc>
                  <a:txBody>
                    <a:bodyPr/>
                    <a:lstStyle/>
                    <a:p>
                      <a:r>
                        <a:rPr lang="en-US" sz="1400" b="1" dirty="0"/>
                        <a:t>1</a:t>
                      </a:r>
                    </a:p>
                  </a:txBody>
                  <a:tcPr/>
                </a:tc>
                <a:tc>
                  <a:txBody>
                    <a:bodyPr/>
                    <a:lstStyle/>
                    <a:p>
                      <a:r>
                        <a:rPr lang="en-US" sz="1400" dirty="0"/>
                        <a:t> </a:t>
                      </a:r>
                      <a:r>
                        <a:rPr lang="en-US" sz="1400" dirty="0" err="1"/>
                        <a:t>NaN</a:t>
                      </a:r>
                      <a:endParaRPr lang="en-US" sz="1400" dirty="0"/>
                    </a:p>
                  </a:txBody>
                  <a:tcPr/>
                </a:tc>
                <a:extLst>
                  <a:ext uri="{0D108BD9-81ED-4DB2-BD59-A6C34878D82A}">
                    <a16:rowId xmlns:a16="http://schemas.microsoft.com/office/drawing/2014/main" val="823222401"/>
                  </a:ext>
                </a:extLst>
              </a:tr>
              <a:tr h="284480">
                <a:tc>
                  <a:txBody>
                    <a:bodyPr/>
                    <a:lstStyle/>
                    <a:p>
                      <a:r>
                        <a:rPr lang="en-US" sz="1400" b="1" dirty="0"/>
                        <a:t>2</a:t>
                      </a:r>
                    </a:p>
                  </a:txBody>
                  <a:tcPr/>
                </a:tc>
                <a:tc>
                  <a:txBody>
                    <a:bodyPr/>
                    <a:lstStyle/>
                    <a:p>
                      <a:r>
                        <a:rPr lang="en-US" sz="1400" dirty="0"/>
                        <a:t>-27.2</a:t>
                      </a:r>
                    </a:p>
                  </a:txBody>
                  <a:tcPr/>
                </a:tc>
                <a:extLst>
                  <a:ext uri="{0D108BD9-81ED-4DB2-BD59-A6C34878D82A}">
                    <a16:rowId xmlns:a16="http://schemas.microsoft.com/office/drawing/2014/main" val="710012633"/>
                  </a:ext>
                </a:extLst>
              </a:tr>
              <a:tr h="284480">
                <a:tc>
                  <a:txBody>
                    <a:bodyPr/>
                    <a:lstStyle/>
                    <a:p>
                      <a:r>
                        <a:rPr lang="en-US" sz="1400" b="1" dirty="0"/>
                        <a:t>3</a:t>
                      </a:r>
                    </a:p>
                  </a:txBody>
                  <a:tcPr/>
                </a:tc>
                <a:tc>
                  <a:txBody>
                    <a:bodyPr/>
                    <a:lstStyle/>
                    <a:p>
                      <a:r>
                        <a:rPr lang="en-US" sz="1400" dirty="0"/>
                        <a:t>-32.31</a:t>
                      </a:r>
                    </a:p>
                  </a:txBody>
                  <a:tcPr/>
                </a:tc>
                <a:extLst>
                  <a:ext uri="{0D108BD9-81ED-4DB2-BD59-A6C34878D82A}">
                    <a16:rowId xmlns:a16="http://schemas.microsoft.com/office/drawing/2014/main" val="2051948966"/>
                  </a:ext>
                </a:extLst>
              </a:tr>
              <a:tr h="284480">
                <a:tc>
                  <a:txBody>
                    <a:bodyPr/>
                    <a:lstStyle/>
                    <a:p>
                      <a:r>
                        <a:rPr lang="en-US" sz="1400" b="1" dirty="0"/>
                        <a:t>4</a:t>
                      </a:r>
                    </a:p>
                  </a:txBody>
                  <a:tcPr/>
                </a:tc>
                <a:tc>
                  <a:txBody>
                    <a:bodyPr/>
                    <a:lstStyle/>
                    <a:p>
                      <a:r>
                        <a:rPr lang="en-US" sz="1400" dirty="0"/>
                        <a:t>-3.4</a:t>
                      </a:r>
                    </a:p>
                  </a:txBody>
                  <a:tcPr/>
                </a:tc>
                <a:extLst>
                  <a:ext uri="{0D108BD9-81ED-4DB2-BD59-A6C34878D82A}">
                    <a16:rowId xmlns:a16="http://schemas.microsoft.com/office/drawing/2014/main" val="73404709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5777230" cy="391160"/>
          </a:xfrm>
          <a:prstGeom prst="rect">
            <a:avLst/>
          </a:prstGeom>
        </p:spPr>
        <p:txBody>
          <a:bodyPr vert="horz" wrap="square" lIns="0" tIns="12700" rIns="0" bIns="0" rtlCol="0">
            <a:spAutoFit/>
          </a:bodyPr>
          <a:lstStyle/>
          <a:p>
            <a:pPr marL="12700">
              <a:lnSpc>
                <a:spcPct val="100000"/>
              </a:lnSpc>
              <a:spcBef>
                <a:spcPts val="100"/>
              </a:spcBef>
            </a:pPr>
            <a:r>
              <a:rPr sz="2400" spc="-65" dirty="0"/>
              <a:t>Trend</a:t>
            </a:r>
            <a:r>
              <a:rPr sz="2400" spc="-25" dirty="0"/>
              <a:t> </a:t>
            </a:r>
            <a:r>
              <a:rPr sz="2400" spc="-15" dirty="0"/>
              <a:t>of</a:t>
            </a:r>
            <a:r>
              <a:rPr sz="2400" spc="-25" dirty="0"/>
              <a:t> </a:t>
            </a:r>
            <a:r>
              <a:rPr sz="2400" spc="-70" dirty="0"/>
              <a:t>Revenue</a:t>
            </a:r>
            <a:r>
              <a:rPr sz="2400" spc="-25" dirty="0"/>
              <a:t> </a:t>
            </a:r>
            <a:r>
              <a:rPr sz="2400" spc="-40" dirty="0"/>
              <a:t>and</a:t>
            </a:r>
            <a:r>
              <a:rPr sz="2400" spc="-20" dirty="0"/>
              <a:t> </a:t>
            </a:r>
            <a:r>
              <a:rPr sz="2400" spc="-40" dirty="0"/>
              <a:t>Orders</a:t>
            </a:r>
            <a:r>
              <a:rPr sz="2400" spc="-25" dirty="0"/>
              <a:t> </a:t>
            </a:r>
            <a:r>
              <a:rPr sz="2400" spc="-65" dirty="0"/>
              <a:t>by</a:t>
            </a:r>
            <a:r>
              <a:rPr sz="2400" spc="-25" dirty="0"/>
              <a:t> </a:t>
            </a:r>
            <a:r>
              <a:rPr sz="2400" spc="10" dirty="0"/>
              <a:t>Ǫuarter</a:t>
            </a:r>
            <a:endParaRPr sz="2400"/>
          </a:p>
        </p:txBody>
      </p:sp>
      <p:grpSp>
        <p:nvGrpSpPr>
          <p:cNvPr id="3" name="object 3"/>
          <p:cNvGrpSpPr/>
          <p:nvPr/>
        </p:nvGrpSpPr>
        <p:grpSpPr>
          <a:xfrm>
            <a:off x="716849" y="3593050"/>
            <a:ext cx="7731125" cy="1174115"/>
            <a:chOff x="716849" y="3593050"/>
            <a:chExt cx="7731125" cy="1174115"/>
          </a:xfrm>
        </p:grpSpPr>
        <p:sp>
          <p:nvSpPr>
            <p:cNvPr id="4" name="object 4"/>
            <p:cNvSpPr/>
            <p:nvPr/>
          </p:nvSpPr>
          <p:spPr>
            <a:xfrm>
              <a:off x="716849"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a:p>
          </p:txBody>
        </p:sp>
        <p:sp>
          <p:nvSpPr>
            <p:cNvPr id="5" name="object 5"/>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8" name="object 8"/>
          <p:cNvSpPr txBox="1"/>
          <p:nvPr/>
        </p:nvSpPr>
        <p:spPr>
          <a:xfrm>
            <a:off x="1203137" y="3626707"/>
            <a:ext cx="1986914" cy="267970"/>
          </a:xfrm>
          <a:prstGeom prst="rect">
            <a:avLst/>
          </a:prstGeom>
        </p:spPr>
        <p:txBody>
          <a:bodyPr vert="horz" wrap="square" lIns="0" tIns="14604" rIns="0" bIns="0" rtlCol="0">
            <a:spAutoFit/>
          </a:bodyPr>
          <a:lstStyle/>
          <a:p>
            <a:pPr marL="12700">
              <a:lnSpc>
                <a:spcPct val="100000"/>
              </a:lnSpc>
              <a:spcBef>
                <a:spcPts val="114"/>
              </a:spcBef>
            </a:pPr>
            <a:r>
              <a:rPr sz="1400" b="1" spc="-25" dirty="0">
                <a:latin typeface="Arial"/>
                <a:cs typeface="Arial"/>
              </a:rPr>
              <a:t>Observations</a:t>
            </a:r>
            <a:r>
              <a:rPr sz="1400" b="1" spc="-35" dirty="0">
                <a:latin typeface="Arial"/>
                <a:cs typeface="Arial"/>
              </a:rPr>
              <a:t> </a:t>
            </a:r>
            <a:r>
              <a:rPr sz="1400" b="1" spc="45" dirty="0">
                <a:latin typeface="Arial"/>
                <a:cs typeface="Arial"/>
              </a:rPr>
              <a:t>/</a:t>
            </a:r>
            <a:r>
              <a:rPr sz="1400" b="1" spc="-35" dirty="0">
                <a:latin typeface="Arial"/>
                <a:cs typeface="Arial"/>
              </a:rPr>
              <a:t> Findings</a:t>
            </a:r>
            <a:endParaRPr sz="1400">
              <a:latin typeface="Arial"/>
              <a:cs typeface="Arial"/>
            </a:endParaRPr>
          </a:p>
        </p:txBody>
      </p:sp>
      <p:sp>
        <p:nvSpPr>
          <p:cNvPr id="9" name="object 9"/>
          <p:cNvSpPr txBox="1"/>
          <p:nvPr/>
        </p:nvSpPr>
        <p:spPr>
          <a:xfrm>
            <a:off x="962800" y="4154423"/>
            <a:ext cx="6248115" cy="308418"/>
          </a:xfrm>
          <a:prstGeom prst="rect">
            <a:avLst/>
          </a:prstGeom>
        </p:spPr>
        <p:txBody>
          <a:bodyPr vert="horz" wrap="square" lIns="0" tIns="635" rIns="0" bIns="0" rtlCol="0">
            <a:spAutoFit/>
          </a:bodyPr>
          <a:lstStyle/>
          <a:p>
            <a:pPr marL="12700">
              <a:lnSpc>
                <a:spcPct val="100000"/>
              </a:lnSpc>
              <a:spcBef>
                <a:spcPts val="5"/>
              </a:spcBef>
            </a:pPr>
            <a:r>
              <a:rPr sz="1000" dirty="0">
                <a:latin typeface="Microsoft Sans Serif"/>
                <a:cs typeface="Microsoft Sans Serif"/>
              </a:rPr>
              <a:t>●</a:t>
            </a:r>
            <a:r>
              <a:rPr lang="en-US" sz="1000" dirty="0">
                <a:latin typeface="Microsoft Sans Serif"/>
                <a:cs typeface="Microsoft Sans Serif"/>
              </a:rPr>
              <a:t> The revenue and no of orders are decreasing over time which is evident from the line plot above and are highly correlated </a:t>
            </a:r>
            <a:endParaRPr sz="1000" dirty="0">
              <a:latin typeface="Microsoft Sans Serif"/>
              <a:cs typeface="Microsoft Sans Serif"/>
            </a:endParaRPr>
          </a:p>
        </p:txBody>
      </p:sp>
      <p:sp>
        <p:nvSpPr>
          <p:cNvPr id="10" name="object 1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pic>
        <p:nvPicPr>
          <p:cNvPr id="12" name="Picture 11">
            <a:extLst>
              <a:ext uri="{FF2B5EF4-FFF2-40B4-BE49-F238E27FC236}">
                <a16:creationId xmlns:a16="http://schemas.microsoft.com/office/drawing/2014/main" id="{B537B156-673E-8174-7BE0-40F50F857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712746"/>
            <a:ext cx="3936312" cy="24447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970">
              <a:lnSpc>
                <a:spcPct val="100000"/>
              </a:lnSpc>
              <a:spcBef>
                <a:spcPts val="100"/>
              </a:spcBef>
            </a:pPr>
            <a:r>
              <a:rPr spc="-60" dirty="0"/>
              <a:t>Shipping </a:t>
            </a:r>
            <a:r>
              <a:rPr spc="-45" dirty="0"/>
              <a:t>Metrics</a:t>
            </a:r>
          </a:p>
        </p:txBody>
      </p:sp>
      <p:sp>
        <p:nvSpPr>
          <p:cNvPr id="3" name="object 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6414135" cy="391160"/>
          </a:xfrm>
          <a:prstGeom prst="rect">
            <a:avLst/>
          </a:prstGeom>
        </p:spPr>
        <p:txBody>
          <a:bodyPr vert="horz" wrap="square" lIns="0" tIns="12700" rIns="0" bIns="0" rtlCol="0">
            <a:spAutoFit/>
          </a:bodyPr>
          <a:lstStyle/>
          <a:p>
            <a:pPr marL="12700">
              <a:lnSpc>
                <a:spcPct val="100000"/>
              </a:lnSpc>
              <a:spcBef>
                <a:spcPts val="100"/>
              </a:spcBef>
            </a:pPr>
            <a:r>
              <a:rPr sz="2400" spc="-35" dirty="0"/>
              <a:t>Average</a:t>
            </a:r>
            <a:r>
              <a:rPr sz="2400" spc="-20" dirty="0"/>
              <a:t> </a:t>
            </a:r>
            <a:r>
              <a:rPr sz="2400" spc="-75" dirty="0"/>
              <a:t>discount</a:t>
            </a:r>
            <a:r>
              <a:rPr sz="2400" spc="-15" dirty="0"/>
              <a:t> </a:t>
            </a:r>
            <a:r>
              <a:rPr sz="2400" spc="-25" dirty="0"/>
              <a:t>offered</a:t>
            </a:r>
            <a:r>
              <a:rPr sz="2400" spc="-15" dirty="0"/>
              <a:t> </a:t>
            </a:r>
            <a:r>
              <a:rPr sz="2400" spc="-65" dirty="0"/>
              <a:t>by</a:t>
            </a:r>
            <a:r>
              <a:rPr sz="2400" spc="-20" dirty="0"/>
              <a:t> Credit</a:t>
            </a:r>
            <a:r>
              <a:rPr sz="2400" spc="-15" dirty="0"/>
              <a:t> </a:t>
            </a:r>
            <a:r>
              <a:rPr sz="2400" spc="-55" dirty="0"/>
              <a:t>Card</a:t>
            </a:r>
            <a:r>
              <a:rPr sz="2400" spc="-15" dirty="0"/>
              <a:t> </a:t>
            </a:r>
            <a:r>
              <a:rPr sz="2400" dirty="0"/>
              <a:t>type</a:t>
            </a:r>
            <a:endParaRPr sz="2400"/>
          </a:p>
        </p:txBody>
      </p:sp>
      <p:grpSp>
        <p:nvGrpSpPr>
          <p:cNvPr id="3" name="object 3"/>
          <p:cNvGrpSpPr/>
          <p:nvPr/>
        </p:nvGrpSpPr>
        <p:grpSpPr>
          <a:xfrm>
            <a:off x="716849" y="3593050"/>
            <a:ext cx="7731125" cy="1174115"/>
            <a:chOff x="716849" y="3593050"/>
            <a:chExt cx="7731125" cy="1174115"/>
          </a:xfrm>
        </p:grpSpPr>
        <p:sp>
          <p:nvSpPr>
            <p:cNvPr id="4" name="object 4"/>
            <p:cNvSpPr/>
            <p:nvPr/>
          </p:nvSpPr>
          <p:spPr>
            <a:xfrm>
              <a:off x="716849"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a:p>
          </p:txBody>
        </p:sp>
        <p:sp>
          <p:nvSpPr>
            <p:cNvPr id="5" name="object 5"/>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8" name="object 8"/>
          <p:cNvSpPr txBox="1"/>
          <p:nvPr/>
        </p:nvSpPr>
        <p:spPr>
          <a:xfrm>
            <a:off x="1203137" y="3626707"/>
            <a:ext cx="1986914" cy="267970"/>
          </a:xfrm>
          <a:prstGeom prst="rect">
            <a:avLst/>
          </a:prstGeom>
        </p:spPr>
        <p:txBody>
          <a:bodyPr vert="horz" wrap="square" lIns="0" tIns="14604" rIns="0" bIns="0" rtlCol="0">
            <a:spAutoFit/>
          </a:bodyPr>
          <a:lstStyle/>
          <a:p>
            <a:pPr marL="12700">
              <a:lnSpc>
                <a:spcPct val="100000"/>
              </a:lnSpc>
              <a:spcBef>
                <a:spcPts val="114"/>
              </a:spcBef>
            </a:pPr>
            <a:r>
              <a:rPr sz="1400" b="1" spc="-25" dirty="0">
                <a:latin typeface="Arial"/>
                <a:cs typeface="Arial"/>
              </a:rPr>
              <a:t>Observations</a:t>
            </a:r>
            <a:r>
              <a:rPr sz="1400" b="1" spc="-35" dirty="0">
                <a:latin typeface="Arial"/>
                <a:cs typeface="Arial"/>
              </a:rPr>
              <a:t> </a:t>
            </a:r>
            <a:r>
              <a:rPr sz="1400" b="1" spc="45" dirty="0">
                <a:latin typeface="Arial"/>
                <a:cs typeface="Arial"/>
              </a:rPr>
              <a:t>/</a:t>
            </a:r>
            <a:r>
              <a:rPr sz="1400" b="1" spc="-35" dirty="0">
                <a:latin typeface="Arial"/>
                <a:cs typeface="Arial"/>
              </a:rPr>
              <a:t> Findings</a:t>
            </a:r>
            <a:endParaRPr sz="1400">
              <a:latin typeface="Arial"/>
              <a:cs typeface="Arial"/>
            </a:endParaRPr>
          </a:p>
        </p:txBody>
      </p:sp>
      <p:sp>
        <p:nvSpPr>
          <p:cNvPr id="9" name="object 9"/>
          <p:cNvSpPr txBox="1"/>
          <p:nvPr/>
        </p:nvSpPr>
        <p:spPr>
          <a:xfrm>
            <a:off x="962800" y="4029470"/>
            <a:ext cx="6629115" cy="462306"/>
          </a:xfrm>
          <a:prstGeom prst="rect">
            <a:avLst/>
          </a:prstGeom>
        </p:spPr>
        <p:txBody>
          <a:bodyPr vert="horz" wrap="square" lIns="0" tIns="635" rIns="0" bIns="0" rtlCol="0">
            <a:spAutoFit/>
          </a:bodyPr>
          <a:lstStyle/>
          <a:p>
            <a:pPr marL="12700">
              <a:lnSpc>
                <a:spcPct val="100000"/>
              </a:lnSpc>
              <a:spcBef>
                <a:spcPts val="5"/>
              </a:spcBef>
            </a:pPr>
            <a:r>
              <a:rPr sz="1000" dirty="0">
                <a:latin typeface="Microsoft Sans Serif"/>
                <a:cs typeface="Microsoft Sans Serif"/>
              </a:rPr>
              <a:t>●</a:t>
            </a:r>
            <a:r>
              <a:rPr lang="en-US" sz="1000" dirty="0">
                <a:latin typeface="Microsoft Sans Serif"/>
                <a:cs typeface="Microsoft Sans Serif"/>
              </a:rPr>
              <a:t> The average discount ranges from 58% to 64% depending on the card type</a:t>
            </a:r>
          </a:p>
          <a:p>
            <a:pPr marL="12700">
              <a:lnSpc>
                <a:spcPct val="100000"/>
              </a:lnSpc>
              <a:spcBef>
                <a:spcPts val="5"/>
              </a:spcBef>
            </a:pPr>
            <a:endParaRPr sz="1000" dirty="0">
              <a:latin typeface="Microsoft Sans Serif"/>
              <a:cs typeface="Microsoft Sans Serif"/>
            </a:endParaRPr>
          </a:p>
          <a:p>
            <a:pPr marL="12700">
              <a:lnSpc>
                <a:spcPct val="100000"/>
              </a:lnSpc>
            </a:pPr>
            <a:r>
              <a:rPr sz="1000" dirty="0">
                <a:latin typeface="Microsoft Sans Serif"/>
                <a:cs typeface="Microsoft Sans Serif"/>
              </a:rPr>
              <a:t>●</a:t>
            </a:r>
            <a:r>
              <a:rPr lang="en-US" sz="1000" dirty="0">
                <a:latin typeface="Microsoft Sans Serif"/>
                <a:cs typeface="Microsoft Sans Serif"/>
              </a:rPr>
              <a:t>Diners club international has the smallest discount and Laser credit card has the highest discount </a:t>
            </a:r>
            <a:endParaRPr sz="1000" dirty="0">
              <a:latin typeface="Microsoft Sans Serif"/>
              <a:cs typeface="Microsoft Sans Serif"/>
            </a:endParaRPr>
          </a:p>
        </p:txBody>
      </p:sp>
      <p:sp>
        <p:nvSpPr>
          <p:cNvPr id="10" name="object 1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pic>
        <p:nvPicPr>
          <p:cNvPr id="14" name="Picture 13">
            <a:extLst>
              <a:ext uri="{FF2B5EF4-FFF2-40B4-BE49-F238E27FC236}">
                <a16:creationId xmlns:a16="http://schemas.microsoft.com/office/drawing/2014/main" id="{8E27884C-83D1-D69E-F827-ED56FF6F2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4700" y="494252"/>
            <a:ext cx="2514600" cy="287971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5261610" cy="391160"/>
          </a:xfrm>
          <a:prstGeom prst="rect">
            <a:avLst/>
          </a:prstGeom>
        </p:spPr>
        <p:txBody>
          <a:bodyPr vert="horz" wrap="square" lIns="0" tIns="12700" rIns="0" bIns="0" rtlCol="0">
            <a:spAutoFit/>
          </a:bodyPr>
          <a:lstStyle/>
          <a:p>
            <a:pPr marL="12700">
              <a:lnSpc>
                <a:spcPct val="100000"/>
              </a:lnSpc>
              <a:spcBef>
                <a:spcPts val="100"/>
              </a:spcBef>
            </a:pPr>
            <a:r>
              <a:rPr sz="2400" spc="5" dirty="0"/>
              <a:t>Time</a:t>
            </a:r>
            <a:r>
              <a:rPr sz="2400" spc="-25" dirty="0"/>
              <a:t> </a:t>
            </a:r>
            <a:r>
              <a:rPr sz="2400" spc="-15" dirty="0"/>
              <a:t>taken</a:t>
            </a:r>
            <a:r>
              <a:rPr sz="2400" spc="-25" dirty="0"/>
              <a:t> </a:t>
            </a:r>
            <a:r>
              <a:rPr sz="2400" spc="10" dirty="0"/>
              <a:t>to</a:t>
            </a:r>
            <a:r>
              <a:rPr sz="2400" spc="-25" dirty="0"/>
              <a:t> </a:t>
            </a:r>
            <a:r>
              <a:rPr sz="2400" spc="-80" dirty="0"/>
              <a:t>ship</a:t>
            </a:r>
            <a:r>
              <a:rPr sz="2400" spc="-20" dirty="0"/>
              <a:t> </a:t>
            </a:r>
            <a:r>
              <a:rPr sz="2400" spc="-55" dirty="0"/>
              <a:t>orders</a:t>
            </a:r>
            <a:r>
              <a:rPr sz="2400" spc="-25" dirty="0"/>
              <a:t> </a:t>
            </a:r>
            <a:r>
              <a:rPr sz="2400" spc="-65" dirty="0"/>
              <a:t>by</a:t>
            </a:r>
            <a:r>
              <a:rPr sz="2400" spc="-25" dirty="0"/>
              <a:t> </a:t>
            </a:r>
            <a:r>
              <a:rPr sz="2400" spc="5" dirty="0"/>
              <a:t>Ǫuarter</a:t>
            </a:r>
            <a:endParaRPr sz="2400"/>
          </a:p>
        </p:txBody>
      </p:sp>
      <p:grpSp>
        <p:nvGrpSpPr>
          <p:cNvPr id="3" name="object 3"/>
          <p:cNvGrpSpPr/>
          <p:nvPr/>
        </p:nvGrpSpPr>
        <p:grpSpPr>
          <a:xfrm>
            <a:off x="716849" y="3593050"/>
            <a:ext cx="7731125" cy="1174115"/>
            <a:chOff x="716849" y="3593050"/>
            <a:chExt cx="7731125" cy="1174115"/>
          </a:xfrm>
        </p:grpSpPr>
        <p:sp>
          <p:nvSpPr>
            <p:cNvPr id="4" name="object 4"/>
            <p:cNvSpPr/>
            <p:nvPr/>
          </p:nvSpPr>
          <p:spPr>
            <a:xfrm>
              <a:off x="716849"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a:p>
          </p:txBody>
        </p:sp>
        <p:sp>
          <p:nvSpPr>
            <p:cNvPr id="5" name="object 5"/>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8" name="object 8"/>
          <p:cNvSpPr txBox="1"/>
          <p:nvPr/>
        </p:nvSpPr>
        <p:spPr>
          <a:xfrm>
            <a:off x="1203137" y="3626707"/>
            <a:ext cx="1986914" cy="267970"/>
          </a:xfrm>
          <a:prstGeom prst="rect">
            <a:avLst/>
          </a:prstGeom>
        </p:spPr>
        <p:txBody>
          <a:bodyPr vert="horz" wrap="square" lIns="0" tIns="14604" rIns="0" bIns="0" rtlCol="0">
            <a:spAutoFit/>
          </a:bodyPr>
          <a:lstStyle/>
          <a:p>
            <a:pPr marL="12700">
              <a:lnSpc>
                <a:spcPct val="100000"/>
              </a:lnSpc>
              <a:spcBef>
                <a:spcPts val="114"/>
              </a:spcBef>
            </a:pPr>
            <a:r>
              <a:rPr sz="1400" b="1" spc="-25" dirty="0">
                <a:latin typeface="Arial"/>
                <a:cs typeface="Arial"/>
              </a:rPr>
              <a:t>Observations</a:t>
            </a:r>
            <a:r>
              <a:rPr sz="1400" b="1" spc="-35" dirty="0">
                <a:latin typeface="Arial"/>
                <a:cs typeface="Arial"/>
              </a:rPr>
              <a:t> </a:t>
            </a:r>
            <a:r>
              <a:rPr sz="1400" b="1" spc="45" dirty="0">
                <a:latin typeface="Arial"/>
                <a:cs typeface="Arial"/>
              </a:rPr>
              <a:t>/</a:t>
            </a:r>
            <a:r>
              <a:rPr sz="1400" b="1" spc="-35" dirty="0">
                <a:latin typeface="Arial"/>
                <a:cs typeface="Arial"/>
              </a:rPr>
              <a:t> Findings</a:t>
            </a:r>
            <a:endParaRPr sz="1400">
              <a:latin typeface="Arial"/>
              <a:cs typeface="Arial"/>
            </a:endParaRPr>
          </a:p>
        </p:txBody>
      </p:sp>
      <p:sp>
        <p:nvSpPr>
          <p:cNvPr id="9" name="object 9"/>
          <p:cNvSpPr txBox="1"/>
          <p:nvPr/>
        </p:nvSpPr>
        <p:spPr>
          <a:xfrm>
            <a:off x="962800" y="4029470"/>
            <a:ext cx="7086315" cy="616194"/>
          </a:xfrm>
          <a:prstGeom prst="rect">
            <a:avLst/>
          </a:prstGeom>
        </p:spPr>
        <p:txBody>
          <a:bodyPr vert="horz" wrap="square" lIns="0" tIns="635" rIns="0" bIns="0" rtlCol="0">
            <a:spAutoFit/>
          </a:bodyPr>
          <a:lstStyle/>
          <a:p>
            <a:pPr marL="12700">
              <a:lnSpc>
                <a:spcPct val="100000"/>
              </a:lnSpc>
              <a:spcBef>
                <a:spcPts val="5"/>
              </a:spcBef>
            </a:pPr>
            <a:r>
              <a:rPr sz="1000" dirty="0">
                <a:latin typeface="Microsoft Sans Serif"/>
                <a:cs typeface="Microsoft Sans Serif"/>
              </a:rPr>
              <a:t>●</a:t>
            </a:r>
            <a:r>
              <a:rPr lang="en-US" sz="1000" dirty="0">
                <a:latin typeface="Microsoft Sans Serif"/>
                <a:cs typeface="Microsoft Sans Serif"/>
              </a:rPr>
              <a:t> Average time to ship the car from the order date is significantly increasing  every quarter</a:t>
            </a:r>
          </a:p>
          <a:p>
            <a:pPr marL="12700">
              <a:lnSpc>
                <a:spcPct val="100000"/>
              </a:lnSpc>
              <a:spcBef>
                <a:spcPts val="5"/>
              </a:spcBef>
            </a:pPr>
            <a:endParaRPr sz="1000" dirty="0">
              <a:latin typeface="Microsoft Sans Serif"/>
              <a:cs typeface="Microsoft Sans Serif"/>
            </a:endParaRPr>
          </a:p>
          <a:p>
            <a:pPr marL="12700">
              <a:lnSpc>
                <a:spcPct val="100000"/>
              </a:lnSpc>
            </a:pPr>
            <a:r>
              <a:rPr sz="1000" dirty="0">
                <a:latin typeface="Microsoft Sans Serif"/>
                <a:cs typeface="Microsoft Sans Serif"/>
              </a:rPr>
              <a:t>●</a:t>
            </a:r>
            <a:r>
              <a:rPr lang="en-US" sz="1000" dirty="0">
                <a:latin typeface="Microsoft Sans Serif"/>
                <a:cs typeface="Microsoft Sans Serif"/>
              </a:rPr>
              <a:t> The average ship times are three times higher in the 4</a:t>
            </a:r>
            <a:r>
              <a:rPr lang="en-US" sz="1000" baseline="30000" dirty="0">
                <a:latin typeface="Microsoft Sans Serif"/>
                <a:cs typeface="Microsoft Sans Serif"/>
              </a:rPr>
              <a:t>th</a:t>
            </a:r>
            <a:r>
              <a:rPr lang="en-US" sz="1000" dirty="0">
                <a:latin typeface="Microsoft Sans Serif"/>
                <a:cs typeface="Microsoft Sans Serif"/>
              </a:rPr>
              <a:t> quarter when compared to 1</a:t>
            </a:r>
            <a:r>
              <a:rPr lang="en-US" sz="1000" baseline="30000" dirty="0">
                <a:latin typeface="Microsoft Sans Serif"/>
                <a:cs typeface="Microsoft Sans Serif"/>
              </a:rPr>
              <a:t>st</a:t>
            </a:r>
            <a:r>
              <a:rPr lang="en-US" sz="1000" dirty="0">
                <a:latin typeface="Microsoft Sans Serif"/>
                <a:cs typeface="Microsoft Sans Serif"/>
              </a:rPr>
              <a:t> quarter</a:t>
            </a:r>
            <a:endParaRPr sz="1000" dirty="0">
              <a:latin typeface="Microsoft Sans Serif"/>
              <a:cs typeface="Microsoft Sans Serif"/>
            </a:endParaRPr>
          </a:p>
          <a:p>
            <a:pPr marL="12700">
              <a:lnSpc>
                <a:spcPct val="100000"/>
              </a:lnSpc>
            </a:pPr>
            <a:endParaRPr sz="1000" dirty="0">
              <a:latin typeface="Microsoft Sans Serif"/>
              <a:cs typeface="Microsoft Sans Serif"/>
            </a:endParaRPr>
          </a:p>
        </p:txBody>
      </p:sp>
      <p:sp>
        <p:nvSpPr>
          <p:cNvPr id="10" name="object 1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pic>
        <p:nvPicPr>
          <p:cNvPr id="12" name="Picture 11">
            <a:extLst>
              <a:ext uri="{FF2B5EF4-FFF2-40B4-BE49-F238E27FC236}">
                <a16:creationId xmlns:a16="http://schemas.microsoft.com/office/drawing/2014/main" id="{C0549187-255A-A5E9-FA48-1E1789874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075" y="732119"/>
            <a:ext cx="2609850" cy="26098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81532" y="2238025"/>
            <a:ext cx="381000" cy="452120"/>
          </a:xfrm>
          <a:prstGeom prst="rect">
            <a:avLst/>
          </a:prstGeom>
        </p:spPr>
        <p:txBody>
          <a:bodyPr vert="horz" wrap="square" lIns="0" tIns="12700" rIns="0" bIns="0" rtlCol="0">
            <a:spAutoFit/>
          </a:bodyPr>
          <a:lstStyle/>
          <a:p>
            <a:pPr marL="12700">
              <a:lnSpc>
                <a:spcPct val="100000"/>
              </a:lnSpc>
              <a:spcBef>
                <a:spcPts val="100"/>
              </a:spcBef>
            </a:pPr>
            <a:r>
              <a:rPr sz="2800" b="1" dirty="0">
                <a:solidFill>
                  <a:srgbClr val="0D38A9"/>
                </a:solidFill>
                <a:latin typeface="Arial"/>
                <a:cs typeface="Arial"/>
              </a:rPr>
              <a:t>—</a:t>
            </a:r>
            <a:endParaRPr sz="280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4453255" cy="391160"/>
          </a:xfrm>
          <a:prstGeom prst="rect">
            <a:avLst/>
          </a:prstGeom>
        </p:spPr>
        <p:txBody>
          <a:bodyPr vert="horz" wrap="square" lIns="0" tIns="12700" rIns="0" bIns="0" rtlCol="0">
            <a:spAutoFit/>
          </a:bodyPr>
          <a:lstStyle/>
          <a:p>
            <a:pPr marL="12700">
              <a:lnSpc>
                <a:spcPct val="100000"/>
              </a:lnSpc>
              <a:spcBef>
                <a:spcPts val="100"/>
              </a:spcBef>
            </a:pPr>
            <a:r>
              <a:rPr sz="2400" spc="-50" dirty="0"/>
              <a:t>Insights </a:t>
            </a:r>
            <a:r>
              <a:rPr sz="2400" spc="-40" dirty="0"/>
              <a:t>and</a:t>
            </a:r>
            <a:r>
              <a:rPr sz="2400" spc="-50" dirty="0"/>
              <a:t> </a:t>
            </a:r>
            <a:r>
              <a:rPr sz="2400" spc="-60" dirty="0"/>
              <a:t>Recommendations</a:t>
            </a:r>
            <a:endParaRPr sz="2400"/>
          </a:p>
        </p:txBody>
      </p:sp>
      <p:sp>
        <p:nvSpPr>
          <p:cNvPr id="3" name="object 3"/>
          <p:cNvSpPr/>
          <p:nvPr/>
        </p:nvSpPr>
        <p:spPr>
          <a:xfrm>
            <a:off x="609600" y="926952"/>
            <a:ext cx="7731125" cy="3593465"/>
          </a:xfrm>
          <a:custGeom>
            <a:avLst/>
            <a:gdLst/>
            <a:ahLst/>
            <a:cxnLst/>
            <a:rect l="l" t="t" r="r" b="b"/>
            <a:pathLst>
              <a:path w="7731125" h="3593465">
                <a:moveTo>
                  <a:pt x="7132138" y="3593099"/>
                </a:moveTo>
                <a:lnTo>
                  <a:pt x="598861" y="3593099"/>
                </a:lnTo>
                <a:lnTo>
                  <a:pt x="549745" y="3591114"/>
                </a:lnTo>
                <a:lnTo>
                  <a:pt x="501723" y="3585261"/>
                </a:lnTo>
                <a:lnTo>
                  <a:pt x="454948" y="3575695"/>
                </a:lnTo>
                <a:lnTo>
                  <a:pt x="409575" y="3562569"/>
                </a:lnTo>
                <a:lnTo>
                  <a:pt x="365757" y="3546038"/>
                </a:lnTo>
                <a:lnTo>
                  <a:pt x="323650" y="3526256"/>
                </a:lnTo>
                <a:lnTo>
                  <a:pt x="283407" y="3503376"/>
                </a:lnTo>
                <a:lnTo>
                  <a:pt x="245181" y="3477554"/>
                </a:lnTo>
                <a:lnTo>
                  <a:pt x="209129" y="3448943"/>
                </a:lnTo>
                <a:lnTo>
                  <a:pt x="175402" y="3417697"/>
                </a:lnTo>
                <a:lnTo>
                  <a:pt x="144156" y="3383971"/>
                </a:lnTo>
                <a:lnTo>
                  <a:pt x="115545" y="3347918"/>
                </a:lnTo>
                <a:lnTo>
                  <a:pt x="89723" y="3309692"/>
                </a:lnTo>
                <a:lnTo>
                  <a:pt x="66843" y="3269449"/>
                </a:lnTo>
                <a:lnTo>
                  <a:pt x="47061" y="3227342"/>
                </a:lnTo>
                <a:lnTo>
                  <a:pt x="30530" y="3183524"/>
                </a:lnTo>
                <a:lnTo>
                  <a:pt x="17404" y="3138151"/>
                </a:lnTo>
                <a:lnTo>
                  <a:pt x="7838" y="3091376"/>
                </a:lnTo>
                <a:lnTo>
                  <a:pt x="1985" y="3043354"/>
                </a:lnTo>
                <a:lnTo>
                  <a:pt x="0" y="2994237"/>
                </a:lnTo>
                <a:lnTo>
                  <a:pt x="0" y="598861"/>
                </a:lnTo>
                <a:lnTo>
                  <a:pt x="1985" y="549745"/>
                </a:lnTo>
                <a:lnTo>
                  <a:pt x="7838" y="501723"/>
                </a:lnTo>
                <a:lnTo>
                  <a:pt x="17404" y="454948"/>
                </a:lnTo>
                <a:lnTo>
                  <a:pt x="30530" y="409575"/>
                </a:lnTo>
                <a:lnTo>
                  <a:pt x="47061" y="365757"/>
                </a:lnTo>
                <a:lnTo>
                  <a:pt x="66843" y="323650"/>
                </a:lnTo>
                <a:lnTo>
                  <a:pt x="89723" y="283407"/>
                </a:lnTo>
                <a:lnTo>
                  <a:pt x="115545" y="245181"/>
                </a:lnTo>
                <a:lnTo>
                  <a:pt x="144156" y="209129"/>
                </a:lnTo>
                <a:lnTo>
                  <a:pt x="175402" y="175402"/>
                </a:lnTo>
                <a:lnTo>
                  <a:pt x="209129" y="144156"/>
                </a:lnTo>
                <a:lnTo>
                  <a:pt x="245181" y="115545"/>
                </a:lnTo>
                <a:lnTo>
                  <a:pt x="283407" y="89723"/>
                </a:lnTo>
                <a:lnTo>
                  <a:pt x="323650" y="66843"/>
                </a:lnTo>
                <a:lnTo>
                  <a:pt x="365757" y="47061"/>
                </a:lnTo>
                <a:lnTo>
                  <a:pt x="409575" y="30530"/>
                </a:lnTo>
                <a:lnTo>
                  <a:pt x="454948" y="17404"/>
                </a:lnTo>
                <a:lnTo>
                  <a:pt x="501723" y="7838"/>
                </a:lnTo>
                <a:lnTo>
                  <a:pt x="549745" y="1985"/>
                </a:lnTo>
                <a:lnTo>
                  <a:pt x="598861" y="0"/>
                </a:lnTo>
                <a:lnTo>
                  <a:pt x="7132138" y="0"/>
                </a:lnTo>
                <a:lnTo>
                  <a:pt x="7184794" y="2317"/>
                </a:lnTo>
                <a:lnTo>
                  <a:pt x="7236692" y="9194"/>
                </a:lnTo>
                <a:lnTo>
                  <a:pt x="7287556" y="20517"/>
                </a:lnTo>
                <a:lnTo>
                  <a:pt x="7337112" y="36170"/>
                </a:lnTo>
                <a:lnTo>
                  <a:pt x="7385082" y="56040"/>
                </a:lnTo>
                <a:lnTo>
                  <a:pt x="7431192" y="80013"/>
                </a:lnTo>
                <a:lnTo>
                  <a:pt x="7475164" y="107973"/>
                </a:lnTo>
                <a:lnTo>
                  <a:pt x="7516725" y="139808"/>
                </a:lnTo>
                <a:lnTo>
                  <a:pt x="7555597" y="175402"/>
                </a:lnTo>
                <a:lnTo>
                  <a:pt x="7591191" y="214274"/>
                </a:lnTo>
                <a:lnTo>
                  <a:pt x="7623026" y="255835"/>
                </a:lnTo>
                <a:lnTo>
                  <a:pt x="7650986" y="299808"/>
                </a:lnTo>
                <a:lnTo>
                  <a:pt x="7674959" y="345917"/>
                </a:lnTo>
                <a:lnTo>
                  <a:pt x="7694829" y="393887"/>
                </a:lnTo>
                <a:lnTo>
                  <a:pt x="7710482" y="443443"/>
                </a:lnTo>
                <a:lnTo>
                  <a:pt x="7721804" y="494308"/>
                </a:lnTo>
                <a:lnTo>
                  <a:pt x="7728682" y="546206"/>
                </a:lnTo>
                <a:lnTo>
                  <a:pt x="7730999" y="598861"/>
                </a:lnTo>
                <a:lnTo>
                  <a:pt x="7730999" y="2994237"/>
                </a:lnTo>
                <a:lnTo>
                  <a:pt x="7729014" y="3043354"/>
                </a:lnTo>
                <a:lnTo>
                  <a:pt x="7723161" y="3091376"/>
                </a:lnTo>
                <a:lnTo>
                  <a:pt x="7713595" y="3138151"/>
                </a:lnTo>
                <a:lnTo>
                  <a:pt x="7700469" y="3183524"/>
                </a:lnTo>
                <a:lnTo>
                  <a:pt x="7683938" y="3227342"/>
                </a:lnTo>
                <a:lnTo>
                  <a:pt x="7664156" y="3269449"/>
                </a:lnTo>
                <a:lnTo>
                  <a:pt x="7641276" y="3309692"/>
                </a:lnTo>
                <a:lnTo>
                  <a:pt x="7615454" y="3347918"/>
                </a:lnTo>
                <a:lnTo>
                  <a:pt x="7586843" y="3383971"/>
                </a:lnTo>
                <a:lnTo>
                  <a:pt x="7555597" y="3417697"/>
                </a:lnTo>
                <a:lnTo>
                  <a:pt x="7521871" y="3448943"/>
                </a:lnTo>
                <a:lnTo>
                  <a:pt x="7485818" y="3477554"/>
                </a:lnTo>
                <a:lnTo>
                  <a:pt x="7447593" y="3503376"/>
                </a:lnTo>
                <a:lnTo>
                  <a:pt x="7407349" y="3526256"/>
                </a:lnTo>
                <a:lnTo>
                  <a:pt x="7365242" y="3546038"/>
                </a:lnTo>
                <a:lnTo>
                  <a:pt x="7321424" y="3562569"/>
                </a:lnTo>
                <a:lnTo>
                  <a:pt x="7276051" y="3575695"/>
                </a:lnTo>
                <a:lnTo>
                  <a:pt x="7229276" y="3585261"/>
                </a:lnTo>
                <a:lnTo>
                  <a:pt x="7181254" y="3591114"/>
                </a:lnTo>
                <a:lnTo>
                  <a:pt x="7132138" y="3593099"/>
                </a:lnTo>
                <a:close/>
              </a:path>
            </a:pathLst>
          </a:custGeom>
          <a:solidFill>
            <a:srgbClr val="F3F3F3"/>
          </a:solidFill>
        </p:spPr>
        <p:txBody>
          <a:bodyPr wrap="square" lIns="0" tIns="0" rIns="0" bIns="0" rtlCol="0"/>
          <a:lstStyle/>
          <a:p>
            <a:endParaRPr/>
          </a:p>
        </p:txBody>
      </p:sp>
      <p:sp>
        <p:nvSpPr>
          <p:cNvPr id="4" name="object 4"/>
          <p:cNvSpPr txBox="1"/>
          <p:nvPr/>
        </p:nvSpPr>
        <p:spPr>
          <a:xfrm>
            <a:off x="990600" y="1225476"/>
            <a:ext cx="6696207" cy="3730958"/>
          </a:xfrm>
          <a:prstGeom prst="rect">
            <a:avLst/>
          </a:prstGeom>
        </p:spPr>
        <p:txBody>
          <a:bodyPr vert="horz" wrap="square" lIns="0" tIns="12700" rIns="0" bIns="0" rtlCol="0">
            <a:spAutoFit/>
          </a:bodyPr>
          <a:lstStyle/>
          <a:p>
            <a:pPr marL="12700">
              <a:lnSpc>
                <a:spcPts val="1664"/>
              </a:lnSpc>
              <a:spcBef>
                <a:spcPts val="100"/>
              </a:spcBef>
            </a:pPr>
            <a:r>
              <a:rPr lang="en-US" sz="1200" b="1" dirty="0">
                <a:latin typeface="Microsoft Sans Serif"/>
                <a:cs typeface="Microsoft Sans Serif"/>
              </a:rPr>
              <a:t>Insights:</a:t>
            </a:r>
          </a:p>
          <a:p>
            <a:pPr marL="469900" lvl="1">
              <a:lnSpc>
                <a:spcPts val="1664"/>
              </a:lnSpc>
              <a:spcBef>
                <a:spcPts val="100"/>
              </a:spcBef>
            </a:pPr>
            <a:r>
              <a:rPr sz="1200" dirty="0">
                <a:latin typeface="Microsoft Sans Serif"/>
                <a:cs typeface="Microsoft Sans Serif"/>
              </a:rPr>
              <a:t>●</a:t>
            </a:r>
            <a:r>
              <a:rPr lang="en-US" sz="1200" dirty="0">
                <a:latin typeface="Microsoft Sans Serif"/>
                <a:cs typeface="Microsoft Sans Serif"/>
              </a:rPr>
              <a:t> </a:t>
            </a:r>
            <a:r>
              <a:rPr lang="en-US" sz="1000" dirty="0">
                <a:latin typeface="Microsoft Sans Serif"/>
                <a:cs typeface="Microsoft Sans Serif"/>
              </a:rPr>
              <a:t>The customer feedback is changing significantly  from very good to very bad over the quarters</a:t>
            </a:r>
            <a:endParaRPr sz="1000" dirty="0">
              <a:latin typeface="Microsoft Sans Serif"/>
              <a:cs typeface="Microsoft Sans Serif"/>
            </a:endParaRPr>
          </a:p>
          <a:p>
            <a:pPr marL="469900" lvl="1">
              <a:lnSpc>
                <a:spcPts val="1650"/>
              </a:lnSpc>
            </a:pPr>
            <a:r>
              <a:rPr sz="1000" dirty="0">
                <a:latin typeface="Arial"/>
                <a:cs typeface="Arial"/>
              </a:rPr>
              <a:t>●</a:t>
            </a:r>
            <a:r>
              <a:rPr lang="en-US" sz="1000" dirty="0">
                <a:latin typeface="Arial"/>
                <a:cs typeface="Arial"/>
              </a:rPr>
              <a:t> The revenue and number of orders are also significantly decreasing </a:t>
            </a:r>
            <a:endParaRPr sz="1000" dirty="0">
              <a:latin typeface="Arial"/>
              <a:cs typeface="Arial"/>
            </a:endParaRPr>
          </a:p>
          <a:p>
            <a:pPr marL="469900" lvl="1">
              <a:lnSpc>
                <a:spcPts val="1650"/>
              </a:lnSpc>
            </a:pPr>
            <a:r>
              <a:rPr sz="1000" dirty="0">
                <a:latin typeface="Arial"/>
                <a:cs typeface="Arial"/>
              </a:rPr>
              <a:t>●</a:t>
            </a:r>
            <a:r>
              <a:rPr lang="en-US" sz="1000" dirty="0">
                <a:latin typeface="Arial"/>
                <a:cs typeface="Arial"/>
              </a:rPr>
              <a:t> The average shipping days are also significantly increasing every quarter</a:t>
            </a:r>
          </a:p>
          <a:p>
            <a:pPr marL="469900" lvl="1">
              <a:lnSpc>
                <a:spcPts val="1650"/>
              </a:lnSpc>
            </a:pPr>
            <a:endParaRPr sz="1200" dirty="0">
              <a:latin typeface="Arial"/>
              <a:cs typeface="Arial"/>
            </a:endParaRPr>
          </a:p>
          <a:p>
            <a:pPr marL="12700">
              <a:lnSpc>
                <a:spcPts val="1664"/>
              </a:lnSpc>
              <a:spcBef>
                <a:spcPts val="100"/>
              </a:spcBef>
            </a:pPr>
            <a:r>
              <a:rPr lang="en-US" sz="1200" b="1" dirty="0">
                <a:latin typeface="Microsoft Sans Serif"/>
                <a:cs typeface="Microsoft Sans Serif"/>
              </a:rPr>
              <a:t>Recommendations:</a:t>
            </a:r>
            <a:endParaRPr sz="1200" b="1" dirty="0">
              <a:latin typeface="Microsoft Sans Serif"/>
              <a:cs typeface="Microsoft Sans Serif"/>
            </a:endParaRPr>
          </a:p>
          <a:p>
            <a:pPr marL="469900" lvl="1">
              <a:lnSpc>
                <a:spcPts val="1650"/>
              </a:lnSpc>
            </a:pPr>
            <a:r>
              <a:rPr sz="1200" b="1" dirty="0">
                <a:latin typeface="Arial"/>
                <a:cs typeface="Arial"/>
              </a:rPr>
              <a:t>●</a:t>
            </a:r>
            <a:r>
              <a:rPr lang="en-US" sz="1200" b="1" dirty="0">
                <a:latin typeface="Arial"/>
                <a:cs typeface="Arial"/>
              </a:rPr>
              <a:t> </a:t>
            </a:r>
            <a:r>
              <a:rPr lang="en-US" sz="1000" dirty="0">
                <a:latin typeface="Arial"/>
                <a:cs typeface="Arial"/>
              </a:rPr>
              <a:t>Hire more personnel across the board and especially in customer service </a:t>
            </a:r>
            <a:endParaRPr sz="1000" dirty="0">
              <a:latin typeface="Arial"/>
              <a:cs typeface="Arial"/>
            </a:endParaRPr>
          </a:p>
          <a:p>
            <a:pPr marL="469900" lvl="1">
              <a:lnSpc>
                <a:spcPts val="1650"/>
              </a:lnSpc>
            </a:pPr>
            <a:r>
              <a:rPr sz="1000" dirty="0">
                <a:latin typeface="Arial"/>
                <a:cs typeface="Arial"/>
              </a:rPr>
              <a:t>●</a:t>
            </a:r>
            <a:r>
              <a:rPr lang="en-US" sz="1000" dirty="0">
                <a:latin typeface="Arial"/>
                <a:cs typeface="Arial"/>
              </a:rPr>
              <a:t>Optimize the time taken to ship the orders by better planning by maybe increasing the inventory which might help reduce the delay in shipping</a:t>
            </a:r>
            <a:endParaRPr sz="1000" dirty="0">
              <a:latin typeface="Arial"/>
              <a:cs typeface="Arial"/>
            </a:endParaRPr>
          </a:p>
          <a:p>
            <a:pPr marL="469900" lvl="1">
              <a:lnSpc>
                <a:spcPts val="1664"/>
              </a:lnSpc>
            </a:pPr>
            <a:r>
              <a:rPr sz="1000" dirty="0">
                <a:latin typeface="Arial"/>
                <a:cs typeface="Arial"/>
              </a:rPr>
              <a:t>●</a:t>
            </a:r>
            <a:r>
              <a:rPr lang="en-US" sz="1000" dirty="0">
                <a:latin typeface="Arial"/>
                <a:cs typeface="Arial"/>
              </a:rPr>
              <a:t>Provide training for personnel to improve customer service</a:t>
            </a:r>
          </a:p>
          <a:p>
            <a:pPr marL="469900" lvl="1">
              <a:lnSpc>
                <a:spcPts val="1664"/>
              </a:lnSpc>
            </a:pPr>
            <a:r>
              <a:rPr lang="en-US" sz="1000" dirty="0">
                <a:latin typeface="Arial"/>
                <a:cs typeface="Arial"/>
              </a:rPr>
              <a:t>●Decrease the discount provided for each credit card</a:t>
            </a:r>
          </a:p>
          <a:p>
            <a:pPr marL="469900" lvl="1">
              <a:lnSpc>
                <a:spcPts val="1664"/>
              </a:lnSpc>
            </a:pPr>
            <a:r>
              <a:rPr lang="en-US" sz="1000" dirty="0">
                <a:latin typeface="Arial"/>
                <a:cs typeface="Arial"/>
              </a:rPr>
              <a:t>●Target states with highest customer base (TX,FL,CA,NY,DC) to improve sales</a:t>
            </a:r>
          </a:p>
          <a:p>
            <a:pPr marL="469900" lvl="1">
              <a:lnSpc>
                <a:spcPts val="1664"/>
              </a:lnSpc>
            </a:pPr>
            <a:r>
              <a:rPr lang="en-US" sz="1000" dirty="0">
                <a:latin typeface="Arial"/>
                <a:cs typeface="Arial"/>
              </a:rPr>
              <a:t>●Focus on targeting sales for American manufactured vehicles to increase the number of orders</a:t>
            </a:r>
          </a:p>
          <a:p>
            <a:pPr marL="469900" lvl="1">
              <a:lnSpc>
                <a:spcPts val="1664"/>
              </a:lnSpc>
            </a:pPr>
            <a:endParaRPr lang="en-US" sz="1200" dirty="0">
              <a:latin typeface="Arial"/>
              <a:cs typeface="Arial"/>
            </a:endParaRPr>
          </a:p>
          <a:p>
            <a:pPr marL="469900" lvl="1">
              <a:lnSpc>
                <a:spcPts val="1664"/>
              </a:lnSpc>
            </a:pPr>
            <a:endParaRPr lang="en-US" sz="1200" dirty="0">
              <a:latin typeface="Arial"/>
              <a:cs typeface="Arial"/>
            </a:endParaRPr>
          </a:p>
          <a:p>
            <a:pPr marL="641350" lvl="1" indent="-171450">
              <a:lnSpc>
                <a:spcPts val="1664"/>
              </a:lnSpc>
              <a:buFont typeface="Arial" panose="020B0604020202020204" pitchFamily="34" charset="0"/>
              <a:buChar char="•"/>
            </a:pPr>
            <a:endParaRPr lang="en-US" sz="1200" dirty="0">
              <a:latin typeface="Arial"/>
              <a:cs typeface="Arial"/>
            </a:endParaRPr>
          </a:p>
          <a:p>
            <a:pPr marL="469900" lvl="1">
              <a:lnSpc>
                <a:spcPts val="1664"/>
              </a:lnSpc>
            </a:pPr>
            <a:endParaRPr sz="1400" dirty="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2713990" cy="391160"/>
          </a:xfrm>
          <a:prstGeom prst="rect">
            <a:avLst/>
          </a:prstGeom>
        </p:spPr>
        <p:txBody>
          <a:bodyPr vert="horz" wrap="square" lIns="0" tIns="12700" rIns="0" bIns="0" rtlCol="0">
            <a:spAutoFit/>
          </a:bodyPr>
          <a:lstStyle/>
          <a:p>
            <a:pPr marL="12700">
              <a:lnSpc>
                <a:spcPct val="100000"/>
              </a:lnSpc>
              <a:spcBef>
                <a:spcPts val="100"/>
              </a:spcBef>
            </a:pPr>
            <a:r>
              <a:rPr sz="2400" spc="-100" dirty="0"/>
              <a:t>Business</a:t>
            </a:r>
            <a:r>
              <a:rPr sz="2400" spc="-20" dirty="0"/>
              <a:t> </a:t>
            </a:r>
            <a:r>
              <a:rPr sz="2400" spc="-35" dirty="0"/>
              <a:t>O</a:t>
            </a:r>
            <a:r>
              <a:rPr sz="2400" spc="-50" dirty="0"/>
              <a:t>v</a:t>
            </a:r>
            <a:r>
              <a:rPr sz="2400" spc="-20" dirty="0"/>
              <a:t>e</a:t>
            </a:r>
            <a:r>
              <a:rPr sz="2400" spc="55" dirty="0"/>
              <a:t>r</a:t>
            </a:r>
            <a:r>
              <a:rPr sz="2400" spc="-50" dirty="0"/>
              <a:t>vi</a:t>
            </a:r>
            <a:r>
              <a:rPr sz="2400" spc="-85" dirty="0"/>
              <a:t>e</a:t>
            </a:r>
            <a:r>
              <a:rPr sz="2400" spc="180" dirty="0"/>
              <a:t>w</a:t>
            </a:r>
            <a:endParaRPr sz="2400"/>
          </a:p>
        </p:txBody>
      </p:sp>
      <p:sp>
        <p:nvSpPr>
          <p:cNvPr id="3" name="object 3"/>
          <p:cNvSpPr/>
          <p:nvPr/>
        </p:nvSpPr>
        <p:spPr>
          <a:xfrm>
            <a:off x="456375" y="1591549"/>
            <a:ext cx="1856105" cy="833755"/>
          </a:xfrm>
          <a:custGeom>
            <a:avLst/>
            <a:gdLst/>
            <a:ahLst/>
            <a:cxnLst/>
            <a:rect l="l" t="t" r="r" b="b"/>
            <a:pathLst>
              <a:path w="1856105" h="833755">
                <a:moveTo>
                  <a:pt x="1716547" y="833699"/>
                </a:moveTo>
                <a:lnTo>
                  <a:pt x="138952" y="833699"/>
                </a:lnTo>
                <a:lnTo>
                  <a:pt x="95032" y="826616"/>
                </a:lnTo>
                <a:lnTo>
                  <a:pt x="56889" y="806890"/>
                </a:lnTo>
                <a:lnTo>
                  <a:pt x="26809" y="776810"/>
                </a:lnTo>
                <a:lnTo>
                  <a:pt x="7083" y="738667"/>
                </a:lnTo>
                <a:lnTo>
                  <a:pt x="0" y="694747"/>
                </a:lnTo>
                <a:lnTo>
                  <a:pt x="0" y="138952"/>
                </a:lnTo>
                <a:lnTo>
                  <a:pt x="7083" y="95032"/>
                </a:lnTo>
                <a:lnTo>
                  <a:pt x="26809" y="56889"/>
                </a:lnTo>
                <a:lnTo>
                  <a:pt x="56889" y="26809"/>
                </a:lnTo>
                <a:lnTo>
                  <a:pt x="95032" y="7083"/>
                </a:lnTo>
                <a:lnTo>
                  <a:pt x="138952" y="0"/>
                </a:lnTo>
                <a:lnTo>
                  <a:pt x="1716547"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7" y="833699"/>
                </a:lnTo>
                <a:close/>
              </a:path>
            </a:pathLst>
          </a:custGeom>
          <a:solidFill>
            <a:srgbClr val="5B9BD4">
              <a:alpha val="19999"/>
            </a:srgbClr>
          </a:solidFill>
        </p:spPr>
        <p:txBody>
          <a:bodyPr wrap="square" lIns="0" tIns="0" rIns="0" bIns="0" rtlCol="0"/>
          <a:lstStyle/>
          <a:p>
            <a:endParaRPr/>
          </a:p>
        </p:txBody>
      </p:sp>
      <p:sp>
        <p:nvSpPr>
          <p:cNvPr id="4" name="object 4"/>
          <p:cNvSpPr txBox="1"/>
          <p:nvPr/>
        </p:nvSpPr>
        <p:spPr>
          <a:xfrm>
            <a:off x="1007151" y="1848443"/>
            <a:ext cx="864558" cy="289823"/>
          </a:xfrm>
          <a:prstGeom prst="rect">
            <a:avLst/>
          </a:prstGeom>
        </p:spPr>
        <p:txBody>
          <a:bodyPr vert="horz" wrap="square" lIns="0" tIns="12700" rIns="0" bIns="0" rtlCol="0">
            <a:spAutoFit/>
          </a:bodyPr>
          <a:lstStyle/>
          <a:p>
            <a:pPr marL="12700">
              <a:lnSpc>
                <a:spcPct val="100000"/>
              </a:lnSpc>
              <a:spcBef>
                <a:spcPts val="100"/>
              </a:spcBef>
            </a:pPr>
            <a:r>
              <a:rPr lang="en-US" b="1" spc="45" dirty="0">
                <a:latin typeface="Arial"/>
                <a:cs typeface="Arial"/>
              </a:rPr>
              <a:t>48.61</a:t>
            </a:r>
            <a:r>
              <a:rPr sz="1800" b="1" spc="-95" dirty="0">
                <a:latin typeface="Arial"/>
                <a:cs typeface="Arial"/>
              </a:rPr>
              <a:t> </a:t>
            </a:r>
            <a:r>
              <a:rPr sz="1800" b="1" spc="60" dirty="0">
                <a:latin typeface="Arial"/>
                <a:cs typeface="Arial"/>
              </a:rPr>
              <a:t>M</a:t>
            </a:r>
            <a:endParaRPr sz="1800" dirty="0">
              <a:latin typeface="Arial"/>
              <a:cs typeface="Arial"/>
            </a:endParaRPr>
          </a:p>
        </p:txBody>
      </p:sp>
      <p:sp>
        <p:nvSpPr>
          <p:cNvPr id="5" name="object 5"/>
          <p:cNvSpPr/>
          <p:nvPr/>
        </p:nvSpPr>
        <p:spPr>
          <a:xfrm>
            <a:off x="456375" y="1274125"/>
            <a:ext cx="1856105" cy="387985"/>
          </a:xfrm>
          <a:custGeom>
            <a:avLst/>
            <a:gdLst/>
            <a:ahLst/>
            <a:cxnLst/>
            <a:rect l="l" t="t" r="r" b="b"/>
            <a:pathLst>
              <a:path w="1856105"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6" name="object 6"/>
          <p:cNvSpPr txBox="1"/>
          <p:nvPr/>
        </p:nvSpPr>
        <p:spPr>
          <a:xfrm>
            <a:off x="826187" y="1348758"/>
            <a:ext cx="1116965" cy="223520"/>
          </a:xfrm>
          <a:prstGeom prst="rect">
            <a:avLst/>
          </a:prstGeom>
        </p:spPr>
        <p:txBody>
          <a:bodyPr vert="horz" wrap="square" lIns="0" tIns="12700" rIns="0" bIns="0" rtlCol="0">
            <a:spAutoFit/>
          </a:bodyPr>
          <a:lstStyle/>
          <a:p>
            <a:pPr marL="12700">
              <a:lnSpc>
                <a:spcPct val="100000"/>
              </a:lnSpc>
              <a:spcBef>
                <a:spcPts val="100"/>
              </a:spcBef>
            </a:pPr>
            <a:r>
              <a:rPr sz="1300" b="1" spc="-10" dirty="0">
                <a:solidFill>
                  <a:srgbClr val="FFFFFF"/>
                </a:solidFill>
                <a:latin typeface="Arial"/>
                <a:cs typeface="Arial"/>
              </a:rPr>
              <a:t>Total</a:t>
            </a:r>
            <a:r>
              <a:rPr sz="1300" b="1" spc="-65" dirty="0">
                <a:solidFill>
                  <a:srgbClr val="FFFFFF"/>
                </a:solidFill>
                <a:latin typeface="Arial"/>
                <a:cs typeface="Arial"/>
              </a:rPr>
              <a:t> </a:t>
            </a:r>
            <a:r>
              <a:rPr sz="1300" b="1" spc="-40" dirty="0">
                <a:solidFill>
                  <a:srgbClr val="FFFFFF"/>
                </a:solidFill>
                <a:latin typeface="Arial"/>
                <a:cs typeface="Arial"/>
              </a:rPr>
              <a:t>Revenue</a:t>
            </a:r>
            <a:endParaRPr sz="1300">
              <a:latin typeface="Arial"/>
              <a:cs typeface="Arial"/>
            </a:endParaRPr>
          </a:p>
        </p:txBody>
      </p:sp>
      <p:sp>
        <p:nvSpPr>
          <p:cNvPr id="7" name="object 7"/>
          <p:cNvSpPr/>
          <p:nvPr/>
        </p:nvSpPr>
        <p:spPr>
          <a:xfrm>
            <a:off x="2581624" y="1591549"/>
            <a:ext cx="1856105" cy="833755"/>
          </a:xfrm>
          <a:custGeom>
            <a:avLst/>
            <a:gdLst/>
            <a:ahLst/>
            <a:cxnLst/>
            <a:rect l="l" t="t" r="r" b="b"/>
            <a:pathLst>
              <a:path w="1856104" h="833755">
                <a:moveTo>
                  <a:pt x="1716547" y="833699"/>
                </a:moveTo>
                <a:lnTo>
                  <a:pt x="138952" y="833699"/>
                </a:lnTo>
                <a:lnTo>
                  <a:pt x="95032" y="826616"/>
                </a:lnTo>
                <a:lnTo>
                  <a:pt x="56889" y="806890"/>
                </a:lnTo>
                <a:lnTo>
                  <a:pt x="26809" y="776810"/>
                </a:lnTo>
                <a:lnTo>
                  <a:pt x="7083" y="738667"/>
                </a:lnTo>
                <a:lnTo>
                  <a:pt x="0" y="694747"/>
                </a:lnTo>
                <a:lnTo>
                  <a:pt x="0" y="138952"/>
                </a:lnTo>
                <a:lnTo>
                  <a:pt x="7083" y="95032"/>
                </a:lnTo>
                <a:lnTo>
                  <a:pt x="26809" y="56889"/>
                </a:lnTo>
                <a:lnTo>
                  <a:pt x="56889" y="26809"/>
                </a:lnTo>
                <a:lnTo>
                  <a:pt x="95032" y="7083"/>
                </a:lnTo>
                <a:lnTo>
                  <a:pt x="138952" y="0"/>
                </a:lnTo>
                <a:lnTo>
                  <a:pt x="1716547"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7" y="833699"/>
                </a:lnTo>
                <a:close/>
              </a:path>
            </a:pathLst>
          </a:custGeom>
          <a:solidFill>
            <a:srgbClr val="5B9BD4">
              <a:alpha val="19999"/>
            </a:srgbClr>
          </a:solidFill>
        </p:spPr>
        <p:txBody>
          <a:bodyPr wrap="square" lIns="0" tIns="0" rIns="0" bIns="0" rtlCol="0"/>
          <a:lstStyle/>
          <a:p>
            <a:endParaRPr/>
          </a:p>
        </p:txBody>
      </p:sp>
      <p:sp>
        <p:nvSpPr>
          <p:cNvPr id="8" name="object 8"/>
          <p:cNvSpPr txBox="1"/>
          <p:nvPr/>
        </p:nvSpPr>
        <p:spPr>
          <a:xfrm>
            <a:off x="3222355" y="1848443"/>
            <a:ext cx="574040" cy="299720"/>
          </a:xfrm>
          <a:prstGeom prst="rect">
            <a:avLst/>
          </a:prstGeom>
        </p:spPr>
        <p:txBody>
          <a:bodyPr vert="horz" wrap="square" lIns="0" tIns="12700" rIns="0" bIns="0" rtlCol="0">
            <a:spAutoFit/>
          </a:bodyPr>
          <a:lstStyle/>
          <a:p>
            <a:pPr marL="12700">
              <a:lnSpc>
                <a:spcPct val="100000"/>
              </a:lnSpc>
              <a:spcBef>
                <a:spcPts val="100"/>
              </a:spcBef>
            </a:pPr>
            <a:r>
              <a:rPr lang="en-US" b="1" spc="75" dirty="0">
                <a:latin typeface="Arial"/>
                <a:cs typeface="Arial"/>
              </a:rPr>
              <a:t>1000</a:t>
            </a:r>
            <a:endParaRPr sz="1800" dirty="0">
              <a:latin typeface="Arial"/>
              <a:cs typeface="Arial"/>
            </a:endParaRPr>
          </a:p>
        </p:txBody>
      </p:sp>
      <p:sp>
        <p:nvSpPr>
          <p:cNvPr id="9" name="object 9"/>
          <p:cNvSpPr/>
          <p:nvPr/>
        </p:nvSpPr>
        <p:spPr>
          <a:xfrm>
            <a:off x="2581624" y="1274125"/>
            <a:ext cx="1856105" cy="387985"/>
          </a:xfrm>
          <a:custGeom>
            <a:avLst/>
            <a:gdLst/>
            <a:ahLst/>
            <a:cxnLst/>
            <a:rect l="l" t="t" r="r" b="b"/>
            <a:pathLst>
              <a:path w="1856104"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10" name="object 10"/>
          <p:cNvSpPr txBox="1"/>
          <p:nvPr/>
        </p:nvSpPr>
        <p:spPr>
          <a:xfrm>
            <a:off x="3016301" y="1348758"/>
            <a:ext cx="986790" cy="223520"/>
          </a:xfrm>
          <a:prstGeom prst="rect">
            <a:avLst/>
          </a:prstGeom>
        </p:spPr>
        <p:txBody>
          <a:bodyPr vert="horz" wrap="square" lIns="0" tIns="12700" rIns="0" bIns="0" rtlCol="0">
            <a:spAutoFit/>
          </a:bodyPr>
          <a:lstStyle/>
          <a:p>
            <a:pPr marL="12700">
              <a:lnSpc>
                <a:spcPct val="100000"/>
              </a:lnSpc>
              <a:spcBef>
                <a:spcPts val="100"/>
              </a:spcBef>
            </a:pPr>
            <a:r>
              <a:rPr sz="1300" b="1" spc="-10" dirty="0">
                <a:solidFill>
                  <a:srgbClr val="FFFFFF"/>
                </a:solidFill>
                <a:latin typeface="Arial"/>
                <a:cs typeface="Arial"/>
              </a:rPr>
              <a:t>Total</a:t>
            </a:r>
            <a:r>
              <a:rPr sz="1300" b="1" spc="-65" dirty="0">
                <a:solidFill>
                  <a:srgbClr val="FFFFFF"/>
                </a:solidFill>
                <a:latin typeface="Arial"/>
                <a:cs typeface="Arial"/>
              </a:rPr>
              <a:t> </a:t>
            </a:r>
            <a:r>
              <a:rPr sz="1300" b="1" spc="-25" dirty="0">
                <a:solidFill>
                  <a:srgbClr val="FFFFFF"/>
                </a:solidFill>
                <a:latin typeface="Arial"/>
                <a:cs typeface="Arial"/>
              </a:rPr>
              <a:t>Orders</a:t>
            </a:r>
            <a:endParaRPr sz="1300">
              <a:latin typeface="Arial"/>
              <a:cs typeface="Arial"/>
            </a:endParaRPr>
          </a:p>
        </p:txBody>
      </p:sp>
      <p:sp>
        <p:nvSpPr>
          <p:cNvPr id="11" name="object 11"/>
          <p:cNvSpPr/>
          <p:nvPr/>
        </p:nvSpPr>
        <p:spPr>
          <a:xfrm>
            <a:off x="4706875" y="1591549"/>
            <a:ext cx="1856105" cy="833755"/>
          </a:xfrm>
          <a:custGeom>
            <a:avLst/>
            <a:gdLst/>
            <a:ahLst/>
            <a:cxnLst/>
            <a:rect l="l" t="t" r="r" b="b"/>
            <a:pathLst>
              <a:path w="1856104" h="833755">
                <a:moveTo>
                  <a:pt x="1716547" y="833699"/>
                </a:moveTo>
                <a:lnTo>
                  <a:pt x="138952" y="833699"/>
                </a:lnTo>
                <a:lnTo>
                  <a:pt x="95032" y="826616"/>
                </a:lnTo>
                <a:lnTo>
                  <a:pt x="56889" y="806890"/>
                </a:lnTo>
                <a:lnTo>
                  <a:pt x="26809" y="776810"/>
                </a:lnTo>
                <a:lnTo>
                  <a:pt x="7083" y="738667"/>
                </a:lnTo>
                <a:lnTo>
                  <a:pt x="0" y="694747"/>
                </a:lnTo>
                <a:lnTo>
                  <a:pt x="0" y="138952"/>
                </a:lnTo>
                <a:lnTo>
                  <a:pt x="7083" y="95032"/>
                </a:lnTo>
                <a:lnTo>
                  <a:pt x="26809" y="56889"/>
                </a:lnTo>
                <a:lnTo>
                  <a:pt x="56889" y="26809"/>
                </a:lnTo>
                <a:lnTo>
                  <a:pt x="95032" y="7083"/>
                </a:lnTo>
                <a:lnTo>
                  <a:pt x="138952" y="0"/>
                </a:lnTo>
                <a:lnTo>
                  <a:pt x="1716547"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7" y="833699"/>
                </a:lnTo>
                <a:close/>
              </a:path>
            </a:pathLst>
          </a:custGeom>
          <a:solidFill>
            <a:srgbClr val="5B9BD4">
              <a:alpha val="19999"/>
            </a:srgbClr>
          </a:solidFill>
        </p:spPr>
        <p:txBody>
          <a:bodyPr wrap="square" lIns="0" tIns="0" rIns="0" bIns="0" rtlCol="0"/>
          <a:lstStyle/>
          <a:p>
            <a:endParaRPr/>
          </a:p>
        </p:txBody>
      </p:sp>
      <p:sp>
        <p:nvSpPr>
          <p:cNvPr id="12" name="object 12"/>
          <p:cNvSpPr txBox="1"/>
          <p:nvPr/>
        </p:nvSpPr>
        <p:spPr>
          <a:xfrm>
            <a:off x="5416184" y="1848443"/>
            <a:ext cx="927765" cy="289823"/>
          </a:xfrm>
          <a:prstGeom prst="rect">
            <a:avLst/>
          </a:prstGeom>
        </p:spPr>
        <p:txBody>
          <a:bodyPr vert="horz" wrap="square" lIns="0" tIns="12700" rIns="0" bIns="0" rtlCol="0">
            <a:spAutoFit/>
          </a:bodyPr>
          <a:lstStyle/>
          <a:p>
            <a:pPr marL="12700">
              <a:lnSpc>
                <a:spcPct val="100000"/>
              </a:lnSpc>
              <a:spcBef>
                <a:spcPts val="100"/>
              </a:spcBef>
            </a:pPr>
            <a:r>
              <a:rPr lang="en-US" b="1" spc="75" dirty="0">
                <a:latin typeface="Arial"/>
                <a:cs typeface="Arial"/>
              </a:rPr>
              <a:t>1000</a:t>
            </a:r>
            <a:endParaRPr sz="1800" dirty="0">
              <a:latin typeface="Arial"/>
              <a:cs typeface="Arial"/>
            </a:endParaRPr>
          </a:p>
        </p:txBody>
      </p:sp>
      <p:sp>
        <p:nvSpPr>
          <p:cNvPr id="13" name="object 13"/>
          <p:cNvSpPr/>
          <p:nvPr/>
        </p:nvSpPr>
        <p:spPr>
          <a:xfrm>
            <a:off x="4706875" y="1274125"/>
            <a:ext cx="1856105" cy="387985"/>
          </a:xfrm>
          <a:custGeom>
            <a:avLst/>
            <a:gdLst/>
            <a:ahLst/>
            <a:cxnLst/>
            <a:rect l="l" t="t" r="r" b="b"/>
            <a:pathLst>
              <a:path w="1856104"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14" name="object 14"/>
          <p:cNvSpPr txBox="1"/>
          <p:nvPr/>
        </p:nvSpPr>
        <p:spPr>
          <a:xfrm>
            <a:off x="4993667" y="1348758"/>
            <a:ext cx="1282700" cy="223520"/>
          </a:xfrm>
          <a:prstGeom prst="rect">
            <a:avLst/>
          </a:prstGeom>
        </p:spPr>
        <p:txBody>
          <a:bodyPr vert="horz" wrap="square" lIns="0" tIns="12700" rIns="0" bIns="0" rtlCol="0">
            <a:spAutoFit/>
          </a:bodyPr>
          <a:lstStyle/>
          <a:p>
            <a:pPr marL="12700">
              <a:lnSpc>
                <a:spcPct val="100000"/>
              </a:lnSpc>
              <a:spcBef>
                <a:spcPts val="100"/>
              </a:spcBef>
            </a:pPr>
            <a:r>
              <a:rPr sz="1300" b="1" spc="-10" dirty="0">
                <a:solidFill>
                  <a:srgbClr val="FFFFFF"/>
                </a:solidFill>
                <a:latin typeface="Arial"/>
                <a:cs typeface="Arial"/>
              </a:rPr>
              <a:t>Total</a:t>
            </a:r>
            <a:r>
              <a:rPr sz="1300" b="1" spc="-60" dirty="0">
                <a:solidFill>
                  <a:srgbClr val="FFFFFF"/>
                </a:solidFill>
                <a:latin typeface="Arial"/>
                <a:cs typeface="Arial"/>
              </a:rPr>
              <a:t> </a:t>
            </a:r>
            <a:r>
              <a:rPr sz="1300" b="1" spc="-40" dirty="0">
                <a:solidFill>
                  <a:srgbClr val="FFFFFF"/>
                </a:solidFill>
                <a:latin typeface="Arial"/>
                <a:cs typeface="Arial"/>
              </a:rPr>
              <a:t>Customers</a:t>
            </a:r>
            <a:endParaRPr sz="1300">
              <a:latin typeface="Arial"/>
              <a:cs typeface="Arial"/>
            </a:endParaRPr>
          </a:p>
        </p:txBody>
      </p:sp>
      <p:sp>
        <p:nvSpPr>
          <p:cNvPr id="15" name="object 15"/>
          <p:cNvSpPr/>
          <p:nvPr/>
        </p:nvSpPr>
        <p:spPr>
          <a:xfrm>
            <a:off x="6832124" y="1591549"/>
            <a:ext cx="1856105" cy="833755"/>
          </a:xfrm>
          <a:custGeom>
            <a:avLst/>
            <a:gdLst/>
            <a:ahLst/>
            <a:cxnLst/>
            <a:rect l="l" t="t" r="r" b="b"/>
            <a:pathLst>
              <a:path w="1856104" h="833755">
                <a:moveTo>
                  <a:pt x="1716546" y="833699"/>
                </a:moveTo>
                <a:lnTo>
                  <a:pt x="138952" y="833699"/>
                </a:lnTo>
                <a:lnTo>
                  <a:pt x="95032" y="826616"/>
                </a:lnTo>
                <a:lnTo>
                  <a:pt x="56888" y="806890"/>
                </a:lnTo>
                <a:lnTo>
                  <a:pt x="26809" y="776810"/>
                </a:lnTo>
                <a:lnTo>
                  <a:pt x="7083" y="738667"/>
                </a:lnTo>
                <a:lnTo>
                  <a:pt x="0" y="694747"/>
                </a:lnTo>
                <a:lnTo>
                  <a:pt x="0" y="138952"/>
                </a:lnTo>
                <a:lnTo>
                  <a:pt x="7083" y="95032"/>
                </a:lnTo>
                <a:lnTo>
                  <a:pt x="26809" y="56889"/>
                </a:lnTo>
                <a:lnTo>
                  <a:pt x="56888" y="26809"/>
                </a:lnTo>
                <a:lnTo>
                  <a:pt x="95032" y="7083"/>
                </a:lnTo>
                <a:lnTo>
                  <a:pt x="138952" y="0"/>
                </a:lnTo>
                <a:lnTo>
                  <a:pt x="1716546"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6" y="833699"/>
                </a:lnTo>
                <a:close/>
              </a:path>
            </a:pathLst>
          </a:custGeom>
          <a:solidFill>
            <a:srgbClr val="5B9BD4">
              <a:alpha val="19999"/>
            </a:srgbClr>
          </a:solidFill>
        </p:spPr>
        <p:txBody>
          <a:bodyPr wrap="square" lIns="0" tIns="0" rIns="0" bIns="0" rtlCol="0"/>
          <a:lstStyle/>
          <a:p>
            <a:endParaRPr/>
          </a:p>
        </p:txBody>
      </p:sp>
      <p:sp>
        <p:nvSpPr>
          <p:cNvPr id="16" name="object 16"/>
          <p:cNvSpPr txBox="1"/>
          <p:nvPr/>
        </p:nvSpPr>
        <p:spPr>
          <a:xfrm>
            <a:off x="7581668" y="1848443"/>
            <a:ext cx="618387" cy="289823"/>
          </a:xfrm>
          <a:prstGeom prst="rect">
            <a:avLst/>
          </a:prstGeom>
        </p:spPr>
        <p:txBody>
          <a:bodyPr vert="horz" wrap="square" lIns="0" tIns="12700" rIns="0" bIns="0" rtlCol="0">
            <a:spAutoFit/>
          </a:bodyPr>
          <a:lstStyle/>
          <a:p>
            <a:pPr marL="12700">
              <a:lnSpc>
                <a:spcPct val="100000"/>
              </a:lnSpc>
              <a:spcBef>
                <a:spcPts val="100"/>
              </a:spcBef>
            </a:pPr>
            <a:r>
              <a:rPr sz="1800" b="1" spc="30" dirty="0">
                <a:latin typeface="Arial"/>
                <a:cs typeface="Arial"/>
              </a:rPr>
              <a:t>3.</a:t>
            </a:r>
            <a:r>
              <a:rPr lang="en-US" sz="1800" b="1" spc="30" dirty="0">
                <a:latin typeface="Arial"/>
                <a:cs typeface="Arial"/>
              </a:rPr>
              <a:t>06</a:t>
            </a:r>
            <a:endParaRPr sz="1800" dirty="0">
              <a:latin typeface="Arial"/>
              <a:cs typeface="Arial"/>
            </a:endParaRPr>
          </a:p>
        </p:txBody>
      </p:sp>
      <p:sp>
        <p:nvSpPr>
          <p:cNvPr id="17" name="object 17"/>
          <p:cNvSpPr/>
          <p:nvPr/>
        </p:nvSpPr>
        <p:spPr>
          <a:xfrm>
            <a:off x="6832124" y="1274125"/>
            <a:ext cx="1856105" cy="387985"/>
          </a:xfrm>
          <a:custGeom>
            <a:avLst/>
            <a:gdLst/>
            <a:ahLst/>
            <a:cxnLst/>
            <a:rect l="l" t="t" r="r" b="b"/>
            <a:pathLst>
              <a:path w="1856104"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18" name="object 18"/>
          <p:cNvSpPr txBox="1"/>
          <p:nvPr/>
        </p:nvSpPr>
        <p:spPr>
          <a:xfrm>
            <a:off x="7319946" y="1348758"/>
            <a:ext cx="880110" cy="223520"/>
          </a:xfrm>
          <a:prstGeom prst="rect">
            <a:avLst/>
          </a:prstGeom>
        </p:spPr>
        <p:txBody>
          <a:bodyPr vert="horz" wrap="square" lIns="0" tIns="12700" rIns="0" bIns="0" rtlCol="0">
            <a:spAutoFit/>
          </a:bodyPr>
          <a:lstStyle/>
          <a:p>
            <a:pPr marL="12700">
              <a:lnSpc>
                <a:spcPct val="100000"/>
              </a:lnSpc>
              <a:spcBef>
                <a:spcPts val="100"/>
              </a:spcBef>
            </a:pPr>
            <a:r>
              <a:rPr sz="1300" b="1" spc="-15" dirty="0">
                <a:solidFill>
                  <a:srgbClr val="FFFFFF"/>
                </a:solidFill>
                <a:latin typeface="Arial"/>
                <a:cs typeface="Arial"/>
              </a:rPr>
              <a:t>A</a:t>
            </a:r>
            <a:r>
              <a:rPr sz="1300" b="1" spc="-55" dirty="0">
                <a:solidFill>
                  <a:srgbClr val="FFFFFF"/>
                </a:solidFill>
                <a:latin typeface="Arial"/>
                <a:cs typeface="Arial"/>
              </a:rPr>
              <a:t>v</a:t>
            </a:r>
            <a:r>
              <a:rPr sz="1300" b="1" spc="-10" dirty="0">
                <a:solidFill>
                  <a:srgbClr val="FFFFFF"/>
                </a:solidFill>
                <a:latin typeface="Arial"/>
                <a:cs typeface="Arial"/>
              </a:rPr>
              <a:t>g </a:t>
            </a:r>
            <a:r>
              <a:rPr sz="1300" b="1" spc="-60" dirty="0">
                <a:solidFill>
                  <a:srgbClr val="FFFFFF"/>
                </a:solidFill>
                <a:latin typeface="Arial"/>
                <a:cs typeface="Arial"/>
              </a:rPr>
              <a:t>R</a:t>
            </a:r>
            <a:r>
              <a:rPr sz="1300" b="1" spc="30" dirty="0">
                <a:solidFill>
                  <a:srgbClr val="FFFFFF"/>
                </a:solidFill>
                <a:latin typeface="Arial"/>
                <a:cs typeface="Arial"/>
              </a:rPr>
              <a:t>a</a:t>
            </a:r>
            <a:r>
              <a:rPr sz="1300" b="1" spc="35" dirty="0">
                <a:solidFill>
                  <a:srgbClr val="FFFFFF"/>
                </a:solidFill>
                <a:latin typeface="Arial"/>
                <a:cs typeface="Arial"/>
              </a:rPr>
              <a:t>t</a:t>
            </a:r>
            <a:r>
              <a:rPr sz="1300" b="1" spc="-25" dirty="0">
                <a:solidFill>
                  <a:srgbClr val="FFFFFF"/>
                </a:solidFill>
                <a:latin typeface="Arial"/>
                <a:cs typeface="Arial"/>
              </a:rPr>
              <a:t>ing</a:t>
            </a:r>
            <a:endParaRPr sz="1300">
              <a:latin typeface="Arial"/>
              <a:cs typeface="Arial"/>
            </a:endParaRPr>
          </a:p>
        </p:txBody>
      </p:sp>
      <p:sp>
        <p:nvSpPr>
          <p:cNvPr id="19" name="object 19"/>
          <p:cNvSpPr/>
          <p:nvPr/>
        </p:nvSpPr>
        <p:spPr>
          <a:xfrm>
            <a:off x="456375" y="3064924"/>
            <a:ext cx="1856105" cy="833755"/>
          </a:xfrm>
          <a:custGeom>
            <a:avLst/>
            <a:gdLst/>
            <a:ahLst/>
            <a:cxnLst/>
            <a:rect l="l" t="t" r="r" b="b"/>
            <a:pathLst>
              <a:path w="1856105" h="833754">
                <a:moveTo>
                  <a:pt x="1716547" y="833699"/>
                </a:moveTo>
                <a:lnTo>
                  <a:pt x="138952" y="833699"/>
                </a:lnTo>
                <a:lnTo>
                  <a:pt x="95032" y="826616"/>
                </a:lnTo>
                <a:lnTo>
                  <a:pt x="56889" y="806890"/>
                </a:lnTo>
                <a:lnTo>
                  <a:pt x="26809" y="776810"/>
                </a:lnTo>
                <a:lnTo>
                  <a:pt x="7083" y="738667"/>
                </a:lnTo>
                <a:lnTo>
                  <a:pt x="0" y="694747"/>
                </a:lnTo>
                <a:lnTo>
                  <a:pt x="0" y="138952"/>
                </a:lnTo>
                <a:lnTo>
                  <a:pt x="7083" y="95032"/>
                </a:lnTo>
                <a:lnTo>
                  <a:pt x="26809" y="56889"/>
                </a:lnTo>
                <a:lnTo>
                  <a:pt x="56889" y="26809"/>
                </a:lnTo>
                <a:lnTo>
                  <a:pt x="95032" y="7083"/>
                </a:lnTo>
                <a:lnTo>
                  <a:pt x="138952" y="0"/>
                </a:lnTo>
                <a:lnTo>
                  <a:pt x="1716547"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7" y="833699"/>
                </a:lnTo>
                <a:close/>
              </a:path>
            </a:pathLst>
          </a:custGeom>
          <a:solidFill>
            <a:srgbClr val="5B9BD4">
              <a:alpha val="19999"/>
            </a:srgbClr>
          </a:solidFill>
        </p:spPr>
        <p:txBody>
          <a:bodyPr wrap="square" lIns="0" tIns="0" rIns="0" bIns="0" rtlCol="0"/>
          <a:lstStyle/>
          <a:p>
            <a:endParaRPr/>
          </a:p>
        </p:txBody>
      </p:sp>
      <p:sp>
        <p:nvSpPr>
          <p:cNvPr id="20" name="object 20"/>
          <p:cNvSpPr txBox="1"/>
          <p:nvPr/>
        </p:nvSpPr>
        <p:spPr>
          <a:xfrm>
            <a:off x="1075731" y="3321818"/>
            <a:ext cx="795978" cy="289823"/>
          </a:xfrm>
          <a:prstGeom prst="rect">
            <a:avLst/>
          </a:prstGeom>
        </p:spPr>
        <p:txBody>
          <a:bodyPr vert="horz" wrap="square" lIns="0" tIns="12700" rIns="0" bIns="0" rtlCol="0">
            <a:spAutoFit/>
          </a:bodyPr>
          <a:lstStyle/>
          <a:p>
            <a:pPr marL="12700">
              <a:spcBef>
                <a:spcPts val="100"/>
              </a:spcBef>
            </a:pPr>
            <a:r>
              <a:rPr lang="en-US" b="1" spc="75" dirty="0">
                <a:latin typeface="Arial"/>
                <a:cs typeface="Arial"/>
              </a:rPr>
              <a:t>8.5 M</a:t>
            </a:r>
            <a:endParaRPr b="1" spc="75" dirty="0">
              <a:latin typeface="Arial"/>
              <a:cs typeface="Arial"/>
            </a:endParaRPr>
          </a:p>
        </p:txBody>
      </p:sp>
      <p:sp>
        <p:nvSpPr>
          <p:cNvPr id="21" name="object 21"/>
          <p:cNvSpPr/>
          <p:nvPr/>
        </p:nvSpPr>
        <p:spPr>
          <a:xfrm>
            <a:off x="456375" y="2747499"/>
            <a:ext cx="1856105" cy="387985"/>
          </a:xfrm>
          <a:custGeom>
            <a:avLst/>
            <a:gdLst/>
            <a:ahLst/>
            <a:cxnLst/>
            <a:rect l="l" t="t" r="r" b="b"/>
            <a:pathLst>
              <a:path w="1856105"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22" name="object 22"/>
          <p:cNvSpPr txBox="1"/>
          <p:nvPr/>
        </p:nvSpPr>
        <p:spPr>
          <a:xfrm>
            <a:off x="707019" y="2822133"/>
            <a:ext cx="1355090" cy="223520"/>
          </a:xfrm>
          <a:prstGeom prst="rect">
            <a:avLst/>
          </a:prstGeom>
        </p:spPr>
        <p:txBody>
          <a:bodyPr vert="horz" wrap="square" lIns="0" tIns="12700" rIns="0" bIns="0" rtlCol="0">
            <a:spAutoFit/>
          </a:bodyPr>
          <a:lstStyle/>
          <a:p>
            <a:pPr marL="12700">
              <a:lnSpc>
                <a:spcPct val="100000"/>
              </a:lnSpc>
              <a:spcBef>
                <a:spcPts val="100"/>
              </a:spcBef>
            </a:pPr>
            <a:r>
              <a:rPr sz="1300" b="1" spc="-30" dirty="0">
                <a:solidFill>
                  <a:srgbClr val="FFFFFF"/>
                </a:solidFill>
                <a:latin typeface="Arial"/>
                <a:cs typeface="Arial"/>
              </a:rPr>
              <a:t>Last</a:t>
            </a:r>
            <a:r>
              <a:rPr sz="1300" b="1" spc="-40" dirty="0">
                <a:solidFill>
                  <a:srgbClr val="FFFFFF"/>
                </a:solidFill>
                <a:latin typeface="Arial"/>
                <a:cs typeface="Arial"/>
              </a:rPr>
              <a:t> </a:t>
            </a:r>
            <a:r>
              <a:rPr sz="1300" b="1" spc="25" dirty="0">
                <a:solidFill>
                  <a:srgbClr val="FFFFFF"/>
                </a:solidFill>
                <a:latin typeface="Arial"/>
                <a:cs typeface="Arial"/>
              </a:rPr>
              <a:t>Ǫtr</a:t>
            </a:r>
            <a:r>
              <a:rPr sz="1300" b="1" spc="-40" dirty="0">
                <a:solidFill>
                  <a:srgbClr val="FFFFFF"/>
                </a:solidFill>
                <a:latin typeface="Arial"/>
                <a:cs typeface="Arial"/>
              </a:rPr>
              <a:t> Revenue</a:t>
            </a:r>
            <a:endParaRPr sz="1300">
              <a:latin typeface="Arial"/>
              <a:cs typeface="Arial"/>
            </a:endParaRPr>
          </a:p>
        </p:txBody>
      </p:sp>
      <p:sp>
        <p:nvSpPr>
          <p:cNvPr id="23" name="object 23"/>
          <p:cNvSpPr/>
          <p:nvPr/>
        </p:nvSpPr>
        <p:spPr>
          <a:xfrm>
            <a:off x="2581624" y="3064924"/>
            <a:ext cx="1856105" cy="833755"/>
          </a:xfrm>
          <a:custGeom>
            <a:avLst/>
            <a:gdLst/>
            <a:ahLst/>
            <a:cxnLst/>
            <a:rect l="l" t="t" r="r" b="b"/>
            <a:pathLst>
              <a:path w="1856104" h="833754">
                <a:moveTo>
                  <a:pt x="1716547" y="833699"/>
                </a:moveTo>
                <a:lnTo>
                  <a:pt x="138952" y="833699"/>
                </a:lnTo>
                <a:lnTo>
                  <a:pt x="95032" y="826616"/>
                </a:lnTo>
                <a:lnTo>
                  <a:pt x="56889" y="806890"/>
                </a:lnTo>
                <a:lnTo>
                  <a:pt x="26809" y="776810"/>
                </a:lnTo>
                <a:lnTo>
                  <a:pt x="7083" y="738667"/>
                </a:lnTo>
                <a:lnTo>
                  <a:pt x="0" y="694747"/>
                </a:lnTo>
                <a:lnTo>
                  <a:pt x="0" y="138952"/>
                </a:lnTo>
                <a:lnTo>
                  <a:pt x="7083" y="95032"/>
                </a:lnTo>
                <a:lnTo>
                  <a:pt x="26809" y="56889"/>
                </a:lnTo>
                <a:lnTo>
                  <a:pt x="56889" y="26809"/>
                </a:lnTo>
                <a:lnTo>
                  <a:pt x="95032" y="7083"/>
                </a:lnTo>
                <a:lnTo>
                  <a:pt x="138952" y="0"/>
                </a:lnTo>
                <a:lnTo>
                  <a:pt x="1716547"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7" y="833699"/>
                </a:lnTo>
                <a:close/>
              </a:path>
            </a:pathLst>
          </a:custGeom>
          <a:solidFill>
            <a:srgbClr val="5B9BD4">
              <a:alpha val="19999"/>
            </a:srgbClr>
          </a:solidFill>
        </p:spPr>
        <p:txBody>
          <a:bodyPr wrap="square" lIns="0" tIns="0" rIns="0" bIns="0" rtlCol="0"/>
          <a:lstStyle/>
          <a:p>
            <a:endParaRPr/>
          </a:p>
        </p:txBody>
      </p:sp>
      <p:sp>
        <p:nvSpPr>
          <p:cNvPr id="24" name="object 24"/>
          <p:cNvSpPr txBox="1"/>
          <p:nvPr/>
        </p:nvSpPr>
        <p:spPr>
          <a:xfrm>
            <a:off x="3290935" y="3321818"/>
            <a:ext cx="436880" cy="299720"/>
          </a:xfrm>
          <a:prstGeom prst="rect">
            <a:avLst/>
          </a:prstGeom>
        </p:spPr>
        <p:txBody>
          <a:bodyPr vert="horz" wrap="square" lIns="0" tIns="12700" rIns="0" bIns="0" rtlCol="0">
            <a:spAutoFit/>
          </a:bodyPr>
          <a:lstStyle/>
          <a:p>
            <a:pPr marL="12700">
              <a:lnSpc>
                <a:spcPct val="100000"/>
              </a:lnSpc>
              <a:spcBef>
                <a:spcPts val="100"/>
              </a:spcBef>
            </a:pPr>
            <a:r>
              <a:rPr lang="en-US" b="1" spc="75" dirty="0">
                <a:latin typeface="Arial"/>
                <a:cs typeface="Arial"/>
              </a:rPr>
              <a:t>199</a:t>
            </a:r>
            <a:endParaRPr sz="1800" dirty="0">
              <a:latin typeface="Arial"/>
              <a:cs typeface="Arial"/>
            </a:endParaRPr>
          </a:p>
        </p:txBody>
      </p:sp>
      <p:sp>
        <p:nvSpPr>
          <p:cNvPr id="25" name="object 25"/>
          <p:cNvSpPr/>
          <p:nvPr/>
        </p:nvSpPr>
        <p:spPr>
          <a:xfrm>
            <a:off x="2581624" y="2747499"/>
            <a:ext cx="1856105" cy="387985"/>
          </a:xfrm>
          <a:custGeom>
            <a:avLst/>
            <a:gdLst/>
            <a:ahLst/>
            <a:cxnLst/>
            <a:rect l="l" t="t" r="r" b="b"/>
            <a:pathLst>
              <a:path w="1856104"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26" name="object 26"/>
          <p:cNvSpPr txBox="1"/>
          <p:nvPr/>
        </p:nvSpPr>
        <p:spPr>
          <a:xfrm>
            <a:off x="2897133" y="2822133"/>
            <a:ext cx="1224915" cy="223520"/>
          </a:xfrm>
          <a:prstGeom prst="rect">
            <a:avLst/>
          </a:prstGeom>
        </p:spPr>
        <p:txBody>
          <a:bodyPr vert="horz" wrap="square" lIns="0" tIns="12700" rIns="0" bIns="0" rtlCol="0">
            <a:spAutoFit/>
          </a:bodyPr>
          <a:lstStyle/>
          <a:p>
            <a:pPr marL="12700">
              <a:lnSpc>
                <a:spcPct val="100000"/>
              </a:lnSpc>
              <a:spcBef>
                <a:spcPts val="100"/>
              </a:spcBef>
            </a:pPr>
            <a:r>
              <a:rPr sz="1300" b="1" spc="-30" dirty="0">
                <a:solidFill>
                  <a:srgbClr val="FFFFFF"/>
                </a:solidFill>
                <a:latin typeface="Arial"/>
                <a:cs typeface="Arial"/>
              </a:rPr>
              <a:t>Last</a:t>
            </a:r>
            <a:r>
              <a:rPr sz="1300" b="1" spc="-40" dirty="0">
                <a:solidFill>
                  <a:srgbClr val="FFFFFF"/>
                </a:solidFill>
                <a:latin typeface="Arial"/>
                <a:cs typeface="Arial"/>
              </a:rPr>
              <a:t> </a:t>
            </a:r>
            <a:r>
              <a:rPr sz="1300" b="1" spc="25" dirty="0">
                <a:solidFill>
                  <a:srgbClr val="FFFFFF"/>
                </a:solidFill>
                <a:latin typeface="Arial"/>
                <a:cs typeface="Arial"/>
              </a:rPr>
              <a:t>Ǫtr</a:t>
            </a:r>
            <a:r>
              <a:rPr sz="1300" b="1" spc="-35" dirty="0">
                <a:solidFill>
                  <a:srgbClr val="FFFFFF"/>
                </a:solidFill>
                <a:latin typeface="Arial"/>
                <a:cs typeface="Arial"/>
              </a:rPr>
              <a:t> </a:t>
            </a:r>
            <a:r>
              <a:rPr sz="1300" b="1" spc="-25" dirty="0">
                <a:solidFill>
                  <a:srgbClr val="FFFFFF"/>
                </a:solidFill>
                <a:latin typeface="Arial"/>
                <a:cs typeface="Arial"/>
              </a:rPr>
              <a:t>Orders</a:t>
            </a:r>
            <a:endParaRPr sz="1300">
              <a:latin typeface="Arial"/>
              <a:cs typeface="Arial"/>
            </a:endParaRPr>
          </a:p>
        </p:txBody>
      </p:sp>
      <p:sp>
        <p:nvSpPr>
          <p:cNvPr id="27" name="object 27"/>
          <p:cNvSpPr/>
          <p:nvPr/>
        </p:nvSpPr>
        <p:spPr>
          <a:xfrm>
            <a:off x="4706875" y="3064924"/>
            <a:ext cx="1856105" cy="833755"/>
          </a:xfrm>
          <a:custGeom>
            <a:avLst/>
            <a:gdLst/>
            <a:ahLst/>
            <a:cxnLst/>
            <a:rect l="l" t="t" r="r" b="b"/>
            <a:pathLst>
              <a:path w="1856104" h="833754">
                <a:moveTo>
                  <a:pt x="1716547" y="833699"/>
                </a:moveTo>
                <a:lnTo>
                  <a:pt x="138952" y="833699"/>
                </a:lnTo>
                <a:lnTo>
                  <a:pt x="95032" y="826616"/>
                </a:lnTo>
                <a:lnTo>
                  <a:pt x="56889" y="806890"/>
                </a:lnTo>
                <a:lnTo>
                  <a:pt x="26809" y="776810"/>
                </a:lnTo>
                <a:lnTo>
                  <a:pt x="7083" y="738667"/>
                </a:lnTo>
                <a:lnTo>
                  <a:pt x="0" y="694747"/>
                </a:lnTo>
                <a:lnTo>
                  <a:pt x="0" y="138952"/>
                </a:lnTo>
                <a:lnTo>
                  <a:pt x="7083" y="95032"/>
                </a:lnTo>
                <a:lnTo>
                  <a:pt x="26809" y="56889"/>
                </a:lnTo>
                <a:lnTo>
                  <a:pt x="56889" y="26809"/>
                </a:lnTo>
                <a:lnTo>
                  <a:pt x="95032" y="7083"/>
                </a:lnTo>
                <a:lnTo>
                  <a:pt x="138952" y="0"/>
                </a:lnTo>
                <a:lnTo>
                  <a:pt x="1716547"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7" y="833699"/>
                </a:lnTo>
                <a:close/>
              </a:path>
            </a:pathLst>
          </a:custGeom>
          <a:solidFill>
            <a:srgbClr val="5B9BD4">
              <a:alpha val="19999"/>
            </a:srgbClr>
          </a:solidFill>
        </p:spPr>
        <p:txBody>
          <a:bodyPr wrap="square" lIns="0" tIns="0" rIns="0" bIns="0" rtlCol="0"/>
          <a:lstStyle/>
          <a:p>
            <a:endParaRPr/>
          </a:p>
        </p:txBody>
      </p:sp>
      <p:sp>
        <p:nvSpPr>
          <p:cNvPr id="28" name="object 28"/>
          <p:cNvSpPr txBox="1"/>
          <p:nvPr/>
        </p:nvSpPr>
        <p:spPr>
          <a:xfrm>
            <a:off x="5484765" y="3321818"/>
            <a:ext cx="791602" cy="289823"/>
          </a:xfrm>
          <a:prstGeom prst="rect">
            <a:avLst/>
          </a:prstGeom>
        </p:spPr>
        <p:txBody>
          <a:bodyPr vert="horz" wrap="square" lIns="0" tIns="12700" rIns="0" bIns="0" rtlCol="0">
            <a:spAutoFit/>
          </a:bodyPr>
          <a:lstStyle/>
          <a:p>
            <a:pPr marL="12700">
              <a:lnSpc>
                <a:spcPct val="100000"/>
              </a:lnSpc>
              <a:spcBef>
                <a:spcPts val="100"/>
              </a:spcBef>
            </a:pPr>
            <a:r>
              <a:rPr lang="en-US" b="1" spc="75" dirty="0">
                <a:latin typeface="Arial"/>
                <a:cs typeface="Arial"/>
              </a:rPr>
              <a:t>105</a:t>
            </a:r>
            <a:endParaRPr sz="1800" dirty="0">
              <a:latin typeface="Arial"/>
              <a:cs typeface="Arial"/>
            </a:endParaRPr>
          </a:p>
        </p:txBody>
      </p:sp>
      <p:sp>
        <p:nvSpPr>
          <p:cNvPr id="29" name="object 29"/>
          <p:cNvSpPr/>
          <p:nvPr/>
        </p:nvSpPr>
        <p:spPr>
          <a:xfrm>
            <a:off x="4706875" y="2747499"/>
            <a:ext cx="1856105" cy="387985"/>
          </a:xfrm>
          <a:custGeom>
            <a:avLst/>
            <a:gdLst/>
            <a:ahLst/>
            <a:cxnLst/>
            <a:rect l="l" t="t" r="r" b="b"/>
            <a:pathLst>
              <a:path w="1856104"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30" name="object 30"/>
          <p:cNvSpPr txBox="1"/>
          <p:nvPr/>
        </p:nvSpPr>
        <p:spPr>
          <a:xfrm>
            <a:off x="4963049" y="2822133"/>
            <a:ext cx="1343660" cy="223520"/>
          </a:xfrm>
          <a:prstGeom prst="rect">
            <a:avLst/>
          </a:prstGeom>
        </p:spPr>
        <p:txBody>
          <a:bodyPr vert="horz" wrap="square" lIns="0" tIns="12700" rIns="0" bIns="0" rtlCol="0">
            <a:spAutoFit/>
          </a:bodyPr>
          <a:lstStyle/>
          <a:p>
            <a:pPr marL="12700">
              <a:lnSpc>
                <a:spcPct val="100000"/>
              </a:lnSpc>
              <a:spcBef>
                <a:spcPts val="100"/>
              </a:spcBef>
            </a:pPr>
            <a:r>
              <a:rPr sz="1300" b="1" spc="-25" dirty="0">
                <a:solidFill>
                  <a:srgbClr val="FFFFFF"/>
                </a:solidFill>
                <a:latin typeface="Arial"/>
                <a:cs typeface="Arial"/>
              </a:rPr>
              <a:t>Avg</a:t>
            </a:r>
            <a:r>
              <a:rPr sz="1300" b="1" spc="-35" dirty="0">
                <a:solidFill>
                  <a:srgbClr val="FFFFFF"/>
                </a:solidFill>
                <a:latin typeface="Arial"/>
                <a:cs typeface="Arial"/>
              </a:rPr>
              <a:t> </a:t>
            </a:r>
            <a:r>
              <a:rPr sz="1300" b="1" spc="-30" dirty="0">
                <a:solidFill>
                  <a:srgbClr val="FFFFFF"/>
                </a:solidFill>
                <a:latin typeface="Arial"/>
                <a:cs typeface="Arial"/>
              </a:rPr>
              <a:t>Days </a:t>
            </a:r>
            <a:r>
              <a:rPr sz="1300" b="1" spc="5" dirty="0">
                <a:solidFill>
                  <a:srgbClr val="FFFFFF"/>
                </a:solidFill>
                <a:latin typeface="Arial"/>
                <a:cs typeface="Arial"/>
              </a:rPr>
              <a:t>to</a:t>
            </a:r>
            <a:r>
              <a:rPr sz="1300" b="1" spc="-35" dirty="0">
                <a:solidFill>
                  <a:srgbClr val="FFFFFF"/>
                </a:solidFill>
                <a:latin typeface="Arial"/>
                <a:cs typeface="Arial"/>
              </a:rPr>
              <a:t> Ship</a:t>
            </a:r>
            <a:endParaRPr sz="1300">
              <a:latin typeface="Arial"/>
              <a:cs typeface="Arial"/>
            </a:endParaRPr>
          </a:p>
        </p:txBody>
      </p:sp>
      <p:sp>
        <p:nvSpPr>
          <p:cNvPr id="31" name="object 31"/>
          <p:cNvSpPr/>
          <p:nvPr/>
        </p:nvSpPr>
        <p:spPr>
          <a:xfrm>
            <a:off x="6832124" y="3064924"/>
            <a:ext cx="1856105" cy="833755"/>
          </a:xfrm>
          <a:custGeom>
            <a:avLst/>
            <a:gdLst/>
            <a:ahLst/>
            <a:cxnLst/>
            <a:rect l="l" t="t" r="r" b="b"/>
            <a:pathLst>
              <a:path w="1856104" h="833754">
                <a:moveTo>
                  <a:pt x="1716546" y="833699"/>
                </a:moveTo>
                <a:lnTo>
                  <a:pt x="138952" y="833699"/>
                </a:lnTo>
                <a:lnTo>
                  <a:pt x="95032" y="826616"/>
                </a:lnTo>
                <a:lnTo>
                  <a:pt x="56888" y="806890"/>
                </a:lnTo>
                <a:lnTo>
                  <a:pt x="26809" y="776810"/>
                </a:lnTo>
                <a:lnTo>
                  <a:pt x="7083" y="738667"/>
                </a:lnTo>
                <a:lnTo>
                  <a:pt x="0" y="694747"/>
                </a:lnTo>
                <a:lnTo>
                  <a:pt x="0" y="138952"/>
                </a:lnTo>
                <a:lnTo>
                  <a:pt x="7083" y="95032"/>
                </a:lnTo>
                <a:lnTo>
                  <a:pt x="26809" y="56889"/>
                </a:lnTo>
                <a:lnTo>
                  <a:pt x="56888" y="26809"/>
                </a:lnTo>
                <a:lnTo>
                  <a:pt x="95032" y="7083"/>
                </a:lnTo>
                <a:lnTo>
                  <a:pt x="138952" y="0"/>
                </a:lnTo>
                <a:lnTo>
                  <a:pt x="1716546"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6" y="833699"/>
                </a:lnTo>
                <a:close/>
              </a:path>
            </a:pathLst>
          </a:custGeom>
          <a:solidFill>
            <a:srgbClr val="5B9BD4">
              <a:alpha val="19999"/>
            </a:srgbClr>
          </a:solidFill>
        </p:spPr>
        <p:txBody>
          <a:bodyPr wrap="square" lIns="0" tIns="0" rIns="0" bIns="0" rtlCol="0"/>
          <a:lstStyle/>
          <a:p>
            <a:endParaRPr/>
          </a:p>
        </p:txBody>
      </p:sp>
      <p:sp>
        <p:nvSpPr>
          <p:cNvPr id="32" name="object 32"/>
          <p:cNvSpPr txBox="1"/>
          <p:nvPr/>
        </p:nvSpPr>
        <p:spPr>
          <a:xfrm>
            <a:off x="7355918" y="3321818"/>
            <a:ext cx="879998" cy="289823"/>
          </a:xfrm>
          <a:prstGeom prst="rect">
            <a:avLst/>
          </a:prstGeom>
        </p:spPr>
        <p:txBody>
          <a:bodyPr vert="horz" wrap="square" lIns="0" tIns="12700" rIns="0" bIns="0" rtlCol="0">
            <a:spAutoFit/>
          </a:bodyPr>
          <a:lstStyle/>
          <a:p>
            <a:pPr marL="12700">
              <a:lnSpc>
                <a:spcPct val="100000"/>
              </a:lnSpc>
              <a:spcBef>
                <a:spcPts val="100"/>
              </a:spcBef>
            </a:pPr>
            <a:r>
              <a:rPr lang="en-US" b="1" spc="85" dirty="0">
                <a:latin typeface="Arial"/>
                <a:cs typeface="Arial"/>
              </a:rPr>
              <a:t>10.05</a:t>
            </a:r>
            <a:r>
              <a:rPr sz="1800" b="1" spc="85" dirty="0">
                <a:latin typeface="Arial"/>
                <a:cs typeface="Arial"/>
              </a:rPr>
              <a:t>%</a:t>
            </a:r>
            <a:endParaRPr sz="1800" dirty="0">
              <a:latin typeface="Arial"/>
              <a:cs typeface="Arial"/>
            </a:endParaRPr>
          </a:p>
        </p:txBody>
      </p:sp>
      <p:sp>
        <p:nvSpPr>
          <p:cNvPr id="33" name="object 33"/>
          <p:cNvSpPr/>
          <p:nvPr/>
        </p:nvSpPr>
        <p:spPr>
          <a:xfrm>
            <a:off x="6832124" y="2747499"/>
            <a:ext cx="1855501" cy="487568"/>
          </a:xfrm>
          <a:custGeom>
            <a:avLst/>
            <a:gdLst/>
            <a:ahLst/>
            <a:cxnLst/>
            <a:rect l="l" t="t" r="r" b="b"/>
            <a:pathLst>
              <a:path w="1856104"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34" name="object 34"/>
          <p:cNvSpPr txBox="1"/>
          <p:nvPr/>
        </p:nvSpPr>
        <p:spPr>
          <a:xfrm>
            <a:off x="7057434" y="2822133"/>
            <a:ext cx="1476966" cy="412934"/>
          </a:xfrm>
          <a:prstGeom prst="rect">
            <a:avLst/>
          </a:prstGeom>
        </p:spPr>
        <p:txBody>
          <a:bodyPr vert="horz" wrap="square" lIns="0" tIns="12700" rIns="0" bIns="0" rtlCol="0">
            <a:spAutoFit/>
          </a:bodyPr>
          <a:lstStyle/>
          <a:p>
            <a:pPr marL="12700">
              <a:lnSpc>
                <a:spcPct val="100000"/>
              </a:lnSpc>
              <a:spcBef>
                <a:spcPts val="100"/>
              </a:spcBef>
            </a:pPr>
            <a:r>
              <a:rPr sz="1300" b="1" spc="70" dirty="0">
                <a:solidFill>
                  <a:srgbClr val="FFFFFF"/>
                </a:solidFill>
                <a:latin typeface="Arial"/>
                <a:cs typeface="Arial"/>
              </a:rPr>
              <a:t>%</a:t>
            </a:r>
            <a:r>
              <a:rPr sz="1300" b="1" spc="-45" dirty="0">
                <a:solidFill>
                  <a:srgbClr val="FFFFFF"/>
                </a:solidFill>
                <a:latin typeface="Arial"/>
                <a:cs typeface="Arial"/>
              </a:rPr>
              <a:t> </a:t>
            </a:r>
            <a:r>
              <a:rPr sz="1300" b="1" spc="-40" dirty="0">
                <a:solidFill>
                  <a:srgbClr val="FFFFFF"/>
                </a:solidFill>
                <a:latin typeface="Arial"/>
                <a:cs typeface="Arial"/>
              </a:rPr>
              <a:t>Good</a:t>
            </a:r>
            <a:r>
              <a:rPr sz="1300" b="1" spc="-45" dirty="0">
                <a:solidFill>
                  <a:srgbClr val="FFFFFF"/>
                </a:solidFill>
                <a:latin typeface="Arial"/>
                <a:cs typeface="Arial"/>
              </a:rPr>
              <a:t> </a:t>
            </a:r>
            <a:r>
              <a:rPr sz="1300" b="1" spc="-40" dirty="0">
                <a:solidFill>
                  <a:srgbClr val="FFFFFF"/>
                </a:solidFill>
                <a:latin typeface="Arial"/>
                <a:cs typeface="Arial"/>
              </a:rPr>
              <a:t>Feedback</a:t>
            </a:r>
            <a:r>
              <a:rPr lang="en-US" sz="1300" b="1" spc="-40" dirty="0">
                <a:solidFill>
                  <a:srgbClr val="FFFFFF"/>
                </a:solidFill>
                <a:latin typeface="Arial"/>
                <a:cs typeface="Arial"/>
              </a:rPr>
              <a:t> Last </a:t>
            </a:r>
            <a:r>
              <a:rPr lang="en-US" sz="1300" b="1" spc="-40" dirty="0" err="1">
                <a:solidFill>
                  <a:srgbClr val="FFFFFF"/>
                </a:solidFill>
                <a:latin typeface="Arial"/>
                <a:cs typeface="Arial"/>
              </a:rPr>
              <a:t>Qtr</a:t>
            </a:r>
            <a:endParaRPr sz="1300" dirty="0">
              <a:latin typeface="Arial"/>
              <a:cs typeface="Arial"/>
            </a:endParaRPr>
          </a:p>
        </p:txBody>
      </p:sp>
      <p:sp>
        <p:nvSpPr>
          <p:cNvPr id="35" name="object 3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07769" y="2238025"/>
            <a:ext cx="2930525" cy="452120"/>
          </a:xfrm>
          <a:prstGeom prst="rect">
            <a:avLst/>
          </a:prstGeom>
        </p:spPr>
        <p:txBody>
          <a:bodyPr vert="horz" wrap="square" lIns="0" tIns="12700" rIns="0" bIns="0" rtlCol="0">
            <a:spAutoFit/>
          </a:bodyPr>
          <a:lstStyle/>
          <a:p>
            <a:pPr marL="12700">
              <a:lnSpc>
                <a:spcPct val="100000"/>
              </a:lnSpc>
              <a:spcBef>
                <a:spcPts val="100"/>
              </a:spcBef>
            </a:pPr>
            <a:r>
              <a:rPr spc="-65" dirty="0"/>
              <a:t>Customer</a:t>
            </a:r>
            <a:r>
              <a:rPr spc="-55" dirty="0"/>
              <a:t> </a:t>
            </a:r>
            <a:r>
              <a:rPr spc="-45" dirty="0"/>
              <a:t>Metrics</a:t>
            </a:r>
          </a:p>
        </p:txBody>
      </p:sp>
      <p:sp>
        <p:nvSpPr>
          <p:cNvPr id="3" name="object 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5647690" cy="391160"/>
          </a:xfrm>
          <a:prstGeom prst="rect">
            <a:avLst/>
          </a:prstGeom>
        </p:spPr>
        <p:txBody>
          <a:bodyPr vert="horz" wrap="square" lIns="0" tIns="12700" rIns="0" bIns="0" rtlCol="0">
            <a:spAutoFit/>
          </a:bodyPr>
          <a:lstStyle/>
          <a:p>
            <a:pPr marL="12700">
              <a:lnSpc>
                <a:spcPct val="100000"/>
              </a:lnSpc>
              <a:spcBef>
                <a:spcPts val="100"/>
              </a:spcBef>
            </a:pPr>
            <a:r>
              <a:rPr sz="2400" spc="-20" dirty="0"/>
              <a:t>Distribution</a:t>
            </a:r>
            <a:r>
              <a:rPr sz="2400" spc="-25" dirty="0"/>
              <a:t> </a:t>
            </a:r>
            <a:r>
              <a:rPr sz="2400" spc="-15" dirty="0"/>
              <a:t>of</a:t>
            </a:r>
            <a:r>
              <a:rPr sz="2400" spc="-25" dirty="0"/>
              <a:t> </a:t>
            </a:r>
            <a:r>
              <a:rPr sz="2400" spc="-70" dirty="0"/>
              <a:t>Customers</a:t>
            </a:r>
            <a:r>
              <a:rPr sz="2400" spc="-25" dirty="0"/>
              <a:t> </a:t>
            </a:r>
            <a:r>
              <a:rPr sz="2400" spc="-110" dirty="0"/>
              <a:t>across</a:t>
            </a:r>
            <a:r>
              <a:rPr sz="2400" spc="-20" dirty="0"/>
              <a:t> </a:t>
            </a:r>
            <a:r>
              <a:rPr sz="2400" spc="-15" dirty="0"/>
              <a:t>States</a:t>
            </a:r>
            <a:endParaRPr sz="2400"/>
          </a:p>
        </p:txBody>
      </p:sp>
      <p:grpSp>
        <p:nvGrpSpPr>
          <p:cNvPr id="3" name="object 3"/>
          <p:cNvGrpSpPr/>
          <p:nvPr/>
        </p:nvGrpSpPr>
        <p:grpSpPr>
          <a:xfrm>
            <a:off x="630379" y="3651943"/>
            <a:ext cx="7731125" cy="1288304"/>
            <a:chOff x="630379" y="3593050"/>
            <a:chExt cx="7731125" cy="1288304"/>
          </a:xfrm>
        </p:grpSpPr>
        <p:sp>
          <p:nvSpPr>
            <p:cNvPr id="4" name="object 4"/>
            <p:cNvSpPr/>
            <p:nvPr/>
          </p:nvSpPr>
          <p:spPr>
            <a:xfrm>
              <a:off x="630379" y="3875514"/>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dirty="0"/>
            </a:p>
          </p:txBody>
        </p:sp>
        <p:sp>
          <p:nvSpPr>
            <p:cNvPr id="5" name="object 5"/>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8" name="object 8"/>
          <p:cNvSpPr txBox="1"/>
          <p:nvPr/>
        </p:nvSpPr>
        <p:spPr>
          <a:xfrm>
            <a:off x="1203137" y="3626707"/>
            <a:ext cx="1986914" cy="267970"/>
          </a:xfrm>
          <a:prstGeom prst="rect">
            <a:avLst/>
          </a:prstGeom>
        </p:spPr>
        <p:txBody>
          <a:bodyPr vert="horz" wrap="square" lIns="0" tIns="14604" rIns="0" bIns="0" rtlCol="0">
            <a:spAutoFit/>
          </a:bodyPr>
          <a:lstStyle/>
          <a:p>
            <a:pPr marL="12700">
              <a:lnSpc>
                <a:spcPct val="100000"/>
              </a:lnSpc>
              <a:spcBef>
                <a:spcPts val="114"/>
              </a:spcBef>
            </a:pPr>
            <a:r>
              <a:rPr sz="1400" b="1" spc="-25" dirty="0">
                <a:latin typeface="Arial"/>
                <a:cs typeface="Arial"/>
              </a:rPr>
              <a:t>Observations</a:t>
            </a:r>
            <a:r>
              <a:rPr sz="1400" b="1" spc="-35" dirty="0">
                <a:latin typeface="Arial"/>
                <a:cs typeface="Arial"/>
              </a:rPr>
              <a:t> </a:t>
            </a:r>
            <a:r>
              <a:rPr sz="1400" b="1" spc="45" dirty="0">
                <a:latin typeface="Arial"/>
                <a:cs typeface="Arial"/>
              </a:rPr>
              <a:t>/</a:t>
            </a:r>
            <a:r>
              <a:rPr sz="1400" b="1" spc="-35" dirty="0">
                <a:latin typeface="Arial"/>
                <a:cs typeface="Arial"/>
              </a:rPr>
              <a:t> Findings</a:t>
            </a:r>
            <a:endParaRPr sz="1400">
              <a:latin typeface="Arial"/>
              <a:cs typeface="Arial"/>
            </a:endParaRPr>
          </a:p>
        </p:txBody>
      </p:sp>
      <p:sp>
        <p:nvSpPr>
          <p:cNvPr id="9" name="object 9"/>
          <p:cNvSpPr txBox="1"/>
          <p:nvPr/>
        </p:nvSpPr>
        <p:spPr>
          <a:xfrm>
            <a:off x="962800" y="4038906"/>
            <a:ext cx="7010115" cy="616194"/>
          </a:xfrm>
          <a:prstGeom prst="rect">
            <a:avLst/>
          </a:prstGeom>
        </p:spPr>
        <p:txBody>
          <a:bodyPr vert="horz" wrap="square" lIns="0" tIns="635" rIns="0" bIns="0" rtlCol="0">
            <a:spAutoFit/>
          </a:bodyPr>
          <a:lstStyle/>
          <a:p>
            <a:pPr marL="12700">
              <a:lnSpc>
                <a:spcPct val="100000"/>
              </a:lnSpc>
              <a:spcBef>
                <a:spcPts val="5"/>
              </a:spcBef>
            </a:pPr>
            <a:endParaRPr lang="en-US" sz="1000" dirty="0">
              <a:latin typeface="Microsoft Sans Serif"/>
              <a:cs typeface="Microsoft Sans Serif"/>
            </a:endParaRPr>
          </a:p>
          <a:p>
            <a:pPr marL="12700">
              <a:lnSpc>
                <a:spcPct val="100000"/>
              </a:lnSpc>
            </a:pPr>
            <a:r>
              <a:rPr lang="en-US" sz="1000" dirty="0">
                <a:latin typeface="Microsoft Sans Serif"/>
                <a:cs typeface="Microsoft Sans Serif"/>
              </a:rPr>
              <a:t>●Texas has the most number of customers and Wyoming, Maine and Vermont has the least number of customers</a:t>
            </a:r>
          </a:p>
          <a:p>
            <a:pPr marL="12700">
              <a:lnSpc>
                <a:spcPct val="100000"/>
              </a:lnSpc>
            </a:pPr>
            <a:endParaRPr lang="en-US" sz="1000" dirty="0">
              <a:latin typeface="Microsoft Sans Serif"/>
              <a:cs typeface="Microsoft Sans Serif"/>
            </a:endParaRPr>
          </a:p>
          <a:p>
            <a:pPr marL="12700">
              <a:lnSpc>
                <a:spcPct val="100000"/>
              </a:lnSpc>
            </a:pPr>
            <a:r>
              <a:rPr sz="1000" dirty="0">
                <a:latin typeface="Microsoft Sans Serif"/>
                <a:cs typeface="Microsoft Sans Serif"/>
              </a:rPr>
              <a:t>●</a:t>
            </a:r>
            <a:r>
              <a:rPr lang="en-US" sz="1000" dirty="0">
                <a:latin typeface="Microsoft Sans Serif"/>
                <a:cs typeface="Microsoft Sans Serif"/>
              </a:rPr>
              <a:t> Most of the customers  are from states with high population </a:t>
            </a:r>
            <a:endParaRPr sz="1000" dirty="0">
              <a:latin typeface="Microsoft Sans Serif"/>
              <a:cs typeface="Microsoft Sans Serif"/>
            </a:endParaRPr>
          </a:p>
        </p:txBody>
      </p:sp>
      <p:sp>
        <p:nvSpPr>
          <p:cNvPr id="10" name="object 1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pic>
        <p:nvPicPr>
          <p:cNvPr id="12" name="Picture 11">
            <a:extLst>
              <a:ext uri="{FF2B5EF4-FFF2-40B4-BE49-F238E27FC236}">
                <a16:creationId xmlns:a16="http://schemas.microsoft.com/office/drawing/2014/main" id="{4F5DFFDE-CB35-8638-F287-B96D0EB26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0064" y="947991"/>
            <a:ext cx="2619294" cy="238461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5436870" cy="391160"/>
          </a:xfrm>
          <a:prstGeom prst="rect">
            <a:avLst/>
          </a:prstGeom>
        </p:spPr>
        <p:txBody>
          <a:bodyPr vert="horz" wrap="square" lIns="0" tIns="12700" rIns="0" bIns="0" rtlCol="0">
            <a:spAutoFit/>
          </a:bodyPr>
          <a:lstStyle/>
          <a:p>
            <a:pPr marL="12700">
              <a:lnSpc>
                <a:spcPct val="100000"/>
              </a:lnSpc>
              <a:spcBef>
                <a:spcPts val="100"/>
              </a:spcBef>
            </a:pPr>
            <a:r>
              <a:rPr sz="2400" spc="-35" dirty="0"/>
              <a:t>Average</a:t>
            </a:r>
            <a:r>
              <a:rPr sz="2400" spc="-30" dirty="0"/>
              <a:t> </a:t>
            </a:r>
            <a:r>
              <a:rPr sz="2400" spc="-55" dirty="0"/>
              <a:t>Customer</a:t>
            </a:r>
            <a:r>
              <a:rPr sz="2400" spc="-30" dirty="0"/>
              <a:t> </a:t>
            </a:r>
            <a:r>
              <a:rPr sz="2400" spc="-40" dirty="0"/>
              <a:t>Ratings</a:t>
            </a:r>
            <a:r>
              <a:rPr sz="2400" spc="-30" dirty="0"/>
              <a:t> </a:t>
            </a:r>
            <a:r>
              <a:rPr sz="2400" spc="-65" dirty="0"/>
              <a:t>by</a:t>
            </a:r>
            <a:r>
              <a:rPr sz="2400" spc="-25" dirty="0"/>
              <a:t> </a:t>
            </a:r>
            <a:r>
              <a:rPr sz="2400" spc="10" dirty="0"/>
              <a:t>Ǫuarter</a:t>
            </a:r>
            <a:endParaRPr sz="2400"/>
          </a:p>
        </p:txBody>
      </p:sp>
      <p:grpSp>
        <p:nvGrpSpPr>
          <p:cNvPr id="3" name="object 3"/>
          <p:cNvGrpSpPr/>
          <p:nvPr/>
        </p:nvGrpSpPr>
        <p:grpSpPr>
          <a:xfrm>
            <a:off x="714210" y="3642059"/>
            <a:ext cx="7731125" cy="1174115"/>
            <a:chOff x="716849" y="3593050"/>
            <a:chExt cx="7731125" cy="1174115"/>
          </a:xfrm>
        </p:grpSpPr>
        <p:sp>
          <p:nvSpPr>
            <p:cNvPr id="4" name="object 4"/>
            <p:cNvSpPr/>
            <p:nvPr/>
          </p:nvSpPr>
          <p:spPr>
            <a:xfrm>
              <a:off x="716849"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dirty="0"/>
            </a:p>
          </p:txBody>
        </p:sp>
        <p:sp>
          <p:nvSpPr>
            <p:cNvPr id="5" name="object 5"/>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8" name="object 8"/>
          <p:cNvSpPr txBox="1"/>
          <p:nvPr/>
        </p:nvSpPr>
        <p:spPr>
          <a:xfrm>
            <a:off x="1203137" y="3626707"/>
            <a:ext cx="1986914" cy="267970"/>
          </a:xfrm>
          <a:prstGeom prst="rect">
            <a:avLst/>
          </a:prstGeom>
        </p:spPr>
        <p:txBody>
          <a:bodyPr vert="horz" wrap="square" lIns="0" tIns="14604" rIns="0" bIns="0" rtlCol="0">
            <a:spAutoFit/>
          </a:bodyPr>
          <a:lstStyle/>
          <a:p>
            <a:pPr marL="12700">
              <a:lnSpc>
                <a:spcPct val="100000"/>
              </a:lnSpc>
              <a:spcBef>
                <a:spcPts val="114"/>
              </a:spcBef>
            </a:pPr>
            <a:r>
              <a:rPr sz="1400" b="1" spc="-25" dirty="0">
                <a:latin typeface="Arial"/>
                <a:cs typeface="Arial"/>
              </a:rPr>
              <a:t>Observations</a:t>
            </a:r>
            <a:r>
              <a:rPr sz="1400" b="1" spc="-35" dirty="0">
                <a:latin typeface="Arial"/>
                <a:cs typeface="Arial"/>
              </a:rPr>
              <a:t> </a:t>
            </a:r>
            <a:r>
              <a:rPr sz="1400" b="1" spc="45" dirty="0">
                <a:latin typeface="Arial"/>
                <a:cs typeface="Arial"/>
              </a:rPr>
              <a:t>/</a:t>
            </a:r>
            <a:r>
              <a:rPr sz="1400" b="1" spc="-35" dirty="0">
                <a:latin typeface="Arial"/>
                <a:cs typeface="Arial"/>
              </a:rPr>
              <a:t> Findings</a:t>
            </a:r>
            <a:endParaRPr sz="1400">
              <a:latin typeface="Arial"/>
              <a:cs typeface="Arial"/>
            </a:endParaRPr>
          </a:p>
        </p:txBody>
      </p:sp>
      <p:sp>
        <p:nvSpPr>
          <p:cNvPr id="9" name="object 9"/>
          <p:cNvSpPr txBox="1"/>
          <p:nvPr/>
        </p:nvSpPr>
        <p:spPr>
          <a:xfrm>
            <a:off x="960161" y="4021701"/>
            <a:ext cx="7162515" cy="616194"/>
          </a:xfrm>
          <a:prstGeom prst="rect">
            <a:avLst/>
          </a:prstGeom>
        </p:spPr>
        <p:txBody>
          <a:bodyPr vert="horz" wrap="square" lIns="0" tIns="635" rIns="0" bIns="0" rtlCol="0">
            <a:spAutoFit/>
          </a:bodyPr>
          <a:lstStyle/>
          <a:p>
            <a:pPr marL="12700">
              <a:lnSpc>
                <a:spcPct val="100000"/>
              </a:lnSpc>
              <a:spcBef>
                <a:spcPts val="5"/>
              </a:spcBef>
            </a:pPr>
            <a:endParaRPr sz="1000" dirty="0">
              <a:latin typeface="Microsoft Sans Serif"/>
              <a:cs typeface="Microsoft Sans Serif"/>
            </a:endParaRPr>
          </a:p>
          <a:p>
            <a:pPr marL="12700">
              <a:lnSpc>
                <a:spcPct val="100000"/>
              </a:lnSpc>
            </a:pPr>
            <a:r>
              <a:rPr sz="1000" dirty="0">
                <a:latin typeface="Microsoft Sans Serif"/>
                <a:cs typeface="Microsoft Sans Serif"/>
              </a:rPr>
              <a:t>●</a:t>
            </a:r>
            <a:r>
              <a:rPr lang="en-US" sz="1000" dirty="0">
                <a:latin typeface="Microsoft Sans Serif"/>
                <a:cs typeface="Microsoft Sans Serif"/>
              </a:rPr>
              <a:t> The average rating is decreasing over time with the 1</a:t>
            </a:r>
            <a:r>
              <a:rPr lang="en-US" sz="1000" baseline="30000" dirty="0">
                <a:latin typeface="Microsoft Sans Serif"/>
                <a:cs typeface="Microsoft Sans Serif"/>
              </a:rPr>
              <a:t>st</a:t>
            </a:r>
            <a:r>
              <a:rPr lang="en-US" sz="1000" dirty="0">
                <a:latin typeface="Microsoft Sans Serif"/>
                <a:cs typeface="Microsoft Sans Serif"/>
              </a:rPr>
              <a:t> quarter having 3.5 stars on average to the last quarter with 2.3 stars ratings</a:t>
            </a:r>
            <a:endParaRPr sz="1000" dirty="0">
              <a:latin typeface="Microsoft Sans Serif"/>
              <a:cs typeface="Microsoft Sans Serif"/>
            </a:endParaRPr>
          </a:p>
          <a:p>
            <a:pPr marL="12700">
              <a:lnSpc>
                <a:spcPct val="100000"/>
              </a:lnSpc>
            </a:pPr>
            <a:endParaRPr sz="1000" dirty="0">
              <a:latin typeface="Microsoft Sans Serif"/>
              <a:cs typeface="Microsoft Sans Serif"/>
            </a:endParaRPr>
          </a:p>
        </p:txBody>
      </p:sp>
      <p:sp>
        <p:nvSpPr>
          <p:cNvPr id="10" name="object 1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pic>
        <p:nvPicPr>
          <p:cNvPr id="12" name="Picture 11">
            <a:extLst>
              <a:ext uri="{FF2B5EF4-FFF2-40B4-BE49-F238E27FC236}">
                <a16:creationId xmlns:a16="http://schemas.microsoft.com/office/drawing/2014/main" id="{5B41CB3A-2ED6-1980-11C5-88449B661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4820" y="742811"/>
            <a:ext cx="2743200" cy="25321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4417060" cy="391160"/>
          </a:xfrm>
          <a:prstGeom prst="rect">
            <a:avLst/>
          </a:prstGeom>
        </p:spPr>
        <p:txBody>
          <a:bodyPr vert="horz" wrap="square" lIns="0" tIns="12700" rIns="0" bIns="0" rtlCol="0">
            <a:spAutoFit/>
          </a:bodyPr>
          <a:lstStyle/>
          <a:p>
            <a:pPr marL="12700">
              <a:lnSpc>
                <a:spcPct val="100000"/>
              </a:lnSpc>
              <a:spcBef>
                <a:spcPts val="100"/>
              </a:spcBef>
            </a:pPr>
            <a:r>
              <a:rPr sz="2400" spc="-65" dirty="0"/>
              <a:t>Trend</a:t>
            </a:r>
            <a:r>
              <a:rPr sz="2400" spc="-30" dirty="0"/>
              <a:t> </a:t>
            </a:r>
            <a:r>
              <a:rPr sz="2400" spc="-15" dirty="0"/>
              <a:t>of</a:t>
            </a:r>
            <a:r>
              <a:rPr sz="2400" spc="-25" dirty="0"/>
              <a:t> </a:t>
            </a:r>
            <a:r>
              <a:rPr sz="2400" spc="-55" dirty="0"/>
              <a:t>Customer</a:t>
            </a:r>
            <a:r>
              <a:rPr sz="2400" spc="-25" dirty="0"/>
              <a:t> </a:t>
            </a:r>
            <a:r>
              <a:rPr sz="2400" spc="-35" dirty="0"/>
              <a:t>Satisfaction</a:t>
            </a:r>
            <a:endParaRPr sz="2400"/>
          </a:p>
        </p:txBody>
      </p:sp>
      <p:grpSp>
        <p:nvGrpSpPr>
          <p:cNvPr id="3" name="object 3"/>
          <p:cNvGrpSpPr/>
          <p:nvPr/>
        </p:nvGrpSpPr>
        <p:grpSpPr>
          <a:xfrm>
            <a:off x="734436" y="3083651"/>
            <a:ext cx="8104764" cy="1774100"/>
            <a:chOff x="716849" y="3593050"/>
            <a:chExt cx="7756868" cy="1284175"/>
          </a:xfrm>
        </p:grpSpPr>
        <p:sp>
          <p:nvSpPr>
            <p:cNvPr id="4" name="object 4"/>
            <p:cNvSpPr/>
            <p:nvPr/>
          </p:nvSpPr>
          <p:spPr>
            <a:xfrm>
              <a:off x="716849" y="3761500"/>
              <a:ext cx="7756868" cy="1115725"/>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a:p>
          </p:txBody>
        </p:sp>
        <p:sp>
          <p:nvSpPr>
            <p:cNvPr id="5" name="object 5"/>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8" name="object 8"/>
          <p:cNvSpPr txBox="1"/>
          <p:nvPr/>
        </p:nvSpPr>
        <p:spPr>
          <a:xfrm>
            <a:off x="1170849" y="3203567"/>
            <a:ext cx="1986914" cy="267970"/>
          </a:xfrm>
          <a:prstGeom prst="rect">
            <a:avLst/>
          </a:prstGeom>
        </p:spPr>
        <p:txBody>
          <a:bodyPr vert="horz" wrap="square" lIns="0" tIns="14604" rIns="0" bIns="0" rtlCol="0">
            <a:spAutoFit/>
          </a:bodyPr>
          <a:lstStyle/>
          <a:p>
            <a:pPr marL="12700">
              <a:lnSpc>
                <a:spcPct val="100000"/>
              </a:lnSpc>
              <a:spcBef>
                <a:spcPts val="114"/>
              </a:spcBef>
            </a:pPr>
            <a:r>
              <a:rPr sz="1400" b="1" spc="-25" dirty="0">
                <a:latin typeface="Arial"/>
                <a:cs typeface="Arial"/>
              </a:rPr>
              <a:t>Observations</a:t>
            </a:r>
            <a:r>
              <a:rPr sz="1400" b="1" spc="-35" dirty="0">
                <a:latin typeface="Arial"/>
                <a:cs typeface="Arial"/>
              </a:rPr>
              <a:t> </a:t>
            </a:r>
            <a:r>
              <a:rPr sz="1400" b="1" spc="45" dirty="0">
                <a:latin typeface="Arial"/>
                <a:cs typeface="Arial"/>
              </a:rPr>
              <a:t>/</a:t>
            </a:r>
            <a:r>
              <a:rPr sz="1400" b="1" spc="-35" dirty="0">
                <a:latin typeface="Arial"/>
                <a:cs typeface="Arial"/>
              </a:rPr>
              <a:t> Findings</a:t>
            </a:r>
            <a:endParaRPr sz="1400" dirty="0">
              <a:latin typeface="Arial"/>
              <a:cs typeface="Arial"/>
            </a:endParaRPr>
          </a:p>
        </p:txBody>
      </p:sp>
      <p:sp>
        <p:nvSpPr>
          <p:cNvPr id="9" name="object 9"/>
          <p:cNvSpPr txBox="1"/>
          <p:nvPr/>
        </p:nvSpPr>
        <p:spPr>
          <a:xfrm>
            <a:off x="991418" y="3584336"/>
            <a:ext cx="7238715" cy="1077859"/>
          </a:xfrm>
          <a:prstGeom prst="rect">
            <a:avLst/>
          </a:prstGeom>
        </p:spPr>
        <p:txBody>
          <a:bodyPr vert="horz" wrap="square" lIns="0" tIns="635" rIns="0" bIns="0" rtlCol="0">
            <a:spAutoFit/>
          </a:bodyPr>
          <a:lstStyle/>
          <a:p>
            <a:pPr marL="12700">
              <a:lnSpc>
                <a:spcPct val="100000"/>
              </a:lnSpc>
              <a:spcBef>
                <a:spcPts val="5"/>
              </a:spcBef>
            </a:pPr>
            <a:r>
              <a:rPr sz="1000" dirty="0">
                <a:latin typeface="Microsoft Sans Serif"/>
                <a:cs typeface="Microsoft Sans Serif"/>
              </a:rPr>
              <a:t>●</a:t>
            </a:r>
            <a:r>
              <a:rPr lang="en-US" sz="1000" dirty="0">
                <a:latin typeface="Microsoft Sans Serif"/>
                <a:cs typeface="Microsoft Sans Serif"/>
              </a:rPr>
              <a:t>Customers seem to be dissatisfied over time as the the number of bad and very bad feedback is significantly higher in the 3rd and 4</a:t>
            </a:r>
            <a:r>
              <a:rPr lang="en-US" sz="1000" baseline="30000" dirty="0">
                <a:latin typeface="Microsoft Sans Serif"/>
                <a:cs typeface="Microsoft Sans Serif"/>
              </a:rPr>
              <a:t>th</a:t>
            </a:r>
            <a:r>
              <a:rPr lang="en-US" sz="1000" dirty="0">
                <a:latin typeface="Microsoft Sans Serif"/>
                <a:cs typeface="Microsoft Sans Serif"/>
              </a:rPr>
              <a:t> quarter versus the 1</a:t>
            </a:r>
            <a:r>
              <a:rPr lang="en-US" sz="1000" baseline="30000" dirty="0">
                <a:latin typeface="Microsoft Sans Serif"/>
                <a:cs typeface="Microsoft Sans Serif"/>
              </a:rPr>
              <a:t>st</a:t>
            </a:r>
            <a:r>
              <a:rPr lang="en-US" sz="1000" dirty="0">
                <a:latin typeface="Microsoft Sans Serif"/>
                <a:cs typeface="Microsoft Sans Serif"/>
              </a:rPr>
              <a:t> and 2</a:t>
            </a:r>
            <a:r>
              <a:rPr lang="en-US" sz="1000" baseline="30000" dirty="0">
                <a:latin typeface="Microsoft Sans Serif"/>
                <a:cs typeface="Microsoft Sans Serif"/>
              </a:rPr>
              <a:t>nd</a:t>
            </a:r>
            <a:r>
              <a:rPr lang="en-US" sz="1000" dirty="0">
                <a:latin typeface="Microsoft Sans Serif"/>
                <a:cs typeface="Microsoft Sans Serif"/>
              </a:rPr>
              <a:t> </a:t>
            </a:r>
          </a:p>
          <a:p>
            <a:pPr marL="12700">
              <a:lnSpc>
                <a:spcPct val="100000"/>
              </a:lnSpc>
              <a:spcBef>
                <a:spcPts val="5"/>
              </a:spcBef>
            </a:pPr>
            <a:endParaRPr sz="1000" dirty="0">
              <a:latin typeface="Microsoft Sans Serif"/>
              <a:cs typeface="Microsoft Sans Serif"/>
            </a:endParaRPr>
          </a:p>
          <a:p>
            <a:pPr marL="12700">
              <a:lnSpc>
                <a:spcPct val="100000"/>
              </a:lnSpc>
            </a:pPr>
            <a:r>
              <a:rPr sz="1000" dirty="0">
                <a:latin typeface="Microsoft Sans Serif"/>
                <a:cs typeface="Microsoft Sans Serif"/>
              </a:rPr>
              <a:t>●</a:t>
            </a:r>
            <a:r>
              <a:rPr lang="en-US" sz="1000" dirty="0">
                <a:latin typeface="Microsoft Sans Serif"/>
                <a:cs typeface="Microsoft Sans Serif"/>
              </a:rPr>
              <a:t>The number of customers who were neither too satisfied or dissatisfied (okay category) is about the same every quarter</a:t>
            </a:r>
          </a:p>
          <a:p>
            <a:pPr marL="12700">
              <a:lnSpc>
                <a:spcPct val="100000"/>
              </a:lnSpc>
            </a:pPr>
            <a:endParaRPr sz="1000" dirty="0">
              <a:latin typeface="Microsoft Sans Serif"/>
              <a:cs typeface="Microsoft Sans Serif"/>
            </a:endParaRPr>
          </a:p>
          <a:p>
            <a:pPr marL="12700">
              <a:lnSpc>
                <a:spcPct val="100000"/>
              </a:lnSpc>
            </a:pPr>
            <a:r>
              <a:rPr sz="1000" dirty="0">
                <a:latin typeface="Microsoft Sans Serif"/>
                <a:cs typeface="Microsoft Sans Serif"/>
              </a:rPr>
              <a:t>●</a:t>
            </a:r>
            <a:r>
              <a:rPr lang="en-US" sz="1000" dirty="0">
                <a:latin typeface="Microsoft Sans Serif"/>
                <a:cs typeface="Microsoft Sans Serif"/>
              </a:rPr>
              <a:t>The service is deteriorating over time which is evident from the customer feedback. Maybe they need to invest more in customer services department by hiring more people or improve training for existing personnel </a:t>
            </a:r>
            <a:endParaRPr sz="1000" dirty="0">
              <a:latin typeface="Microsoft Sans Serif"/>
              <a:cs typeface="Microsoft Sans Serif"/>
            </a:endParaRPr>
          </a:p>
        </p:txBody>
      </p:sp>
      <p:sp>
        <p:nvSpPr>
          <p:cNvPr id="10" name="object 1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pic>
        <p:nvPicPr>
          <p:cNvPr id="14" name="Picture 13">
            <a:extLst>
              <a:ext uri="{FF2B5EF4-FFF2-40B4-BE49-F238E27FC236}">
                <a16:creationId xmlns:a16="http://schemas.microsoft.com/office/drawing/2014/main" id="{C9E75573-AB29-955A-D2E0-89D2AA76B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0014" y="744699"/>
            <a:ext cx="4275267" cy="230071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6134100" cy="391160"/>
          </a:xfrm>
          <a:prstGeom prst="rect">
            <a:avLst/>
          </a:prstGeom>
        </p:spPr>
        <p:txBody>
          <a:bodyPr vert="horz" wrap="square" lIns="0" tIns="12700" rIns="0" bIns="0" rtlCol="0">
            <a:spAutoFit/>
          </a:bodyPr>
          <a:lstStyle/>
          <a:p>
            <a:pPr marL="12700">
              <a:lnSpc>
                <a:spcPct val="100000"/>
              </a:lnSpc>
              <a:spcBef>
                <a:spcPts val="100"/>
              </a:spcBef>
            </a:pPr>
            <a:r>
              <a:rPr sz="2400" spc="-95" dirty="0"/>
              <a:t>Top</a:t>
            </a:r>
            <a:r>
              <a:rPr sz="2400" spc="-35" dirty="0"/>
              <a:t> </a:t>
            </a:r>
            <a:r>
              <a:rPr sz="2400" spc="-50" dirty="0"/>
              <a:t>Vehicle</a:t>
            </a:r>
            <a:r>
              <a:rPr sz="2400" spc="-30" dirty="0"/>
              <a:t> </a:t>
            </a:r>
            <a:r>
              <a:rPr sz="2400" spc="-55" dirty="0"/>
              <a:t>makers</a:t>
            </a:r>
            <a:r>
              <a:rPr sz="2400" spc="-30" dirty="0"/>
              <a:t> </a:t>
            </a:r>
            <a:r>
              <a:rPr sz="2400" spc="-15" dirty="0"/>
              <a:t>preferred</a:t>
            </a:r>
            <a:r>
              <a:rPr sz="2400" spc="-30" dirty="0"/>
              <a:t> </a:t>
            </a:r>
            <a:r>
              <a:rPr sz="2400" spc="-65" dirty="0"/>
              <a:t>by</a:t>
            </a:r>
            <a:r>
              <a:rPr sz="2400" spc="-35" dirty="0"/>
              <a:t> </a:t>
            </a:r>
            <a:r>
              <a:rPr sz="2400" spc="-75" dirty="0"/>
              <a:t>customers</a:t>
            </a:r>
            <a:endParaRPr sz="2400"/>
          </a:p>
        </p:txBody>
      </p:sp>
      <p:grpSp>
        <p:nvGrpSpPr>
          <p:cNvPr id="3" name="object 3"/>
          <p:cNvGrpSpPr/>
          <p:nvPr/>
        </p:nvGrpSpPr>
        <p:grpSpPr>
          <a:xfrm>
            <a:off x="630379" y="3599908"/>
            <a:ext cx="7731125" cy="1174115"/>
            <a:chOff x="716849" y="3593050"/>
            <a:chExt cx="7731125" cy="1174115"/>
          </a:xfrm>
        </p:grpSpPr>
        <p:sp>
          <p:nvSpPr>
            <p:cNvPr id="4" name="object 4"/>
            <p:cNvSpPr/>
            <p:nvPr/>
          </p:nvSpPr>
          <p:spPr>
            <a:xfrm>
              <a:off x="716849"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a:p>
          </p:txBody>
        </p:sp>
        <p:sp>
          <p:nvSpPr>
            <p:cNvPr id="5" name="object 5"/>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8" name="object 8"/>
          <p:cNvSpPr txBox="1"/>
          <p:nvPr/>
        </p:nvSpPr>
        <p:spPr>
          <a:xfrm>
            <a:off x="1203137" y="3626707"/>
            <a:ext cx="1986914" cy="267970"/>
          </a:xfrm>
          <a:prstGeom prst="rect">
            <a:avLst/>
          </a:prstGeom>
        </p:spPr>
        <p:txBody>
          <a:bodyPr vert="horz" wrap="square" lIns="0" tIns="14604" rIns="0" bIns="0" rtlCol="0">
            <a:spAutoFit/>
          </a:bodyPr>
          <a:lstStyle/>
          <a:p>
            <a:pPr marL="12700">
              <a:lnSpc>
                <a:spcPct val="100000"/>
              </a:lnSpc>
              <a:spcBef>
                <a:spcPts val="114"/>
              </a:spcBef>
            </a:pPr>
            <a:r>
              <a:rPr sz="1400" b="1" spc="-25" dirty="0">
                <a:latin typeface="Arial"/>
                <a:cs typeface="Arial"/>
              </a:rPr>
              <a:t>Observations</a:t>
            </a:r>
            <a:r>
              <a:rPr sz="1400" b="1" spc="-35" dirty="0">
                <a:latin typeface="Arial"/>
                <a:cs typeface="Arial"/>
              </a:rPr>
              <a:t> </a:t>
            </a:r>
            <a:r>
              <a:rPr sz="1400" b="1" spc="45" dirty="0">
                <a:latin typeface="Arial"/>
                <a:cs typeface="Arial"/>
              </a:rPr>
              <a:t>/</a:t>
            </a:r>
            <a:r>
              <a:rPr sz="1400" b="1" spc="-35" dirty="0">
                <a:latin typeface="Arial"/>
                <a:cs typeface="Arial"/>
              </a:rPr>
              <a:t> Findings</a:t>
            </a:r>
            <a:endParaRPr sz="1400">
              <a:latin typeface="Arial"/>
              <a:cs typeface="Arial"/>
            </a:endParaRPr>
          </a:p>
        </p:txBody>
      </p:sp>
      <p:sp>
        <p:nvSpPr>
          <p:cNvPr id="9" name="object 9"/>
          <p:cNvSpPr txBox="1"/>
          <p:nvPr/>
        </p:nvSpPr>
        <p:spPr>
          <a:xfrm>
            <a:off x="876330" y="4026319"/>
            <a:ext cx="7010115" cy="616194"/>
          </a:xfrm>
          <a:prstGeom prst="rect">
            <a:avLst/>
          </a:prstGeom>
        </p:spPr>
        <p:txBody>
          <a:bodyPr vert="horz" wrap="square" lIns="0" tIns="635" rIns="0" bIns="0" rtlCol="0">
            <a:spAutoFit/>
          </a:bodyPr>
          <a:lstStyle/>
          <a:p>
            <a:pPr marL="12700">
              <a:lnSpc>
                <a:spcPct val="100000"/>
              </a:lnSpc>
              <a:spcBef>
                <a:spcPts val="5"/>
              </a:spcBef>
            </a:pPr>
            <a:r>
              <a:rPr sz="1000" dirty="0">
                <a:latin typeface="Microsoft Sans Serif"/>
                <a:cs typeface="Microsoft Sans Serif"/>
              </a:rPr>
              <a:t>●</a:t>
            </a:r>
            <a:r>
              <a:rPr lang="en-US" sz="1000" dirty="0">
                <a:latin typeface="Microsoft Sans Serif"/>
                <a:cs typeface="Microsoft Sans Serif"/>
              </a:rPr>
              <a:t> Chevrolet is the most popular vehicle brand preferred by the customers followed by ford</a:t>
            </a:r>
          </a:p>
          <a:p>
            <a:pPr marL="12700">
              <a:lnSpc>
                <a:spcPct val="100000"/>
              </a:lnSpc>
              <a:spcBef>
                <a:spcPts val="5"/>
              </a:spcBef>
            </a:pPr>
            <a:endParaRPr sz="1000" dirty="0">
              <a:latin typeface="Microsoft Sans Serif"/>
              <a:cs typeface="Microsoft Sans Serif"/>
            </a:endParaRPr>
          </a:p>
          <a:p>
            <a:pPr marL="12700">
              <a:lnSpc>
                <a:spcPct val="100000"/>
              </a:lnSpc>
            </a:pPr>
            <a:r>
              <a:rPr sz="1000" dirty="0">
                <a:latin typeface="Microsoft Sans Serif"/>
                <a:cs typeface="Microsoft Sans Serif"/>
              </a:rPr>
              <a:t>●</a:t>
            </a:r>
            <a:r>
              <a:rPr lang="en-US" sz="1000" dirty="0">
                <a:latin typeface="Microsoft Sans Serif"/>
                <a:cs typeface="Microsoft Sans Serif"/>
              </a:rPr>
              <a:t>It looks like customers prefer American manufacturers over international manufacturers </a:t>
            </a:r>
            <a:endParaRPr sz="1000" dirty="0">
              <a:latin typeface="Microsoft Sans Serif"/>
              <a:cs typeface="Microsoft Sans Serif"/>
            </a:endParaRPr>
          </a:p>
          <a:p>
            <a:pPr marL="12700">
              <a:lnSpc>
                <a:spcPct val="100000"/>
              </a:lnSpc>
            </a:pPr>
            <a:endParaRPr sz="1000" dirty="0">
              <a:latin typeface="Microsoft Sans Serif"/>
              <a:cs typeface="Microsoft Sans Serif"/>
            </a:endParaRPr>
          </a:p>
        </p:txBody>
      </p:sp>
      <p:sp>
        <p:nvSpPr>
          <p:cNvPr id="10" name="object 1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pic>
        <p:nvPicPr>
          <p:cNvPr id="12" name="Picture 11">
            <a:extLst>
              <a:ext uri="{FF2B5EF4-FFF2-40B4-BE49-F238E27FC236}">
                <a16:creationId xmlns:a16="http://schemas.microsoft.com/office/drawing/2014/main" id="{510FF933-28E4-07F2-55B4-66D35FBB4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616344"/>
            <a:ext cx="2798254" cy="284835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5913120" cy="628377"/>
          </a:xfrm>
          <a:prstGeom prst="rect">
            <a:avLst/>
          </a:prstGeom>
        </p:spPr>
        <p:txBody>
          <a:bodyPr vert="horz" wrap="square" lIns="0" tIns="12700" rIns="0" bIns="0" rtlCol="0">
            <a:spAutoFit/>
          </a:bodyPr>
          <a:lstStyle/>
          <a:p>
            <a:pPr marL="12700">
              <a:lnSpc>
                <a:spcPct val="100000"/>
              </a:lnSpc>
              <a:spcBef>
                <a:spcPts val="100"/>
              </a:spcBef>
            </a:pPr>
            <a:r>
              <a:rPr sz="2000" spc="-15" dirty="0"/>
              <a:t>Most</a:t>
            </a:r>
            <a:r>
              <a:rPr sz="2000" spc="-25" dirty="0"/>
              <a:t> </a:t>
            </a:r>
            <a:r>
              <a:rPr sz="2000" spc="-20" dirty="0"/>
              <a:t>preferred </a:t>
            </a:r>
            <a:r>
              <a:rPr sz="2000" spc="-60" dirty="0"/>
              <a:t>vehicle</a:t>
            </a:r>
            <a:r>
              <a:rPr sz="2000" spc="-20" dirty="0"/>
              <a:t> </a:t>
            </a:r>
            <a:r>
              <a:rPr sz="2000" spc="-40" dirty="0"/>
              <a:t>make</a:t>
            </a:r>
            <a:r>
              <a:rPr sz="2000" spc="-20" dirty="0"/>
              <a:t> </a:t>
            </a:r>
            <a:r>
              <a:rPr sz="2000" spc="-60" dirty="0"/>
              <a:t>in</a:t>
            </a:r>
            <a:r>
              <a:rPr sz="2000" spc="-25" dirty="0"/>
              <a:t> </a:t>
            </a:r>
            <a:r>
              <a:rPr sz="2000" spc="-80" dirty="0"/>
              <a:t>each</a:t>
            </a:r>
            <a:r>
              <a:rPr sz="2000" spc="-20" dirty="0"/>
              <a:t> </a:t>
            </a:r>
            <a:r>
              <a:rPr sz="2000" spc="-5" dirty="0"/>
              <a:t>state</a:t>
            </a:r>
            <a:r>
              <a:rPr lang="en-US" sz="2000" spc="-5" dirty="0"/>
              <a:t> (Top 10 states with Most customers)</a:t>
            </a:r>
            <a:endParaRPr sz="2000" dirty="0"/>
          </a:p>
        </p:txBody>
      </p:sp>
      <p:sp>
        <p:nvSpPr>
          <p:cNvPr id="10" name="object 1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graphicFrame>
        <p:nvGraphicFramePr>
          <p:cNvPr id="11" name="Table 11">
            <a:extLst>
              <a:ext uri="{FF2B5EF4-FFF2-40B4-BE49-F238E27FC236}">
                <a16:creationId xmlns:a16="http://schemas.microsoft.com/office/drawing/2014/main" id="{4B81C01E-91B8-570A-AFD0-7D6DBE658AD2}"/>
              </a:ext>
            </a:extLst>
          </p:cNvPr>
          <p:cNvGraphicFramePr>
            <a:graphicFrameLocks noGrp="1"/>
          </p:cNvGraphicFramePr>
          <p:nvPr>
            <p:extLst>
              <p:ext uri="{D42A27DB-BD31-4B8C-83A1-F6EECF244321}">
                <p14:modId xmlns:p14="http://schemas.microsoft.com/office/powerpoint/2010/main" val="1917801594"/>
              </p:ext>
            </p:extLst>
          </p:nvPr>
        </p:nvGraphicFramePr>
        <p:xfrm>
          <a:off x="2424266" y="1054322"/>
          <a:ext cx="4064000" cy="3640611"/>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709395050"/>
                    </a:ext>
                  </a:extLst>
                </a:gridCol>
                <a:gridCol w="2032000">
                  <a:extLst>
                    <a:ext uri="{9D8B030D-6E8A-4147-A177-3AD203B41FA5}">
                      <a16:colId xmlns:a16="http://schemas.microsoft.com/office/drawing/2014/main" val="4241567579"/>
                    </a:ext>
                  </a:extLst>
                </a:gridCol>
              </a:tblGrid>
              <a:tr h="370840">
                <a:tc>
                  <a:txBody>
                    <a:bodyPr/>
                    <a:lstStyle/>
                    <a:p>
                      <a:r>
                        <a:rPr lang="en-US" sz="1600" dirty="0"/>
                        <a:t>STATE</a:t>
                      </a:r>
                    </a:p>
                  </a:txBody>
                  <a:tcPr/>
                </a:tc>
                <a:tc>
                  <a:txBody>
                    <a:bodyPr/>
                    <a:lstStyle/>
                    <a:p>
                      <a:r>
                        <a:rPr lang="en-US" sz="1600" dirty="0"/>
                        <a:t>Vehicle Maker</a:t>
                      </a:r>
                    </a:p>
                  </a:txBody>
                  <a:tcPr/>
                </a:tc>
                <a:extLst>
                  <a:ext uri="{0D108BD9-81ED-4DB2-BD59-A6C34878D82A}">
                    <a16:rowId xmlns:a16="http://schemas.microsoft.com/office/drawing/2014/main" val="2328119049"/>
                  </a:ext>
                </a:extLst>
              </a:tr>
              <a:tr h="313211">
                <a:tc>
                  <a:txBody>
                    <a:bodyPr/>
                    <a:lstStyle/>
                    <a:p>
                      <a:r>
                        <a:rPr lang="en-US" sz="1400" dirty="0"/>
                        <a:t>Texas</a:t>
                      </a:r>
                    </a:p>
                  </a:txBody>
                  <a:tcPr/>
                </a:tc>
                <a:tc>
                  <a:txBody>
                    <a:bodyPr/>
                    <a:lstStyle/>
                    <a:p>
                      <a:r>
                        <a:rPr lang="en-US" sz="1400" dirty="0"/>
                        <a:t>Chevrolet</a:t>
                      </a:r>
                    </a:p>
                  </a:txBody>
                  <a:tcPr/>
                </a:tc>
                <a:extLst>
                  <a:ext uri="{0D108BD9-81ED-4DB2-BD59-A6C34878D82A}">
                    <a16:rowId xmlns:a16="http://schemas.microsoft.com/office/drawing/2014/main" val="171519770"/>
                  </a:ext>
                </a:extLst>
              </a:tr>
              <a:tr h="247171">
                <a:tc>
                  <a:txBody>
                    <a:bodyPr/>
                    <a:lstStyle/>
                    <a:p>
                      <a:r>
                        <a:rPr lang="en-US" sz="1400" dirty="0"/>
                        <a:t>Florida</a:t>
                      </a:r>
                    </a:p>
                  </a:txBody>
                  <a:tcPr/>
                </a:tc>
                <a:tc>
                  <a:txBody>
                    <a:bodyPr/>
                    <a:lstStyle/>
                    <a:p>
                      <a:r>
                        <a:rPr lang="en-US" sz="1400" dirty="0"/>
                        <a:t>Toyota</a:t>
                      </a:r>
                    </a:p>
                  </a:txBody>
                  <a:tcPr/>
                </a:tc>
                <a:extLst>
                  <a:ext uri="{0D108BD9-81ED-4DB2-BD59-A6C34878D82A}">
                    <a16:rowId xmlns:a16="http://schemas.microsoft.com/office/drawing/2014/main" val="474225614"/>
                  </a:ext>
                </a:extLst>
              </a:tr>
              <a:tr h="233680">
                <a:tc>
                  <a:txBody>
                    <a:bodyPr/>
                    <a:lstStyle/>
                    <a:p>
                      <a:r>
                        <a:rPr lang="en-US" sz="1400" dirty="0"/>
                        <a:t>California</a:t>
                      </a:r>
                    </a:p>
                  </a:txBody>
                  <a:tcPr/>
                </a:tc>
                <a:tc>
                  <a:txBody>
                    <a:bodyPr/>
                    <a:lstStyle/>
                    <a:p>
                      <a:r>
                        <a:rPr lang="en-US" sz="1400" dirty="0"/>
                        <a:t>Ford, Chevrolet, Nissan</a:t>
                      </a:r>
                    </a:p>
                    <a:p>
                      <a:r>
                        <a:rPr lang="en-US" sz="1400" dirty="0"/>
                        <a:t>Dodge, Audi</a:t>
                      </a:r>
                    </a:p>
                  </a:txBody>
                  <a:tcPr/>
                </a:tc>
                <a:extLst>
                  <a:ext uri="{0D108BD9-81ED-4DB2-BD59-A6C34878D82A}">
                    <a16:rowId xmlns:a16="http://schemas.microsoft.com/office/drawing/2014/main" val="3220408812"/>
                  </a:ext>
                </a:extLst>
              </a:tr>
              <a:tr h="233680">
                <a:tc>
                  <a:txBody>
                    <a:bodyPr/>
                    <a:lstStyle/>
                    <a:p>
                      <a:r>
                        <a:rPr lang="en-US" sz="1400" dirty="0"/>
                        <a:t>Ohio</a:t>
                      </a:r>
                    </a:p>
                  </a:txBody>
                  <a:tcPr/>
                </a:tc>
                <a:tc>
                  <a:txBody>
                    <a:bodyPr/>
                    <a:lstStyle/>
                    <a:p>
                      <a:r>
                        <a:rPr lang="en-US" sz="1400" dirty="0"/>
                        <a:t>Chevrolet</a:t>
                      </a:r>
                    </a:p>
                  </a:txBody>
                  <a:tcPr/>
                </a:tc>
                <a:extLst>
                  <a:ext uri="{0D108BD9-81ED-4DB2-BD59-A6C34878D82A}">
                    <a16:rowId xmlns:a16="http://schemas.microsoft.com/office/drawing/2014/main" val="1420065077"/>
                  </a:ext>
                </a:extLst>
              </a:tr>
              <a:tr h="233680">
                <a:tc>
                  <a:txBody>
                    <a:bodyPr/>
                    <a:lstStyle/>
                    <a:p>
                      <a:r>
                        <a:rPr lang="en-US" sz="1400" dirty="0"/>
                        <a:t>Alabama</a:t>
                      </a:r>
                    </a:p>
                  </a:txBody>
                  <a:tcPr/>
                </a:tc>
                <a:tc>
                  <a:txBody>
                    <a:bodyPr/>
                    <a:lstStyle/>
                    <a:p>
                      <a:r>
                        <a:rPr lang="en-US" sz="1400" dirty="0"/>
                        <a:t>Dodge</a:t>
                      </a:r>
                    </a:p>
                  </a:txBody>
                  <a:tcPr/>
                </a:tc>
                <a:extLst>
                  <a:ext uri="{0D108BD9-81ED-4DB2-BD59-A6C34878D82A}">
                    <a16:rowId xmlns:a16="http://schemas.microsoft.com/office/drawing/2014/main" val="3165686693"/>
                  </a:ext>
                </a:extLst>
              </a:tr>
              <a:tr h="233680">
                <a:tc>
                  <a:txBody>
                    <a:bodyPr/>
                    <a:lstStyle/>
                    <a:p>
                      <a:r>
                        <a:rPr lang="en-US" sz="1400" dirty="0"/>
                        <a:t>Colorado</a:t>
                      </a:r>
                    </a:p>
                  </a:txBody>
                  <a:tcPr/>
                </a:tc>
                <a:tc>
                  <a:txBody>
                    <a:bodyPr/>
                    <a:lstStyle/>
                    <a:p>
                      <a:r>
                        <a:rPr lang="en-US" sz="1400" dirty="0"/>
                        <a:t>Chevrolet</a:t>
                      </a:r>
                    </a:p>
                  </a:txBody>
                  <a:tcPr/>
                </a:tc>
                <a:extLst>
                  <a:ext uri="{0D108BD9-81ED-4DB2-BD59-A6C34878D82A}">
                    <a16:rowId xmlns:a16="http://schemas.microsoft.com/office/drawing/2014/main" val="3315544534"/>
                  </a:ext>
                </a:extLst>
              </a:tr>
              <a:tr h="233680">
                <a:tc>
                  <a:txBody>
                    <a:bodyPr/>
                    <a:lstStyle/>
                    <a:p>
                      <a:r>
                        <a:rPr lang="en-US" sz="1400" dirty="0"/>
                        <a:t>Maryland</a:t>
                      </a:r>
                    </a:p>
                  </a:txBody>
                  <a:tcPr/>
                </a:tc>
                <a:tc>
                  <a:txBody>
                    <a:bodyPr/>
                    <a:lstStyle/>
                    <a:p>
                      <a:r>
                        <a:rPr lang="en-US" sz="1400" dirty="0"/>
                        <a:t>Ford</a:t>
                      </a:r>
                    </a:p>
                  </a:txBody>
                  <a:tcPr/>
                </a:tc>
                <a:extLst>
                  <a:ext uri="{0D108BD9-81ED-4DB2-BD59-A6C34878D82A}">
                    <a16:rowId xmlns:a16="http://schemas.microsoft.com/office/drawing/2014/main" val="1161517646"/>
                  </a:ext>
                </a:extLst>
              </a:tr>
              <a:tr h="233680">
                <a:tc>
                  <a:txBody>
                    <a:bodyPr/>
                    <a:lstStyle/>
                    <a:p>
                      <a:r>
                        <a:rPr lang="en-US" sz="1400" dirty="0"/>
                        <a:t>New York</a:t>
                      </a:r>
                    </a:p>
                  </a:txBody>
                  <a:tcPr/>
                </a:tc>
                <a:tc>
                  <a:txBody>
                    <a:bodyPr/>
                    <a:lstStyle/>
                    <a:p>
                      <a:r>
                        <a:rPr lang="en-US" sz="1400" dirty="0"/>
                        <a:t>Toyota, Pontiac</a:t>
                      </a:r>
                    </a:p>
                  </a:txBody>
                  <a:tcPr/>
                </a:tc>
                <a:extLst>
                  <a:ext uri="{0D108BD9-81ED-4DB2-BD59-A6C34878D82A}">
                    <a16:rowId xmlns:a16="http://schemas.microsoft.com/office/drawing/2014/main" val="2790308823"/>
                  </a:ext>
                </a:extLst>
              </a:tr>
              <a:tr h="233680">
                <a:tc>
                  <a:txBody>
                    <a:bodyPr/>
                    <a:lstStyle/>
                    <a:p>
                      <a:r>
                        <a:rPr lang="en-US" sz="1400" dirty="0"/>
                        <a:t>Virginia</a:t>
                      </a:r>
                    </a:p>
                  </a:txBody>
                  <a:tcPr/>
                </a:tc>
                <a:tc>
                  <a:txBody>
                    <a:bodyPr/>
                    <a:lstStyle/>
                    <a:p>
                      <a:r>
                        <a:rPr lang="en-US" sz="1400" dirty="0"/>
                        <a:t>Ford</a:t>
                      </a:r>
                    </a:p>
                  </a:txBody>
                  <a:tcPr/>
                </a:tc>
                <a:extLst>
                  <a:ext uri="{0D108BD9-81ED-4DB2-BD59-A6C34878D82A}">
                    <a16:rowId xmlns:a16="http://schemas.microsoft.com/office/drawing/2014/main" val="48112907"/>
                  </a:ext>
                </a:extLst>
              </a:tr>
              <a:tr h="233680">
                <a:tc>
                  <a:txBody>
                    <a:bodyPr/>
                    <a:lstStyle/>
                    <a:p>
                      <a:r>
                        <a:rPr lang="en-US" sz="1400" dirty="0"/>
                        <a:t>Washington</a:t>
                      </a:r>
                    </a:p>
                  </a:txBody>
                  <a:tcPr/>
                </a:tc>
                <a:tc>
                  <a:txBody>
                    <a:bodyPr/>
                    <a:lstStyle/>
                    <a:p>
                      <a:r>
                        <a:rPr lang="en-US" sz="1400" dirty="0"/>
                        <a:t>Chevrolet</a:t>
                      </a:r>
                    </a:p>
                  </a:txBody>
                  <a:tcPr/>
                </a:tc>
                <a:extLst>
                  <a:ext uri="{0D108BD9-81ED-4DB2-BD59-A6C34878D82A}">
                    <a16:rowId xmlns:a16="http://schemas.microsoft.com/office/drawing/2014/main" val="3136250109"/>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0746" y="2238025"/>
            <a:ext cx="2743835" cy="452120"/>
          </a:xfrm>
          <a:prstGeom prst="rect">
            <a:avLst/>
          </a:prstGeom>
        </p:spPr>
        <p:txBody>
          <a:bodyPr vert="horz" wrap="square" lIns="0" tIns="12700" rIns="0" bIns="0" rtlCol="0">
            <a:spAutoFit/>
          </a:bodyPr>
          <a:lstStyle/>
          <a:p>
            <a:pPr marL="12700">
              <a:lnSpc>
                <a:spcPct val="100000"/>
              </a:lnSpc>
              <a:spcBef>
                <a:spcPts val="100"/>
              </a:spcBef>
            </a:pPr>
            <a:r>
              <a:rPr spc="-80" dirty="0"/>
              <a:t>Revenue </a:t>
            </a:r>
            <a:r>
              <a:rPr spc="-45" dirty="0"/>
              <a:t>Metrics</a:t>
            </a:r>
          </a:p>
        </p:txBody>
      </p:sp>
      <p:sp>
        <p:nvSpPr>
          <p:cNvPr id="3" name="object 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1130</TotalTime>
  <Words>942</Words>
  <Application>Microsoft Macintosh PowerPoint</Application>
  <PresentationFormat>On-screen Show (16:9)</PresentationFormat>
  <Paragraphs>136</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Microsoft Sans Serif</vt:lpstr>
      <vt:lpstr>Office Theme</vt:lpstr>
      <vt:lpstr>SǪL and Databases: Project Report</vt:lpstr>
      <vt:lpstr>Business Overview</vt:lpstr>
      <vt:lpstr>Customer Metrics</vt:lpstr>
      <vt:lpstr>Distribution of Customers across States</vt:lpstr>
      <vt:lpstr>Average Customer Ratings by Ǫuarter</vt:lpstr>
      <vt:lpstr>Trend of Customer Satisfaction</vt:lpstr>
      <vt:lpstr>Top Vehicle makers preferred by customers</vt:lpstr>
      <vt:lpstr>Most preferred vehicle make in each state (Top 10 states with Most customers)</vt:lpstr>
      <vt:lpstr>Revenue Metrics</vt:lpstr>
      <vt:lpstr>Trend of purchases by Ǫuarter</vt:lpstr>
      <vt:lpstr>Ǫuarter on Ǫuarter % change in Revenue</vt:lpstr>
      <vt:lpstr>Trend of Revenue and Orders by Ǫuarter</vt:lpstr>
      <vt:lpstr>Shipping Metrics</vt:lpstr>
      <vt:lpstr>Average discount offered by Credit Card type</vt:lpstr>
      <vt:lpstr>Time taken to ship orders by Ǫuarter</vt:lpstr>
      <vt:lpstr>PowerPoint Presentation</vt:lpstr>
      <vt:lpstr>Insights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new_wheels_sample_QBR_template</dc:title>
  <cp:lastModifiedBy>Aditya Ravindra Bhat</cp:lastModifiedBy>
  <cp:revision>19</cp:revision>
  <dcterms:created xsi:type="dcterms:W3CDTF">2022-07-07T19:47:49Z</dcterms:created>
  <dcterms:modified xsi:type="dcterms:W3CDTF">2022-07-10T17:20:37Z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