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8" r:id="rId3"/>
    <p:sldId id="257" r:id="rId4"/>
    <p:sldId id="260" r:id="rId5"/>
    <p:sldId id="261" r:id="rId6"/>
    <p:sldId id="263" r:id="rId7"/>
    <p:sldId id="264" r:id="rId8"/>
    <p:sldId id="265" r:id="rId9"/>
    <p:sldId id="273" r:id="rId10"/>
    <p:sldId id="321" r:id="rId11"/>
    <p:sldId id="287" r:id="rId12"/>
    <p:sldId id="288" r:id="rId13"/>
    <p:sldId id="324" r:id="rId14"/>
    <p:sldId id="326" r:id="rId15"/>
    <p:sldId id="290" r:id="rId16"/>
    <p:sldId id="314" r:id="rId17"/>
    <p:sldId id="292" r:id="rId18"/>
    <p:sldId id="294" r:id="rId19"/>
    <p:sldId id="289" r:id="rId20"/>
    <p:sldId id="297" r:id="rId21"/>
    <p:sldId id="329" r:id="rId22"/>
    <p:sldId id="316" r:id="rId23"/>
    <p:sldId id="318" r:id="rId24"/>
    <p:sldId id="319" r:id="rId25"/>
    <p:sldId id="322" r:id="rId26"/>
    <p:sldId id="303" r:id="rId27"/>
    <p:sldId id="323" r:id="rId28"/>
    <p:sldId id="330" r:id="rId29"/>
    <p:sldId id="331" r:id="rId30"/>
    <p:sldId id="332" r:id="rId31"/>
    <p:sldId id="311"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71FC7C6-9FB4-42E9-B9BE-A27EEA47DB7B}">
          <p14:sldIdLst>
            <p14:sldId id="256"/>
            <p14:sldId id="258"/>
            <p14:sldId id="257"/>
            <p14:sldId id="260"/>
            <p14:sldId id="261"/>
            <p14:sldId id="263"/>
            <p14:sldId id="264"/>
            <p14:sldId id="265"/>
            <p14:sldId id="273"/>
            <p14:sldId id="321"/>
            <p14:sldId id="287"/>
            <p14:sldId id="288"/>
            <p14:sldId id="324"/>
            <p14:sldId id="326"/>
            <p14:sldId id="290"/>
          </p14:sldIdLst>
        </p14:section>
        <p14:section name="Untitled Section" id="{EF97E069-6C0B-44A5-8941-5EE84DDD38F4}">
          <p14:sldIdLst>
            <p14:sldId id="314"/>
            <p14:sldId id="292"/>
            <p14:sldId id="294"/>
            <p14:sldId id="289"/>
            <p14:sldId id="297"/>
            <p14:sldId id="329"/>
            <p14:sldId id="316"/>
            <p14:sldId id="318"/>
            <p14:sldId id="319"/>
            <p14:sldId id="322"/>
            <p14:sldId id="303"/>
            <p14:sldId id="323"/>
            <p14:sldId id="330"/>
            <p14:sldId id="331"/>
            <p14:sldId id="332"/>
            <p14:sldId id="31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9" d="100"/>
          <a:sy n="109" d="100"/>
        </p:scale>
        <p:origin x="59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92321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8007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olab.research.google.com/drive/1bRYB6p-Jv47XKM5yPTGMNNUzx_k4E6_Q?usp=sharing#scrollTo=rr--WJGDOauu"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2497015"/>
            <a:ext cx="8520600" cy="436100"/>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Montserrat"/>
                <a:ea typeface="Montserrat"/>
                <a:cs typeface="Montserrat"/>
                <a:sym typeface="Montserrat"/>
              </a:rPr>
              <a:t>Capstone Project-1</a:t>
            </a:r>
            <a:br>
              <a:rPr lang="en-GB" sz="4200" b="1" dirty="0">
                <a:solidFill>
                  <a:srgbClr val="CC0000"/>
                </a:solidFill>
                <a:latin typeface="Montserrat"/>
                <a:ea typeface="Montserrat"/>
                <a:cs typeface="Montserrat"/>
                <a:sym typeface="Montserrat"/>
              </a:rPr>
            </a:br>
            <a:r>
              <a:rPr lang="en-IN" sz="2000" dirty="0">
                <a:ln w="0"/>
                <a:solidFill>
                  <a:srgbClr val="7030A0"/>
                </a:solidFill>
                <a:effectLst>
                  <a:outerShdw blurRad="38100" dist="19050" dir="2700000" algn="tl" rotWithShape="0">
                    <a:schemeClr val="dk1">
                      <a:alpha val="40000"/>
                    </a:schemeClr>
                  </a:outerShdw>
                </a:effectLst>
              </a:rPr>
              <a:t>(Exploratory Data Analysis)</a:t>
            </a:r>
            <a:endParaRPr sz="4200" b="1" dirty="0">
              <a:solidFill>
                <a:srgbClr val="CC0000"/>
              </a:solidFill>
              <a:latin typeface="Montserrat"/>
              <a:ea typeface="Montserrat"/>
              <a:cs typeface="Montserrat"/>
              <a:sym typeface="Montserrat"/>
            </a:endParaRPr>
          </a:p>
          <a:p>
            <a:pPr lvl="0"/>
            <a:r>
              <a:rPr lang="en-GB" sz="3600" b="1" dirty="0">
                <a:solidFill>
                  <a:schemeClr val="lt1"/>
                </a:solidFill>
                <a:latin typeface="Montserrat"/>
                <a:ea typeface="Montserrat"/>
                <a:cs typeface="Montserrat"/>
                <a:sym typeface="Montserrat"/>
              </a:rPr>
              <a:t>Play Store App Review Analysis</a:t>
            </a: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BY</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ADITYA S REKHATE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Data Science Trainee </a:t>
            </a:r>
            <a:r>
              <a:rPr lang="en-US" sz="1600" b="1" dirty="0" err="1">
                <a:solidFill>
                  <a:schemeClr val="lt1"/>
                </a:solidFill>
                <a:latin typeface="Montserrat"/>
                <a:ea typeface="Montserrat"/>
                <a:cs typeface="Montserrat"/>
                <a:sym typeface="Montserrat"/>
              </a:rPr>
              <a:t>AlmaBetter</a:t>
            </a:r>
            <a:r>
              <a:rPr lang="en-US" sz="1600" b="1" dirty="0">
                <a:solidFill>
                  <a:schemeClr val="lt1"/>
                </a:solidFill>
                <a:latin typeface="Montserrat"/>
                <a:ea typeface="Montserrat"/>
                <a:cs typeface="Montserrat"/>
                <a:sym typeface="Montserrat"/>
              </a:rPr>
              <a:t>                                                                                                                                                                                </a:t>
            </a:r>
            <a:endParaRPr lang="en-IN"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296" r="15781"/>
          <a:stretch/>
        </p:blipFill>
        <p:spPr>
          <a:xfrm>
            <a:off x="3914665" y="4328925"/>
            <a:ext cx="361640" cy="290919"/>
          </a:xfrm>
          <a:prstGeom prst="rect">
            <a:avLst/>
          </a:prstGeom>
        </p:spPr>
      </p:pic>
      <p:sp>
        <p:nvSpPr>
          <p:cNvPr id="3" name="Rectangle 2"/>
          <p:cNvSpPr/>
          <p:nvPr/>
        </p:nvSpPr>
        <p:spPr>
          <a:xfrm>
            <a:off x="4550691" y="4328925"/>
            <a:ext cx="4134895" cy="523220"/>
          </a:xfrm>
          <a:prstGeom prst="rect">
            <a:avLst/>
          </a:prstGeom>
        </p:spPr>
        <p:txBody>
          <a:bodyPr wrap="square">
            <a:spAutoFit/>
          </a:bodyPr>
          <a:lstStyle/>
          <a:p>
            <a:r>
              <a:rPr lang="en-US" dirty="0"/>
              <a:t>https://github.com/adityarekhate123?tab=repositories</a:t>
            </a:r>
            <a:endParaRPr lang="en-IN"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29204" b="26991"/>
          <a:stretch/>
        </p:blipFill>
        <p:spPr>
          <a:xfrm>
            <a:off x="3759863" y="3811206"/>
            <a:ext cx="790828" cy="351330"/>
          </a:xfrm>
          <a:prstGeom prst="rect">
            <a:avLst/>
          </a:prstGeom>
        </p:spPr>
      </p:pic>
      <p:sp>
        <p:nvSpPr>
          <p:cNvPr id="6" name="Rectangle 5">
            <a:extLst>
              <a:ext uri="{FF2B5EF4-FFF2-40B4-BE49-F238E27FC236}">
                <a16:creationId xmlns:a16="http://schemas.microsoft.com/office/drawing/2014/main" id="{42314096-F19B-8FCA-75DA-7C839E13035B}"/>
              </a:ext>
            </a:extLst>
          </p:cNvPr>
          <p:cNvSpPr/>
          <p:nvPr/>
        </p:nvSpPr>
        <p:spPr>
          <a:xfrm>
            <a:off x="4586102" y="3875066"/>
            <a:ext cx="5098290" cy="309046"/>
          </a:xfrm>
          <a:prstGeom prst="rect">
            <a:avLst/>
          </a:prstGeom>
        </p:spPr>
        <p:txBody>
          <a:bodyPr wrap="square">
            <a:spAutoFit/>
          </a:bodyPr>
          <a:lstStyle/>
          <a:p>
            <a:r>
              <a:rPr lang="en-US" dirty="0">
                <a:hlinkClick r:id="rId5"/>
              </a:rPr>
              <a:t>google play store app analysis - </a:t>
            </a:r>
            <a:r>
              <a:rPr lang="en-US" dirty="0" err="1">
                <a:hlinkClick r:id="rId5"/>
              </a:rPr>
              <a:t>Colaboratory</a:t>
            </a:r>
            <a:endParaRPr lang="en-IN" dirty="0">
              <a:solidFill>
                <a:srgbClr val="00206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ECF0-EAED-3BF1-AD15-BB995C100932}"/>
              </a:ext>
            </a:extLst>
          </p:cNvPr>
          <p:cNvSpPr>
            <a:spLocks noGrp="1"/>
          </p:cNvSpPr>
          <p:nvPr>
            <p:ph type="title"/>
          </p:nvPr>
        </p:nvSpPr>
        <p:spPr>
          <a:xfrm>
            <a:off x="234328" y="0"/>
            <a:ext cx="8520600" cy="572700"/>
          </a:xfrm>
        </p:spPr>
        <p:txBody>
          <a:bodyPr/>
          <a:lstStyle/>
          <a:p>
            <a:r>
              <a:rPr lang="en-US" sz="2400" b="1" dirty="0">
                <a:solidFill>
                  <a:schemeClr val="accent5">
                    <a:lumMod val="50000"/>
                  </a:schemeClr>
                </a:solidFill>
              </a:rPr>
              <a:t>Data </a:t>
            </a:r>
            <a:r>
              <a:rPr lang="en-US" sz="2400" b="1" dirty="0" err="1">
                <a:solidFill>
                  <a:schemeClr val="accent5">
                    <a:lumMod val="50000"/>
                  </a:schemeClr>
                </a:solidFill>
              </a:rPr>
              <a:t>Visulization</a:t>
            </a:r>
            <a:endParaRPr lang="en-IN" sz="2400" b="1" dirty="0">
              <a:solidFill>
                <a:schemeClr val="accent5">
                  <a:lumMod val="50000"/>
                </a:schemeClr>
              </a:solidFill>
            </a:endParaRPr>
          </a:p>
        </p:txBody>
      </p:sp>
      <p:sp>
        <p:nvSpPr>
          <p:cNvPr id="3" name="Text Placeholder 2">
            <a:extLst>
              <a:ext uri="{FF2B5EF4-FFF2-40B4-BE49-F238E27FC236}">
                <a16:creationId xmlns:a16="http://schemas.microsoft.com/office/drawing/2014/main" id="{6655B52E-CD65-C261-9AE4-ED6BDA65C8F3}"/>
              </a:ext>
            </a:extLst>
          </p:cNvPr>
          <p:cNvSpPr>
            <a:spLocks noGrp="1"/>
          </p:cNvSpPr>
          <p:nvPr>
            <p:ph type="body" idx="1"/>
          </p:nvPr>
        </p:nvSpPr>
        <p:spPr>
          <a:xfrm>
            <a:off x="311700" y="393894"/>
            <a:ext cx="8520600" cy="4529797"/>
          </a:xfrm>
        </p:spPr>
        <p:txBody>
          <a:bodyPr/>
          <a:lstStyle/>
          <a:p>
            <a:pPr algn="just">
              <a:buFont typeface="Arial" panose="020B0604020202020204" pitchFamily="34" charset="0"/>
              <a:buChar char="•"/>
            </a:pPr>
            <a:r>
              <a:rPr lang="en-GB" sz="1400" b="1" u="sng" dirty="0">
                <a:solidFill>
                  <a:schemeClr val="accent2"/>
                </a:solidFill>
                <a:latin typeface="+mn-lt"/>
              </a:rPr>
              <a:t>Correlations in Relationships</a:t>
            </a:r>
            <a:r>
              <a:rPr lang="en-GB" sz="1400" b="1" dirty="0">
                <a:solidFill>
                  <a:schemeClr val="accent2"/>
                </a:solidFill>
                <a:latin typeface="+mn-lt"/>
              </a:rPr>
              <a:t>: </a:t>
            </a:r>
            <a:r>
              <a:rPr lang="en-GB" sz="1400" dirty="0">
                <a:solidFill>
                  <a:schemeClr val="accent2"/>
                </a:solidFill>
                <a:latin typeface="+mn-lt"/>
              </a:rPr>
              <a:t>Without data visualization, it is challenging to identify the correlations between the relationship of independent variables. By making sense of those independent variables, we can make better business decisions. </a:t>
            </a:r>
          </a:p>
          <a:p>
            <a:pPr algn="just">
              <a:buFont typeface="Arial" panose="020B0604020202020204" pitchFamily="34" charset="0"/>
              <a:buChar char="•"/>
            </a:pPr>
            <a:r>
              <a:rPr lang="en-GB" sz="1400" b="1" u="sng" dirty="0">
                <a:solidFill>
                  <a:schemeClr val="accent2"/>
                </a:solidFill>
                <a:latin typeface="+mn-lt"/>
              </a:rPr>
              <a:t>Trends Over Time</a:t>
            </a:r>
            <a:r>
              <a:rPr lang="en-GB" sz="1400" b="1" dirty="0">
                <a:solidFill>
                  <a:schemeClr val="accent2"/>
                </a:solidFill>
                <a:latin typeface="+mn-lt"/>
              </a:rPr>
              <a:t>: </a:t>
            </a:r>
            <a:r>
              <a:rPr lang="en-GB" sz="1400" dirty="0">
                <a:solidFill>
                  <a:schemeClr val="accent2"/>
                </a:solidFill>
                <a:latin typeface="+mn-lt"/>
              </a:rPr>
              <a:t>While this seems like an obvious use of data visualization, it is also one of the most valuable applications. It’s impossible to make predictions without having the necessary information from the past and present. Trends over time tell us where we were and where we can potentially go.</a:t>
            </a:r>
            <a:r>
              <a:rPr lang="en-GB" sz="1400" b="1" dirty="0">
                <a:solidFill>
                  <a:schemeClr val="accent2"/>
                </a:solidFill>
                <a:latin typeface="+mn-lt"/>
              </a:rPr>
              <a:t> </a:t>
            </a:r>
            <a:r>
              <a:rPr lang="en-GB" sz="1400" dirty="0">
                <a:solidFill>
                  <a:schemeClr val="accent2"/>
                </a:solidFill>
                <a:latin typeface="+mn-lt"/>
              </a:rPr>
              <a:t> </a:t>
            </a:r>
          </a:p>
          <a:p>
            <a:pPr algn="just">
              <a:buFont typeface="Arial" panose="020B0604020202020204" pitchFamily="34" charset="0"/>
              <a:buChar char="•"/>
            </a:pPr>
            <a:r>
              <a:rPr lang="en-GB" sz="1400" b="1" u="sng" dirty="0">
                <a:solidFill>
                  <a:schemeClr val="accent2"/>
                </a:solidFill>
                <a:latin typeface="+mn-lt"/>
              </a:rPr>
              <a:t>Examining the Market</a:t>
            </a:r>
            <a:r>
              <a:rPr lang="en-GB" sz="1400" b="1" dirty="0">
                <a:solidFill>
                  <a:schemeClr val="accent2"/>
                </a:solidFill>
                <a:latin typeface="+mn-lt"/>
              </a:rPr>
              <a:t>: </a:t>
            </a:r>
            <a:r>
              <a:rPr lang="en-GB" sz="1400" dirty="0">
                <a:solidFill>
                  <a:schemeClr val="accent2"/>
                </a:solidFill>
                <a:latin typeface="+mn-lt"/>
              </a:rPr>
              <a:t>Data visualization takes the information from different markets to give you insights into which audiences to focus your attention on and which ones to stay away from. We get a clearer picture of the opportunities within those markets by displaying this data on various charts and graphs.</a:t>
            </a:r>
          </a:p>
          <a:p>
            <a:pPr algn="just">
              <a:buFont typeface="Arial" panose="020B0604020202020204" pitchFamily="34" charset="0"/>
              <a:buChar char="•"/>
            </a:pPr>
            <a:r>
              <a:rPr lang="en-GB" sz="1400" b="1" u="sng" dirty="0">
                <a:solidFill>
                  <a:schemeClr val="accent2"/>
                </a:solidFill>
                <a:latin typeface="+mn-lt"/>
              </a:rPr>
              <a:t>Risk and Reward</a:t>
            </a:r>
            <a:r>
              <a:rPr lang="en-GB" sz="1400" b="1" dirty="0">
                <a:solidFill>
                  <a:schemeClr val="accent2"/>
                </a:solidFill>
                <a:latin typeface="+mn-lt"/>
              </a:rPr>
              <a:t>: </a:t>
            </a:r>
            <a:r>
              <a:rPr lang="en-GB" sz="1400" dirty="0">
                <a:solidFill>
                  <a:schemeClr val="accent2"/>
                </a:solidFill>
                <a:latin typeface="+mn-lt"/>
              </a:rPr>
              <a:t>Looking at value and risk metrics requires expertise because, without data visualization, we must interpret complicated spreadsheets and numbers. Once information is visualized, we can then pinpoint areas that may or may not require action.</a:t>
            </a:r>
          </a:p>
          <a:p>
            <a:pPr algn="just">
              <a:buFont typeface="Arial" panose="020B0604020202020204" pitchFamily="34" charset="0"/>
              <a:buChar char="•"/>
            </a:pPr>
            <a:r>
              <a:rPr lang="en-GB" sz="1400" b="1" u="sng" dirty="0">
                <a:solidFill>
                  <a:schemeClr val="accent2"/>
                </a:solidFill>
                <a:latin typeface="+mn-lt"/>
              </a:rPr>
              <a:t>Reacting to the Market:</a:t>
            </a:r>
            <a:r>
              <a:rPr lang="en-GB" sz="1400" b="1" dirty="0">
                <a:solidFill>
                  <a:schemeClr val="accent2"/>
                </a:solidFill>
                <a:latin typeface="+mn-lt"/>
              </a:rPr>
              <a:t> </a:t>
            </a:r>
            <a:r>
              <a:rPr lang="en-GB" sz="1400" dirty="0">
                <a:solidFill>
                  <a:schemeClr val="accent2"/>
                </a:solidFill>
                <a:latin typeface="+mn-lt"/>
              </a:rPr>
              <a:t>The ability to obtain information quickly and easily with data displayed clearly on a functional dashboard allows businesses to act and respond to findings swiftly and helps to avoid making mistakes.</a:t>
            </a:r>
          </a:p>
          <a:p>
            <a:endParaRPr lang="en-IN" dirty="0"/>
          </a:p>
        </p:txBody>
      </p:sp>
    </p:spTree>
    <p:extLst>
      <p:ext uri="{BB962C8B-B14F-4D97-AF65-F5344CB8AC3E}">
        <p14:creationId xmlns:p14="http://schemas.microsoft.com/office/powerpoint/2010/main" val="3669939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20" y="0"/>
            <a:ext cx="8520600" cy="572700"/>
          </a:xfrm>
        </p:spPr>
        <p:txBody>
          <a:bodyPr/>
          <a:lstStyle/>
          <a:p>
            <a:r>
              <a:rPr lang="en-IN" dirty="0"/>
              <a:t> </a:t>
            </a:r>
            <a:r>
              <a:rPr lang="en-IN" sz="2400" b="1" dirty="0">
                <a:solidFill>
                  <a:schemeClr val="accent5">
                    <a:lumMod val="50000"/>
                  </a:schemeClr>
                </a:solidFill>
              </a:rPr>
              <a:t>Most Android Ver. Supported Apps in Play store</a:t>
            </a:r>
          </a:p>
        </p:txBody>
      </p:sp>
      <p:pic>
        <p:nvPicPr>
          <p:cNvPr id="3" name="Picture 2"/>
          <p:cNvPicPr>
            <a:picLocks noChangeAspect="1"/>
          </p:cNvPicPr>
          <p:nvPr/>
        </p:nvPicPr>
        <p:blipFill rotWithShape="1">
          <a:blip r:embed="rId2"/>
          <a:srcRect t="21278" b="9049"/>
          <a:stretch/>
        </p:blipFill>
        <p:spPr>
          <a:xfrm>
            <a:off x="273366" y="1377127"/>
            <a:ext cx="6018762" cy="3274541"/>
          </a:xfrm>
          <a:prstGeom prst="rect">
            <a:avLst/>
          </a:prstGeom>
        </p:spPr>
      </p:pic>
      <p:sp>
        <p:nvSpPr>
          <p:cNvPr id="4" name="TextBox 3"/>
          <p:cNvSpPr txBox="1"/>
          <p:nvPr/>
        </p:nvSpPr>
        <p:spPr>
          <a:xfrm>
            <a:off x="3981154" y="2429623"/>
            <a:ext cx="4889480" cy="1169551"/>
          </a:xfrm>
          <a:prstGeom prst="rect">
            <a:avLst/>
          </a:prstGeom>
          <a:solidFill>
            <a:schemeClr val="bg2"/>
          </a:solidFill>
        </p:spPr>
        <p:txBody>
          <a:bodyPr wrap="none" rtlCol="0">
            <a:spAutoFit/>
          </a:bodyPr>
          <a:lstStyle>
            <a:defPPr marR="0" lvl="0" algn="l" rtl="0">
              <a:lnSpc>
                <a:spcPct val="100000"/>
              </a:lnSpc>
              <a:spcBef>
                <a:spcPts val="0"/>
              </a:spcBef>
              <a:spcAft>
                <a:spcPts val="0"/>
              </a:spcAft>
            </a:defPPr>
            <a:lvl1pPr marL="342900" indent="-342900">
              <a:buAutoNum type="arabicPeriod"/>
            </a:lvl1pPr>
          </a:lstStyle>
          <a:p>
            <a:r>
              <a:rPr lang="en-IN" b="1" dirty="0"/>
              <a:t>Helpful to develop apps and minimum criteria</a:t>
            </a:r>
          </a:p>
          <a:p>
            <a:endParaRPr lang="en-IN" b="1" dirty="0"/>
          </a:p>
          <a:p>
            <a:r>
              <a:rPr lang="en-IN" b="1" dirty="0"/>
              <a:t>Find out outdate versions of apps  </a:t>
            </a:r>
          </a:p>
          <a:p>
            <a:endParaRPr lang="en-IN" b="1" dirty="0"/>
          </a:p>
          <a:p>
            <a:r>
              <a:rPr lang="en-IN" b="1" dirty="0"/>
              <a:t>Identify detail about new trend version contribution</a:t>
            </a:r>
          </a:p>
        </p:txBody>
      </p:sp>
    </p:spTree>
    <p:extLst>
      <p:ext uri="{BB962C8B-B14F-4D97-AF65-F5344CB8AC3E}">
        <p14:creationId xmlns:p14="http://schemas.microsoft.com/office/powerpoint/2010/main" val="3818552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5" y="0"/>
            <a:ext cx="8520600" cy="572700"/>
          </a:xfrm>
          <a:noFill/>
          <a:ln>
            <a:noFill/>
          </a:ln>
        </p:spPr>
        <p:txBody>
          <a:bodyPr spcFirstLastPara="1" wrap="square" lIns="91425" tIns="91425" rIns="91425" bIns="91425" anchor="t" anchorCtr="0">
            <a:noAutofit/>
          </a:bodyPr>
          <a:lstStyle/>
          <a:p>
            <a:r>
              <a:rPr lang="en-GB" sz="2400" b="1" dirty="0">
                <a:solidFill>
                  <a:schemeClr val="accent5">
                    <a:lumMod val="50000"/>
                  </a:schemeClr>
                </a:solidFill>
              </a:rPr>
              <a:t>Top Categories in Play store</a:t>
            </a:r>
            <a:endParaRPr lang="en-IN" sz="2400" b="1" dirty="0">
              <a:solidFill>
                <a:schemeClr val="accent5">
                  <a:lumMod val="50000"/>
                </a:schemeClr>
              </a:solidFill>
            </a:endParaRPr>
          </a:p>
        </p:txBody>
      </p:sp>
      <p:pic>
        <p:nvPicPr>
          <p:cNvPr id="5" name="Picture 4"/>
          <p:cNvPicPr>
            <a:picLocks noChangeAspect="1"/>
          </p:cNvPicPr>
          <p:nvPr/>
        </p:nvPicPr>
        <p:blipFill rotWithShape="1">
          <a:blip r:embed="rId2"/>
          <a:srcRect t="21639"/>
          <a:stretch/>
        </p:blipFill>
        <p:spPr>
          <a:xfrm>
            <a:off x="0" y="1507524"/>
            <a:ext cx="6006905" cy="3385211"/>
          </a:xfrm>
          <a:prstGeom prst="rect">
            <a:avLst/>
          </a:prstGeom>
        </p:spPr>
      </p:pic>
      <p:sp>
        <p:nvSpPr>
          <p:cNvPr id="4" name="TextBox 3"/>
          <p:cNvSpPr txBox="1"/>
          <p:nvPr/>
        </p:nvSpPr>
        <p:spPr>
          <a:xfrm>
            <a:off x="5912290" y="1601374"/>
            <a:ext cx="3084499" cy="1384995"/>
          </a:xfrm>
          <a:prstGeom prst="rect">
            <a:avLst/>
          </a:prstGeom>
          <a:solidFill>
            <a:schemeClr val="bg2"/>
          </a:solidFill>
        </p:spPr>
        <p:txBody>
          <a:bodyPr wrap="square" rtlCol="0">
            <a:spAutoFit/>
          </a:bodyPr>
          <a:lstStyle/>
          <a:p>
            <a:pPr algn="l"/>
            <a:r>
              <a:rPr lang="en-US" b="0" i="0" dirty="0">
                <a:solidFill>
                  <a:srgbClr val="212121"/>
                </a:solidFill>
                <a:effectLst/>
                <a:latin typeface="Roboto" panose="02000000000000000000" pitchFamily="2" charset="0"/>
              </a:rPr>
              <a:t>Based on the  information bottom 5 category belongs to Beauty, comics, parenting, </a:t>
            </a:r>
            <a:r>
              <a:rPr lang="en-US" b="0" i="0" dirty="0" err="1">
                <a:solidFill>
                  <a:srgbClr val="212121"/>
                </a:solidFill>
                <a:effectLst/>
                <a:latin typeface="Roboto" panose="02000000000000000000" pitchFamily="2" charset="0"/>
              </a:rPr>
              <a:t>art_and_design</a:t>
            </a:r>
            <a:r>
              <a:rPr lang="en-US" b="0" i="0" dirty="0">
                <a:solidFill>
                  <a:srgbClr val="212121"/>
                </a:solidFill>
                <a:effectLst/>
                <a:latin typeface="Roboto" panose="02000000000000000000" pitchFamily="2" charset="0"/>
              </a:rPr>
              <a:t>, events</a:t>
            </a:r>
          </a:p>
          <a:p>
            <a:pPr algn="l"/>
            <a:r>
              <a:rPr lang="en-US" b="0" i="0" dirty="0" err="1">
                <a:solidFill>
                  <a:srgbClr val="212121"/>
                </a:solidFill>
                <a:effectLst/>
                <a:latin typeface="var(--colab-chrome-font-family)"/>
              </a:rPr>
              <a:t>CodeText</a:t>
            </a:r>
            <a:endParaRPr lang="en-US" b="0" i="0" dirty="0">
              <a:solidFill>
                <a:srgbClr val="212121"/>
              </a:solidFill>
              <a:effectLst/>
              <a:latin typeface="var(--colab-chrome-font-family)"/>
            </a:endParaRPr>
          </a:p>
          <a:p>
            <a:br>
              <a:rPr lang="en-US" dirty="0"/>
            </a:br>
            <a:endParaRPr lang="en-IN" b="1" dirty="0"/>
          </a:p>
        </p:txBody>
      </p:sp>
    </p:spTree>
    <p:extLst>
      <p:ext uri="{BB962C8B-B14F-4D97-AF65-F5344CB8AC3E}">
        <p14:creationId xmlns:p14="http://schemas.microsoft.com/office/powerpoint/2010/main" val="3541647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2F32-25B0-1468-03E2-B84C359B1521}"/>
              </a:ext>
            </a:extLst>
          </p:cNvPr>
          <p:cNvSpPr>
            <a:spLocks noGrp="1"/>
          </p:cNvSpPr>
          <p:nvPr>
            <p:ph type="title"/>
          </p:nvPr>
        </p:nvSpPr>
        <p:spPr>
          <a:xfrm>
            <a:off x="311700" y="272030"/>
            <a:ext cx="8520600" cy="572700"/>
          </a:xfrm>
        </p:spPr>
        <p:txBody>
          <a:bodyPr/>
          <a:lstStyle/>
          <a:p>
            <a:r>
              <a:rPr lang="en-US" b="1" i="0" dirty="0">
                <a:solidFill>
                  <a:srgbClr val="212121"/>
                </a:solidFill>
                <a:effectLst/>
                <a:latin typeface="Roboto" panose="02000000000000000000" pitchFamily="2" charset="0"/>
              </a:rPr>
              <a:t>Percentage </a:t>
            </a:r>
            <a:r>
              <a:rPr lang="en-US" b="1" i="0" dirty="0" err="1">
                <a:solidFill>
                  <a:srgbClr val="212121"/>
                </a:solidFill>
                <a:effectLst/>
                <a:latin typeface="Roboto" panose="02000000000000000000" pitchFamily="2" charset="0"/>
              </a:rPr>
              <a:t>wice</a:t>
            </a:r>
            <a:r>
              <a:rPr lang="en-US" b="1" i="0" dirty="0">
                <a:solidFill>
                  <a:srgbClr val="212121"/>
                </a:solidFill>
                <a:effectLst/>
                <a:latin typeface="Roboto" panose="02000000000000000000" pitchFamily="2" charset="0"/>
              </a:rPr>
              <a:t> share in each category</a:t>
            </a:r>
            <a:endParaRPr lang="en-IN" dirty="0"/>
          </a:p>
        </p:txBody>
      </p:sp>
      <p:pic>
        <p:nvPicPr>
          <p:cNvPr id="1026" name="Picture 2">
            <a:extLst>
              <a:ext uri="{FF2B5EF4-FFF2-40B4-BE49-F238E27FC236}">
                <a16:creationId xmlns:a16="http://schemas.microsoft.com/office/drawing/2014/main" id="{6B6E2C3A-658D-78B7-5DAC-F693F035B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953378"/>
            <a:ext cx="4260300" cy="411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46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22F5-2F10-6F19-461A-FD4FC9885994}"/>
              </a:ext>
            </a:extLst>
          </p:cNvPr>
          <p:cNvSpPr>
            <a:spLocks noGrp="1"/>
          </p:cNvSpPr>
          <p:nvPr>
            <p:ph type="title"/>
          </p:nvPr>
        </p:nvSpPr>
        <p:spPr/>
        <p:txBody>
          <a:bodyPr/>
          <a:lstStyle/>
          <a:p>
            <a:r>
              <a:rPr lang="en-IN" b="1" dirty="0">
                <a:solidFill>
                  <a:schemeClr val="accent5">
                    <a:lumMod val="50000"/>
                  </a:schemeClr>
                </a:solidFill>
              </a:rPr>
              <a:t>Numbers Of Apps Vs Size</a:t>
            </a:r>
          </a:p>
        </p:txBody>
      </p:sp>
      <p:pic>
        <p:nvPicPr>
          <p:cNvPr id="3074" name="Picture 2">
            <a:extLst>
              <a:ext uri="{FF2B5EF4-FFF2-40B4-BE49-F238E27FC236}">
                <a16:creationId xmlns:a16="http://schemas.microsoft.com/office/drawing/2014/main" id="{F428950E-57E0-5029-9BA1-F69BE3BCC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50" y="1261807"/>
            <a:ext cx="8832300" cy="365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310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47" y="0"/>
            <a:ext cx="8520600" cy="572700"/>
          </a:xfrm>
          <a:noFill/>
          <a:ln>
            <a:noFill/>
          </a:ln>
        </p:spPr>
        <p:txBody>
          <a:bodyPr spcFirstLastPara="1" wrap="square" lIns="91425" tIns="91425" rIns="91425" bIns="91425" anchor="t" anchorCtr="0">
            <a:noAutofit/>
          </a:bodyPr>
          <a:lstStyle/>
          <a:p>
            <a:r>
              <a:rPr lang="en-GB" dirty="0"/>
              <a:t> </a:t>
            </a:r>
            <a:r>
              <a:rPr lang="en-GB" sz="2400" b="1" dirty="0">
                <a:solidFill>
                  <a:schemeClr val="accent5">
                    <a:lumMod val="50000"/>
                  </a:schemeClr>
                </a:solidFill>
              </a:rPr>
              <a:t>Most Frequent Rating on play store Apps</a:t>
            </a:r>
          </a:p>
        </p:txBody>
      </p:sp>
      <p:pic>
        <p:nvPicPr>
          <p:cNvPr id="3" name="Picture 2"/>
          <p:cNvPicPr>
            <a:picLocks noChangeAspect="1"/>
          </p:cNvPicPr>
          <p:nvPr/>
        </p:nvPicPr>
        <p:blipFill rotWithShape="1">
          <a:blip r:embed="rId2"/>
          <a:srcRect t="32237" b="1"/>
          <a:stretch/>
        </p:blipFill>
        <p:spPr>
          <a:xfrm>
            <a:off x="215447" y="2137719"/>
            <a:ext cx="8183117" cy="2701332"/>
          </a:xfrm>
          <a:prstGeom prst="rect">
            <a:avLst/>
          </a:prstGeom>
        </p:spPr>
      </p:pic>
      <p:sp>
        <p:nvSpPr>
          <p:cNvPr id="4" name="TextBox 3"/>
          <p:cNvSpPr txBox="1"/>
          <p:nvPr/>
        </p:nvSpPr>
        <p:spPr>
          <a:xfrm>
            <a:off x="1105929" y="2812381"/>
            <a:ext cx="4070345" cy="307777"/>
          </a:xfrm>
          <a:prstGeom prst="rect">
            <a:avLst/>
          </a:prstGeom>
          <a:solidFill>
            <a:schemeClr val="bg2"/>
          </a:solidFill>
        </p:spPr>
        <p:txBody>
          <a:bodyPr wrap="none" rtlCol="0">
            <a:spAutoFit/>
          </a:bodyPr>
          <a:lstStyle/>
          <a:p>
            <a:pPr marL="342900" indent="-342900">
              <a:buAutoNum type="arabicPeriod"/>
            </a:pPr>
            <a:r>
              <a:rPr lang="en-IN" dirty="0"/>
              <a:t>Most app have received rating of </a:t>
            </a:r>
            <a:r>
              <a:rPr lang="en-IN" dirty="0" err="1"/>
              <a:t>approx</a:t>
            </a:r>
            <a:r>
              <a:rPr lang="en-IN" dirty="0"/>
              <a:t> 4.3</a:t>
            </a:r>
          </a:p>
        </p:txBody>
      </p:sp>
    </p:spTree>
    <p:extLst>
      <p:ext uri="{BB962C8B-B14F-4D97-AF65-F5344CB8AC3E}">
        <p14:creationId xmlns:p14="http://schemas.microsoft.com/office/powerpoint/2010/main" val="1695537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99FD-032C-2145-A6A7-CB65DA7D4C02}"/>
              </a:ext>
            </a:extLst>
          </p:cNvPr>
          <p:cNvSpPr>
            <a:spLocks noGrp="1"/>
          </p:cNvSpPr>
          <p:nvPr>
            <p:ph type="title"/>
          </p:nvPr>
        </p:nvSpPr>
        <p:spPr/>
        <p:txBody>
          <a:bodyPr/>
          <a:lstStyle/>
          <a:p>
            <a:r>
              <a:rPr lang="en-US" sz="2400" b="1" i="0" dirty="0">
                <a:solidFill>
                  <a:schemeClr val="accent5">
                    <a:lumMod val="50000"/>
                  </a:schemeClr>
                </a:solidFill>
                <a:effectLst/>
                <a:latin typeface="Roboto" panose="02000000000000000000" pitchFamily="2" charset="0"/>
              </a:rPr>
              <a:t>Total No Of Free And Paid Apps</a:t>
            </a:r>
            <a:br>
              <a:rPr lang="en-US" sz="2400" b="1" i="0" dirty="0">
                <a:solidFill>
                  <a:schemeClr val="accent5">
                    <a:lumMod val="50000"/>
                  </a:schemeClr>
                </a:solidFill>
                <a:effectLst/>
                <a:latin typeface="Roboto" panose="02000000000000000000" pitchFamily="2" charset="0"/>
              </a:rPr>
            </a:br>
            <a:br>
              <a:rPr lang="en-US" sz="2400" b="1" i="0" dirty="0">
                <a:solidFill>
                  <a:schemeClr val="accent5">
                    <a:lumMod val="50000"/>
                  </a:schemeClr>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B22027F3-5AD8-A88A-65A2-8D4FC8CB64D0}"/>
              </a:ext>
            </a:extLst>
          </p:cNvPr>
          <p:cNvSpPr>
            <a:spLocks noGrp="1"/>
          </p:cNvSpPr>
          <p:nvPr>
            <p:ph type="body" idx="1"/>
          </p:nvPr>
        </p:nvSpPr>
        <p:spPr>
          <a:xfrm>
            <a:off x="311700" y="1152475"/>
            <a:ext cx="3321186" cy="1800790"/>
          </a:xfrm>
        </p:spPr>
        <p:txBody>
          <a:bodyPr/>
          <a:lstStyle/>
          <a:p>
            <a:r>
              <a:rPr lang="en-US" dirty="0"/>
              <a:t>JHHHHHHHHHHHHGHHHUUJUJHHRRFFHHHHJHJHHJH        </a:t>
            </a:r>
          </a:p>
          <a:p>
            <a:endParaRPr lang="en-US" dirty="0"/>
          </a:p>
          <a:p>
            <a:endParaRPr lang="en-US" dirty="0"/>
          </a:p>
          <a:p>
            <a:pPr lvl="4"/>
            <a:r>
              <a:rPr lang="en-US" dirty="0"/>
              <a:t>HJK</a:t>
            </a:r>
          </a:p>
          <a:p>
            <a:endParaRPr lang="en-US" dirty="0"/>
          </a:p>
          <a:p>
            <a:endParaRPr lang="en-US" dirty="0"/>
          </a:p>
          <a:p>
            <a:r>
              <a:rPr lang="en-US" dirty="0"/>
              <a:t>KJJKJKNNHHH  GGGFGGBBHH</a:t>
            </a:r>
            <a:endParaRPr lang="en-IN" dirty="0"/>
          </a:p>
        </p:txBody>
      </p:sp>
      <p:sp>
        <p:nvSpPr>
          <p:cNvPr id="5" name="Text Placeholder 4">
            <a:extLst>
              <a:ext uri="{FF2B5EF4-FFF2-40B4-BE49-F238E27FC236}">
                <a16:creationId xmlns:a16="http://schemas.microsoft.com/office/drawing/2014/main" id="{07BDB71C-453F-E944-37DB-792C8D213D72}"/>
              </a:ext>
            </a:extLst>
          </p:cNvPr>
          <p:cNvSpPr>
            <a:spLocks noGrp="1"/>
          </p:cNvSpPr>
          <p:nvPr>
            <p:ph type="body" idx="2"/>
          </p:nvPr>
        </p:nvSpPr>
        <p:spPr/>
        <p:txBody>
          <a:bodyPr/>
          <a:lstStyle/>
          <a:p>
            <a:r>
              <a:rPr lang="en-US" dirty="0"/>
              <a:t>GHHHHJHJHJHJHGTLKL</a:t>
            </a:r>
            <a:endParaRPr lang="en-IN" dirty="0"/>
          </a:p>
        </p:txBody>
      </p:sp>
      <p:pic>
        <p:nvPicPr>
          <p:cNvPr id="4" name="Picture 2">
            <a:extLst>
              <a:ext uri="{FF2B5EF4-FFF2-40B4-BE49-F238E27FC236}">
                <a16:creationId xmlns:a16="http://schemas.microsoft.com/office/drawing/2014/main" id="{7477183C-DF6E-CF94-6A28-81633959C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33" y="1152475"/>
            <a:ext cx="4401967" cy="323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3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b="1" i="0" dirty="0">
                <a:solidFill>
                  <a:schemeClr val="accent5">
                    <a:lumMod val="50000"/>
                  </a:schemeClr>
                </a:solidFill>
                <a:effectLst/>
                <a:latin typeface="Roboto" panose="02000000000000000000" pitchFamily="2" charset="0"/>
              </a:rPr>
              <a:t>Content Rating ratio from all apps</a:t>
            </a:r>
            <a:br>
              <a:rPr lang="en-US" b="0" i="0" dirty="0">
                <a:solidFill>
                  <a:srgbClr val="212121"/>
                </a:solidFill>
                <a:effectLst/>
                <a:latin typeface="Roboto" panose="02000000000000000000" pitchFamily="2" charset="0"/>
              </a:rPr>
            </a:br>
            <a:endParaRPr lang="en-IN" dirty="0"/>
          </a:p>
        </p:txBody>
      </p:sp>
      <p:sp>
        <p:nvSpPr>
          <p:cNvPr id="4" name="TextBox 3"/>
          <p:cNvSpPr txBox="1"/>
          <p:nvPr/>
        </p:nvSpPr>
        <p:spPr>
          <a:xfrm>
            <a:off x="885389" y="2417861"/>
            <a:ext cx="184731" cy="307777"/>
          </a:xfrm>
          <a:prstGeom prst="rect">
            <a:avLst/>
          </a:prstGeom>
          <a:solidFill>
            <a:schemeClr val="bg2"/>
          </a:solidFill>
        </p:spPr>
        <p:txBody>
          <a:bodyPr wrap="none" rtlCol="0">
            <a:spAutoFit/>
          </a:bodyPr>
          <a:lstStyle/>
          <a:p>
            <a:pPr lvl="2"/>
            <a:endParaRPr lang="en-GB" b="1" dirty="0"/>
          </a:p>
        </p:txBody>
      </p:sp>
      <p:pic>
        <p:nvPicPr>
          <p:cNvPr id="3074" name="Picture 2">
            <a:extLst>
              <a:ext uri="{FF2B5EF4-FFF2-40B4-BE49-F238E27FC236}">
                <a16:creationId xmlns:a16="http://schemas.microsoft.com/office/drawing/2014/main" id="{4CE414CC-7B71-8ADE-7CAF-2083C658D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13" y="286350"/>
            <a:ext cx="57054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770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01"/>
            <a:ext cx="8520600" cy="572700"/>
          </a:xfrm>
        </p:spPr>
        <p:txBody>
          <a:bodyPr/>
          <a:lstStyle/>
          <a:p>
            <a:r>
              <a:rPr lang="en-IN" dirty="0"/>
              <a:t> </a:t>
            </a:r>
            <a:r>
              <a:rPr lang="en-IN" sz="2400" b="1" dirty="0">
                <a:solidFill>
                  <a:schemeClr val="accent5">
                    <a:lumMod val="50000"/>
                  </a:schemeClr>
                </a:solidFill>
              </a:rPr>
              <a:t>Age Wise Free &amp; Paid Apps User’s Detail</a:t>
            </a:r>
          </a:p>
        </p:txBody>
      </p:sp>
      <p:pic>
        <p:nvPicPr>
          <p:cNvPr id="5" name="Picture 4"/>
          <p:cNvPicPr>
            <a:picLocks noChangeAspect="1"/>
          </p:cNvPicPr>
          <p:nvPr/>
        </p:nvPicPr>
        <p:blipFill rotWithShape="1">
          <a:blip r:embed="rId2"/>
          <a:srcRect t="24228"/>
          <a:stretch/>
        </p:blipFill>
        <p:spPr>
          <a:xfrm>
            <a:off x="0" y="749029"/>
            <a:ext cx="6783572" cy="4308220"/>
          </a:xfrm>
          <a:prstGeom prst="rect">
            <a:avLst/>
          </a:prstGeom>
        </p:spPr>
      </p:pic>
      <p:sp>
        <p:nvSpPr>
          <p:cNvPr id="6" name="TextBox 5"/>
          <p:cNvSpPr txBox="1"/>
          <p:nvPr/>
        </p:nvSpPr>
        <p:spPr>
          <a:xfrm>
            <a:off x="6685005" y="2980269"/>
            <a:ext cx="1989438" cy="954107"/>
          </a:xfrm>
          <a:prstGeom prst="rect">
            <a:avLst/>
          </a:prstGeom>
          <a:solidFill>
            <a:schemeClr val="bg2"/>
          </a:solidFill>
        </p:spPr>
        <p:txBody>
          <a:bodyPr wrap="square" rtlCol="0">
            <a:spAutoFit/>
          </a:bodyPr>
          <a:lstStyle/>
          <a:p>
            <a:r>
              <a:rPr lang="en-IN" dirty="0"/>
              <a:t>After ‘Everyone’ , ‘Teen’ are the max no. of user of the paid and free apps</a:t>
            </a:r>
          </a:p>
        </p:txBody>
      </p:sp>
    </p:spTree>
    <p:extLst>
      <p:ext uri="{BB962C8B-B14F-4D97-AF65-F5344CB8AC3E}">
        <p14:creationId xmlns:p14="http://schemas.microsoft.com/office/powerpoint/2010/main" val="34286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23" y="0"/>
            <a:ext cx="8520600" cy="572700"/>
          </a:xfrm>
          <a:noFill/>
          <a:ln>
            <a:noFill/>
          </a:ln>
        </p:spPr>
        <p:txBody>
          <a:bodyPr spcFirstLastPara="1" wrap="square" lIns="91425" tIns="91425" rIns="91425" bIns="91425" anchor="t" anchorCtr="0">
            <a:noAutofit/>
          </a:bodyPr>
          <a:lstStyle/>
          <a:p>
            <a:r>
              <a:rPr lang="en-IN" dirty="0"/>
              <a:t> </a:t>
            </a:r>
            <a:r>
              <a:rPr lang="en-GB" sz="2400" b="1" dirty="0">
                <a:solidFill>
                  <a:schemeClr val="accent5">
                    <a:lumMod val="50000"/>
                  </a:schemeClr>
                </a:solidFill>
              </a:rPr>
              <a:t>Top 10 Genres in Play store</a:t>
            </a:r>
            <a:endParaRPr lang="en-IN" sz="2400" b="1" dirty="0">
              <a:solidFill>
                <a:schemeClr val="accent5">
                  <a:lumMod val="50000"/>
                </a:schemeClr>
              </a:solidFill>
            </a:endParaRPr>
          </a:p>
        </p:txBody>
      </p:sp>
      <p:pic>
        <p:nvPicPr>
          <p:cNvPr id="3" name="Picture 2"/>
          <p:cNvPicPr>
            <a:picLocks noChangeAspect="1"/>
          </p:cNvPicPr>
          <p:nvPr/>
        </p:nvPicPr>
        <p:blipFill rotWithShape="1">
          <a:blip r:embed="rId2"/>
          <a:srcRect t="50948"/>
          <a:stretch/>
        </p:blipFill>
        <p:spPr>
          <a:xfrm>
            <a:off x="333632" y="2076508"/>
            <a:ext cx="6907237" cy="2187433"/>
          </a:xfrm>
          <a:prstGeom prst="rect">
            <a:avLst/>
          </a:prstGeom>
        </p:spPr>
      </p:pic>
      <p:sp>
        <p:nvSpPr>
          <p:cNvPr id="4" name="TextBox 3"/>
          <p:cNvSpPr txBox="1"/>
          <p:nvPr/>
        </p:nvSpPr>
        <p:spPr>
          <a:xfrm>
            <a:off x="4521543" y="879559"/>
            <a:ext cx="4291559" cy="738664"/>
          </a:xfrm>
          <a:prstGeom prst="rect">
            <a:avLst/>
          </a:prstGeom>
          <a:solidFill>
            <a:schemeClr val="bg2"/>
          </a:solidFill>
        </p:spPr>
        <p:txBody>
          <a:bodyPr wrap="none" rtlCol="0">
            <a:spAutoFit/>
          </a:bodyPr>
          <a:lstStyle/>
          <a:p>
            <a:pPr marL="342900" indent="-342900">
              <a:buAutoNum type="arabicPeriod"/>
            </a:pPr>
            <a:r>
              <a:rPr lang="en-IN" dirty="0"/>
              <a:t>Helpful in identifying top 10 genres in play store</a:t>
            </a:r>
          </a:p>
          <a:p>
            <a:pPr marL="342900" indent="-342900">
              <a:buFont typeface="+mj-lt"/>
              <a:buAutoNum type="arabicPeriod"/>
            </a:pPr>
            <a:endParaRPr lang="en-IN" dirty="0"/>
          </a:p>
          <a:p>
            <a:pPr marL="342900" indent="-342900">
              <a:buAutoNum type="arabicPeriod"/>
            </a:pPr>
            <a:r>
              <a:rPr lang="en-IN" dirty="0"/>
              <a:t>Most Contributed genre</a:t>
            </a:r>
          </a:p>
        </p:txBody>
      </p:sp>
    </p:spTree>
    <p:extLst>
      <p:ext uri="{BB962C8B-B14F-4D97-AF65-F5344CB8AC3E}">
        <p14:creationId xmlns:p14="http://schemas.microsoft.com/office/powerpoint/2010/main" val="279641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sz="2400" b="1" dirty="0">
                <a:solidFill>
                  <a:schemeClr val="accent5">
                    <a:lumMod val="50000"/>
                  </a:schemeClr>
                </a:solidFill>
              </a:rPr>
              <a:t>C</a:t>
            </a:r>
            <a:r>
              <a:rPr lang="en-IN" sz="2400" b="1" dirty="0">
                <a:solidFill>
                  <a:schemeClr val="accent5">
                    <a:lumMod val="50000"/>
                  </a:schemeClr>
                </a:solidFill>
              </a:rPr>
              <a:t>ONTENTS</a:t>
            </a:r>
          </a:p>
        </p:txBody>
      </p:sp>
      <p:sp>
        <p:nvSpPr>
          <p:cNvPr id="3" name="Text Placeholder 2"/>
          <p:cNvSpPr>
            <a:spLocks noGrp="1"/>
          </p:cNvSpPr>
          <p:nvPr>
            <p:ph type="body" idx="1"/>
          </p:nvPr>
        </p:nvSpPr>
        <p:spPr>
          <a:xfrm>
            <a:off x="311700" y="572700"/>
            <a:ext cx="8520600" cy="4438915"/>
          </a:xfrm>
        </p:spPr>
        <p:txBody>
          <a:bodyPr/>
          <a:lstStyle/>
          <a:p>
            <a:pPr>
              <a:buClr>
                <a:schemeClr val="bg1">
                  <a:lumMod val="50000"/>
                </a:schemeClr>
              </a:buClr>
              <a:buAutoNum type="arabicPeriod"/>
            </a:pPr>
            <a:r>
              <a:rPr lang="en-IN" dirty="0">
                <a:solidFill>
                  <a:schemeClr val="accent2">
                    <a:lumMod val="90000"/>
                    <a:lumOff val="10000"/>
                  </a:schemeClr>
                </a:solidFill>
              </a:rPr>
              <a:t>Introduction</a:t>
            </a:r>
          </a:p>
          <a:p>
            <a:pPr>
              <a:buClr>
                <a:schemeClr val="bg1">
                  <a:lumMod val="50000"/>
                </a:schemeClr>
              </a:buClr>
              <a:buAutoNum type="arabicPeriod"/>
            </a:pPr>
            <a:r>
              <a:rPr lang="en-IN" dirty="0">
                <a:solidFill>
                  <a:schemeClr val="accent2">
                    <a:lumMod val="90000"/>
                    <a:lumOff val="10000"/>
                  </a:schemeClr>
                </a:solidFill>
              </a:rPr>
              <a:t>Problem Statement</a:t>
            </a:r>
          </a:p>
          <a:p>
            <a:pPr>
              <a:buClr>
                <a:schemeClr val="bg1">
                  <a:lumMod val="50000"/>
                </a:schemeClr>
              </a:buClr>
              <a:buFont typeface="Arial"/>
              <a:buAutoNum type="arabicPeriod"/>
            </a:pPr>
            <a:r>
              <a:rPr lang="en-IN" dirty="0">
                <a:solidFill>
                  <a:schemeClr val="accent2">
                    <a:lumMod val="90000"/>
                    <a:lumOff val="10000"/>
                  </a:schemeClr>
                </a:solidFill>
              </a:rPr>
              <a:t>Dataset Description</a:t>
            </a:r>
          </a:p>
          <a:p>
            <a:pPr marL="1202600" lvl="2" indent="-342900">
              <a:lnSpc>
                <a:spcPct val="50000"/>
              </a:lnSpc>
              <a:spcBef>
                <a:spcPts val="1200"/>
              </a:spcBef>
              <a:buClr>
                <a:schemeClr val="bg1">
                  <a:lumMod val="50000"/>
                </a:schemeClr>
              </a:buClr>
              <a:buFont typeface="+mj-lt"/>
              <a:buAutoNum type="alphaLcParenR"/>
            </a:pPr>
            <a:r>
              <a:rPr lang="en-IN" dirty="0">
                <a:solidFill>
                  <a:schemeClr val="accent2">
                    <a:lumMod val="90000"/>
                    <a:lumOff val="10000"/>
                  </a:schemeClr>
                </a:solidFill>
              </a:rPr>
              <a:t>Play store App Data</a:t>
            </a:r>
          </a:p>
          <a:p>
            <a:pPr marL="1202600" lvl="2" indent="-342900">
              <a:lnSpc>
                <a:spcPct val="50000"/>
              </a:lnSpc>
              <a:spcBef>
                <a:spcPts val="1200"/>
              </a:spcBef>
              <a:buClr>
                <a:schemeClr val="bg1">
                  <a:lumMod val="50000"/>
                </a:schemeClr>
              </a:buClr>
              <a:buFont typeface="+mj-lt"/>
              <a:buAutoNum type="alphaLcParenR"/>
            </a:pPr>
            <a:r>
              <a:rPr lang="en-IN" dirty="0">
                <a:solidFill>
                  <a:schemeClr val="accent2">
                    <a:lumMod val="90000"/>
                    <a:lumOff val="10000"/>
                  </a:schemeClr>
                </a:solidFill>
              </a:rPr>
              <a:t>User Reviews Data</a:t>
            </a:r>
          </a:p>
          <a:p>
            <a:pPr>
              <a:buClr>
                <a:schemeClr val="bg1">
                  <a:lumMod val="50000"/>
                </a:schemeClr>
              </a:buClr>
              <a:buFont typeface="Arial"/>
              <a:buAutoNum type="arabicPeriod"/>
            </a:pPr>
            <a:r>
              <a:rPr lang="en-IN" dirty="0">
                <a:solidFill>
                  <a:schemeClr val="accent2">
                    <a:lumMod val="90000"/>
                    <a:lumOff val="10000"/>
                  </a:schemeClr>
                </a:solidFill>
              </a:rPr>
              <a:t>Data Processing Flowchart</a:t>
            </a:r>
          </a:p>
          <a:p>
            <a:pPr>
              <a:buClr>
                <a:schemeClr val="bg1">
                  <a:lumMod val="50000"/>
                </a:schemeClr>
              </a:buClr>
              <a:buAutoNum type="arabicPeriod"/>
            </a:pPr>
            <a:r>
              <a:rPr lang="en-IN" dirty="0">
                <a:solidFill>
                  <a:schemeClr val="accent2">
                    <a:lumMod val="90000"/>
                    <a:lumOff val="10000"/>
                  </a:schemeClr>
                </a:solidFill>
              </a:rPr>
              <a:t>Import Libraries</a:t>
            </a:r>
          </a:p>
          <a:p>
            <a:pPr>
              <a:buClr>
                <a:schemeClr val="bg1">
                  <a:lumMod val="50000"/>
                </a:schemeClr>
              </a:buClr>
              <a:buAutoNum type="arabicPeriod"/>
            </a:pPr>
            <a:r>
              <a:rPr lang="en-IN" dirty="0">
                <a:solidFill>
                  <a:schemeClr val="accent2">
                    <a:lumMod val="90000"/>
                    <a:lumOff val="10000"/>
                  </a:schemeClr>
                </a:solidFill>
              </a:rPr>
              <a:t>Data Loading</a:t>
            </a:r>
          </a:p>
          <a:p>
            <a:pPr>
              <a:buClr>
                <a:schemeClr val="bg1">
                  <a:lumMod val="50000"/>
                </a:schemeClr>
              </a:buClr>
              <a:buFont typeface="Arial"/>
              <a:buAutoNum type="arabicPeriod"/>
            </a:pPr>
            <a:r>
              <a:rPr lang="en-GB" dirty="0">
                <a:solidFill>
                  <a:schemeClr val="accent2">
                    <a:lumMod val="90000"/>
                    <a:lumOff val="10000"/>
                  </a:schemeClr>
                </a:solidFill>
              </a:rPr>
              <a:t>Null values Imputation / Data Cleaning </a:t>
            </a:r>
          </a:p>
          <a:p>
            <a:pPr>
              <a:buClr>
                <a:schemeClr val="bg1">
                  <a:lumMod val="50000"/>
                </a:schemeClr>
              </a:buClr>
              <a:buAutoNum type="arabicPeriod"/>
            </a:pPr>
            <a:r>
              <a:rPr lang="en-IN" dirty="0">
                <a:solidFill>
                  <a:schemeClr val="accent2">
                    <a:lumMod val="90000"/>
                    <a:lumOff val="10000"/>
                  </a:schemeClr>
                </a:solidFill>
              </a:rPr>
              <a:t>Data Segregation</a:t>
            </a:r>
          </a:p>
          <a:p>
            <a:pPr>
              <a:buClr>
                <a:schemeClr val="bg1">
                  <a:lumMod val="50000"/>
                </a:schemeClr>
              </a:buClr>
              <a:buAutoNum type="arabicPeriod"/>
            </a:pPr>
            <a:r>
              <a:rPr lang="en-IN" dirty="0">
                <a:solidFill>
                  <a:schemeClr val="accent2">
                    <a:lumMod val="90000"/>
                    <a:lumOff val="10000"/>
                  </a:schemeClr>
                </a:solidFill>
              </a:rPr>
              <a:t>Exploratory &amp; Visualization Analysis </a:t>
            </a:r>
          </a:p>
          <a:p>
            <a:pPr>
              <a:buClr>
                <a:schemeClr val="bg1">
                  <a:lumMod val="50000"/>
                </a:schemeClr>
              </a:buClr>
              <a:buFont typeface="Arial"/>
              <a:buAutoNum type="arabicPeriod"/>
            </a:pPr>
            <a:r>
              <a:rPr lang="en-IN" dirty="0">
                <a:solidFill>
                  <a:schemeClr val="accent2">
                    <a:lumMod val="90000"/>
                    <a:lumOff val="10000"/>
                  </a:schemeClr>
                </a:solidFill>
              </a:rPr>
              <a:t>Conclusion</a:t>
            </a:r>
          </a:p>
          <a:p>
            <a:pPr>
              <a:buClr>
                <a:schemeClr val="bg1">
                  <a:lumMod val="50000"/>
                </a:schemeClr>
              </a:buClr>
              <a:buFont typeface="Arial"/>
              <a:buAutoNum type="arabicPeriod"/>
            </a:pPr>
            <a:endParaRPr lang="en-IN" dirty="0">
              <a:solidFill>
                <a:schemeClr val="accent4">
                  <a:lumMod val="50000"/>
                </a:schemeClr>
              </a:solidFill>
            </a:endParaRPr>
          </a:p>
          <a:p>
            <a:pPr>
              <a:buClr>
                <a:schemeClr val="bg1">
                  <a:lumMod val="50000"/>
                </a:schemeClr>
              </a:buClr>
              <a:buFont typeface="Arial"/>
              <a:buAutoNum type="arabicPeriod"/>
            </a:pPr>
            <a:endParaRPr lang="en-IN" dirty="0">
              <a:solidFill>
                <a:schemeClr val="accent4">
                  <a:lumMod val="50000"/>
                </a:schemeClr>
              </a:solidFill>
            </a:endParaRPr>
          </a:p>
          <a:p>
            <a:pPr>
              <a:buClr>
                <a:schemeClr val="bg1">
                  <a:lumMod val="50000"/>
                </a:schemeClr>
              </a:buClr>
              <a:buAutoNum type="arabicPeriod"/>
            </a:pPr>
            <a:endParaRPr lang="en-IN" dirty="0">
              <a:solidFill>
                <a:schemeClr val="accent4">
                  <a:lumMod val="50000"/>
                </a:schemeClr>
              </a:solidFill>
            </a:endParaRPr>
          </a:p>
          <a:p>
            <a:pPr>
              <a:buClr>
                <a:schemeClr val="bg1">
                  <a:lumMod val="50000"/>
                </a:schemeClr>
              </a:buClr>
              <a:buAutoNum type="arabicPeriod"/>
            </a:pPr>
            <a:endParaRPr lang="en-IN" dirty="0">
              <a:solidFill>
                <a:schemeClr val="accent4">
                  <a:lumMod val="50000"/>
                </a:schemeClr>
              </a:solidFill>
            </a:endParaRPr>
          </a:p>
          <a:p>
            <a:pPr>
              <a:buClr>
                <a:schemeClr val="tx1">
                  <a:lumMod val="60000"/>
                  <a:lumOff val="40000"/>
                </a:schemeClr>
              </a:buClr>
              <a:buFont typeface="+mj-lt"/>
              <a:buAutoNum type="arabicPeriod"/>
            </a:pPr>
            <a:endParaRPr lang="en-IN" dirty="0">
              <a:solidFill>
                <a:schemeClr val="accent4">
                  <a:lumMod val="50000"/>
                </a:schemeClr>
              </a:solidFill>
            </a:endParaRPr>
          </a:p>
        </p:txBody>
      </p:sp>
    </p:spTree>
    <p:extLst>
      <p:ext uri="{BB962C8B-B14F-4D97-AF65-F5344CB8AC3E}">
        <p14:creationId xmlns:p14="http://schemas.microsoft.com/office/powerpoint/2010/main" val="94826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91425" rIns="91425" bIns="91425" anchor="t" anchorCtr="0">
            <a:noAutofit/>
          </a:bodyPr>
          <a:lstStyle/>
          <a:p>
            <a:r>
              <a:rPr lang="en-GB" b="1" dirty="0">
                <a:solidFill>
                  <a:schemeClr val="accent5">
                    <a:lumMod val="50000"/>
                  </a:schemeClr>
                </a:solidFill>
              </a:rPr>
              <a:t>Sentiment </a:t>
            </a:r>
            <a:r>
              <a:rPr lang="en-GB" sz="2400" b="1" dirty="0">
                <a:solidFill>
                  <a:schemeClr val="accent5">
                    <a:lumMod val="50000"/>
                  </a:schemeClr>
                </a:solidFill>
              </a:rPr>
              <a:t>Data</a:t>
            </a:r>
            <a:r>
              <a:rPr lang="en-GB" b="1" dirty="0">
                <a:solidFill>
                  <a:schemeClr val="accent5">
                    <a:lumMod val="50000"/>
                  </a:schemeClr>
                </a:solidFill>
              </a:rPr>
              <a:t> Across the All Reviews</a:t>
            </a:r>
            <a:endParaRPr lang="en-IN" b="1" dirty="0">
              <a:solidFill>
                <a:schemeClr val="accent5">
                  <a:lumMod val="50000"/>
                </a:schemeClr>
              </a:solidFill>
            </a:endParaRPr>
          </a:p>
        </p:txBody>
      </p:sp>
      <p:sp>
        <p:nvSpPr>
          <p:cNvPr id="4" name="Text Placeholder 3">
            <a:extLst>
              <a:ext uri="{FF2B5EF4-FFF2-40B4-BE49-F238E27FC236}">
                <a16:creationId xmlns:a16="http://schemas.microsoft.com/office/drawing/2014/main" id="{6708F709-7A48-1BE7-CF5E-548518CFCD53}"/>
              </a:ext>
            </a:extLst>
          </p:cNvPr>
          <p:cNvSpPr>
            <a:spLocks noGrp="1"/>
          </p:cNvSpPr>
          <p:nvPr>
            <p:ph type="body" idx="1"/>
          </p:nvPr>
        </p:nvSpPr>
        <p:spPr/>
        <p:txBody>
          <a:bodyPr/>
          <a:lstStyle/>
          <a:p>
            <a:endParaRPr lang="en-IN"/>
          </a:p>
        </p:txBody>
      </p:sp>
      <p:pic>
        <p:nvPicPr>
          <p:cNvPr id="3" name="Picture 2"/>
          <p:cNvPicPr>
            <a:picLocks noChangeAspect="1"/>
          </p:cNvPicPr>
          <p:nvPr/>
        </p:nvPicPr>
        <p:blipFill rotWithShape="1">
          <a:blip r:embed="rId2"/>
          <a:srcRect t="13017"/>
          <a:stretch/>
        </p:blipFill>
        <p:spPr>
          <a:xfrm>
            <a:off x="138279" y="1124465"/>
            <a:ext cx="8025757" cy="3870838"/>
          </a:xfrm>
          <a:prstGeom prst="rect">
            <a:avLst/>
          </a:prstGeom>
        </p:spPr>
      </p:pic>
    </p:spTree>
    <p:extLst>
      <p:ext uri="{BB962C8B-B14F-4D97-AF65-F5344CB8AC3E}">
        <p14:creationId xmlns:p14="http://schemas.microsoft.com/office/powerpoint/2010/main" val="370746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9034-4ADE-484C-508B-970D4C440772}"/>
              </a:ext>
            </a:extLst>
          </p:cNvPr>
          <p:cNvSpPr>
            <a:spLocks noGrp="1"/>
          </p:cNvSpPr>
          <p:nvPr>
            <p:ph type="title"/>
          </p:nvPr>
        </p:nvSpPr>
        <p:spPr/>
        <p:txBody>
          <a:bodyPr/>
          <a:lstStyle/>
          <a:p>
            <a:r>
              <a:rPr lang="en-US" b="1" i="0" dirty="0">
                <a:solidFill>
                  <a:srgbClr val="212121"/>
                </a:solidFill>
                <a:effectLst/>
                <a:latin typeface="Roboto" panose="02000000000000000000" pitchFamily="2" charset="0"/>
              </a:rPr>
              <a:t>Top 10 positive reviews Apps</a:t>
            </a:r>
            <a:endParaRPr lang="en-IN" dirty="0"/>
          </a:p>
        </p:txBody>
      </p:sp>
      <p:sp>
        <p:nvSpPr>
          <p:cNvPr id="3" name="Text Placeholder 2">
            <a:extLst>
              <a:ext uri="{FF2B5EF4-FFF2-40B4-BE49-F238E27FC236}">
                <a16:creationId xmlns:a16="http://schemas.microsoft.com/office/drawing/2014/main" id="{FC1E7546-64A9-2345-40DA-3B4505AC21A1}"/>
              </a:ext>
            </a:extLst>
          </p:cNvPr>
          <p:cNvSpPr>
            <a:spLocks noGrp="1"/>
          </p:cNvSpPr>
          <p:nvPr>
            <p:ph type="body" idx="1"/>
          </p:nvPr>
        </p:nvSpPr>
        <p:spPr>
          <a:xfrm flipV="1">
            <a:off x="-750982" y="4917989"/>
            <a:ext cx="219641" cy="111211"/>
          </a:xfrm>
        </p:spPr>
        <p:txBody>
          <a:bodyPr/>
          <a:lstStyle/>
          <a:p>
            <a:r>
              <a:rPr lang="en-IN" dirty="0" err="1"/>
              <a:t>vvv</a:t>
            </a:r>
            <a:endParaRPr lang="en-IN" dirty="0"/>
          </a:p>
        </p:txBody>
      </p:sp>
      <p:pic>
        <p:nvPicPr>
          <p:cNvPr id="4098" name="Picture 2">
            <a:extLst>
              <a:ext uri="{FF2B5EF4-FFF2-40B4-BE49-F238E27FC236}">
                <a16:creationId xmlns:a16="http://schemas.microsoft.com/office/drawing/2014/main" id="{4B591E24-A4DC-6BB3-0804-B764F818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85419"/>
            <a:ext cx="7356218" cy="384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557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148A-DC53-59EB-5C23-0230F1D66170}"/>
              </a:ext>
            </a:extLst>
          </p:cNvPr>
          <p:cNvSpPr>
            <a:spLocks noGrp="1"/>
          </p:cNvSpPr>
          <p:nvPr>
            <p:ph type="title"/>
          </p:nvPr>
        </p:nvSpPr>
        <p:spPr>
          <a:xfrm>
            <a:off x="0" y="55638"/>
            <a:ext cx="8520600" cy="994685"/>
          </a:xfrm>
        </p:spPr>
        <p:txBody>
          <a:bodyPr/>
          <a:lstStyle/>
          <a:p>
            <a:r>
              <a:rPr lang="en-US" sz="2400" b="1" i="0" dirty="0">
                <a:solidFill>
                  <a:schemeClr val="accent5">
                    <a:lumMod val="50000"/>
                  </a:schemeClr>
                </a:solidFill>
                <a:effectLst/>
                <a:latin typeface="Roboto" panose="02000000000000000000" pitchFamily="2" charset="0"/>
              </a:rPr>
              <a:t>Age vs sentiment: each age with its Positive, Negative, </a:t>
            </a:r>
            <a:r>
              <a:rPr lang="en-US" sz="2400" b="1" i="0" dirty="0" err="1">
                <a:solidFill>
                  <a:schemeClr val="accent5">
                    <a:lumMod val="50000"/>
                  </a:schemeClr>
                </a:solidFill>
                <a:effectLst/>
                <a:latin typeface="Roboto" panose="02000000000000000000" pitchFamily="2" charset="0"/>
              </a:rPr>
              <a:t>Nauteral</a:t>
            </a:r>
            <a:r>
              <a:rPr lang="en-US" sz="2400" b="1" i="0" dirty="0">
                <a:solidFill>
                  <a:schemeClr val="accent5">
                    <a:lumMod val="50000"/>
                  </a:schemeClr>
                </a:solidFill>
                <a:effectLst/>
                <a:latin typeface="Roboto" panose="02000000000000000000" pitchFamily="2" charset="0"/>
              </a:rPr>
              <a:t> sentiment</a:t>
            </a:r>
            <a:br>
              <a:rPr lang="en-US" sz="2400" b="1" i="0" dirty="0">
                <a:solidFill>
                  <a:schemeClr val="accent5">
                    <a:lumMod val="50000"/>
                  </a:schemeClr>
                </a:solidFill>
                <a:effectLst/>
                <a:latin typeface="Roboto" panose="02000000000000000000" pitchFamily="2" charset="0"/>
              </a:rPr>
            </a:br>
            <a:endParaRPr lang="en-IN" sz="2400" b="1" dirty="0">
              <a:solidFill>
                <a:schemeClr val="accent5">
                  <a:lumMod val="50000"/>
                </a:schemeClr>
              </a:solidFill>
            </a:endParaRPr>
          </a:p>
        </p:txBody>
      </p:sp>
      <p:sp>
        <p:nvSpPr>
          <p:cNvPr id="3" name="Text Placeholder 2">
            <a:extLst>
              <a:ext uri="{FF2B5EF4-FFF2-40B4-BE49-F238E27FC236}">
                <a16:creationId xmlns:a16="http://schemas.microsoft.com/office/drawing/2014/main" id="{2AEC5B9D-6743-61F4-C60E-33FA6E35B83A}"/>
              </a:ext>
            </a:extLst>
          </p:cNvPr>
          <p:cNvSpPr>
            <a:spLocks noGrp="1"/>
          </p:cNvSpPr>
          <p:nvPr>
            <p:ph type="body" idx="1"/>
          </p:nvPr>
        </p:nvSpPr>
        <p:spPr>
          <a:xfrm>
            <a:off x="-136469" y="1894295"/>
            <a:ext cx="9416937" cy="2718757"/>
          </a:xfrm>
        </p:spPr>
        <p:txBody>
          <a:bodyPr/>
          <a:lstStyle/>
          <a:p>
            <a:r>
              <a:rPr lang="en-US" dirty="0"/>
              <a:t>NMJH</a:t>
            </a:r>
            <a:endParaRPr lang="en-IN" dirty="0"/>
          </a:p>
        </p:txBody>
      </p:sp>
      <p:pic>
        <p:nvPicPr>
          <p:cNvPr id="5122" name="Picture 2">
            <a:extLst>
              <a:ext uri="{FF2B5EF4-FFF2-40B4-BE49-F238E27FC236}">
                <a16:creationId xmlns:a16="http://schemas.microsoft.com/office/drawing/2014/main" id="{EC3870D0-AB60-A510-07B6-B50722436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16194"/>
            <a:ext cx="7623175" cy="926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BB054F2-8327-A288-59C9-6793511C6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94" y="994685"/>
            <a:ext cx="7613650" cy="40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98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3E39-76C0-C8CC-D5BA-624CB3D37F7D}"/>
              </a:ext>
            </a:extLst>
          </p:cNvPr>
          <p:cNvSpPr>
            <a:spLocks noGrp="1"/>
          </p:cNvSpPr>
          <p:nvPr>
            <p:ph type="title"/>
          </p:nvPr>
        </p:nvSpPr>
        <p:spPr>
          <a:xfrm>
            <a:off x="311700" y="185533"/>
            <a:ext cx="8520600" cy="572700"/>
          </a:xfrm>
        </p:spPr>
        <p:txBody>
          <a:bodyPr/>
          <a:lstStyle/>
          <a:p>
            <a:r>
              <a:rPr lang="en-US" b="1" i="0" dirty="0">
                <a:solidFill>
                  <a:schemeClr val="accent5">
                    <a:lumMod val="50000"/>
                  </a:schemeClr>
                </a:solidFill>
                <a:effectLst/>
                <a:latin typeface="Roboto" panose="02000000000000000000" pitchFamily="2" charset="0"/>
              </a:rPr>
              <a:t>Feedback in Popular app </a:t>
            </a:r>
            <a:r>
              <a:rPr lang="en-US" b="1" i="0" dirty="0" err="1">
                <a:solidFill>
                  <a:schemeClr val="accent5">
                    <a:lumMod val="50000"/>
                  </a:schemeClr>
                </a:solidFill>
                <a:effectLst/>
                <a:latin typeface="Roboto" panose="02000000000000000000" pitchFamily="2" charset="0"/>
              </a:rPr>
              <a:t>catagory</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7EAEB8C7-62EB-3A0A-AE9D-0DEAFDAE1DF5}"/>
              </a:ext>
            </a:extLst>
          </p:cNvPr>
          <p:cNvSpPr>
            <a:spLocks noGrp="1"/>
          </p:cNvSpPr>
          <p:nvPr>
            <p:ph type="body" idx="1"/>
          </p:nvPr>
        </p:nvSpPr>
        <p:spPr>
          <a:xfrm flipV="1">
            <a:off x="311700" y="4300152"/>
            <a:ext cx="1961943" cy="223004"/>
          </a:xfrm>
        </p:spPr>
        <p:txBody>
          <a:bodyPr/>
          <a:lstStyle/>
          <a:p>
            <a:endParaRPr lang="en-IN" dirty="0"/>
          </a:p>
        </p:txBody>
      </p:sp>
      <p:pic>
        <p:nvPicPr>
          <p:cNvPr id="7170" name="Picture 2">
            <a:extLst>
              <a:ext uri="{FF2B5EF4-FFF2-40B4-BE49-F238E27FC236}">
                <a16:creationId xmlns:a16="http://schemas.microsoft.com/office/drawing/2014/main" id="{0869ED53-EA52-F7B9-4F4B-88CFF51D8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69" y="889686"/>
            <a:ext cx="6080683" cy="416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8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06E1-702E-2F45-1094-8102527F9006}"/>
              </a:ext>
            </a:extLst>
          </p:cNvPr>
          <p:cNvSpPr>
            <a:spLocks noGrp="1"/>
          </p:cNvSpPr>
          <p:nvPr>
            <p:ph type="title"/>
          </p:nvPr>
        </p:nvSpPr>
        <p:spPr/>
        <p:txBody>
          <a:bodyPr/>
          <a:lstStyle/>
          <a:p>
            <a:r>
              <a:rPr lang="en-US" sz="2400" b="1" i="0" dirty="0">
                <a:solidFill>
                  <a:schemeClr val="accent5">
                    <a:lumMod val="50000"/>
                  </a:schemeClr>
                </a:solidFill>
                <a:effectLst/>
                <a:latin typeface="Roboto" panose="02000000000000000000" pitchFamily="2" charset="0"/>
              </a:rPr>
              <a:t>Sentiment Polarity relation with paid and Free App</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25CD0047-6DA6-1B09-A395-4D275FCE2289}"/>
              </a:ext>
            </a:extLst>
          </p:cNvPr>
          <p:cNvSpPr>
            <a:spLocks noGrp="1"/>
          </p:cNvSpPr>
          <p:nvPr>
            <p:ph type="body" idx="1"/>
          </p:nvPr>
        </p:nvSpPr>
        <p:spPr/>
        <p:txBody>
          <a:bodyPr/>
          <a:lstStyle/>
          <a:p>
            <a:pPr marL="114300" indent="0">
              <a:buNone/>
            </a:pPr>
            <a:endParaRPr lang="en-US" dirty="0"/>
          </a:p>
          <a:p>
            <a:pPr marL="114300" indent="0">
              <a:buNone/>
            </a:pPr>
            <a:endParaRPr lang="en-IN" dirty="0"/>
          </a:p>
          <a:p>
            <a:pPr marL="114300" indent="0">
              <a:buNone/>
            </a:pPr>
            <a:endParaRPr lang="en-IN" dirty="0"/>
          </a:p>
        </p:txBody>
      </p:sp>
      <p:pic>
        <p:nvPicPr>
          <p:cNvPr id="8194" name="Picture 2">
            <a:extLst>
              <a:ext uri="{FF2B5EF4-FFF2-40B4-BE49-F238E27FC236}">
                <a16:creationId xmlns:a16="http://schemas.microsoft.com/office/drawing/2014/main" id="{4158FBF7-4384-5CE6-EFD5-3D9B07D42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7" y="1092236"/>
            <a:ext cx="7487465" cy="405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72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7BEE-4F6F-2EBD-0115-1A0C64A01882}"/>
              </a:ext>
            </a:extLst>
          </p:cNvPr>
          <p:cNvSpPr>
            <a:spLocks noGrp="1"/>
          </p:cNvSpPr>
          <p:nvPr>
            <p:ph type="title"/>
          </p:nvPr>
        </p:nvSpPr>
        <p:spPr/>
        <p:txBody>
          <a:bodyPr/>
          <a:lstStyle/>
          <a:p>
            <a:r>
              <a:rPr lang="en-US" sz="2400" b="1" dirty="0">
                <a:solidFill>
                  <a:schemeClr val="accent5">
                    <a:lumMod val="50000"/>
                  </a:schemeClr>
                </a:solidFill>
              </a:rPr>
              <a:t>Category vs count</a:t>
            </a:r>
            <a:endParaRPr lang="en-IN" sz="2400" b="1" dirty="0">
              <a:solidFill>
                <a:schemeClr val="accent5">
                  <a:lumMod val="50000"/>
                </a:schemeClr>
              </a:solidFill>
            </a:endParaRPr>
          </a:p>
        </p:txBody>
      </p:sp>
      <p:sp>
        <p:nvSpPr>
          <p:cNvPr id="3" name="Text Placeholder 2">
            <a:extLst>
              <a:ext uri="{FF2B5EF4-FFF2-40B4-BE49-F238E27FC236}">
                <a16:creationId xmlns:a16="http://schemas.microsoft.com/office/drawing/2014/main" id="{72DC3664-CAE7-926A-060D-9EAB7FD8E3FA}"/>
              </a:ext>
            </a:extLst>
          </p:cNvPr>
          <p:cNvSpPr>
            <a:spLocks noGrp="1"/>
          </p:cNvSpPr>
          <p:nvPr>
            <p:ph type="body" idx="1"/>
          </p:nvPr>
        </p:nvSpPr>
        <p:spPr>
          <a:xfrm>
            <a:off x="910452" y="1337345"/>
            <a:ext cx="7472797" cy="3042854"/>
          </a:xfrm>
        </p:spPr>
        <p:txBody>
          <a:bodyPr/>
          <a:lstStyle/>
          <a:p>
            <a:endParaRPr lang="en-IN" dirty="0"/>
          </a:p>
        </p:txBody>
      </p:sp>
      <p:pic>
        <p:nvPicPr>
          <p:cNvPr id="9218" name="Picture 2">
            <a:extLst>
              <a:ext uri="{FF2B5EF4-FFF2-40B4-BE49-F238E27FC236}">
                <a16:creationId xmlns:a16="http://schemas.microsoft.com/office/drawing/2014/main" id="{83C76259-5CD1-507E-5006-06448145A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52" y="1072283"/>
            <a:ext cx="8144204" cy="299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341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0" y="0"/>
            <a:ext cx="8520600" cy="572700"/>
          </a:xfrm>
          <a:noFill/>
          <a:ln>
            <a:noFill/>
          </a:ln>
        </p:spPr>
        <p:txBody>
          <a:bodyPr spcFirstLastPara="1" wrap="square" lIns="91425" tIns="91425" rIns="91425" bIns="91425" anchor="t" anchorCtr="0">
            <a:noAutofit/>
          </a:bodyPr>
          <a:lstStyle/>
          <a:p>
            <a:r>
              <a:rPr lang="en-GB" sz="2400" b="1" dirty="0">
                <a:solidFill>
                  <a:schemeClr val="accent5">
                    <a:lumMod val="50000"/>
                  </a:schemeClr>
                </a:solidFill>
              </a:rPr>
              <a:t>Content Rating Relation </a:t>
            </a:r>
            <a:r>
              <a:rPr lang="en-GB" sz="2400" b="1">
                <a:solidFill>
                  <a:schemeClr val="accent5">
                    <a:lumMod val="50000"/>
                  </a:schemeClr>
                </a:solidFill>
              </a:rPr>
              <a:t>with Sentiment </a:t>
            </a:r>
            <a:r>
              <a:rPr lang="en-GB" sz="2400" b="1" dirty="0">
                <a:solidFill>
                  <a:schemeClr val="accent5">
                    <a:lumMod val="50000"/>
                  </a:schemeClr>
                </a:solidFill>
              </a:rPr>
              <a:t>Polarity</a:t>
            </a:r>
            <a:endParaRPr lang="en-IN" sz="2400" b="1"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523247" y="572700"/>
            <a:ext cx="7391044" cy="4414312"/>
          </a:xfrm>
          <a:prstGeom prst="rect">
            <a:avLst/>
          </a:prstGeom>
        </p:spPr>
      </p:pic>
    </p:spTree>
    <p:extLst>
      <p:ext uri="{BB962C8B-B14F-4D97-AF65-F5344CB8AC3E}">
        <p14:creationId xmlns:p14="http://schemas.microsoft.com/office/powerpoint/2010/main" val="99094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E32B-7982-DDA5-517D-859EE252FF40}"/>
              </a:ext>
            </a:extLst>
          </p:cNvPr>
          <p:cNvSpPr>
            <a:spLocks noGrp="1"/>
          </p:cNvSpPr>
          <p:nvPr>
            <p:ph type="title"/>
          </p:nvPr>
        </p:nvSpPr>
        <p:spPr/>
        <p:txBody>
          <a:bodyPr/>
          <a:lstStyle/>
          <a:p>
            <a:r>
              <a:rPr lang="en-IN" sz="2400" b="1" dirty="0">
                <a:solidFill>
                  <a:schemeClr val="accent5">
                    <a:lumMod val="50000"/>
                  </a:schemeClr>
                </a:solidFill>
              </a:rPr>
              <a:t>Conclusions</a:t>
            </a:r>
          </a:p>
        </p:txBody>
      </p:sp>
      <p:sp>
        <p:nvSpPr>
          <p:cNvPr id="3" name="Text Placeholder 2">
            <a:extLst>
              <a:ext uri="{FF2B5EF4-FFF2-40B4-BE49-F238E27FC236}">
                <a16:creationId xmlns:a16="http://schemas.microsoft.com/office/drawing/2014/main" id="{160FE7DC-B159-44AC-00BB-0E27EE9F0430}"/>
              </a:ext>
            </a:extLst>
          </p:cNvPr>
          <p:cNvSpPr>
            <a:spLocks noGrp="1"/>
          </p:cNvSpPr>
          <p:nvPr>
            <p:ph type="body" idx="1"/>
          </p:nvPr>
        </p:nvSpPr>
        <p:spPr>
          <a:xfrm>
            <a:off x="311700" y="1152475"/>
            <a:ext cx="8520600" cy="3546000"/>
          </a:xfrm>
        </p:spPr>
        <p: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Most Apps(~65%) are compatible with android version 4.0 or above.</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Family , Games and Tools are the top 3 categories of in the given dataset.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Tools, Entertainment, Education related </a:t>
            </a:r>
            <a:r>
              <a:rPr kumimoji="0" lang="en-US" sz="1600" b="0" i="0" u="none" strike="noStrike" kern="0" cap="none" spc="0" normalizeH="0" baseline="0" noProof="0" dirty="0">
                <a:ln>
                  <a:noFill/>
                </a:ln>
                <a:solidFill>
                  <a:srgbClr val="000000"/>
                </a:solidFill>
                <a:effectLst/>
                <a:uLnTx/>
                <a:uFillTx/>
                <a:latin typeface="Arial"/>
                <a:cs typeface="Arial"/>
                <a:sym typeface="Arial"/>
              </a:rPr>
              <a:t>genres have maximum number of apps among </a:t>
            </a:r>
            <a:r>
              <a:rPr kumimoji="0" lang="en-IN" sz="1600" b="0" i="0" u="none" strike="noStrike" kern="0" cap="none" spc="0" normalizeH="0" baseline="0" noProof="0" dirty="0">
                <a:ln>
                  <a:noFill/>
                </a:ln>
                <a:solidFill>
                  <a:srgbClr val="000000"/>
                </a:solidFill>
                <a:effectLst/>
                <a:uLnTx/>
                <a:uFillTx/>
                <a:latin typeface="Arial"/>
                <a:cs typeface="Arial"/>
                <a:sym typeface="Arial"/>
              </a:rPr>
              <a:t>all 119 genres.</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4.3 rating is the most rating that the apps get .</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Free Apps are approx. 93% compared to 7% Paid apps.</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Most of the apps (around 6k) were updated in the year 2018.</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Content Rating ‘Everyone’ belongs to almost 90% of the Apps followed by the ‘Teens’.</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Apps with size range 0-20mb have the highest share.</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64% of the apps has positive sentiment.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Most of the paid apps has a price range under $100.</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6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endParaRPr lang="en-IN" dirty="0"/>
          </a:p>
        </p:txBody>
      </p:sp>
    </p:spTree>
    <p:extLst>
      <p:ext uri="{BB962C8B-B14F-4D97-AF65-F5344CB8AC3E}">
        <p14:creationId xmlns:p14="http://schemas.microsoft.com/office/powerpoint/2010/main" val="4250987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D546-FD5B-32E4-10B6-9C1834D126FF}"/>
              </a:ext>
            </a:extLst>
          </p:cNvPr>
          <p:cNvSpPr>
            <a:spLocks noGrp="1"/>
          </p:cNvSpPr>
          <p:nvPr>
            <p:ph type="title"/>
          </p:nvPr>
        </p:nvSpPr>
        <p:spPr/>
        <p:txBody>
          <a:bodyPr/>
          <a:lstStyle/>
          <a:p>
            <a:r>
              <a:rPr lang="en-IN" sz="2400" b="1" dirty="0">
                <a:solidFill>
                  <a:schemeClr val="accent5">
                    <a:lumMod val="50000"/>
                  </a:schemeClr>
                </a:solidFill>
              </a:rPr>
              <a:t>Category</a:t>
            </a:r>
          </a:p>
        </p:txBody>
      </p:sp>
      <p:sp>
        <p:nvSpPr>
          <p:cNvPr id="3" name="Text Placeholder 2">
            <a:extLst>
              <a:ext uri="{FF2B5EF4-FFF2-40B4-BE49-F238E27FC236}">
                <a16:creationId xmlns:a16="http://schemas.microsoft.com/office/drawing/2014/main" id="{9B4F6727-D626-F9F9-88FF-522E8347EA99}"/>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600" dirty="0">
                <a:solidFill>
                  <a:srgbClr val="212121"/>
                </a:solidFill>
                <a:latin typeface="Roboto" panose="02000000000000000000" pitchFamily="2" charset="0"/>
              </a:rPr>
              <a:t>1.Books and References</a:t>
            </a: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lang="en-US" altLang="en-US" sz="1400" dirty="0">
                <a:solidFill>
                  <a:srgbClr val="212121"/>
                </a:solidFill>
                <a:latin typeface="Roboto" panose="02000000000000000000" pitchFamily="2" charset="0"/>
              </a:rPr>
              <a:t>Communications</a:t>
            </a: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212121"/>
                </a:solidFill>
                <a:effectLst/>
                <a:latin typeface="Roboto" panose="02000000000000000000" pitchFamily="2" charset="0"/>
              </a:rPr>
              <a:t>Entertainment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rgbClr val="212121"/>
                </a:solidFill>
                <a:effectLst/>
                <a:latin typeface="Roboto" panose="02000000000000000000" pitchFamily="2" charset="0"/>
              </a:rPr>
              <a:t>Game</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a:ln>
                  <a:noFill/>
                </a:ln>
                <a:solidFill>
                  <a:srgbClr val="212121"/>
                </a:solidFill>
                <a:effectLst/>
                <a:latin typeface="Roboto" panose="02000000000000000000" pitchFamily="2" charset="0"/>
              </a:rPr>
              <a:t>Family</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0" i="0" u="none" strike="noStrike" cap="none" normalizeH="0" baseline="0" dirty="0">
                <a:ln>
                  <a:noFill/>
                </a:ln>
                <a:solidFill>
                  <a:srgbClr val="212121"/>
                </a:solidFill>
                <a:effectLst/>
                <a:latin typeface="Roboto" panose="02000000000000000000" pitchFamily="2" charset="0"/>
              </a:rPr>
              <a:t>Social</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0" i="0" u="none" strike="noStrike" cap="none" normalizeH="0" baseline="0" dirty="0">
                <a:ln>
                  <a:noFill/>
                </a:ln>
                <a:solidFill>
                  <a:srgbClr val="212121"/>
                </a:solidFill>
                <a:effectLst/>
                <a:latin typeface="Roboto" panose="02000000000000000000" pitchFamily="2" charset="0"/>
              </a:rPr>
              <a:t>Photography</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lang="en-US" altLang="en-US" sz="1400" dirty="0" err="1">
                <a:solidFill>
                  <a:srgbClr val="212121"/>
                </a:solidFill>
                <a:latin typeface="Roboto" panose="02000000000000000000" pitchFamily="2" charset="0"/>
              </a:rPr>
              <a:t>Travel_and_local</a:t>
            </a: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0" i="0" u="none" strike="noStrike" cap="none" normalizeH="0" baseline="0" dirty="0">
                <a:ln>
                  <a:noFill/>
                </a:ln>
                <a:solidFill>
                  <a:srgbClr val="212121"/>
                </a:solidFill>
                <a:effectLst/>
                <a:latin typeface="Roboto" panose="02000000000000000000" pitchFamily="2" charset="0"/>
              </a:rPr>
              <a:t>Tool</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0" i="0" u="none" strike="noStrike" cap="none" normalizeH="0" baseline="0" dirty="0">
                <a:ln>
                  <a:noFill/>
                </a:ln>
                <a:solidFill>
                  <a:srgbClr val="212121"/>
                </a:solidFill>
                <a:effectLst/>
                <a:latin typeface="Roboto" panose="02000000000000000000" pitchFamily="2" charset="0"/>
              </a:rPr>
              <a:t>Productivity</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altLang="en-US" sz="1400" b="0" i="0" u="none" strike="noStrike" cap="none" normalizeH="0" baseline="0" dirty="0" err="1">
                <a:ln>
                  <a:noFill/>
                </a:ln>
                <a:solidFill>
                  <a:srgbClr val="212121"/>
                </a:solidFill>
                <a:effectLst/>
                <a:latin typeface="Roboto" panose="02000000000000000000" pitchFamily="2" charset="0"/>
              </a:rPr>
              <a:t>Video_players</a:t>
            </a: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altLang="en-US" sz="1400" b="0" i="0" u="none" strike="noStrike" cap="none" normalizeH="0" baseline="0" dirty="0" err="1">
                <a:ln>
                  <a:noFill/>
                </a:ln>
                <a:solidFill>
                  <a:srgbClr val="212121"/>
                </a:solidFill>
                <a:effectLst/>
                <a:latin typeface="Roboto" panose="02000000000000000000" pitchFamily="2" charset="0"/>
              </a:rPr>
              <a:t>News_and_magazines</a:t>
            </a: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altLang="en-US" sz="1400" b="0" i="0" u="none" strike="noStrike" cap="none" normalizeH="0" baseline="0" dirty="0" err="1">
                <a:ln>
                  <a:noFill/>
                </a:ln>
                <a:solidFill>
                  <a:srgbClr val="212121"/>
                </a:solidFill>
                <a:effectLst/>
                <a:latin typeface="Roboto" panose="02000000000000000000" pitchFamily="2" charset="0"/>
              </a:rPr>
              <a:t>Health_and_fittness</a:t>
            </a:r>
            <a:endParaRPr kumimoji="0" lang="en-US" altLang="en-US" sz="1400" b="0" i="0" u="none" strike="noStrike" cap="none" normalizeH="0" baseline="0" dirty="0">
              <a:ln>
                <a:noFill/>
              </a:ln>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28876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F724-4B49-8C48-038D-DA119A2DE483}"/>
              </a:ext>
            </a:extLst>
          </p:cNvPr>
          <p:cNvSpPr>
            <a:spLocks noGrp="1"/>
          </p:cNvSpPr>
          <p:nvPr>
            <p:ph type="title"/>
          </p:nvPr>
        </p:nvSpPr>
        <p:spPr/>
        <p:txBody>
          <a:bodyPr/>
          <a:lstStyle/>
          <a:p>
            <a:r>
              <a:rPr lang="en-IN" sz="2400" b="1" dirty="0">
                <a:solidFill>
                  <a:schemeClr val="accent5">
                    <a:lumMod val="50000"/>
                  </a:schemeClr>
                </a:solidFill>
              </a:rPr>
              <a:t>Genres</a:t>
            </a:r>
          </a:p>
        </p:txBody>
      </p:sp>
      <p:sp>
        <p:nvSpPr>
          <p:cNvPr id="3" name="Text Placeholder 2">
            <a:extLst>
              <a:ext uri="{FF2B5EF4-FFF2-40B4-BE49-F238E27FC236}">
                <a16:creationId xmlns:a16="http://schemas.microsoft.com/office/drawing/2014/main" id="{367774A2-561C-71AB-01FA-2DD7166D092F}"/>
              </a:ext>
            </a:extLst>
          </p:cNvPr>
          <p:cNvSpPr>
            <a:spLocks noGrp="1"/>
          </p:cNvSpPr>
          <p:nvPr>
            <p:ph type="body" idx="1"/>
          </p:nvPr>
        </p:nvSpPr>
        <p:spPr/>
        <p:txBody>
          <a:bodyPr/>
          <a:lstStyle/>
          <a:p>
            <a:pPr marL="114300" indent="0" algn="l">
              <a:buNone/>
            </a:pPr>
            <a:r>
              <a:rPr lang="en-IN" dirty="0">
                <a:solidFill>
                  <a:srgbClr val="212121"/>
                </a:solidFill>
                <a:latin typeface="Roboto" panose="02000000000000000000" pitchFamily="2" charset="0"/>
              </a:rPr>
              <a:t>1</a:t>
            </a:r>
            <a:r>
              <a:rPr lang="en-IN" sz="1400" dirty="0">
                <a:solidFill>
                  <a:srgbClr val="212121"/>
                </a:solidFill>
                <a:latin typeface="Roboto" panose="02000000000000000000" pitchFamily="2" charset="0"/>
              </a:rPr>
              <a:t>.</a:t>
            </a:r>
            <a:r>
              <a:rPr lang="en-IN" sz="1400" b="0" i="0" dirty="0">
                <a:solidFill>
                  <a:srgbClr val="212121"/>
                </a:solidFill>
                <a:effectLst/>
                <a:latin typeface="Roboto" panose="02000000000000000000" pitchFamily="2" charset="0"/>
              </a:rPr>
              <a:t>Communication</a:t>
            </a:r>
          </a:p>
          <a:p>
            <a:pPr marL="114300" indent="0" algn="l">
              <a:buNone/>
            </a:pPr>
            <a:r>
              <a:rPr lang="en-IN" sz="1400" dirty="0">
                <a:solidFill>
                  <a:srgbClr val="212121"/>
                </a:solidFill>
                <a:latin typeface="Roboto" panose="02000000000000000000" pitchFamily="2" charset="0"/>
              </a:rPr>
              <a:t>2.</a:t>
            </a:r>
            <a:r>
              <a:rPr lang="en-IN" sz="1400" b="0" i="0" dirty="0">
                <a:solidFill>
                  <a:srgbClr val="212121"/>
                </a:solidFill>
                <a:effectLst/>
                <a:latin typeface="Roboto" panose="02000000000000000000" pitchFamily="2" charset="0"/>
              </a:rPr>
              <a:t>Adventure:Action&amp;Adventure</a:t>
            </a:r>
          </a:p>
          <a:p>
            <a:pPr marL="114300" indent="0" algn="l">
              <a:buNone/>
            </a:pPr>
            <a:r>
              <a:rPr lang="en-IN" sz="1400" b="0" i="0" dirty="0">
                <a:solidFill>
                  <a:srgbClr val="212121"/>
                </a:solidFill>
                <a:effectLst/>
                <a:latin typeface="Roboto" panose="02000000000000000000" pitchFamily="2" charset="0"/>
              </a:rPr>
              <a:t>3.Arcacde</a:t>
            </a:r>
          </a:p>
          <a:p>
            <a:pPr marL="114300" indent="0" algn="l">
              <a:buNone/>
            </a:pPr>
            <a:r>
              <a:rPr lang="en-IN" sz="1400" dirty="0">
                <a:solidFill>
                  <a:srgbClr val="212121"/>
                </a:solidFill>
                <a:latin typeface="Roboto" panose="02000000000000000000" pitchFamily="2" charset="0"/>
              </a:rPr>
              <a:t>4.</a:t>
            </a:r>
            <a:r>
              <a:rPr lang="en-IN" sz="1400" b="0" i="0" dirty="0">
                <a:solidFill>
                  <a:srgbClr val="212121"/>
                </a:solidFill>
                <a:effectLst/>
                <a:latin typeface="Roboto" panose="02000000000000000000" pitchFamily="2" charset="0"/>
              </a:rPr>
              <a:t>Casual</a:t>
            </a:r>
          </a:p>
          <a:p>
            <a:pPr marL="114300" indent="0" algn="l">
              <a:buNone/>
            </a:pPr>
            <a:r>
              <a:rPr lang="en-IN" sz="1400" b="0" i="0" dirty="0">
                <a:solidFill>
                  <a:srgbClr val="212121"/>
                </a:solidFill>
                <a:effectLst/>
                <a:latin typeface="Roboto" panose="02000000000000000000" pitchFamily="2" charset="0"/>
              </a:rPr>
              <a:t>5.Educational:Action&amp;Adventure</a:t>
            </a:r>
          </a:p>
          <a:p>
            <a:pPr marL="114300" indent="0" algn="l">
              <a:buNone/>
            </a:pPr>
            <a:r>
              <a:rPr lang="en-IN" sz="1400" b="0" i="0" dirty="0">
                <a:solidFill>
                  <a:srgbClr val="212121"/>
                </a:solidFill>
                <a:effectLst/>
                <a:latin typeface="Roboto" panose="02000000000000000000" pitchFamily="2" charset="0"/>
              </a:rPr>
              <a:t>6.Casual:Action&amp;Adventure</a:t>
            </a:r>
          </a:p>
          <a:p>
            <a:pPr marL="114300" indent="0" algn="l">
              <a:buNone/>
            </a:pPr>
            <a:r>
              <a:rPr lang="en-IN" sz="1400" b="0" i="0" dirty="0">
                <a:solidFill>
                  <a:srgbClr val="212121"/>
                </a:solidFill>
                <a:effectLst/>
                <a:latin typeface="Roboto" panose="02000000000000000000" pitchFamily="2" charset="0"/>
              </a:rPr>
              <a:t>7.Puzzle:Action&amp;Adventure</a:t>
            </a:r>
          </a:p>
          <a:p>
            <a:pPr marL="114300" indent="0" algn="l">
              <a:buNone/>
            </a:pPr>
            <a:r>
              <a:rPr lang="en-IN" sz="1400" dirty="0">
                <a:solidFill>
                  <a:srgbClr val="212121"/>
                </a:solidFill>
                <a:latin typeface="Roboto" panose="02000000000000000000" pitchFamily="2" charset="0"/>
              </a:rPr>
              <a:t>8.</a:t>
            </a:r>
            <a:r>
              <a:rPr lang="en-IN" sz="1400" b="0" i="0" dirty="0">
                <a:solidFill>
                  <a:srgbClr val="212121"/>
                </a:solidFill>
                <a:effectLst/>
                <a:latin typeface="Roboto" panose="02000000000000000000" pitchFamily="2" charset="0"/>
              </a:rPr>
              <a:t>Social</a:t>
            </a:r>
          </a:p>
          <a:p>
            <a:pPr marL="114300" indent="0" algn="l">
              <a:buNone/>
            </a:pPr>
            <a:r>
              <a:rPr lang="en-IN" sz="1400" b="0" i="0" dirty="0">
                <a:solidFill>
                  <a:srgbClr val="212121"/>
                </a:solidFill>
                <a:effectLst/>
                <a:latin typeface="Roboto" panose="02000000000000000000" pitchFamily="2" charset="0"/>
              </a:rPr>
              <a:t>9.Photography</a:t>
            </a:r>
          </a:p>
          <a:p>
            <a:pPr marL="114300" indent="0" algn="l">
              <a:buNone/>
            </a:pPr>
            <a:r>
              <a:rPr lang="en-IN" sz="1400" dirty="0">
                <a:solidFill>
                  <a:srgbClr val="212121"/>
                </a:solidFill>
                <a:latin typeface="Roboto" panose="02000000000000000000" pitchFamily="2" charset="0"/>
              </a:rPr>
              <a:t>10.</a:t>
            </a:r>
            <a:r>
              <a:rPr lang="en-IN" sz="1400" b="0" i="0" dirty="0">
                <a:solidFill>
                  <a:srgbClr val="212121"/>
                </a:solidFill>
                <a:effectLst/>
                <a:latin typeface="Roboto" panose="02000000000000000000" pitchFamily="2" charset="0"/>
              </a:rPr>
              <a:t>Travel&amp;Local</a:t>
            </a:r>
          </a:p>
          <a:p>
            <a:pPr marL="114300" indent="0" algn="l">
              <a:buNone/>
            </a:pPr>
            <a:r>
              <a:rPr lang="en-IN" sz="1400" b="0" i="0" dirty="0">
                <a:solidFill>
                  <a:srgbClr val="212121"/>
                </a:solidFill>
                <a:effectLst/>
                <a:latin typeface="Roboto" panose="02000000000000000000" pitchFamily="2" charset="0"/>
              </a:rPr>
              <a:t>11.Productivity</a:t>
            </a:r>
          </a:p>
          <a:p>
            <a:pPr marL="114300" indent="0" algn="l">
              <a:buNone/>
            </a:pPr>
            <a:r>
              <a:rPr lang="en-IN" sz="1400" b="0" i="0" dirty="0">
                <a:solidFill>
                  <a:srgbClr val="212121"/>
                </a:solidFill>
                <a:effectLst/>
                <a:latin typeface="Roboto" panose="02000000000000000000" pitchFamily="2" charset="0"/>
              </a:rPr>
              <a:t>12.Video Players &amp; Editors</a:t>
            </a:r>
          </a:p>
          <a:p>
            <a:pPr marL="114300" indent="0" algn="l">
              <a:buNone/>
            </a:pPr>
            <a:r>
              <a:rPr lang="en-IN" sz="1400" b="0" i="0" dirty="0">
                <a:solidFill>
                  <a:srgbClr val="212121"/>
                </a:solidFill>
                <a:effectLst/>
                <a:latin typeface="Roboto" panose="02000000000000000000" pitchFamily="2" charset="0"/>
              </a:rPr>
              <a:t>13.News &amp; Magazines</a:t>
            </a:r>
          </a:p>
          <a:p>
            <a:endParaRPr lang="en-IN" dirty="0"/>
          </a:p>
        </p:txBody>
      </p:sp>
    </p:spTree>
    <p:extLst>
      <p:ext uri="{BB962C8B-B14F-4D97-AF65-F5344CB8AC3E}">
        <p14:creationId xmlns:p14="http://schemas.microsoft.com/office/powerpoint/2010/main" val="786419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83632" y="133643"/>
            <a:ext cx="8033425" cy="5355312"/>
          </a:xfrm>
          <a:prstGeom prst="rect">
            <a:avLst/>
          </a:prstGeom>
          <a:noFill/>
        </p:spPr>
        <p:txBody>
          <a:bodyPr wrap="square" rtlCol="0">
            <a:spAutoFit/>
          </a:bodyPr>
          <a:lstStyle/>
          <a:p>
            <a:r>
              <a:rPr lang="en-IN" sz="2400" b="1" dirty="0">
                <a:solidFill>
                  <a:schemeClr val="accent5">
                    <a:lumMod val="50000"/>
                  </a:schemeClr>
                </a:solidFill>
                <a:latin typeface="Montserrat"/>
                <a:ea typeface="Montserrat"/>
                <a:cs typeface="Montserrat"/>
              </a:rPr>
              <a:t>INTRODUCTION</a:t>
            </a:r>
            <a:r>
              <a:rPr lang="en-IN" sz="2400" b="1" dirty="0">
                <a:solidFill>
                  <a:schemeClr val="lt1"/>
                </a:solidFill>
                <a:latin typeface="Montserrat"/>
                <a:ea typeface="Montserrat"/>
                <a:cs typeface="Montserrat"/>
              </a:rPr>
              <a:t> </a:t>
            </a:r>
            <a:r>
              <a:rPr lang="en-IN" sz="3600" b="1" dirty="0">
                <a:solidFill>
                  <a:schemeClr val="lt1"/>
                </a:solidFill>
                <a:latin typeface="Montserrat"/>
                <a:ea typeface="Montserrat"/>
                <a:cs typeface="Montserrat"/>
              </a:rPr>
              <a:t>              </a:t>
            </a:r>
            <a:endParaRPr lang="en-IN" sz="1800" b="1" dirty="0">
              <a:solidFill>
                <a:schemeClr val="accent4">
                  <a:lumMod val="50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800" i="0" dirty="0">
                <a:solidFill>
                  <a:schemeClr val="accent2"/>
                </a:solidFill>
                <a:effectLst/>
                <a:latin typeface="Roboto" panose="020B0604020202020204" pitchFamily="2" charset="0"/>
              </a:rPr>
              <a:t>Google Play is an online store where people go to find their favorite apps, ga</a:t>
            </a:r>
            <a:r>
              <a:rPr lang="en-GB" sz="1800" dirty="0"/>
              <a:t>Taking into account billion of Android users worldwide, mining this data has the potential to reveal user behaviours and trends in the whole global scope. This dataset is obtained from scraping Google Play Store.</a:t>
            </a:r>
          </a:p>
          <a:p>
            <a:pPr marL="285750" indent="-285750">
              <a:buFont typeface="Arial" panose="020B0604020202020204" pitchFamily="34" charset="0"/>
              <a:buChar char="•"/>
            </a:pPr>
            <a:endParaRPr lang="en-US" sz="1800" dirty="0">
              <a:solidFill>
                <a:schemeClr val="accent2"/>
              </a:solidFill>
              <a:latin typeface="Roboto" panose="020B0604020202020204" pitchFamily="2" charset="0"/>
            </a:endParaRPr>
          </a:p>
          <a:p>
            <a:pPr marL="285750" indent="-285750">
              <a:buFont typeface="Arial" panose="020B0604020202020204" pitchFamily="34" charset="0"/>
              <a:buChar char="•"/>
            </a:pPr>
            <a:r>
              <a:rPr lang="en-US" sz="1800" i="0" dirty="0">
                <a:solidFill>
                  <a:schemeClr val="accent2"/>
                </a:solidFill>
                <a:effectLst/>
                <a:latin typeface="Roboto" panose="020B0604020202020204" pitchFamily="2" charset="0"/>
              </a:rPr>
              <a:t>It provides 2 million apps &amp; games to billions of people around the world, generating over $120 billion in earnings for developers to date. Helping developers scale their businesses globally it connect developers to billions of people around the world while investing in the platform, tools, services, and marketing opportunities that support apps and games businesses worldwide.</a:t>
            </a:r>
          </a:p>
          <a:p>
            <a:endParaRPr lang="en-IN" sz="1800" dirty="0">
              <a:solidFill>
                <a:schemeClr val="accent2"/>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GB" sz="1800" dirty="0">
                <a:solidFill>
                  <a:schemeClr val="accent2"/>
                </a:solidFill>
              </a:rPr>
              <a:t>The Play Store apps data has enormous potential to drive app-making businesses to success. Actionable insights can be drawn for developers to work on and capture the Android market</a:t>
            </a:r>
          </a:p>
          <a:p>
            <a:pPr marL="285750" indent="-285750">
              <a:buFont typeface="Arial" panose="020B0604020202020204" pitchFamily="34" charset="0"/>
              <a:buChar char="•"/>
            </a:pPr>
            <a:endParaRPr lang="en-IN" sz="1800" dirty="0">
              <a:solidFill>
                <a:schemeClr val="accent2"/>
              </a:solidFill>
              <a:latin typeface="Verdana" panose="020B0604030504040204" pitchFamily="34" charset="0"/>
              <a:ea typeface="Verdana" panose="020B0604030504040204" pitchFamily="34" charset="0"/>
            </a:endParaRPr>
          </a:p>
          <a:p>
            <a:endParaRPr lang="en-IN" sz="1800"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3F12-AF81-70F0-AB4E-D25046D015F4}"/>
              </a:ext>
            </a:extLst>
          </p:cNvPr>
          <p:cNvSpPr>
            <a:spLocks noGrp="1"/>
          </p:cNvSpPr>
          <p:nvPr>
            <p:ph type="title"/>
          </p:nvPr>
        </p:nvSpPr>
        <p:spPr/>
        <p:txBody>
          <a:bodyPr/>
          <a:lstStyle/>
          <a:p>
            <a:r>
              <a:rPr lang="en-IN" sz="2400" b="1" dirty="0">
                <a:solidFill>
                  <a:schemeClr val="accent5">
                    <a:lumMod val="50000"/>
                  </a:schemeClr>
                </a:solidFill>
              </a:rPr>
              <a:t>Required specification</a:t>
            </a:r>
          </a:p>
        </p:txBody>
      </p:sp>
      <p:sp>
        <p:nvSpPr>
          <p:cNvPr id="3" name="Text Placeholder 2">
            <a:extLst>
              <a:ext uri="{FF2B5EF4-FFF2-40B4-BE49-F238E27FC236}">
                <a16:creationId xmlns:a16="http://schemas.microsoft.com/office/drawing/2014/main" id="{3D97E6C7-DFF1-692E-12D6-F931087E642B}"/>
              </a:ext>
            </a:extLst>
          </p:cNvPr>
          <p:cNvSpPr>
            <a:spLocks noGrp="1"/>
          </p:cNvSpPr>
          <p:nvPr>
            <p:ph type="body" idx="1"/>
          </p:nvPr>
        </p:nvSpPr>
        <p:spPr/>
        <p:txBody>
          <a:bodyPr/>
          <a:lstStyle/>
          <a:p>
            <a:pPr algn="l"/>
            <a:r>
              <a:rPr lang="en-US" b="1" i="0" dirty="0">
                <a:solidFill>
                  <a:srgbClr val="212121"/>
                </a:solidFill>
                <a:effectLst/>
                <a:latin typeface="Roboto" panose="02000000000000000000" pitchFamily="2" charset="0"/>
              </a:rPr>
              <a:t>Size(in Mb)-</a:t>
            </a:r>
            <a:endParaRPr lang="en-US" b="0" i="0" dirty="0">
              <a:solidFill>
                <a:srgbClr val="212121"/>
              </a:solidFill>
              <a:effectLst/>
              <a:latin typeface="Roboto" panose="02000000000000000000" pitchFamily="2" charset="0"/>
            </a:endParaRPr>
          </a:p>
          <a:p>
            <a:pPr algn="l">
              <a:buFont typeface="+mj-lt"/>
              <a:buAutoNum type="arabicPeriod"/>
            </a:pPr>
            <a:r>
              <a:rPr lang="en-US" b="0" i="0" dirty="0">
                <a:solidFill>
                  <a:srgbClr val="212121"/>
                </a:solidFill>
                <a:effectLst/>
                <a:latin typeface="Roboto" panose="02000000000000000000" pitchFamily="2" charset="0"/>
              </a:rPr>
              <a:t>within the range of 64 to 100</a:t>
            </a:r>
          </a:p>
          <a:p>
            <a:pPr algn="l">
              <a:buFont typeface="+mj-lt"/>
              <a:buAutoNum type="arabicPeriod"/>
            </a:pPr>
            <a:r>
              <a:rPr lang="en-US" b="0" i="0" dirty="0">
                <a:solidFill>
                  <a:srgbClr val="212121"/>
                </a:solidFill>
                <a:effectLst/>
                <a:latin typeface="Roboto" panose="02000000000000000000" pitchFamily="2" charset="0"/>
              </a:rPr>
              <a:t>Unpaid</a:t>
            </a:r>
          </a:p>
          <a:p>
            <a:pPr algn="l"/>
            <a:r>
              <a:rPr lang="en-US" b="1" i="0" dirty="0">
                <a:solidFill>
                  <a:srgbClr val="212121"/>
                </a:solidFill>
                <a:effectLst/>
                <a:latin typeface="Roboto" panose="02000000000000000000" pitchFamily="2" charset="0"/>
              </a:rPr>
              <a:t>Target Audience-</a:t>
            </a:r>
            <a:endParaRPr lang="en-US" b="0" i="0" dirty="0">
              <a:solidFill>
                <a:srgbClr val="212121"/>
              </a:solidFill>
              <a:effectLst/>
              <a:latin typeface="Roboto" panose="02000000000000000000" pitchFamily="2" charset="0"/>
            </a:endParaRPr>
          </a:p>
          <a:p>
            <a:pPr algn="l">
              <a:buFont typeface="+mj-lt"/>
              <a:buAutoNum type="arabicPeriod"/>
            </a:pPr>
            <a:r>
              <a:rPr lang="en-US" b="0" i="0" dirty="0">
                <a:solidFill>
                  <a:srgbClr val="212121"/>
                </a:solidFill>
                <a:effectLst/>
                <a:latin typeface="Roboto" panose="02000000000000000000" pitchFamily="2" charset="0"/>
              </a:rPr>
              <a:t>Teen</a:t>
            </a:r>
          </a:p>
          <a:p>
            <a:pPr algn="l">
              <a:buFont typeface="+mj-lt"/>
              <a:buAutoNum type="arabicPeriod"/>
            </a:pPr>
            <a:r>
              <a:rPr lang="en-US" b="0" i="0" dirty="0">
                <a:solidFill>
                  <a:srgbClr val="212121"/>
                </a:solidFill>
                <a:effectLst/>
                <a:latin typeface="Roboto" panose="02000000000000000000" pitchFamily="2" charset="0"/>
              </a:rPr>
              <a:t>Everyone 10+</a:t>
            </a:r>
          </a:p>
          <a:p>
            <a:endParaRPr lang="en-IN" dirty="0"/>
          </a:p>
        </p:txBody>
      </p:sp>
    </p:spTree>
    <p:extLst>
      <p:ext uri="{BB962C8B-B14F-4D97-AF65-F5344CB8AC3E}">
        <p14:creationId xmlns:p14="http://schemas.microsoft.com/office/powerpoint/2010/main" val="119058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1167-E560-D983-429E-2247D2431588}"/>
              </a:ext>
            </a:extLst>
          </p:cNvPr>
          <p:cNvSpPr>
            <a:spLocks noGrp="1"/>
          </p:cNvSpPr>
          <p:nvPr>
            <p:ph type="title"/>
          </p:nvPr>
        </p:nvSpPr>
        <p:spPr>
          <a:xfrm>
            <a:off x="311700" y="445025"/>
            <a:ext cx="8520600" cy="3496780"/>
          </a:xfrm>
        </p:spPr>
        <p:txBody>
          <a:bodyPr/>
          <a:lstStyle/>
          <a:p>
            <a:r>
              <a:rPr lang="en-US" dirty="0"/>
              <a:t>                           </a:t>
            </a:r>
            <a:br>
              <a:rPr lang="en-US" dirty="0"/>
            </a:br>
            <a:br>
              <a:rPr lang="en-US" dirty="0"/>
            </a:br>
            <a:br>
              <a:rPr lang="en-US" dirty="0"/>
            </a:br>
            <a:br>
              <a:rPr lang="en-US" dirty="0"/>
            </a:br>
            <a:r>
              <a:rPr lang="en-US" dirty="0"/>
              <a:t>                        </a:t>
            </a:r>
            <a:r>
              <a:rPr lang="en-US" sz="4400" b="1" dirty="0">
                <a:solidFill>
                  <a:schemeClr val="accent5">
                    <a:lumMod val="50000"/>
                  </a:schemeClr>
                </a:solidFill>
              </a:rPr>
              <a:t>THANKING YOU</a:t>
            </a:r>
            <a:endParaRPr lang="en-IN" sz="4400" b="1" dirty="0">
              <a:solidFill>
                <a:schemeClr val="accent5">
                  <a:lumMod val="50000"/>
                </a:schemeClr>
              </a:solidFill>
            </a:endParaRPr>
          </a:p>
        </p:txBody>
      </p:sp>
    </p:spTree>
    <p:extLst>
      <p:ext uri="{BB962C8B-B14F-4D97-AF65-F5344CB8AC3E}">
        <p14:creationId xmlns:p14="http://schemas.microsoft.com/office/powerpoint/2010/main" val="2290494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3" y="0"/>
            <a:ext cx="8520600" cy="572700"/>
          </a:xfrm>
        </p:spPr>
        <p:txBody>
          <a:bodyPr/>
          <a:lstStyle/>
          <a:p>
            <a:r>
              <a:rPr lang="en-IN" sz="2400" b="1" dirty="0">
                <a:solidFill>
                  <a:schemeClr val="accent5">
                    <a:lumMod val="50000"/>
                  </a:schemeClr>
                </a:solidFill>
              </a:rPr>
              <a:t>Problem Statement</a:t>
            </a:r>
          </a:p>
        </p:txBody>
      </p:sp>
      <p:sp>
        <p:nvSpPr>
          <p:cNvPr id="3" name="Text Placeholder 2"/>
          <p:cNvSpPr>
            <a:spLocks noGrp="1"/>
          </p:cNvSpPr>
          <p:nvPr>
            <p:ph type="body" idx="1"/>
          </p:nvPr>
        </p:nvSpPr>
        <p:spPr>
          <a:xfrm>
            <a:off x="187713" y="572700"/>
            <a:ext cx="8520600" cy="4354032"/>
          </a:xfrm>
        </p:spPr>
        <p:txBody>
          <a:bodyPr/>
          <a:lstStyle/>
          <a:p>
            <a:pPr marL="114300" indent="0">
              <a:buNone/>
            </a:pPr>
            <a:r>
              <a:rPr lang="en-IN" dirty="0">
                <a:solidFill>
                  <a:schemeClr val="accent2"/>
                </a:solidFill>
              </a:rPr>
              <a:t>New app maker company is trying to identify various factors to capture android market ,so they are trying to find out the following things from the app store data:</a:t>
            </a:r>
          </a:p>
          <a:p>
            <a:pPr marL="114300" indent="0">
              <a:buNone/>
            </a:pPr>
            <a:endParaRPr lang="en-IN" dirty="0">
              <a:solidFill>
                <a:schemeClr val="accent2"/>
              </a:solidFill>
            </a:endParaRPr>
          </a:p>
          <a:p>
            <a:pPr marL="114300" indent="0">
              <a:buNone/>
            </a:pPr>
            <a:r>
              <a:rPr lang="en-IN" dirty="0">
                <a:solidFill>
                  <a:schemeClr val="accent2"/>
                </a:solidFill>
              </a:rPr>
              <a:t>1.Which is the best suitable Android version for new upcoming App?</a:t>
            </a:r>
          </a:p>
          <a:p>
            <a:pPr marL="114300" indent="0">
              <a:buNone/>
            </a:pPr>
            <a:r>
              <a:rPr lang="en-IN" dirty="0">
                <a:solidFill>
                  <a:schemeClr val="accent2"/>
                </a:solidFill>
              </a:rPr>
              <a:t>2.Which are the top ‘category’ and lowest category apps available in the play store ?</a:t>
            </a:r>
          </a:p>
          <a:p>
            <a:pPr marL="114300" indent="0">
              <a:buNone/>
            </a:pPr>
            <a:r>
              <a:rPr lang="en-IN" dirty="0">
                <a:solidFill>
                  <a:schemeClr val="accent2"/>
                </a:solidFill>
              </a:rPr>
              <a:t>3. Ratings flow of the Apps</a:t>
            </a:r>
          </a:p>
          <a:p>
            <a:pPr marL="114300" indent="0">
              <a:buNone/>
            </a:pPr>
            <a:r>
              <a:rPr lang="en-IN" dirty="0">
                <a:solidFill>
                  <a:schemeClr val="accent2"/>
                </a:solidFill>
              </a:rPr>
              <a:t>4. Paid and Free App ratio and content rating ratio also in free and paid</a:t>
            </a:r>
          </a:p>
          <a:p>
            <a:pPr marL="114300" indent="0">
              <a:buNone/>
            </a:pPr>
            <a:r>
              <a:rPr lang="en-IN" dirty="0">
                <a:solidFill>
                  <a:schemeClr val="accent2"/>
                </a:solidFill>
              </a:rPr>
              <a:t>5.Which are the top 10 genres</a:t>
            </a:r>
          </a:p>
          <a:p>
            <a:pPr marL="114300" indent="0">
              <a:buNone/>
            </a:pPr>
            <a:r>
              <a:rPr lang="en-IN" dirty="0">
                <a:solidFill>
                  <a:schemeClr val="accent2"/>
                </a:solidFill>
              </a:rPr>
              <a:t>6.</a:t>
            </a:r>
            <a:r>
              <a:rPr lang="en-US" b="0" i="0" dirty="0">
                <a:solidFill>
                  <a:srgbClr val="212121"/>
                </a:solidFill>
                <a:effectLst/>
                <a:latin typeface="Roboto" panose="02000000000000000000" pitchFamily="2" charset="0"/>
              </a:rPr>
              <a:t> Sentiment data across the all reviews</a:t>
            </a:r>
          </a:p>
          <a:p>
            <a:pPr marL="114300" indent="0">
              <a:buNone/>
            </a:pPr>
            <a:r>
              <a:rPr lang="en-US" dirty="0">
                <a:solidFill>
                  <a:srgbClr val="212121"/>
                </a:solidFill>
                <a:latin typeface="Roboto" panose="02000000000000000000" pitchFamily="2" charset="0"/>
              </a:rPr>
              <a:t>7.</a:t>
            </a:r>
            <a:r>
              <a:rPr lang="en-US" b="0" i="0" dirty="0">
                <a:solidFill>
                  <a:srgbClr val="212121"/>
                </a:solidFill>
                <a:effectLst/>
                <a:latin typeface="Roboto" panose="02000000000000000000" pitchFamily="2" charset="0"/>
              </a:rPr>
              <a:t> What are the sentiment of the people </a:t>
            </a:r>
            <a:r>
              <a:rPr lang="en-US" b="0" i="0" dirty="0" err="1">
                <a:solidFill>
                  <a:srgbClr val="212121"/>
                </a:solidFill>
                <a:effectLst/>
                <a:latin typeface="Roboto" panose="02000000000000000000" pitchFamily="2" charset="0"/>
              </a:rPr>
              <a:t>Agewise</a:t>
            </a:r>
            <a:r>
              <a:rPr lang="en-US" b="0" i="0" dirty="0">
                <a:solidFill>
                  <a:srgbClr val="212121"/>
                </a:solidFill>
                <a:effectLst/>
                <a:latin typeface="Roboto" panose="02000000000000000000" pitchFamily="2" charset="0"/>
              </a:rPr>
              <a:t> each age with its     </a:t>
            </a:r>
            <a:r>
              <a:rPr lang="en-US" b="0" i="0" dirty="0" err="1">
                <a:solidFill>
                  <a:srgbClr val="212121"/>
                </a:solidFill>
                <a:effectLst/>
                <a:latin typeface="Roboto" panose="02000000000000000000" pitchFamily="2" charset="0"/>
              </a:rPr>
              <a:t>Positive,Negative,Nauteral</a:t>
            </a:r>
            <a:r>
              <a:rPr lang="en-US" b="0" i="0" dirty="0">
                <a:solidFill>
                  <a:srgbClr val="212121"/>
                </a:solidFill>
                <a:effectLst/>
                <a:latin typeface="Roboto" panose="02000000000000000000" pitchFamily="2" charset="0"/>
              </a:rPr>
              <a:t> sentiment</a:t>
            </a:r>
          </a:p>
          <a:p>
            <a:pPr marL="114300" indent="0">
              <a:buNone/>
            </a:pPr>
            <a:r>
              <a:rPr lang="en-US" dirty="0">
                <a:solidFill>
                  <a:srgbClr val="212121"/>
                </a:solidFill>
                <a:latin typeface="Roboto" panose="02000000000000000000" pitchFamily="2" charset="0"/>
              </a:rPr>
              <a:t>8.Which are the popular category by </a:t>
            </a:r>
            <a:r>
              <a:rPr lang="en-US" dirty="0" err="1">
                <a:solidFill>
                  <a:srgbClr val="212121"/>
                </a:solidFill>
                <a:latin typeface="Roboto" panose="02000000000000000000" pitchFamily="2" charset="0"/>
              </a:rPr>
              <a:t>feedbackwise</a:t>
            </a:r>
            <a:endParaRPr lang="en-US" dirty="0">
              <a:solidFill>
                <a:srgbClr val="212121"/>
              </a:solidFill>
              <a:latin typeface="Roboto" panose="02000000000000000000" pitchFamily="2" charset="0"/>
            </a:endParaRPr>
          </a:p>
          <a:p>
            <a:pPr marL="114300" indent="0">
              <a:buNone/>
            </a:pPr>
            <a:r>
              <a:rPr lang="en-US" b="0" i="0" dirty="0">
                <a:solidFill>
                  <a:srgbClr val="212121"/>
                </a:solidFill>
                <a:effectLst/>
                <a:latin typeface="Roboto" panose="02000000000000000000" pitchFamily="2" charset="0"/>
              </a:rPr>
              <a:t>9. Sentiment Polarity relation with paid and Free App</a:t>
            </a:r>
          </a:p>
          <a:p>
            <a:pPr marL="114300" indent="0">
              <a:buNone/>
            </a:pPr>
            <a:endParaRPr lang="en-US" b="0" i="0" dirty="0">
              <a:solidFill>
                <a:srgbClr val="212121"/>
              </a:solidFill>
              <a:effectLst/>
              <a:latin typeface="Roboto" panose="02000000000000000000" pitchFamily="2" charset="0"/>
            </a:endParaRPr>
          </a:p>
          <a:p>
            <a:pPr marL="114300" indent="0">
              <a:buNone/>
            </a:pPr>
            <a:endParaRPr lang="en-IN" dirty="0">
              <a:solidFill>
                <a:schemeClr val="accent2"/>
              </a:solidFill>
            </a:endParaRPr>
          </a:p>
          <a:p>
            <a:pPr marL="11430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2432046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28502"/>
            <a:ext cx="8520600" cy="572700"/>
          </a:xfrm>
          <a:noFill/>
          <a:ln>
            <a:noFill/>
          </a:ln>
        </p:spPr>
        <p:txBody>
          <a:bodyPr spcFirstLastPara="1" wrap="square" lIns="91425" tIns="91425" rIns="91425" bIns="91425" anchor="t" anchorCtr="0">
            <a:noAutofit/>
          </a:bodyPr>
          <a:lstStyle/>
          <a:p>
            <a:pPr lvl="0"/>
            <a:r>
              <a:rPr lang="en-IN" sz="2400" b="1" dirty="0">
                <a:solidFill>
                  <a:schemeClr val="accent5">
                    <a:lumMod val="50000"/>
                  </a:schemeClr>
                </a:solidFill>
              </a:rPr>
              <a:t>Dataset Description</a:t>
            </a:r>
            <a:br>
              <a:rPr lang="en-IN" dirty="0"/>
            </a:br>
            <a:br>
              <a:rPr lang="en-IN" sz="800" dirty="0"/>
            </a:br>
            <a:r>
              <a:rPr lang="en-IN" sz="1800" dirty="0">
                <a:solidFill>
                  <a:schemeClr val="accent2"/>
                </a:solidFill>
              </a:rPr>
              <a:t>Two different datasets provided for analysis:</a:t>
            </a:r>
            <a:br>
              <a:rPr lang="en-IN" sz="1800" dirty="0">
                <a:solidFill>
                  <a:schemeClr val="accent1">
                    <a:lumMod val="50000"/>
                  </a:schemeClr>
                </a:solidFill>
              </a:rPr>
            </a:br>
            <a:br>
              <a:rPr lang="en-IN" sz="1800" dirty="0">
                <a:solidFill>
                  <a:schemeClr val="accent1">
                    <a:lumMod val="50000"/>
                  </a:schemeClr>
                </a:solidFill>
              </a:rPr>
            </a:br>
            <a:r>
              <a:rPr lang="en-IN" sz="1800" b="1" dirty="0">
                <a:solidFill>
                  <a:schemeClr val="accent5">
                    <a:lumMod val="50000"/>
                  </a:schemeClr>
                </a:solidFill>
              </a:rPr>
              <a:t>1.Play Store Data.csv                  </a:t>
            </a:r>
            <a:br>
              <a:rPr lang="en-IN" sz="1800" dirty="0">
                <a:solidFill>
                  <a:schemeClr val="accent1">
                    <a:lumMod val="50000"/>
                  </a:schemeClr>
                </a:solidFill>
              </a:rPr>
            </a:br>
            <a:r>
              <a:rPr lang="en-IN" sz="1800" dirty="0">
                <a:solidFill>
                  <a:schemeClr val="accent1">
                    <a:lumMod val="50000"/>
                  </a:schemeClr>
                </a:solidFill>
              </a:rPr>
              <a:t>       		 </a:t>
            </a:r>
            <a:br>
              <a:rPr lang="en-IN" sz="1800" dirty="0">
                <a:solidFill>
                  <a:schemeClr val="accent1">
                    <a:lumMod val="50000"/>
                  </a:schemeClr>
                </a:solidFill>
              </a:rPr>
            </a:br>
            <a:r>
              <a:rPr lang="en-IN" sz="1600" b="1" dirty="0">
                <a:solidFill>
                  <a:schemeClr val="accent2"/>
                </a:solidFill>
              </a:rPr>
              <a:t>App</a:t>
            </a:r>
            <a:r>
              <a:rPr lang="en-IN" sz="1600" dirty="0">
                <a:solidFill>
                  <a:schemeClr val="accent2"/>
                </a:solidFill>
              </a:rPr>
              <a:t>	           : Categorical, the app name.</a:t>
            </a:r>
            <a:br>
              <a:rPr lang="en-IN" sz="1600" dirty="0">
                <a:solidFill>
                  <a:schemeClr val="accent2"/>
                </a:solidFill>
              </a:rPr>
            </a:br>
            <a:r>
              <a:rPr lang="en-IN" sz="1600" b="1" dirty="0">
                <a:solidFill>
                  <a:schemeClr val="accent2"/>
                </a:solidFill>
              </a:rPr>
              <a:t>Category</a:t>
            </a:r>
            <a:r>
              <a:rPr lang="en-IN" sz="1600" dirty="0">
                <a:solidFill>
                  <a:schemeClr val="accent2"/>
                </a:solidFill>
              </a:rPr>
              <a:t>	           : Categorical, category the app belongs to.</a:t>
            </a:r>
            <a:br>
              <a:rPr lang="en-IN" sz="1600" dirty="0">
                <a:solidFill>
                  <a:schemeClr val="accent2"/>
                </a:solidFill>
              </a:rPr>
            </a:br>
            <a:r>
              <a:rPr lang="en-IN" sz="1600" b="1" dirty="0">
                <a:solidFill>
                  <a:schemeClr val="accent2"/>
                </a:solidFill>
              </a:rPr>
              <a:t>Rating</a:t>
            </a:r>
            <a:r>
              <a:rPr lang="en-IN" sz="1600" dirty="0">
                <a:solidFill>
                  <a:schemeClr val="accent2"/>
                </a:solidFill>
              </a:rPr>
              <a:t>	           : Numerical, range from 0.0 to 5.0,Rating has received from the users.</a:t>
            </a:r>
            <a:br>
              <a:rPr lang="en-IN" sz="1600" dirty="0">
                <a:solidFill>
                  <a:schemeClr val="accent2"/>
                </a:solidFill>
              </a:rPr>
            </a:br>
            <a:r>
              <a:rPr lang="en-IN" sz="1600" b="1" dirty="0">
                <a:solidFill>
                  <a:schemeClr val="accent2"/>
                </a:solidFill>
              </a:rPr>
              <a:t>Reviews</a:t>
            </a:r>
            <a:r>
              <a:rPr lang="en-IN" sz="1600" dirty="0">
                <a:solidFill>
                  <a:schemeClr val="accent2"/>
                </a:solidFill>
              </a:rPr>
              <a:t>	           : Numerical, the number of reviews that the app received.</a:t>
            </a:r>
            <a:br>
              <a:rPr lang="en-IN" sz="1600" dirty="0">
                <a:solidFill>
                  <a:schemeClr val="accent2"/>
                </a:solidFill>
              </a:rPr>
            </a:br>
            <a:r>
              <a:rPr lang="en-IN" sz="1600" b="1" dirty="0">
                <a:solidFill>
                  <a:schemeClr val="accent2"/>
                </a:solidFill>
              </a:rPr>
              <a:t>Size</a:t>
            </a:r>
            <a:r>
              <a:rPr lang="en-IN" sz="1600" dirty="0">
                <a:solidFill>
                  <a:schemeClr val="accent2"/>
                </a:solidFill>
              </a:rPr>
              <a:t>	           : Numerical, the size of the app. The suffix M - megabytes, K - kilobytes.</a:t>
            </a:r>
            <a:br>
              <a:rPr lang="en-IN" sz="1600" dirty="0">
                <a:solidFill>
                  <a:schemeClr val="accent2"/>
                </a:solidFill>
              </a:rPr>
            </a:br>
            <a:r>
              <a:rPr lang="en-IN" sz="1600" b="1" dirty="0">
                <a:solidFill>
                  <a:schemeClr val="accent2"/>
                </a:solidFill>
              </a:rPr>
              <a:t>Installs</a:t>
            </a:r>
            <a:r>
              <a:rPr lang="en-IN" sz="1600" dirty="0">
                <a:solidFill>
                  <a:schemeClr val="accent2"/>
                </a:solidFill>
              </a:rPr>
              <a:t>	           : Numerical, describes the number of installs.</a:t>
            </a:r>
            <a:br>
              <a:rPr lang="en-IN" sz="1600" dirty="0">
                <a:solidFill>
                  <a:schemeClr val="accent2"/>
                </a:solidFill>
              </a:rPr>
            </a:br>
            <a:r>
              <a:rPr lang="en-IN" sz="1600" b="1" dirty="0">
                <a:solidFill>
                  <a:schemeClr val="accent2"/>
                </a:solidFill>
              </a:rPr>
              <a:t>Type</a:t>
            </a:r>
            <a:r>
              <a:rPr lang="en-IN" sz="1600" dirty="0">
                <a:solidFill>
                  <a:schemeClr val="accent2"/>
                </a:solidFill>
              </a:rPr>
              <a:t>	           : Categorical, a label that indicates whether the app is free or paid.</a:t>
            </a:r>
            <a:br>
              <a:rPr lang="en-IN" sz="1600" dirty="0">
                <a:solidFill>
                  <a:schemeClr val="accent2"/>
                </a:solidFill>
              </a:rPr>
            </a:br>
            <a:r>
              <a:rPr lang="en-IN" sz="1600" b="1" dirty="0">
                <a:solidFill>
                  <a:schemeClr val="accent2"/>
                </a:solidFill>
              </a:rPr>
              <a:t>Price</a:t>
            </a:r>
            <a:r>
              <a:rPr lang="en-IN" sz="1600" dirty="0">
                <a:solidFill>
                  <a:schemeClr val="accent2"/>
                </a:solidFill>
              </a:rPr>
              <a:t>	           : Numerical, the price value for the paid apps.</a:t>
            </a:r>
            <a:br>
              <a:rPr lang="en-IN" sz="1600" dirty="0">
                <a:solidFill>
                  <a:schemeClr val="accent2"/>
                </a:solidFill>
              </a:rPr>
            </a:br>
            <a:r>
              <a:rPr lang="en-IN" sz="1600" b="1" dirty="0">
                <a:solidFill>
                  <a:schemeClr val="accent2"/>
                </a:solidFill>
              </a:rPr>
              <a:t>Content Rating </a:t>
            </a:r>
            <a:r>
              <a:rPr lang="en-IN" sz="1600" dirty="0">
                <a:solidFill>
                  <a:schemeClr val="accent2"/>
                </a:solidFill>
              </a:rPr>
              <a:t>: Categorical, a categorical rating that indicates the age group for user.</a:t>
            </a:r>
            <a:br>
              <a:rPr lang="en-IN" sz="1600" dirty="0">
                <a:solidFill>
                  <a:schemeClr val="accent2"/>
                </a:solidFill>
              </a:rPr>
            </a:br>
            <a:r>
              <a:rPr lang="en-IN" sz="1600" b="1" dirty="0">
                <a:solidFill>
                  <a:schemeClr val="accent2"/>
                </a:solidFill>
              </a:rPr>
              <a:t>Genre</a:t>
            </a:r>
            <a:r>
              <a:rPr lang="en-IN" sz="1600" dirty="0">
                <a:solidFill>
                  <a:schemeClr val="accent2"/>
                </a:solidFill>
              </a:rPr>
              <a:t>	            : Categorical, list of genres to which the app belongs.</a:t>
            </a:r>
            <a:br>
              <a:rPr lang="en-IN" sz="1600" dirty="0">
                <a:solidFill>
                  <a:schemeClr val="accent2"/>
                </a:solidFill>
              </a:rPr>
            </a:br>
            <a:r>
              <a:rPr lang="en-IN" sz="1600" b="1" dirty="0">
                <a:solidFill>
                  <a:schemeClr val="accent2"/>
                </a:solidFill>
              </a:rPr>
              <a:t>Last Update        </a:t>
            </a:r>
            <a:r>
              <a:rPr lang="en-IN" sz="1600" dirty="0">
                <a:solidFill>
                  <a:schemeClr val="accent2"/>
                </a:solidFill>
              </a:rPr>
              <a:t>: Date Format, the date at which the app was last updated.</a:t>
            </a:r>
            <a:br>
              <a:rPr lang="en-IN" sz="1600" dirty="0">
                <a:solidFill>
                  <a:schemeClr val="accent2"/>
                </a:solidFill>
              </a:rPr>
            </a:br>
            <a:r>
              <a:rPr lang="en-IN" sz="1600" b="1" dirty="0">
                <a:solidFill>
                  <a:schemeClr val="accent2"/>
                </a:solidFill>
              </a:rPr>
              <a:t>Current Version  </a:t>
            </a:r>
            <a:r>
              <a:rPr lang="en-IN" sz="1600" dirty="0">
                <a:solidFill>
                  <a:schemeClr val="accent2"/>
                </a:solidFill>
              </a:rPr>
              <a:t>: Version of the app as specified by the developers.</a:t>
            </a:r>
            <a:br>
              <a:rPr lang="en-IN" sz="1600" dirty="0">
                <a:solidFill>
                  <a:schemeClr val="accent2"/>
                </a:solidFill>
              </a:rPr>
            </a:br>
            <a:r>
              <a:rPr lang="en-IN" sz="1600" b="1" dirty="0">
                <a:solidFill>
                  <a:schemeClr val="accent2"/>
                </a:solidFill>
              </a:rPr>
              <a:t>Android Version </a:t>
            </a:r>
            <a:r>
              <a:rPr lang="en-IN" sz="1600" dirty="0">
                <a:solidFill>
                  <a:schemeClr val="accent2"/>
                </a:solidFill>
              </a:rPr>
              <a:t>: The Android  OS the app is compatible with</a:t>
            </a:r>
            <a:r>
              <a:rPr lang="en-IN" sz="1800" dirty="0">
                <a:solidFill>
                  <a:schemeClr val="accent2"/>
                </a:solidFill>
              </a:rPr>
              <a:t>.</a:t>
            </a:r>
            <a:br>
              <a:rPr lang="en-IN" dirty="0">
                <a:solidFill>
                  <a:schemeClr val="accent2"/>
                </a:solidFill>
              </a:rPr>
            </a:br>
            <a:endParaRPr lang="en-IN" sz="2000" dirty="0">
              <a:solidFill>
                <a:schemeClr val="accent2"/>
              </a:solidFill>
            </a:endParaRPr>
          </a:p>
        </p:txBody>
      </p:sp>
    </p:spTree>
    <p:extLst>
      <p:ext uri="{BB962C8B-B14F-4D97-AF65-F5344CB8AC3E}">
        <p14:creationId xmlns:p14="http://schemas.microsoft.com/office/powerpoint/2010/main" val="313599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r>
              <a:rPr lang="en-IN" sz="1600" b="1" dirty="0">
                <a:solidFill>
                  <a:schemeClr val="accent2"/>
                </a:solidFill>
              </a:rPr>
              <a:t>App			: </a:t>
            </a:r>
            <a:r>
              <a:rPr lang="en-IN" sz="1600" dirty="0">
                <a:solidFill>
                  <a:schemeClr val="accent2"/>
                </a:solidFill>
              </a:rPr>
              <a:t>the app name.</a:t>
            </a:r>
            <a:br>
              <a:rPr lang="en-IN" sz="1600" dirty="0">
                <a:solidFill>
                  <a:schemeClr val="accent2"/>
                </a:solidFill>
              </a:rPr>
            </a:br>
            <a:r>
              <a:rPr lang="en-IN" sz="1600" b="1" dirty="0" err="1">
                <a:solidFill>
                  <a:schemeClr val="accent2"/>
                </a:solidFill>
              </a:rPr>
              <a:t>Translated_Review</a:t>
            </a:r>
            <a:r>
              <a:rPr lang="en-IN" sz="1600" b="1" dirty="0">
                <a:solidFill>
                  <a:schemeClr val="accent2"/>
                </a:solidFill>
              </a:rPr>
              <a:t>	: </a:t>
            </a:r>
            <a:r>
              <a:rPr lang="en-IN" sz="1600" dirty="0">
                <a:solidFill>
                  <a:schemeClr val="accent2"/>
                </a:solidFill>
              </a:rPr>
              <a:t>the review text.</a:t>
            </a:r>
            <a:br>
              <a:rPr lang="en-IN" sz="1600" dirty="0">
                <a:solidFill>
                  <a:schemeClr val="accent2"/>
                </a:solidFill>
              </a:rPr>
            </a:br>
            <a:r>
              <a:rPr lang="en-IN" sz="1600" b="1" dirty="0">
                <a:solidFill>
                  <a:schemeClr val="accent2"/>
                </a:solidFill>
              </a:rPr>
              <a:t>Sentiment		: </a:t>
            </a:r>
            <a:r>
              <a:rPr lang="en-IN" sz="1600" dirty="0">
                <a:solidFill>
                  <a:schemeClr val="accent2"/>
                </a:solidFill>
              </a:rPr>
              <a:t>the sentiment of the review, positive, neutral, or negative.</a:t>
            </a:r>
            <a:br>
              <a:rPr lang="en-IN" sz="1600" dirty="0">
                <a:solidFill>
                  <a:schemeClr val="accent2"/>
                </a:solidFill>
              </a:rPr>
            </a:br>
            <a:r>
              <a:rPr lang="en-IN" sz="1600" b="1" dirty="0" err="1">
                <a:solidFill>
                  <a:schemeClr val="accent2"/>
                </a:solidFill>
              </a:rPr>
              <a:t>Sentiment_Polarity</a:t>
            </a:r>
            <a:r>
              <a:rPr lang="en-IN" sz="1600" b="1" dirty="0">
                <a:solidFill>
                  <a:schemeClr val="accent2"/>
                </a:solidFill>
              </a:rPr>
              <a:t>	: </a:t>
            </a:r>
            <a:r>
              <a:rPr lang="en-IN" sz="1600" dirty="0">
                <a:solidFill>
                  <a:schemeClr val="accent2"/>
                </a:solidFill>
              </a:rPr>
              <a:t>the sentiment in numerical form, ranging from -1.00 to 1.00.</a:t>
            </a:r>
            <a:br>
              <a:rPr lang="en-IN" sz="1600" dirty="0">
                <a:solidFill>
                  <a:schemeClr val="accent2"/>
                </a:solidFill>
              </a:rPr>
            </a:br>
            <a:r>
              <a:rPr lang="en-IN" sz="1600" b="1" dirty="0" err="1">
                <a:solidFill>
                  <a:schemeClr val="accent2"/>
                </a:solidFill>
              </a:rPr>
              <a:t>Sentiment_Subjectivity</a:t>
            </a:r>
            <a:r>
              <a:rPr lang="en-IN" sz="1600" b="1" dirty="0">
                <a:solidFill>
                  <a:schemeClr val="accent2"/>
                </a:solidFill>
              </a:rPr>
              <a:t>	: </a:t>
            </a:r>
            <a:r>
              <a:rPr lang="en-IN" sz="1600" dirty="0">
                <a:solidFill>
                  <a:schemeClr val="accent2"/>
                </a:solidFill>
              </a:rPr>
              <a:t>a measure of the expression of opinions, evaluations, 				  feelings, and speculations.</a:t>
            </a:r>
            <a:br>
              <a:rPr lang="en-IN" dirty="0">
                <a:solidFill>
                  <a:schemeClr val="accent2"/>
                </a:solidFill>
              </a:rPr>
            </a:br>
            <a:endParaRPr lang="en-IN" dirty="0">
              <a:solidFill>
                <a:schemeClr val="accent2"/>
              </a:solidFill>
            </a:endParaRPr>
          </a:p>
        </p:txBody>
      </p:sp>
      <p:sp>
        <p:nvSpPr>
          <p:cNvPr id="3" name="TextBox 2"/>
          <p:cNvSpPr txBox="1"/>
          <p:nvPr/>
        </p:nvSpPr>
        <p:spPr>
          <a:xfrm>
            <a:off x="263062" y="932196"/>
            <a:ext cx="2326278" cy="369332"/>
          </a:xfrm>
          <a:prstGeom prst="rect">
            <a:avLst/>
          </a:prstGeom>
          <a:noFill/>
        </p:spPr>
        <p:txBody>
          <a:bodyPr wrap="none" rtlCol="0">
            <a:spAutoFit/>
          </a:bodyPr>
          <a:lstStyle/>
          <a:p>
            <a:r>
              <a:rPr lang="en-IN" sz="1800" b="1" dirty="0">
                <a:solidFill>
                  <a:schemeClr val="accent2"/>
                </a:solidFill>
              </a:rPr>
              <a:t>2.User Reviews.csv</a:t>
            </a:r>
          </a:p>
        </p:txBody>
      </p:sp>
      <p:sp>
        <p:nvSpPr>
          <p:cNvPr id="5" name="TextBox 4"/>
          <p:cNvSpPr txBox="1"/>
          <p:nvPr/>
        </p:nvSpPr>
        <p:spPr>
          <a:xfrm>
            <a:off x="192724" y="1686"/>
            <a:ext cx="4552545"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sz="2800">
                <a:solidFill>
                  <a:schemeClr val="dk1"/>
                </a:solidFill>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sz="2400" b="1" dirty="0">
                <a:solidFill>
                  <a:schemeClr val="accent5">
                    <a:lumMod val="50000"/>
                  </a:schemeClr>
                </a:solidFill>
              </a:rPr>
              <a:t>Dataset Description</a:t>
            </a:r>
          </a:p>
        </p:txBody>
      </p:sp>
    </p:spTree>
    <p:extLst>
      <p:ext uri="{BB962C8B-B14F-4D97-AF65-F5344CB8AC3E}">
        <p14:creationId xmlns:p14="http://schemas.microsoft.com/office/powerpoint/2010/main" val="36193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26" y="69861"/>
            <a:ext cx="8520600" cy="572700"/>
          </a:xfrm>
          <a:noFill/>
          <a:ln>
            <a:noFill/>
          </a:ln>
        </p:spPr>
        <p:txBody>
          <a:bodyPr spcFirstLastPara="1" wrap="square" lIns="91425" tIns="91425" rIns="91425" bIns="91425" anchor="t" anchorCtr="0">
            <a:noAutofit/>
          </a:bodyPr>
          <a:lstStyle/>
          <a:p>
            <a:r>
              <a:rPr lang="en-IN" sz="2400" b="1" dirty="0">
                <a:solidFill>
                  <a:schemeClr val="accent5">
                    <a:lumMod val="50000"/>
                  </a:schemeClr>
                </a:solidFill>
              </a:rPr>
              <a:t>Data Processing Flowchart</a:t>
            </a:r>
          </a:p>
        </p:txBody>
      </p:sp>
      <p:sp>
        <p:nvSpPr>
          <p:cNvPr id="4" name="Text Placeholder 3">
            <a:extLst>
              <a:ext uri="{FF2B5EF4-FFF2-40B4-BE49-F238E27FC236}">
                <a16:creationId xmlns:a16="http://schemas.microsoft.com/office/drawing/2014/main" id="{2F783C21-2AB0-EAB1-9525-D70C378D07D5}"/>
              </a:ext>
            </a:extLst>
          </p:cNvPr>
          <p:cNvSpPr>
            <a:spLocks noGrp="1"/>
          </p:cNvSpPr>
          <p:nvPr>
            <p:ph type="body" idx="1"/>
          </p:nvPr>
        </p:nvSpPr>
        <p:spPr>
          <a:xfrm>
            <a:off x="311700" y="599968"/>
            <a:ext cx="8520600" cy="4400961"/>
          </a:xfrm>
        </p:spPr>
        <p:txBody>
          <a:bodyPr/>
          <a:lstStyle/>
          <a:p>
            <a:endParaRPr lang="en-IN" dirty="0"/>
          </a:p>
        </p:txBody>
      </p:sp>
      <p:sp>
        <p:nvSpPr>
          <p:cNvPr id="5" name="Rectangle 4">
            <a:extLst>
              <a:ext uri="{FF2B5EF4-FFF2-40B4-BE49-F238E27FC236}">
                <a16:creationId xmlns:a16="http://schemas.microsoft.com/office/drawing/2014/main" id="{BC29EE52-A148-F032-B042-325B36F6B53F}"/>
              </a:ext>
            </a:extLst>
          </p:cNvPr>
          <p:cNvSpPr/>
          <p:nvPr/>
        </p:nvSpPr>
        <p:spPr>
          <a:xfrm>
            <a:off x="1052134" y="4114131"/>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a:t>
            </a:r>
            <a:r>
              <a:rPr lang="en-US" b="1" dirty="0"/>
              <a:t>visualization</a:t>
            </a:r>
            <a:endParaRPr lang="en-IN" b="1" dirty="0"/>
          </a:p>
        </p:txBody>
      </p:sp>
      <p:sp>
        <p:nvSpPr>
          <p:cNvPr id="6" name="Rectangle 5">
            <a:extLst>
              <a:ext uri="{FF2B5EF4-FFF2-40B4-BE49-F238E27FC236}">
                <a16:creationId xmlns:a16="http://schemas.microsoft.com/office/drawing/2014/main" id="{EE650C12-9F43-9092-1910-00C2F1EB9A10}"/>
              </a:ext>
            </a:extLst>
          </p:cNvPr>
          <p:cNvSpPr/>
          <p:nvPr/>
        </p:nvSpPr>
        <p:spPr>
          <a:xfrm>
            <a:off x="1040059" y="1912277"/>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Cleannin</a:t>
            </a:r>
            <a:r>
              <a:rPr lang="en-US" b="1" dirty="0" err="1"/>
              <a:t>g</a:t>
            </a:r>
            <a:endParaRPr lang="en-IN" b="1" dirty="0"/>
          </a:p>
        </p:txBody>
      </p:sp>
      <p:sp>
        <p:nvSpPr>
          <p:cNvPr id="7" name="Rectangle 6">
            <a:extLst>
              <a:ext uri="{FF2B5EF4-FFF2-40B4-BE49-F238E27FC236}">
                <a16:creationId xmlns:a16="http://schemas.microsoft.com/office/drawing/2014/main" id="{24CA005D-287E-99A9-580A-24EBBECCAEA3}"/>
              </a:ext>
            </a:extLst>
          </p:cNvPr>
          <p:cNvSpPr/>
          <p:nvPr/>
        </p:nvSpPr>
        <p:spPr>
          <a:xfrm>
            <a:off x="1040055" y="719055"/>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Import Required </a:t>
            </a:r>
            <a:r>
              <a:rPr lang="en-US" b="1" dirty="0" err="1"/>
              <a:t>libray</a:t>
            </a:r>
            <a:endParaRPr lang="en-IN" b="1" dirty="0"/>
          </a:p>
        </p:txBody>
      </p:sp>
      <p:sp>
        <p:nvSpPr>
          <p:cNvPr id="8" name="Rectangle 7">
            <a:extLst>
              <a:ext uri="{FF2B5EF4-FFF2-40B4-BE49-F238E27FC236}">
                <a16:creationId xmlns:a16="http://schemas.microsoft.com/office/drawing/2014/main" id="{98111F80-409A-E61E-A185-4CB61B5F16CC}"/>
              </a:ext>
            </a:extLst>
          </p:cNvPr>
          <p:cNvSpPr/>
          <p:nvPr/>
        </p:nvSpPr>
        <p:spPr>
          <a:xfrm>
            <a:off x="1040059" y="1317517"/>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Load Dataset</a:t>
            </a:r>
            <a:endParaRPr lang="en-IN" b="1" dirty="0"/>
          </a:p>
        </p:txBody>
      </p:sp>
      <p:sp>
        <p:nvSpPr>
          <p:cNvPr id="16" name="Rectangle 15">
            <a:extLst>
              <a:ext uri="{FF2B5EF4-FFF2-40B4-BE49-F238E27FC236}">
                <a16:creationId xmlns:a16="http://schemas.microsoft.com/office/drawing/2014/main" id="{8BD1B1EE-A062-1333-41AA-592144CDFC7E}"/>
              </a:ext>
            </a:extLst>
          </p:cNvPr>
          <p:cNvSpPr/>
          <p:nvPr/>
        </p:nvSpPr>
        <p:spPr>
          <a:xfrm>
            <a:off x="1040056" y="3560490"/>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Columns Operation</a:t>
            </a:r>
            <a:endParaRPr lang="en-IN" b="1" dirty="0"/>
          </a:p>
          <a:p>
            <a:pPr algn="ctr"/>
            <a:endParaRPr lang="en-IN" b="1" dirty="0"/>
          </a:p>
        </p:txBody>
      </p:sp>
      <p:sp>
        <p:nvSpPr>
          <p:cNvPr id="17" name="Rectangle 16">
            <a:extLst>
              <a:ext uri="{FF2B5EF4-FFF2-40B4-BE49-F238E27FC236}">
                <a16:creationId xmlns:a16="http://schemas.microsoft.com/office/drawing/2014/main" id="{0D891C4A-EB44-7A95-9083-2858D159816B}"/>
              </a:ext>
            </a:extLst>
          </p:cNvPr>
          <p:cNvSpPr/>
          <p:nvPr/>
        </p:nvSpPr>
        <p:spPr>
          <a:xfrm>
            <a:off x="1040057" y="3018994"/>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Fi</a:t>
            </a:r>
            <a:r>
              <a:rPr lang="en-US" b="1" dirty="0" err="1"/>
              <a:t>ltring</a:t>
            </a:r>
            <a:endParaRPr lang="en-IN" b="1" dirty="0"/>
          </a:p>
          <a:p>
            <a:pPr algn="ctr"/>
            <a:endParaRPr lang="en-IN" b="1" dirty="0"/>
          </a:p>
        </p:txBody>
      </p:sp>
      <p:sp>
        <p:nvSpPr>
          <p:cNvPr id="18" name="Rectangle 17">
            <a:extLst>
              <a:ext uri="{FF2B5EF4-FFF2-40B4-BE49-F238E27FC236}">
                <a16:creationId xmlns:a16="http://schemas.microsoft.com/office/drawing/2014/main" id="{5EDBFC56-8D3A-5A2D-4B40-770F87F6190B}"/>
              </a:ext>
            </a:extLst>
          </p:cNvPr>
          <p:cNvSpPr/>
          <p:nvPr/>
        </p:nvSpPr>
        <p:spPr>
          <a:xfrm>
            <a:off x="1061050" y="2471548"/>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Find Null values</a:t>
            </a:r>
            <a:endParaRPr lang="en-IN" b="1" dirty="0"/>
          </a:p>
        </p:txBody>
      </p:sp>
      <p:sp>
        <p:nvSpPr>
          <p:cNvPr id="20" name="Arrow: Down 19">
            <a:extLst>
              <a:ext uri="{FF2B5EF4-FFF2-40B4-BE49-F238E27FC236}">
                <a16:creationId xmlns:a16="http://schemas.microsoft.com/office/drawing/2014/main" id="{04F9C799-C47F-D020-9BD8-57379CD48EF5}"/>
              </a:ext>
            </a:extLst>
          </p:cNvPr>
          <p:cNvSpPr/>
          <p:nvPr/>
        </p:nvSpPr>
        <p:spPr>
          <a:xfrm>
            <a:off x="2137110" y="1767417"/>
            <a:ext cx="462127" cy="13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2561D50D-5DCE-7DBA-E7F5-68079333A301}"/>
              </a:ext>
            </a:extLst>
          </p:cNvPr>
          <p:cNvSpPr/>
          <p:nvPr/>
        </p:nvSpPr>
        <p:spPr>
          <a:xfrm>
            <a:off x="2137110" y="1168955"/>
            <a:ext cx="484632" cy="14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A4FA8F2B-BD1A-4C26-1F8D-364F97A023D0}"/>
              </a:ext>
            </a:extLst>
          </p:cNvPr>
          <p:cNvSpPr/>
          <p:nvPr/>
        </p:nvSpPr>
        <p:spPr>
          <a:xfrm>
            <a:off x="2106739" y="2344651"/>
            <a:ext cx="462127" cy="13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229EA883-F974-7647-9345-7250A9ADA11B}"/>
              </a:ext>
            </a:extLst>
          </p:cNvPr>
          <p:cNvSpPr/>
          <p:nvPr/>
        </p:nvSpPr>
        <p:spPr>
          <a:xfrm>
            <a:off x="2050359" y="3998424"/>
            <a:ext cx="462127" cy="13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E1AC2BB1-8436-3BD7-2B26-CEAC3B05F8D6}"/>
              </a:ext>
            </a:extLst>
          </p:cNvPr>
          <p:cNvSpPr/>
          <p:nvPr/>
        </p:nvSpPr>
        <p:spPr>
          <a:xfrm>
            <a:off x="2050359" y="3441081"/>
            <a:ext cx="462127" cy="13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10A7DB9E-1530-2D37-2B0B-E3801825A55D}"/>
              </a:ext>
            </a:extLst>
          </p:cNvPr>
          <p:cNvSpPr/>
          <p:nvPr/>
        </p:nvSpPr>
        <p:spPr>
          <a:xfrm>
            <a:off x="2106739" y="2928259"/>
            <a:ext cx="462127" cy="13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6CEF074-AA0D-8A40-FD45-1A8EB8E17EB7}"/>
              </a:ext>
            </a:extLst>
          </p:cNvPr>
          <p:cNvSpPr/>
          <p:nvPr/>
        </p:nvSpPr>
        <p:spPr>
          <a:xfrm>
            <a:off x="4749955" y="2586130"/>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a:t>
            </a:r>
            <a:r>
              <a:rPr lang="en-US" b="1" dirty="0"/>
              <a:t>ummery</a:t>
            </a:r>
            <a:endParaRPr lang="en-IN" b="1" dirty="0"/>
          </a:p>
        </p:txBody>
      </p:sp>
      <p:sp>
        <p:nvSpPr>
          <p:cNvPr id="27" name="Rectangle 26">
            <a:extLst>
              <a:ext uri="{FF2B5EF4-FFF2-40B4-BE49-F238E27FC236}">
                <a16:creationId xmlns:a16="http://schemas.microsoft.com/office/drawing/2014/main" id="{479C413B-59ED-45BE-068A-71B452673FFE}"/>
              </a:ext>
            </a:extLst>
          </p:cNvPr>
          <p:cNvSpPr/>
          <p:nvPr/>
        </p:nvSpPr>
        <p:spPr>
          <a:xfrm>
            <a:off x="4723221" y="1959367"/>
            <a:ext cx="2595489"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Merged </a:t>
            </a:r>
            <a:r>
              <a:rPr lang="en-US" b="1" dirty="0" err="1"/>
              <a:t>Dataframe</a:t>
            </a:r>
            <a:endParaRPr lang="en-IN" b="1" dirty="0"/>
          </a:p>
        </p:txBody>
      </p:sp>
      <p:sp>
        <p:nvSpPr>
          <p:cNvPr id="28" name="Arrow: Down 27">
            <a:extLst>
              <a:ext uri="{FF2B5EF4-FFF2-40B4-BE49-F238E27FC236}">
                <a16:creationId xmlns:a16="http://schemas.microsoft.com/office/drawing/2014/main" id="{DB7CA56D-60D4-4E61-FE5E-6DE230C2D50A}"/>
              </a:ext>
            </a:extLst>
          </p:cNvPr>
          <p:cNvSpPr/>
          <p:nvPr/>
        </p:nvSpPr>
        <p:spPr>
          <a:xfrm>
            <a:off x="5782292" y="2404804"/>
            <a:ext cx="462127" cy="166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Connector: Elbow 29">
            <a:extLst>
              <a:ext uri="{FF2B5EF4-FFF2-40B4-BE49-F238E27FC236}">
                <a16:creationId xmlns:a16="http://schemas.microsoft.com/office/drawing/2014/main" id="{D739C525-C02D-4E81-E8B0-0164F207128F}"/>
              </a:ext>
            </a:extLst>
          </p:cNvPr>
          <p:cNvCxnSpPr>
            <a:cxnSpLocks/>
            <a:stCxn id="5" idx="3"/>
            <a:endCxn id="27" idx="1"/>
          </p:cNvCxnSpPr>
          <p:nvPr/>
        </p:nvCxnSpPr>
        <p:spPr>
          <a:xfrm flipV="1">
            <a:off x="3647623" y="2177417"/>
            <a:ext cx="1075598" cy="215476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655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3" y="78105"/>
            <a:ext cx="8520600" cy="572700"/>
          </a:xfrm>
        </p:spPr>
        <p:txBody>
          <a:bodyPr/>
          <a:lstStyle/>
          <a:p>
            <a:pPr lvl="0"/>
            <a:r>
              <a:rPr lang="en-IN" sz="2400" b="1" dirty="0">
                <a:solidFill>
                  <a:schemeClr val="accent5">
                    <a:lumMod val="50000"/>
                  </a:schemeClr>
                </a:solidFill>
              </a:rPr>
              <a:t>Required Libraries </a:t>
            </a:r>
            <a:br>
              <a:rPr lang="en-IN"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49" y="1161853"/>
            <a:ext cx="2312782" cy="637586"/>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49" y="2024037"/>
            <a:ext cx="2334638" cy="94358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8649" y="4340852"/>
            <a:ext cx="2180553" cy="52023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8649" y="3103903"/>
            <a:ext cx="2445010" cy="71776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583534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47" y="104557"/>
            <a:ext cx="8520600" cy="572700"/>
          </a:xfrm>
        </p:spPr>
        <p:txBody>
          <a:bodyPr/>
          <a:lstStyle/>
          <a:p>
            <a:r>
              <a:rPr lang="en-IN" sz="2400" b="1" dirty="0">
                <a:solidFill>
                  <a:schemeClr val="accent5">
                    <a:lumMod val="50000"/>
                  </a:schemeClr>
                </a:solidFill>
              </a:rPr>
              <a:t>Data Filtering Column by Column</a:t>
            </a:r>
          </a:p>
        </p:txBody>
      </p:sp>
      <p:sp>
        <p:nvSpPr>
          <p:cNvPr id="3" name="TextBox 2"/>
          <p:cNvSpPr txBox="1"/>
          <p:nvPr/>
        </p:nvSpPr>
        <p:spPr>
          <a:xfrm>
            <a:off x="117147" y="677257"/>
            <a:ext cx="6353021" cy="307777"/>
          </a:xfrm>
          <a:prstGeom prst="rect">
            <a:avLst/>
          </a:prstGeom>
          <a:noFill/>
        </p:spPr>
        <p:txBody>
          <a:bodyPr wrap="none" rtlCol="0">
            <a:spAutoFit/>
          </a:bodyPr>
          <a:lstStyle/>
          <a:p>
            <a:r>
              <a:rPr lang="en-IN" dirty="0"/>
              <a:t>All Columns have some mistakes and unreliable things that need to be filtered</a:t>
            </a:r>
          </a:p>
        </p:txBody>
      </p:sp>
      <p:graphicFrame>
        <p:nvGraphicFramePr>
          <p:cNvPr id="5" name="Table 4"/>
          <p:cNvGraphicFramePr>
            <a:graphicFrameLocks noGrp="1"/>
          </p:cNvGraphicFramePr>
          <p:nvPr>
            <p:extLst>
              <p:ext uri="{D42A27DB-BD31-4B8C-83A1-F6EECF244321}">
                <p14:modId xmlns:p14="http://schemas.microsoft.com/office/powerpoint/2010/main" val="4008941810"/>
              </p:ext>
            </p:extLst>
          </p:nvPr>
        </p:nvGraphicFramePr>
        <p:xfrm>
          <a:off x="117147" y="1076967"/>
          <a:ext cx="8598877" cy="3548601"/>
        </p:xfrm>
        <a:graphic>
          <a:graphicData uri="http://schemas.openxmlformats.org/drawingml/2006/table">
            <a:tbl>
              <a:tblPr>
                <a:tableStyleId>{5C22544A-7EE6-4342-B048-85BDC9FD1C3A}</a:tableStyleId>
              </a:tblPr>
              <a:tblGrid>
                <a:gridCol w="473289">
                  <a:extLst>
                    <a:ext uri="{9D8B030D-6E8A-4147-A177-3AD203B41FA5}">
                      <a16:colId xmlns:a16="http://schemas.microsoft.com/office/drawing/2014/main" val="20000"/>
                    </a:ext>
                  </a:extLst>
                </a:gridCol>
                <a:gridCol w="1352144">
                  <a:extLst>
                    <a:ext uri="{9D8B030D-6E8A-4147-A177-3AD203B41FA5}">
                      <a16:colId xmlns:a16="http://schemas.microsoft.com/office/drawing/2014/main" val="20001"/>
                    </a:ext>
                  </a:extLst>
                </a:gridCol>
                <a:gridCol w="6773444">
                  <a:extLst>
                    <a:ext uri="{9D8B030D-6E8A-4147-A177-3AD203B41FA5}">
                      <a16:colId xmlns:a16="http://schemas.microsoft.com/office/drawing/2014/main" val="20002"/>
                    </a:ext>
                  </a:extLst>
                </a:gridCol>
              </a:tblGrid>
              <a:tr h="472173">
                <a:tc>
                  <a:txBody>
                    <a:bodyPr/>
                    <a:lstStyle/>
                    <a:p>
                      <a:pPr algn="ctr" fontAlgn="ctr"/>
                      <a:r>
                        <a:rPr lang="en-IN" sz="1400" b="1" u="none" strike="noStrike" dirty="0">
                          <a:solidFill>
                            <a:schemeClr val="accent4">
                              <a:lumMod val="50000"/>
                            </a:schemeClr>
                          </a:solidFill>
                          <a:effectLst/>
                          <a:latin typeface="+mn-lt"/>
                        </a:rPr>
                        <a:t>No</a:t>
                      </a:r>
                      <a:endParaRPr lang="en-IN" sz="1400" b="1" i="0" u="none" strike="noStrike" dirty="0">
                        <a:solidFill>
                          <a:schemeClr val="accent4">
                            <a:lumMod val="50000"/>
                          </a:schemeClr>
                        </a:solidFill>
                        <a:effectLst/>
                        <a:latin typeface="+mn-lt"/>
                      </a:endParaRPr>
                    </a:p>
                  </a:txBody>
                  <a:tcPr marL="9525" marR="9525" marT="9525" marB="0" anchor="ctr"/>
                </a:tc>
                <a:tc>
                  <a:txBody>
                    <a:bodyPr/>
                    <a:lstStyle/>
                    <a:p>
                      <a:pPr algn="ctr" fontAlgn="ctr"/>
                      <a:r>
                        <a:rPr lang="en-IN" sz="1400" b="1" u="none" strike="noStrike" dirty="0" err="1">
                          <a:solidFill>
                            <a:schemeClr val="accent4">
                              <a:lumMod val="50000"/>
                            </a:schemeClr>
                          </a:solidFill>
                          <a:effectLst/>
                          <a:latin typeface="+mn-lt"/>
                        </a:rPr>
                        <a:t>DataType</a:t>
                      </a:r>
                      <a:endParaRPr lang="en-IN" sz="1400" b="1" i="0" u="none" strike="noStrike" dirty="0">
                        <a:solidFill>
                          <a:schemeClr val="accent4">
                            <a:lumMod val="50000"/>
                          </a:schemeClr>
                        </a:solidFill>
                        <a:effectLst/>
                        <a:latin typeface="+mn-lt"/>
                      </a:endParaRPr>
                    </a:p>
                  </a:txBody>
                  <a:tcPr marL="9525" marR="9525" marT="9525" marB="0" anchor="ctr"/>
                </a:tc>
                <a:tc>
                  <a:txBody>
                    <a:bodyPr/>
                    <a:lstStyle/>
                    <a:p>
                      <a:pPr lvl="3" algn="ctr" fontAlgn="ctr"/>
                      <a:r>
                        <a:rPr lang="en-GB" sz="1400" b="1" u="none" strike="noStrike" dirty="0">
                          <a:solidFill>
                            <a:schemeClr val="accent4">
                              <a:lumMod val="50000"/>
                            </a:schemeClr>
                          </a:solidFill>
                          <a:effectLst/>
                          <a:latin typeface="+mn-lt"/>
                        </a:rPr>
                        <a:t>Mistakes and Unreliable things on specific Column</a:t>
                      </a:r>
                      <a:endParaRPr lang="en-GB" sz="1400" b="1" i="0" u="none" strike="noStrike" dirty="0">
                        <a:solidFill>
                          <a:schemeClr val="accent4">
                            <a:lumMod val="50000"/>
                          </a:schemeClr>
                        </a:solidFill>
                        <a:effectLst/>
                        <a:latin typeface="+mn-lt"/>
                      </a:endParaRPr>
                    </a:p>
                  </a:txBody>
                  <a:tcPr marL="9525" marR="9525" marT="9525" marB="0" anchor="ctr"/>
                </a:tc>
                <a:extLst>
                  <a:ext uri="{0D108BD9-81ED-4DB2-BD59-A6C34878D82A}">
                    <a16:rowId xmlns:a16="http://schemas.microsoft.com/office/drawing/2014/main" val="10000"/>
                  </a:ext>
                </a:extLst>
              </a:tr>
              <a:tr h="230328">
                <a:tc>
                  <a:txBody>
                    <a:bodyPr/>
                    <a:lstStyle/>
                    <a:p>
                      <a:pPr algn="ctr" fontAlgn="ctr"/>
                      <a:r>
                        <a:rPr lang="en-IN" sz="1100" u="none" strike="noStrike" dirty="0">
                          <a:solidFill>
                            <a:schemeClr val="bg2">
                              <a:lumMod val="10000"/>
                            </a:schemeClr>
                          </a:solidFill>
                          <a:effectLst/>
                        </a:rPr>
                        <a:t>1</a:t>
                      </a:r>
                      <a:endParaRPr lang="en-IN" sz="1100" b="0" i="0" u="none" strike="noStrike" dirty="0">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App</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Repeated Entry in app column indicated some repeated apps are there</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230328">
                <a:tc>
                  <a:txBody>
                    <a:bodyPr/>
                    <a:lstStyle/>
                    <a:p>
                      <a:pPr algn="ctr" fontAlgn="ctr"/>
                      <a:r>
                        <a:rPr lang="en-IN" sz="1100" u="none" strike="noStrike" dirty="0">
                          <a:solidFill>
                            <a:schemeClr val="bg2">
                              <a:lumMod val="10000"/>
                            </a:schemeClr>
                          </a:solidFill>
                          <a:effectLst/>
                        </a:rPr>
                        <a:t>2</a:t>
                      </a:r>
                      <a:endParaRPr lang="en-IN" sz="1100" b="0" i="0" u="none" strike="noStrike" dirty="0">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Category</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1.9 entry in category is outliner, checked data and shifted the row </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230328">
                <a:tc>
                  <a:txBody>
                    <a:bodyPr/>
                    <a:lstStyle/>
                    <a:p>
                      <a:pPr algn="ctr" fontAlgn="ctr"/>
                      <a:r>
                        <a:rPr lang="en-IN" sz="1100" u="none" strike="noStrike">
                          <a:solidFill>
                            <a:schemeClr val="bg2">
                              <a:lumMod val="10000"/>
                            </a:schemeClr>
                          </a:solidFill>
                          <a:effectLst/>
                        </a:rPr>
                        <a:t>3</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Rating</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Null values present, filled it with mean() or median()</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230328">
                <a:tc>
                  <a:txBody>
                    <a:bodyPr/>
                    <a:lstStyle/>
                    <a:p>
                      <a:pPr algn="ctr" fontAlgn="ctr"/>
                      <a:r>
                        <a:rPr lang="en-IN" sz="1100" u="none" strike="noStrike">
                          <a:solidFill>
                            <a:schemeClr val="bg2">
                              <a:lumMod val="10000"/>
                            </a:schemeClr>
                          </a:solidFill>
                          <a:effectLst/>
                        </a:rPr>
                        <a:t>4</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Reviews</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Data type mistake, it’s a numerical data type</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r h="230328">
                <a:tc>
                  <a:txBody>
                    <a:bodyPr/>
                    <a:lstStyle/>
                    <a:p>
                      <a:pPr algn="ctr" fontAlgn="ctr"/>
                      <a:r>
                        <a:rPr lang="en-IN" sz="1100" u="none" strike="noStrike">
                          <a:solidFill>
                            <a:schemeClr val="bg2">
                              <a:lumMod val="10000"/>
                            </a:schemeClr>
                          </a:solidFill>
                          <a:effectLst/>
                        </a:rPr>
                        <a:t>5</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Size</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Converted the size into one single unit </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5"/>
                  </a:ext>
                </a:extLst>
              </a:tr>
              <a:tr h="230328">
                <a:tc>
                  <a:txBody>
                    <a:bodyPr/>
                    <a:lstStyle/>
                    <a:p>
                      <a:pPr algn="ctr" fontAlgn="ctr"/>
                      <a:r>
                        <a:rPr lang="en-IN" sz="1100" u="none" strike="noStrike">
                          <a:solidFill>
                            <a:schemeClr val="bg2">
                              <a:lumMod val="10000"/>
                            </a:schemeClr>
                          </a:solidFill>
                          <a:effectLst/>
                        </a:rPr>
                        <a:t>6</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Installs</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After removing +, corrected the data type to numerical</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6"/>
                  </a:ext>
                </a:extLst>
              </a:tr>
              <a:tr h="312492">
                <a:tc>
                  <a:txBody>
                    <a:bodyPr/>
                    <a:lstStyle/>
                    <a:p>
                      <a:pPr algn="ctr" fontAlgn="ctr"/>
                      <a:r>
                        <a:rPr lang="en-IN" sz="1100" u="none" strike="noStrike" dirty="0">
                          <a:solidFill>
                            <a:schemeClr val="bg2">
                              <a:lumMod val="10000"/>
                            </a:schemeClr>
                          </a:solidFill>
                          <a:effectLst/>
                        </a:rPr>
                        <a:t>7</a:t>
                      </a:r>
                      <a:endParaRPr lang="en-IN" sz="1100" b="0" i="0" u="none" strike="noStrike" dirty="0">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Type</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1 null value present,  filled it with proper data (After Crosscheck with play store fill with "Free" )</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7"/>
                  </a:ext>
                </a:extLst>
              </a:tr>
              <a:tr h="230328">
                <a:tc>
                  <a:txBody>
                    <a:bodyPr/>
                    <a:lstStyle/>
                    <a:p>
                      <a:pPr algn="ctr" fontAlgn="ctr"/>
                      <a:r>
                        <a:rPr lang="en-IN" sz="1100" u="none" strike="noStrike">
                          <a:solidFill>
                            <a:schemeClr val="bg2">
                              <a:lumMod val="10000"/>
                            </a:schemeClr>
                          </a:solidFill>
                          <a:effectLst/>
                        </a:rPr>
                        <a:t>8</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Price</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GB" sz="1100" u="none" strike="noStrike" dirty="0">
                          <a:solidFill>
                            <a:schemeClr val="bg2">
                              <a:lumMod val="10000"/>
                            </a:schemeClr>
                          </a:solidFill>
                          <a:effectLst/>
                        </a:rPr>
                        <a:t> After removing $ sign, need to correct data type to numerical</a:t>
                      </a:r>
                      <a:endParaRPr lang="en-GB"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8"/>
                  </a:ext>
                </a:extLst>
              </a:tr>
              <a:tr h="230328">
                <a:tc>
                  <a:txBody>
                    <a:bodyPr/>
                    <a:lstStyle/>
                    <a:p>
                      <a:pPr algn="ctr" fontAlgn="ctr"/>
                      <a:r>
                        <a:rPr lang="en-IN" sz="1100" u="none" strike="noStrike">
                          <a:solidFill>
                            <a:schemeClr val="bg2">
                              <a:lumMod val="10000"/>
                            </a:schemeClr>
                          </a:solidFill>
                          <a:effectLst/>
                        </a:rPr>
                        <a:t>9</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Content Rating</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IN" sz="1100" u="none" strike="noStrike" dirty="0">
                          <a:solidFill>
                            <a:schemeClr val="bg2">
                              <a:lumMod val="10000"/>
                            </a:schemeClr>
                          </a:solidFill>
                          <a:effectLst/>
                        </a:rPr>
                        <a:t> Did not require any operation</a:t>
                      </a:r>
                      <a:endParaRPr lang="en-IN"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9"/>
                  </a:ext>
                </a:extLst>
              </a:tr>
              <a:tr h="230328">
                <a:tc>
                  <a:txBody>
                    <a:bodyPr/>
                    <a:lstStyle/>
                    <a:p>
                      <a:pPr algn="ctr" fontAlgn="ctr"/>
                      <a:r>
                        <a:rPr lang="en-IN" sz="1100" u="none" strike="noStrike">
                          <a:solidFill>
                            <a:schemeClr val="bg2">
                              <a:lumMod val="10000"/>
                            </a:schemeClr>
                          </a:solidFill>
                          <a:effectLst/>
                        </a:rPr>
                        <a:t>10</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Genres</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IN" sz="1100" u="none" strike="noStrike" dirty="0">
                          <a:solidFill>
                            <a:schemeClr val="bg2">
                              <a:lumMod val="10000"/>
                            </a:schemeClr>
                          </a:solidFill>
                          <a:effectLst/>
                        </a:rPr>
                        <a:t> Did not require any operation</a:t>
                      </a:r>
                      <a:endParaRPr lang="en-IN"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10"/>
                  </a:ext>
                </a:extLst>
              </a:tr>
              <a:tr h="230328">
                <a:tc>
                  <a:txBody>
                    <a:bodyPr/>
                    <a:lstStyle/>
                    <a:p>
                      <a:pPr algn="ctr" fontAlgn="ctr"/>
                      <a:r>
                        <a:rPr lang="en-IN" sz="1100" u="none" strike="noStrike">
                          <a:solidFill>
                            <a:schemeClr val="bg2">
                              <a:lumMod val="10000"/>
                            </a:schemeClr>
                          </a:solidFill>
                          <a:effectLst/>
                        </a:rPr>
                        <a:t>11</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Last Updated</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IN" sz="1100" u="none" strike="noStrike" dirty="0">
                          <a:solidFill>
                            <a:schemeClr val="bg2">
                              <a:lumMod val="10000"/>
                            </a:schemeClr>
                          </a:solidFill>
                          <a:effectLst/>
                        </a:rPr>
                        <a:t> Data type needed to replace to Date Format : </a:t>
                      </a:r>
                      <a:r>
                        <a:rPr lang="en-IN" sz="1100" b="0" i="0" u="none" strike="noStrike" cap="none" dirty="0">
                          <a:solidFill>
                            <a:schemeClr val="bg2">
                              <a:lumMod val="10000"/>
                            </a:schemeClr>
                          </a:solidFill>
                          <a:effectLst/>
                          <a:latin typeface="+mn-lt"/>
                          <a:ea typeface="+mn-ea"/>
                          <a:cs typeface="+mn-cs"/>
                          <a:sym typeface="Arial"/>
                        </a:rPr>
                        <a:t>datetime64[ns]</a:t>
                      </a:r>
                    </a:p>
                  </a:txBody>
                  <a:tcPr marL="9525" marR="9525" marT="9525" marB="0" anchor="ctr"/>
                </a:tc>
                <a:extLst>
                  <a:ext uri="{0D108BD9-81ED-4DB2-BD59-A6C34878D82A}">
                    <a16:rowId xmlns:a16="http://schemas.microsoft.com/office/drawing/2014/main" val="10011"/>
                  </a:ext>
                </a:extLst>
              </a:tr>
              <a:tr h="230328">
                <a:tc>
                  <a:txBody>
                    <a:bodyPr/>
                    <a:lstStyle/>
                    <a:p>
                      <a:pPr algn="ctr" fontAlgn="ctr"/>
                      <a:r>
                        <a:rPr lang="en-IN" sz="1100" u="none" strike="noStrike">
                          <a:solidFill>
                            <a:schemeClr val="bg2">
                              <a:lumMod val="10000"/>
                            </a:schemeClr>
                          </a:solidFill>
                          <a:effectLst/>
                        </a:rPr>
                        <a:t>12</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Current Ver</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IN" sz="1100" u="none" strike="noStrike" dirty="0">
                          <a:solidFill>
                            <a:schemeClr val="bg2">
                              <a:lumMod val="10000"/>
                            </a:schemeClr>
                          </a:solidFill>
                          <a:effectLst/>
                        </a:rPr>
                        <a:t> Did not require any operation</a:t>
                      </a:r>
                      <a:endParaRPr lang="en-IN"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12"/>
                  </a:ext>
                </a:extLst>
              </a:tr>
              <a:tr h="230328">
                <a:tc>
                  <a:txBody>
                    <a:bodyPr/>
                    <a:lstStyle/>
                    <a:p>
                      <a:pPr algn="ctr" fontAlgn="ctr"/>
                      <a:r>
                        <a:rPr lang="en-IN" sz="1100" u="none" strike="noStrike">
                          <a:solidFill>
                            <a:schemeClr val="bg2">
                              <a:lumMod val="10000"/>
                            </a:schemeClr>
                          </a:solidFill>
                          <a:effectLst/>
                        </a:rPr>
                        <a:t>13</a:t>
                      </a:r>
                      <a:endParaRPr lang="en-IN" sz="1100" b="0" i="0" u="none" strike="noStrike">
                        <a:solidFill>
                          <a:schemeClr val="bg2">
                            <a:lumMod val="10000"/>
                          </a:schemeClr>
                        </a:solidFill>
                        <a:effectLst/>
                        <a:latin typeface="Calibri" panose="020F0502020204030204" pitchFamily="34" charset="0"/>
                      </a:endParaRPr>
                    </a:p>
                  </a:txBody>
                  <a:tcPr marL="9525" marR="9525" marT="9525" marB="0" anchor="ctr"/>
                </a:tc>
                <a:tc>
                  <a:txBody>
                    <a:bodyPr/>
                    <a:lstStyle/>
                    <a:p>
                      <a:pPr algn="ctr" fontAlgn="ctr"/>
                      <a:r>
                        <a:rPr lang="en-IN" sz="1100" b="1" u="none" strike="noStrike" dirty="0">
                          <a:solidFill>
                            <a:schemeClr val="bg2">
                              <a:lumMod val="10000"/>
                            </a:schemeClr>
                          </a:solidFill>
                          <a:effectLst/>
                        </a:rPr>
                        <a:t>Android </a:t>
                      </a:r>
                      <a:r>
                        <a:rPr lang="en-IN" sz="1100" b="1" u="none" strike="noStrike" dirty="0" err="1">
                          <a:solidFill>
                            <a:schemeClr val="bg2">
                              <a:lumMod val="10000"/>
                            </a:schemeClr>
                          </a:solidFill>
                          <a:effectLst/>
                        </a:rPr>
                        <a:t>Ver</a:t>
                      </a:r>
                      <a:endParaRPr lang="en-IN" sz="1100" b="1" i="0" u="none" strike="noStrike" dirty="0">
                        <a:solidFill>
                          <a:schemeClr val="bg2">
                            <a:lumMod val="10000"/>
                          </a:schemeClr>
                        </a:solidFill>
                        <a:effectLst/>
                        <a:latin typeface="Arial" panose="020B0604020202020204" pitchFamily="34" charset="0"/>
                      </a:endParaRPr>
                    </a:p>
                  </a:txBody>
                  <a:tcPr marL="9525" marR="9525" marT="9525" marB="0" anchor="ctr"/>
                </a:tc>
                <a:tc>
                  <a:txBody>
                    <a:bodyPr/>
                    <a:lstStyle/>
                    <a:p>
                      <a:pPr lvl="3" algn="l" fontAlgn="ctr"/>
                      <a:r>
                        <a:rPr lang="en-IN" sz="1100" u="none" strike="noStrike" dirty="0">
                          <a:solidFill>
                            <a:schemeClr val="bg2">
                              <a:lumMod val="10000"/>
                            </a:schemeClr>
                          </a:solidFill>
                          <a:effectLst/>
                        </a:rPr>
                        <a:t> Did not require any operation</a:t>
                      </a:r>
                      <a:endParaRPr lang="en-IN" sz="1100" b="0" i="0" u="none" strike="noStrike" dirty="0">
                        <a:solidFill>
                          <a:schemeClr val="bg2">
                            <a:lumMod val="10000"/>
                          </a:schemeClr>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242313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2612</TotalTime>
  <Words>1614</Words>
  <Application>Microsoft Office PowerPoint</Application>
  <PresentationFormat>On-screen Show (16:9)</PresentationFormat>
  <Paragraphs>196</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Roboto</vt:lpstr>
      <vt:lpstr>var(--colab-chrome-font-family)</vt:lpstr>
      <vt:lpstr>Montserrat</vt:lpstr>
      <vt:lpstr>Calibri</vt:lpstr>
      <vt:lpstr>Arial</vt:lpstr>
      <vt:lpstr>Verdana</vt:lpstr>
      <vt:lpstr>Simple Light</vt:lpstr>
      <vt:lpstr>Capstone Project-1 (Exploratory Data Analysis) Play Store App Review Analysis  BY ADITYA S REKHATE  Data Science Trainee AlmaBetter                                                                                                                                                                                </vt:lpstr>
      <vt:lpstr>CONTENTS</vt:lpstr>
      <vt:lpstr>   </vt:lpstr>
      <vt:lpstr>Problem Statement</vt:lpstr>
      <vt:lpstr>Dataset Description  Two different datasets provided for analysis:  1.Play Store Data.csv                              App            : Categorical, the app name. Category            : Categorical, category the app belongs to. Rating            : Numerical, range from 0.0 to 5.0,Rating has received from the users. Reviews            : Numerical, the number of reviews that the app received. Size            : Numerical, the size of the app. The suffix M - megabytes, K - kilobytes. Installs            : Numerical, describes the number of installs. Type            : Categorical, a label that indicates whether the app is free or paid. Price            : Numerical, the price value for the paid apps. Content Rating : Categorical, a categorical rating that indicates the age group for user. Genre             : Categorical, list of genres to which the app belongs. Last Update        : Date Format, the date at which the app was last updated. Current Version  : Version of the app as specified by the developers. Android Version : The Android  OS the app is compatible with. </vt:lpstr>
      <vt:lpstr>App   : the app name. Translated_Review : the review text. Sentiment  : the sentiment of the review, positive, neutral, or negative. Sentiment_Polarity : the sentiment in numerical form, ranging from -1.00 to 1.00. Sentiment_Subjectivity : a measure of the expression of opinions, evaluations,       feelings, and speculations. </vt:lpstr>
      <vt:lpstr>Data Processing Flowchart</vt:lpstr>
      <vt:lpstr>Required Libraries  </vt:lpstr>
      <vt:lpstr>Data Filtering Column by Column</vt:lpstr>
      <vt:lpstr>Data Visulization</vt:lpstr>
      <vt:lpstr> Most Android Ver. Supported Apps in Play store</vt:lpstr>
      <vt:lpstr>Top Categories in Play store</vt:lpstr>
      <vt:lpstr>Percentage wice share in each category</vt:lpstr>
      <vt:lpstr>Numbers Of Apps Vs Size</vt:lpstr>
      <vt:lpstr> Most Frequent Rating on play store Apps</vt:lpstr>
      <vt:lpstr>Total No Of Free And Paid Apps  </vt:lpstr>
      <vt:lpstr>Content Rating ratio from all apps </vt:lpstr>
      <vt:lpstr> Age Wise Free &amp; Paid Apps User’s Detail</vt:lpstr>
      <vt:lpstr> Top 10 Genres in Play store</vt:lpstr>
      <vt:lpstr>Sentiment Data Across the All Reviews</vt:lpstr>
      <vt:lpstr>Top 10 positive reviews Apps</vt:lpstr>
      <vt:lpstr>Age vs sentiment: each age with its Positive, Negative, Nauteral sentiment </vt:lpstr>
      <vt:lpstr>Feedback in Popular app catagory </vt:lpstr>
      <vt:lpstr>Sentiment Polarity relation with paid and Free App </vt:lpstr>
      <vt:lpstr>Category vs count</vt:lpstr>
      <vt:lpstr>Content Rating Relation with Sentiment Polarity</vt:lpstr>
      <vt:lpstr>Conclusions</vt:lpstr>
      <vt:lpstr>Category</vt:lpstr>
      <vt:lpstr>Genres</vt:lpstr>
      <vt:lpstr>Required specification</vt:lpstr>
      <vt:lpstr>                                                       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(Exploratory Data Analysis)  Play Store App Review Analysis</dc:title>
  <dc:creator>Jayu071</dc:creator>
  <cp:lastModifiedBy>adityarekhate1234@hotmail.com</cp:lastModifiedBy>
  <cp:revision>123</cp:revision>
  <dcterms:modified xsi:type="dcterms:W3CDTF">2022-12-08T15:55:26Z</dcterms:modified>
</cp:coreProperties>
</file>