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0" r:id="rId5"/>
    <p:sldId id="261" r:id="rId6"/>
    <p:sldId id="263" r:id="rId7"/>
    <p:sldId id="309" r:id="rId8"/>
    <p:sldId id="306" r:id="rId9"/>
  </p:sldIdLst>
  <p:sldSz cx="9144000" cy="5143500" type="screen16x9"/>
  <p:notesSz cx="6858000" cy="9144000"/>
  <p:embeddedFontLst>
    <p:embeddedFont>
      <p:font typeface="Montserrat"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9" d="100"/>
          <a:sy n="109" d="100"/>
        </p:scale>
        <p:origin x="595"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92321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8007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758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10208" y="726141"/>
            <a:ext cx="8512500" cy="3691218"/>
          </a:xfrm>
          <a:prstGeom prst="rect">
            <a:avLst/>
          </a:prstGeom>
          <a:noFill/>
          <a:ln>
            <a:noFill/>
          </a:ln>
        </p:spPr>
        <p:txBody>
          <a:bodyPr spcFirstLastPara="1" wrap="square" lIns="91425" tIns="91425" rIns="91425" bIns="91425" anchor="b" anchorCtr="0">
            <a:noAutofit/>
          </a:bodyPr>
          <a:lstStyle/>
          <a:p>
            <a:pPr lvl="0"/>
            <a:r>
              <a:rPr lang="en-GB" sz="4200" b="1" dirty="0">
                <a:solidFill>
                  <a:srgbClr val="CC0000"/>
                </a:solidFill>
                <a:latin typeface="Montserrat"/>
                <a:ea typeface="Montserrat"/>
                <a:cs typeface="Montserrat"/>
                <a:sym typeface="Montserrat"/>
              </a:rPr>
              <a:t>Capstone Project-2</a:t>
            </a:r>
            <a:br>
              <a:rPr lang="en-GB" sz="4200" b="1" dirty="0">
                <a:solidFill>
                  <a:srgbClr val="CC0000"/>
                </a:solidFill>
                <a:latin typeface="Montserrat"/>
                <a:ea typeface="Montserrat"/>
                <a:cs typeface="Montserrat"/>
                <a:sym typeface="Montserrat"/>
              </a:rPr>
            </a:br>
            <a:r>
              <a:rPr lang="en-US" sz="2400" b="1" dirty="0">
                <a:solidFill>
                  <a:schemeClr val="bg1"/>
                </a:solidFill>
              </a:rPr>
              <a:t>Yes Bank Stock Price Prediction</a:t>
            </a:r>
            <a:br>
              <a:rPr lang="en-GB" sz="4200" b="1" dirty="0">
                <a:solidFill>
                  <a:srgbClr val="CC0000"/>
                </a:solidFill>
                <a:latin typeface="Montserrat"/>
                <a:ea typeface="Montserrat"/>
                <a:cs typeface="Montserrat"/>
                <a:sym typeface="Montserrat"/>
              </a:rPr>
            </a:br>
            <a:r>
              <a:rPr lang="en-GB" sz="2400" b="1" dirty="0">
                <a:solidFill>
                  <a:srgbClr val="CC0000"/>
                </a:solidFill>
                <a:latin typeface="Montserrat"/>
                <a:ea typeface="Montserrat"/>
                <a:cs typeface="Montserrat"/>
                <a:sym typeface="Montserrat"/>
              </a:rPr>
              <a:t>BY </a:t>
            </a:r>
            <a:br>
              <a:rPr lang="en-GB" sz="2400" b="1" dirty="0">
                <a:solidFill>
                  <a:srgbClr val="CC0000"/>
                </a:solidFill>
                <a:latin typeface="Montserrat"/>
                <a:ea typeface="Montserrat"/>
                <a:cs typeface="Montserrat"/>
                <a:sym typeface="Montserrat"/>
              </a:rPr>
            </a:br>
            <a:r>
              <a:rPr lang="en-GB" sz="2400" b="1" dirty="0">
                <a:solidFill>
                  <a:schemeClr val="accent2"/>
                </a:solidFill>
                <a:latin typeface="Montserrat"/>
                <a:ea typeface="Montserrat"/>
                <a:cs typeface="Montserrat"/>
                <a:sym typeface="Montserrat"/>
              </a:rPr>
              <a:t>ADITYA .S.REKHATE </a:t>
            </a:r>
            <a:br>
              <a:rPr lang="en-GB" sz="2400" b="1" dirty="0">
                <a:solidFill>
                  <a:srgbClr val="CC0000"/>
                </a:solidFill>
                <a:latin typeface="Montserrat"/>
                <a:ea typeface="Montserrat"/>
                <a:cs typeface="Montserrat"/>
                <a:sym typeface="Montserrat"/>
              </a:rPr>
            </a:br>
            <a:r>
              <a:rPr lang="en-GB" sz="2400" b="1" dirty="0">
                <a:solidFill>
                  <a:srgbClr val="CC0000"/>
                </a:solidFill>
                <a:latin typeface="Montserrat"/>
                <a:ea typeface="Montserrat"/>
                <a:cs typeface="Montserrat"/>
                <a:sym typeface="Montserrat"/>
              </a:rPr>
              <a:t>DATA SCIENCE TRAINEE AT ALMABETTER</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76599" y="963638"/>
            <a:ext cx="8504693" cy="38615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5200"/>
              <a:buNone/>
            </a:pPr>
            <a:r>
              <a:rPr lang="en-US" sz="1600" b="1" dirty="0">
                <a:solidFill>
                  <a:schemeClr val="lt1"/>
                </a:solidFill>
                <a:latin typeface="Montserrat"/>
                <a:ea typeface="Montserrat"/>
                <a:cs typeface="Montserrat"/>
                <a:sym typeface="Montserrat"/>
              </a:rPr>
              <a:t>Linear regression is a statistical method used to analyze and model the relationship between two or more variables. It is called linear because it assumes that there is a linear relationship between the independent variable(s) and the dependent variable. The goal of linear regression is to find the best fit line that summarizes the relationship between the variables.</a:t>
            </a: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In multiple linear regression, there are multiple independent variables and one dependent variable, and the relationship between them is modeled using a linear equation with multiple variable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y = b0 + b1x1 + b2x2 + ... + bn*</a:t>
            </a:r>
            <a:r>
              <a:rPr lang="en-US" sz="1600" b="1" dirty="0" err="1">
                <a:solidFill>
                  <a:schemeClr val="lt1"/>
                </a:solidFill>
                <a:latin typeface="Montserrat"/>
                <a:ea typeface="Montserrat"/>
                <a:cs typeface="Montserrat"/>
                <a:sym typeface="Montserrat"/>
              </a:rPr>
              <a:t>xn</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where y is the dependent variable, x1, x2, ..., </a:t>
            </a:r>
            <a:r>
              <a:rPr lang="en-US" sz="1600" b="1" dirty="0" err="1">
                <a:solidFill>
                  <a:schemeClr val="lt1"/>
                </a:solidFill>
                <a:latin typeface="Montserrat"/>
                <a:ea typeface="Montserrat"/>
                <a:cs typeface="Montserrat"/>
                <a:sym typeface="Montserrat"/>
              </a:rPr>
              <a:t>xn</a:t>
            </a:r>
            <a:r>
              <a:rPr lang="en-US" sz="1600" b="1" dirty="0">
                <a:solidFill>
                  <a:schemeClr val="lt1"/>
                </a:solidFill>
                <a:latin typeface="Montserrat"/>
                <a:ea typeface="Montserrat"/>
                <a:cs typeface="Montserrat"/>
                <a:sym typeface="Montserrat"/>
              </a:rPr>
              <a:t> are the independent variables, and b0, b1, b2, ..., bn are the coefficients (or slopes) of the independent variables.</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76599" y="267285"/>
            <a:ext cx="6981090" cy="584775"/>
          </a:xfrm>
          <a:prstGeom prst="rect">
            <a:avLst/>
          </a:prstGeom>
          <a:noFill/>
        </p:spPr>
        <p:txBody>
          <a:bodyPr wrap="square" rtlCol="0">
            <a:spAutoFit/>
          </a:bodyPr>
          <a:lstStyle/>
          <a:p>
            <a:r>
              <a:rPr lang="en-US" sz="3200" b="1" dirty="0">
                <a:solidFill>
                  <a:schemeClr val="tx1"/>
                </a:solidFill>
                <a:latin typeface="Montserrat"/>
                <a:ea typeface="Montserrat"/>
                <a:cs typeface="Montserrat"/>
              </a:rPr>
              <a:t>Linear Regression </a:t>
            </a:r>
            <a:endParaRPr lang="en-IN" sz="3200" b="1" dirty="0">
              <a:solidFill>
                <a:schemeClr val="tx1"/>
              </a:solidFill>
              <a:latin typeface="Montserrat"/>
              <a:ea typeface="Montserrat"/>
              <a:cs typeface="Montserra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sz="3200" b="1" dirty="0"/>
              <a:t>L</a:t>
            </a:r>
            <a:r>
              <a:rPr lang="en-IN" sz="3200" b="1" dirty="0" err="1"/>
              <a:t>inear</a:t>
            </a:r>
            <a:r>
              <a:rPr lang="en-IN" sz="3200" b="1" dirty="0"/>
              <a:t> Regression Assumption</a:t>
            </a:r>
          </a:p>
        </p:txBody>
      </p:sp>
      <p:sp>
        <p:nvSpPr>
          <p:cNvPr id="3" name="Text Placeholder 2"/>
          <p:cNvSpPr>
            <a:spLocks noGrp="1"/>
          </p:cNvSpPr>
          <p:nvPr>
            <p:ph type="body" idx="1"/>
          </p:nvPr>
        </p:nvSpPr>
        <p:spPr>
          <a:xfrm>
            <a:off x="311700" y="879231"/>
            <a:ext cx="8520600" cy="3671668"/>
          </a:xfrm>
        </p:spPr>
        <p:txBody>
          <a:bodyPr/>
          <a:lstStyle/>
          <a:p>
            <a:pPr>
              <a:buClr>
                <a:schemeClr val="bg1">
                  <a:lumMod val="50000"/>
                </a:schemeClr>
              </a:buClr>
              <a:buFont typeface="Arial"/>
              <a:buAutoNum type="arabicPeriod"/>
            </a:pPr>
            <a:r>
              <a:rPr lang="en-US" sz="1600" b="1" dirty="0">
                <a:solidFill>
                  <a:schemeClr val="bg1"/>
                </a:solidFill>
              </a:rPr>
              <a:t>Linearity: The relationship between the dependent variable and the independent variables is linear.</a:t>
            </a:r>
          </a:p>
          <a:p>
            <a:pPr>
              <a:buClr>
                <a:schemeClr val="bg1">
                  <a:lumMod val="50000"/>
                </a:schemeClr>
              </a:buClr>
              <a:buFont typeface="Arial"/>
              <a:buAutoNum type="arabicPeriod"/>
            </a:pPr>
            <a:r>
              <a:rPr lang="en-US" sz="1600" b="1" dirty="0">
                <a:solidFill>
                  <a:schemeClr val="bg1"/>
                </a:solidFill>
              </a:rPr>
              <a:t>Independence: The observations in the dataset are independent of each other.               </a:t>
            </a:r>
          </a:p>
          <a:p>
            <a:pPr>
              <a:buClr>
                <a:schemeClr val="bg1">
                  <a:lumMod val="50000"/>
                </a:schemeClr>
              </a:buClr>
              <a:buFont typeface="Arial"/>
              <a:buAutoNum type="arabicPeriod"/>
            </a:pPr>
            <a:r>
              <a:rPr lang="en-US" sz="1600" b="1" dirty="0">
                <a:solidFill>
                  <a:schemeClr val="bg1"/>
                </a:solidFill>
              </a:rPr>
              <a:t>Homoscedasticity: The variance of the errors is constant across all values of the independent variables.</a:t>
            </a:r>
          </a:p>
          <a:p>
            <a:pPr>
              <a:buClr>
                <a:schemeClr val="bg1">
                  <a:lumMod val="50000"/>
                </a:schemeClr>
              </a:buClr>
              <a:buFont typeface="Arial"/>
              <a:buAutoNum type="arabicPeriod"/>
            </a:pPr>
            <a:r>
              <a:rPr lang="en-US" sz="1600" b="1" dirty="0">
                <a:solidFill>
                  <a:schemeClr val="bg1"/>
                </a:solidFill>
              </a:rPr>
              <a:t>Normality: The errors are normally distributed.</a:t>
            </a:r>
          </a:p>
          <a:p>
            <a:pPr>
              <a:buClr>
                <a:schemeClr val="bg1">
                  <a:lumMod val="50000"/>
                </a:schemeClr>
              </a:buClr>
              <a:buFont typeface="Arial"/>
              <a:buAutoNum type="arabicPeriod"/>
            </a:pPr>
            <a:r>
              <a:rPr lang="en-US" sz="1600" b="1" dirty="0">
                <a:solidFill>
                  <a:schemeClr val="bg1"/>
                </a:solidFill>
              </a:rPr>
              <a:t>No multicollinearity: The independent variables are not highly correlated with each other.</a:t>
            </a:r>
          </a:p>
          <a:p>
            <a:pPr>
              <a:buClr>
                <a:schemeClr val="bg1">
                  <a:lumMod val="50000"/>
                </a:schemeClr>
              </a:buClr>
              <a:buFont typeface="Arial"/>
              <a:buAutoNum type="arabicPeriod"/>
            </a:pPr>
            <a:r>
              <a:rPr lang="en-US" sz="1600" b="1" dirty="0">
                <a:solidFill>
                  <a:schemeClr val="bg1"/>
                </a:solidFill>
              </a:rPr>
              <a:t>No influential outliers: The dataset does not contain any extreme observations that significantly affect the regression model.</a:t>
            </a:r>
          </a:p>
          <a:p>
            <a:pPr>
              <a:buClr>
                <a:schemeClr val="bg1">
                  <a:lumMod val="50000"/>
                </a:schemeClr>
              </a:buClr>
              <a:buFont typeface="Arial"/>
              <a:buAutoNum type="arabicPeriod"/>
            </a:pPr>
            <a:endParaRPr lang="en-IN" sz="1600" b="1" dirty="0">
              <a:solidFill>
                <a:schemeClr val="bg1"/>
              </a:solidFill>
            </a:endParaRPr>
          </a:p>
          <a:p>
            <a:pPr>
              <a:buClr>
                <a:schemeClr val="bg1">
                  <a:lumMod val="50000"/>
                </a:schemeClr>
              </a:buClr>
              <a:buAutoNum type="arabicPeriod"/>
            </a:pPr>
            <a:endParaRPr lang="en-IN" sz="1600" b="1" dirty="0">
              <a:solidFill>
                <a:schemeClr val="accent4">
                  <a:lumMod val="50000"/>
                </a:schemeClr>
              </a:solidFill>
            </a:endParaRPr>
          </a:p>
          <a:p>
            <a:pPr>
              <a:buClr>
                <a:schemeClr val="bg1">
                  <a:lumMod val="50000"/>
                </a:schemeClr>
              </a:buClr>
              <a:buAutoNum type="arabicPeriod"/>
            </a:pPr>
            <a:endParaRPr lang="en-IN" dirty="0">
              <a:solidFill>
                <a:schemeClr val="accent4">
                  <a:lumMod val="50000"/>
                </a:schemeClr>
              </a:solidFill>
            </a:endParaRPr>
          </a:p>
          <a:p>
            <a:pPr>
              <a:buClr>
                <a:schemeClr val="tx1">
                  <a:lumMod val="60000"/>
                  <a:lumOff val="40000"/>
                </a:schemeClr>
              </a:buClr>
              <a:buFont typeface="+mj-lt"/>
              <a:buAutoNum type="arabicPeriod"/>
            </a:pPr>
            <a:endParaRPr lang="en-IN" dirty="0">
              <a:solidFill>
                <a:schemeClr val="accent4">
                  <a:lumMod val="50000"/>
                </a:schemeClr>
              </a:solidFill>
            </a:endParaRPr>
          </a:p>
        </p:txBody>
      </p:sp>
    </p:spTree>
    <p:extLst>
      <p:ext uri="{BB962C8B-B14F-4D97-AF65-F5344CB8AC3E}">
        <p14:creationId xmlns:p14="http://schemas.microsoft.com/office/powerpoint/2010/main" val="94826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13" y="0"/>
            <a:ext cx="8520600" cy="572700"/>
          </a:xfrm>
        </p:spPr>
        <p:txBody>
          <a:bodyPr/>
          <a:lstStyle/>
          <a:p>
            <a:r>
              <a:rPr lang="en-IN" sz="3200" b="1" dirty="0"/>
              <a:t>Problem Statement</a:t>
            </a:r>
          </a:p>
        </p:txBody>
      </p:sp>
      <p:sp>
        <p:nvSpPr>
          <p:cNvPr id="3" name="Text Placeholder 2"/>
          <p:cNvSpPr>
            <a:spLocks noGrp="1"/>
          </p:cNvSpPr>
          <p:nvPr>
            <p:ph type="body" idx="1"/>
          </p:nvPr>
        </p:nvSpPr>
        <p:spPr>
          <a:xfrm>
            <a:off x="187713" y="687525"/>
            <a:ext cx="8520600" cy="4240935"/>
          </a:xfrm>
        </p:spPr>
        <p:txBody>
          <a:bodyPr/>
          <a:lstStyle/>
          <a:p>
            <a:pPr marL="114300" indent="0">
              <a:lnSpc>
                <a:spcPct val="200000"/>
              </a:lnSpc>
              <a:buNone/>
            </a:pPr>
            <a:r>
              <a:rPr lang="en-US" sz="1600" b="1" dirty="0">
                <a:solidFill>
                  <a:schemeClr val="bg1"/>
                </a:solidFill>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a:t>
            </a:r>
            <a:r>
              <a:rPr lang="en-IN" sz="1600" b="1" dirty="0">
                <a:solidFill>
                  <a:schemeClr val="bg1"/>
                </a:solidFill>
              </a:rPr>
              <a:t> </a:t>
            </a:r>
          </a:p>
          <a:p>
            <a:pPr marL="11430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2432046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4" y="128502"/>
            <a:ext cx="8520600" cy="572700"/>
          </a:xfrm>
          <a:noFill/>
          <a:ln>
            <a:noFill/>
          </a:ln>
        </p:spPr>
        <p:txBody>
          <a:bodyPr spcFirstLastPara="1" wrap="square" lIns="91425" tIns="91425" rIns="91425" bIns="91425" anchor="t" anchorCtr="0">
            <a:noAutofit/>
          </a:bodyPr>
          <a:lstStyle/>
          <a:p>
            <a:pPr lvl="0">
              <a:lnSpc>
                <a:spcPct val="150000"/>
              </a:lnSpc>
            </a:pPr>
            <a:r>
              <a:rPr lang="en-IN" sz="3200" b="1" dirty="0" err="1"/>
              <a:t>Regularazation</a:t>
            </a:r>
            <a:br>
              <a:rPr lang="en-IN" dirty="0"/>
            </a:br>
            <a:br>
              <a:rPr lang="en-IN" sz="800" dirty="0"/>
            </a:br>
            <a:br>
              <a:rPr lang="en-IN" sz="1800" dirty="0">
                <a:solidFill>
                  <a:schemeClr val="accent1">
                    <a:lumMod val="50000"/>
                  </a:schemeClr>
                </a:solidFill>
              </a:rPr>
            </a:br>
            <a:br>
              <a:rPr lang="en-IN" sz="1800" dirty="0">
                <a:solidFill>
                  <a:schemeClr val="accent1">
                    <a:lumMod val="50000"/>
                  </a:schemeClr>
                </a:solidFill>
              </a:rPr>
            </a:br>
            <a:r>
              <a:rPr lang="en-IN" sz="1800" b="1" dirty="0">
                <a:solidFill>
                  <a:schemeClr val="accent2"/>
                </a:solidFill>
              </a:rPr>
              <a:t>1.</a:t>
            </a:r>
            <a:r>
              <a:rPr lang="en-IN" sz="2000" b="1" dirty="0">
                <a:solidFill>
                  <a:schemeClr val="accent2"/>
                </a:solidFill>
              </a:rPr>
              <a:t>Lasso </a:t>
            </a:r>
            <a:r>
              <a:rPr lang="en-IN" sz="1800" b="1" dirty="0">
                <a:solidFill>
                  <a:schemeClr val="accent2"/>
                </a:solidFill>
              </a:rPr>
              <a:t>                </a:t>
            </a:r>
            <a:br>
              <a:rPr lang="en-IN" sz="1800" dirty="0">
                <a:solidFill>
                  <a:schemeClr val="accent1">
                    <a:lumMod val="50000"/>
                  </a:schemeClr>
                </a:solidFill>
              </a:rPr>
            </a:br>
            <a:r>
              <a:rPr lang="en-IN" sz="1800" dirty="0">
                <a:solidFill>
                  <a:schemeClr val="accent1">
                    <a:lumMod val="50000"/>
                  </a:schemeClr>
                </a:solidFill>
              </a:rPr>
              <a:t>       		 </a:t>
            </a:r>
            <a:br>
              <a:rPr lang="en-IN" sz="1800" dirty="0">
                <a:solidFill>
                  <a:schemeClr val="accent1">
                    <a:lumMod val="50000"/>
                  </a:schemeClr>
                </a:solidFill>
              </a:rPr>
            </a:br>
            <a:r>
              <a:rPr lang="en-US" sz="1800" b="1" dirty="0">
                <a:solidFill>
                  <a:schemeClr val="bg1"/>
                </a:solidFill>
              </a:rPr>
              <a:t>Lasso regression, also known as L1 regularization, is a linear regression technique that adds a penalty term to the loss function of the model, which is proportional to the absolute values of the model coefficients. This penalty term helps to constrain the model coefficients to be small, which can lead to a simpler and more interpretable model.</a:t>
            </a:r>
            <a:br>
              <a:rPr lang="en-IN" dirty="0">
                <a:solidFill>
                  <a:schemeClr val="accent1">
                    <a:lumMod val="50000"/>
                  </a:schemeClr>
                </a:solidFill>
              </a:rPr>
            </a:br>
            <a:endParaRPr lang="en-IN" sz="2000" dirty="0"/>
          </a:p>
        </p:txBody>
      </p:sp>
    </p:spTree>
    <p:extLst>
      <p:ext uri="{BB962C8B-B14F-4D97-AF65-F5344CB8AC3E}">
        <p14:creationId xmlns:p14="http://schemas.microsoft.com/office/powerpoint/2010/main" val="3135996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62" y="1592888"/>
            <a:ext cx="8520600" cy="2016073"/>
          </a:xfrm>
        </p:spPr>
        <p:txBody>
          <a:bodyPr/>
          <a:lstStyle/>
          <a:p>
            <a:pPr lvl="0">
              <a:lnSpc>
                <a:spcPct val="150000"/>
              </a:lnSpc>
            </a:pPr>
            <a:r>
              <a:rPr lang="en-US" sz="1600" b="1" dirty="0">
                <a:solidFill>
                  <a:schemeClr val="bg1"/>
                </a:solidFill>
              </a:rPr>
              <a:t>Ridge regression, also known as L2 regularization, is a linear regression technique that adds a penalty term to the loss function of the model, which is proportional to the square of the model coefficients. This penalty term helps to constrain the model coefficients to be small, which can lead to a simpler and more stable model.</a:t>
            </a:r>
            <a:br>
              <a:rPr lang="en-IN" dirty="0">
                <a:solidFill>
                  <a:schemeClr val="bg1"/>
                </a:solidFill>
              </a:rPr>
            </a:br>
            <a:endParaRPr lang="en-IN" dirty="0">
              <a:solidFill>
                <a:schemeClr val="bg1"/>
              </a:solidFill>
            </a:endParaRPr>
          </a:p>
        </p:txBody>
      </p:sp>
      <p:sp>
        <p:nvSpPr>
          <p:cNvPr id="3" name="TextBox 2"/>
          <p:cNvSpPr txBox="1"/>
          <p:nvPr/>
        </p:nvSpPr>
        <p:spPr>
          <a:xfrm>
            <a:off x="263062" y="805588"/>
            <a:ext cx="1018227" cy="369332"/>
          </a:xfrm>
          <a:prstGeom prst="rect">
            <a:avLst/>
          </a:prstGeom>
          <a:noFill/>
        </p:spPr>
        <p:txBody>
          <a:bodyPr wrap="none" rtlCol="0">
            <a:spAutoFit/>
          </a:bodyPr>
          <a:lstStyle/>
          <a:p>
            <a:r>
              <a:rPr lang="en-IN" sz="1800" b="1" dirty="0">
                <a:solidFill>
                  <a:schemeClr val="accent2"/>
                </a:solidFill>
              </a:rPr>
              <a:t>2.Ridge</a:t>
            </a:r>
          </a:p>
        </p:txBody>
      </p:sp>
    </p:spTree>
    <p:extLst>
      <p:ext uri="{BB962C8B-B14F-4D97-AF65-F5344CB8AC3E}">
        <p14:creationId xmlns:p14="http://schemas.microsoft.com/office/powerpoint/2010/main" val="36193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62" y="1592888"/>
            <a:ext cx="8520600" cy="2016073"/>
          </a:xfrm>
        </p:spPr>
        <p:txBody>
          <a:bodyPr/>
          <a:lstStyle/>
          <a:p>
            <a:pPr lvl="0">
              <a:lnSpc>
                <a:spcPct val="200000"/>
              </a:lnSpc>
            </a:pPr>
            <a:r>
              <a:rPr lang="en-US" sz="1600" b="1" dirty="0">
                <a:solidFill>
                  <a:schemeClr val="bg1"/>
                </a:solidFill>
              </a:rPr>
              <a:t>Elastic Net is a type of regularization method used in linear regression and other statistical models. It combines the penalties of the L1 (Lasso) and L2 (Ridge) regularization </a:t>
            </a:r>
            <a:r>
              <a:rPr lang="en-US" sz="1600" b="1" dirty="0" err="1">
                <a:solidFill>
                  <a:schemeClr val="bg1"/>
                </a:solidFill>
              </a:rPr>
              <a:t>methods.In</a:t>
            </a:r>
            <a:r>
              <a:rPr lang="en-US" sz="1600" b="1" dirty="0">
                <a:solidFill>
                  <a:schemeClr val="bg1"/>
                </a:solidFill>
              </a:rPr>
              <a:t> traditional linear regression, the objective is to minimize the sum of squared errors between the predicted values and the actual values. However, this can lead to overfitting of the model, where it performs well on the training data but poorly on new, unseen data.</a:t>
            </a:r>
            <a:br>
              <a:rPr lang="en-IN" sz="1600" b="1" dirty="0">
                <a:solidFill>
                  <a:schemeClr val="bg1"/>
                </a:solidFill>
              </a:rPr>
            </a:br>
            <a:endParaRPr lang="en-IN" sz="1600" b="1" dirty="0">
              <a:solidFill>
                <a:schemeClr val="bg1"/>
              </a:solidFill>
            </a:endParaRPr>
          </a:p>
        </p:txBody>
      </p:sp>
      <p:sp>
        <p:nvSpPr>
          <p:cNvPr id="3" name="TextBox 2"/>
          <p:cNvSpPr txBox="1"/>
          <p:nvPr/>
        </p:nvSpPr>
        <p:spPr>
          <a:xfrm>
            <a:off x="263062" y="805588"/>
            <a:ext cx="2393604" cy="584775"/>
          </a:xfrm>
          <a:prstGeom prst="rect">
            <a:avLst/>
          </a:prstGeom>
          <a:noFill/>
        </p:spPr>
        <p:txBody>
          <a:bodyPr wrap="none" rtlCol="0">
            <a:spAutoFit/>
          </a:bodyPr>
          <a:lstStyle/>
          <a:p>
            <a:r>
              <a:rPr lang="en-IN" sz="3200" b="1" dirty="0">
                <a:solidFill>
                  <a:schemeClr val="tx1"/>
                </a:solidFill>
              </a:rPr>
              <a:t>Elastic Net </a:t>
            </a:r>
          </a:p>
        </p:txBody>
      </p:sp>
    </p:spTree>
    <p:extLst>
      <p:ext uri="{BB962C8B-B14F-4D97-AF65-F5344CB8AC3E}">
        <p14:creationId xmlns:p14="http://schemas.microsoft.com/office/powerpoint/2010/main" val="3220527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28" y="2018714"/>
            <a:ext cx="8520600" cy="3017520"/>
          </a:xfrm>
        </p:spPr>
        <p:txBody>
          <a:bodyPr/>
          <a:lstStyle/>
          <a:p>
            <a:pPr lvl="0">
              <a:lnSpc>
                <a:spcPct val="150000"/>
              </a:lnSpc>
            </a:pPr>
            <a:r>
              <a:rPr lang="en-US" sz="1600" b="1" dirty="0">
                <a:solidFill>
                  <a:schemeClr val="bg1"/>
                </a:solidFill>
              </a:rPr>
              <a:t>Cross-validation is a technique used in machine learning to assess the performance of a predictive model. The basic idea behind cross-validation is to divide the available data into multiple subsets, called folds, and then use each fold in turn to evaluate the model trained on the remaining </a:t>
            </a:r>
            <a:r>
              <a:rPr lang="en-US" sz="1600" b="1" dirty="0" err="1">
                <a:solidFill>
                  <a:schemeClr val="bg1"/>
                </a:solidFill>
              </a:rPr>
              <a:t>data.The</a:t>
            </a:r>
            <a:r>
              <a:rPr lang="en-US" sz="1600" b="1" dirty="0">
                <a:solidFill>
                  <a:schemeClr val="bg1"/>
                </a:solidFill>
              </a:rPr>
              <a:t> most common form of cross-validation is k-fold cross-validation. In k-fold cross-validation, the data is divided into k subsets of roughly equal size. The model is trained on k-1 of these subsets and then evaluated on the remaining subset. This process is repeated k times, with each of the k subsets used exactly once for evaluation. The performance of the model .</a:t>
            </a:r>
            <a:br>
              <a:rPr lang="en-IN" dirty="0">
                <a:solidFill>
                  <a:schemeClr val="bg1"/>
                </a:solidFill>
              </a:rPr>
            </a:br>
            <a:endParaRPr lang="en-IN" dirty="0">
              <a:solidFill>
                <a:schemeClr val="bg1"/>
              </a:solidFill>
            </a:endParaRPr>
          </a:p>
        </p:txBody>
      </p:sp>
      <p:sp>
        <p:nvSpPr>
          <p:cNvPr id="3" name="TextBox 2"/>
          <p:cNvSpPr txBox="1"/>
          <p:nvPr/>
        </p:nvSpPr>
        <p:spPr>
          <a:xfrm>
            <a:off x="136452" y="58237"/>
            <a:ext cx="3485249" cy="584775"/>
          </a:xfrm>
          <a:prstGeom prst="rect">
            <a:avLst/>
          </a:prstGeom>
          <a:noFill/>
        </p:spPr>
        <p:txBody>
          <a:bodyPr wrap="none" rtlCol="0">
            <a:spAutoFit/>
          </a:bodyPr>
          <a:lstStyle/>
          <a:p>
            <a:r>
              <a:rPr lang="en-IN" sz="3200" b="1" dirty="0">
                <a:solidFill>
                  <a:schemeClr val="tx1"/>
                </a:solidFill>
              </a:rPr>
              <a:t>Cross validation </a:t>
            </a:r>
          </a:p>
        </p:txBody>
      </p:sp>
      <p:pic>
        <p:nvPicPr>
          <p:cNvPr id="1026" name="Picture 2" descr="Image result for cross validation">
            <a:extLst>
              <a:ext uri="{FF2B5EF4-FFF2-40B4-BE49-F238E27FC236}">
                <a16:creationId xmlns:a16="http://schemas.microsoft.com/office/drawing/2014/main" id="{7FFBA976-B98B-8F16-9A7B-5EF0DECE2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66" y="498319"/>
            <a:ext cx="5609470" cy="166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617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2231</TotalTime>
  <Words>718</Words>
  <Application>Microsoft Office PowerPoint</Application>
  <PresentationFormat>On-screen Show (16:9)</PresentationFormat>
  <Paragraphs>21</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Montserrat</vt:lpstr>
      <vt:lpstr>Simple Light</vt:lpstr>
      <vt:lpstr>Capstone Project-2 Yes Bank Stock Price Prediction BY  ADITYA .S.REKHATE  DATA SCIENCE TRAINEE AT ALMABETTER  </vt:lpstr>
      <vt:lpstr>Linear regression is a statistical method used to analyze and model the relationship between two or more variables. It is called linear because it assumes that there is a linear relationship between the independent variable(s) and the dependent variable. The goal of linear regression is to find the best fit line that summarizes the relationship between the variables.   In multiple linear regression, there are multiple independent variables and one dependent variable, and the relationship between them is modeled using a linear equation with multiple variable                                                                           y = b0 + b1x1 + b2x2 + ... + bn*xn                                        where y is the dependent variable, x1, x2, ..., xn are the independent variables, and b0, b1, b2, ..., bn are the coefficients (or slopes) of the independent variables. </vt:lpstr>
      <vt:lpstr>Linear Regression Assumption</vt:lpstr>
      <vt:lpstr>Problem Statement</vt:lpstr>
      <vt:lpstr>Regularazation    1.Lasso                             Lasso regression, also known as L1 regularization, is a linear regression technique that adds a penalty term to the loss function of the model, which is proportional to the absolute values of the model coefficients. This penalty term helps to constrain the model coefficients to be small, which can lead to a simpler and more interpretable model. </vt:lpstr>
      <vt:lpstr>Ridge regression, also known as L2 regularization, is a linear regression technique that adds a penalty term to the loss function of the model, which is proportional to the square of the model coefficients. This penalty term helps to constrain the model coefficients to be small, which can lead to a simpler and more stable model. </vt:lpstr>
      <vt:lpstr>Elastic Net is a type of regularization method used in linear regression and other statistical models. It combines the penalties of the L1 (Lasso) and L2 (Ridge) regularization methods.In traditional linear regression, the objective is to minimize the sum of squared errors between the predicted values and the actual values. However, this can lead to overfitting of the model, where it performs well on the training data but poorly on new, unseen data. </vt:lpstr>
      <vt:lpstr>Cross-validation is a technique used in machine learning to assess the performance of a predictive model. The basic idea behind cross-validation is to divide the available data into multiple subsets, called folds, and then use each fold in turn to evaluate the model trained on the remaining data.The most common form of cross-validation is k-fold cross-validation. In k-fold cross-validation, the data is divided into k subsets of roughly equal size. The model is trained on k-1 of these subsets and then evaluated on the remaining subset. This process is repeated k times, with each of the k subsets used exactly once for evaluation. The performance of the model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(Exploratory Data Analysis)  Play Store App Review Analysis</dc:title>
  <dc:creator>Jayu071</dc:creator>
  <cp:lastModifiedBy>adityarekhate1234@hotmail.com</cp:lastModifiedBy>
  <cp:revision>118</cp:revision>
  <dcterms:modified xsi:type="dcterms:W3CDTF">2023-03-01T09:23:47Z</dcterms:modified>
</cp:coreProperties>
</file>