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xml" ContentType="application/vnd.openxmlformats-officedocument.presentationml.notesSlide+xml"/>
  <Override PartName="/ppt/tags/tag28.xml" ContentType="application/vnd.openxmlformats-officedocument.presentationml.tags+xml"/>
  <Override PartName="/ppt/notesSlides/notesSlide2.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3.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5"/>
  </p:sldMasterIdLst>
  <p:notesMasterIdLst>
    <p:notesMasterId r:id="rId43"/>
  </p:notesMasterIdLst>
  <p:sldIdLst>
    <p:sldId id="9143" r:id="rId6"/>
    <p:sldId id="9284" r:id="rId7"/>
    <p:sldId id="9248" r:id="rId8"/>
    <p:sldId id="9253" r:id="rId9"/>
    <p:sldId id="9262" r:id="rId10"/>
    <p:sldId id="528" r:id="rId11"/>
    <p:sldId id="9265" r:id="rId12"/>
    <p:sldId id="9266" r:id="rId13"/>
    <p:sldId id="9267" r:id="rId14"/>
    <p:sldId id="9271" r:id="rId15"/>
    <p:sldId id="9285" r:id="rId16"/>
    <p:sldId id="9276" r:id="rId17"/>
    <p:sldId id="9277" r:id="rId18"/>
    <p:sldId id="9273" r:id="rId19"/>
    <p:sldId id="9279" r:id="rId20"/>
    <p:sldId id="9278" r:id="rId21"/>
    <p:sldId id="9280" r:id="rId22"/>
    <p:sldId id="9281" r:id="rId23"/>
    <p:sldId id="9282" r:id="rId24"/>
    <p:sldId id="9286" r:id="rId25"/>
    <p:sldId id="9287" r:id="rId26"/>
    <p:sldId id="9288" r:id="rId27"/>
    <p:sldId id="9254" r:id="rId28"/>
    <p:sldId id="9255" r:id="rId29"/>
    <p:sldId id="9256" r:id="rId30"/>
    <p:sldId id="9251" r:id="rId31"/>
    <p:sldId id="9259" r:id="rId32"/>
    <p:sldId id="9257" r:id="rId33"/>
    <p:sldId id="9258" r:id="rId34"/>
    <p:sldId id="9249" r:id="rId35"/>
    <p:sldId id="9289" r:id="rId36"/>
    <p:sldId id="9246" r:id="rId37"/>
    <p:sldId id="9241" r:id="rId38"/>
    <p:sldId id="9240" r:id="rId39"/>
    <p:sldId id="9242" r:id="rId40"/>
    <p:sldId id="9243" r:id="rId41"/>
    <p:sldId id="9261" r:id="rId42"/>
  </p:sldIdLst>
  <p:sldSz cx="9144000" cy="6858000" type="screen4x3"/>
  <p:notesSz cx="6858000" cy="9144000"/>
  <p:custDataLst>
    <p:tags r:id="rId4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CBF8F1-EFF2-4A5D-BBBF-89F404992CEF}">
          <p14:sldIdLst>
            <p14:sldId id="9143"/>
            <p14:sldId id="9284"/>
            <p14:sldId id="9248"/>
            <p14:sldId id="9253"/>
            <p14:sldId id="9262"/>
            <p14:sldId id="528"/>
            <p14:sldId id="9265"/>
            <p14:sldId id="9266"/>
            <p14:sldId id="9267"/>
            <p14:sldId id="9271"/>
            <p14:sldId id="9285"/>
            <p14:sldId id="9276"/>
            <p14:sldId id="9277"/>
            <p14:sldId id="9273"/>
            <p14:sldId id="9279"/>
            <p14:sldId id="9278"/>
            <p14:sldId id="9280"/>
            <p14:sldId id="9281"/>
            <p14:sldId id="9282"/>
          </p14:sldIdLst>
        </p14:section>
        <p14:section name="Default Section" id="{0083128B-C1F0-6B44-8341-124E09F85FE4}">
          <p14:sldIdLst>
            <p14:sldId id="9286"/>
            <p14:sldId id="9287"/>
            <p14:sldId id="9288"/>
            <p14:sldId id="9254"/>
            <p14:sldId id="9255"/>
            <p14:sldId id="9256"/>
            <p14:sldId id="9251"/>
            <p14:sldId id="9259"/>
            <p14:sldId id="9257"/>
            <p14:sldId id="9258"/>
            <p14:sldId id="9249"/>
            <p14:sldId id="9289"/>
            <p14:sldId id="9246"/>
            <p14:sldId id="9241"/>
            <p14:sldId id="9240"/>
            <p14:sldId id="9242"/>
            <p14:sldId id="9243"/>
            <p14:sldId id="9261"/>
          </p14:sldIdLst>
        </p14:section>
      </p14:sectionLst>
    </p:ext>
    <p:ext uri="{EFAFB233-063F-42B5-8137-9DF3F51BA10A}">
      <p15:sldGuideLst xmlns:p15="http://schemas.microsoft.com/office/powerpoint/2012/main">
        <p15:guide id="1" orient="horz" pos="2160" userDrawn="1">
          <p15:clr>
            <a:srgbClr val="A4A3A4"/>
          </p15:clr>
        </p15:guide>
        <p15:guide id="2" pos="29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88" autoAdjust="0"/>
    <p:restoredTop sz="91573" autoAdjust="0"/>
  </p:normalViewPr>
  <p:slideViewPr>
    <p:cSldViewPr snapToGrid="0">
      <p:cViewPr>
        <p:scale>
          <a:sx n="150" d="100"/>
          <a:sy n="150" d="100"/>
        </p:scale>
        <p:origin x="1528" y="-104"/>
      </p:cViewPr>
      <p:guideLst>
        <p:guide orient="horz" pos="2160"/>
        <p:guide pos="2904"/>
      </p:guideLst>
    </p:cSldViewPr>
  </p:slideViewPr>
  <p:notesTextViewPr>
    <p:cViewPr>
      <p:scale>
        <a:sx n="1" d="1"/>
        <a:sy n="1" d="1"/>
      </p:scale>
      <p:origin x="0" y="0"/>
    </p:cViewPr>
  </p:notesTextViewPr>
  <p:sorterViewPr>
    <p:cViewPr>
      <p:scale>
        <a:sx n="110" d="100"/>
        <a:sy n="110" d="100"/>
      </p:scale>
      <p:origin x="0" y="-263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1" i="0" u="none" strike="noStrike" kern="1200" spc="0" baseline="0">
                <a:solidFill>
                  <a:schemeClr val="tx1"/>
                </a:solidFill>
                <a:latin typeface="+mn-lt"/>
                <a:ea typeface="+mn-ea"/>
                <a:cs typeface="+mn-cs"/>
              </a:defRPr>
            </a:pPr>
            <a:r>
              <a:rPr lang="en-US" sz="1050" b="1" dirty="0"/>
              <a:t>Tablespreads</a:t>
            </a:r>
            <a:r>
              <a:rPr lang="en-US" sz="1050" b="1" baseline="0" dirty="0"/>
              <a:t> $ Sales by Brand</a:t>
            </a:r>
          </a:p>
        </c:rich>
      </c:tx>
      <c:layout>
        <c:manualLayout>
          <c:xMode val="edge"/>
          <c:yMode val="edge"/>
          <c:x val="0.31199848759791587"/>
          <c:y val="2.0756382178929819E-2"/>
        </c:manualLayout>
      </c:layout>
      <c:overlay val="0"/>
      <c:spPr>
        <a:noFill/>
        <a:ln>
          <a:noFill/>
        </a:ln>
        <a:effectLst/>
      </c:spPr>
      <c:txPr>
        <a:bodyPr rot="0" spcFirstLastPara="1" vertOverflow="ellipsis" vert="horz" wrap="square" anchor="ctr" anchorCtr="1"/>
        <a:lstStyle/>
        <a:p>
          <a:pPr>
            <a:defRPr sz="105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1.6383574065541098E-2"/>
          <c:y val="9.1777803201168046E-2"/>
          <c:w val="0.96723285186891783"/>
          <c:h val="0.7583720132056353"/>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6"/>
            <c:invertIfNegative val="0"/>
            <c:bubble3D val="0"/>
            <c:spPr>
              <a:solidFill>
                <a:schemeClr val="accent4"/>
              </a:solidFill>
              <a:ln>
                <a:noFill/>
              </a:ln>
              <a:effectLst/>
            </c:spPr>
            <c:extLst>
              <c:ext xmlns:c16="http://schemas.microsoft.com/office/drawing/2014/chart" uri="{C3380CC4-5D6E-409C-BE32-E72D297353CC}">
                <c16:uniqueId val="{00000006-F31C-4CC2-BF4B-0CCBB7796591}"/>
              </c:ext>
            </c:extLst>
          </c:dPt>
          <c:dPt>
            <c:idx val="7"/>
            <c:invertIfNegative val="0"/>
            <c:bubble3D val="0"/>
            <c:spPr>
              <a:solidFill>
                <a:schemeClr val="accent4"/>
              </a:solidFill>
              <a:ln>
                <a:noFill/>
              </a:ln>
              <a:effectLst/>
            </c:spPr>
            <c:extLst>
              <c:ext xmlns:c16="http://schemas.microsoft.com/office/drawing/2014/chart" uri="{C3380CC4-5D6E-409C-BE32-E72D297353CC}">
                <c16:uniqueId val="{00000004-F31C-4CC2-BF4B-0CCBB7796591}"/>
              </c:ext>
            </c:extLst>
          </c:dPt>
          <c:dPt>
            <c:idx val="9"/>
            <c:invertIfNegative val="0"/>
            <c:bubble3D val="0"/>
            <c:spPr>
              <a:solidFill>
                <a:schemeClr val="accent4"/>
              </a:solidFill>
              <a:ln>
                <a:noFill/>
              </a:ln>
              <a:effectLst/>
            </c:spPr>
            <c:extLst>
              <c:ext xmlns:c16="http://schemas.microsoft.com/office/drawing/2014/chart" uri="{C3380CC4-5D6E-409C-BE32-E72D297353CC}">
                <c16:uniqueId val="{00000005-F31C-4CC2-BF4B-0CCBB7796591}"/>
              </c:ext>
            </c:extLst>
          </c:dPt>
          <c:dPt>
            <c:idx val="10"/>
            <c:invertIfNegative val="0"/>
            <c:bubble3D val="0"/>
            <c:spPr>
              <a:solidFill>
                <a:schemeClr val="accent4"/>
              </a:solidFill>
              <a:ln>
                <a:noFill/>
              </a:ln>
              <a:effectLst/>
            </c:spPr>
            <c:extLst>
              <c:ext xmlns:c16="http://schemas.microsoft.com/office/drawing/2014/chart" uri="{C3380CC4-5D6E-409C-BE32-E72D297353CC}">
                <c16:uniqueId val="{00000007-F31C-4CC2-BF4B-0CCBB7796591}"/>
              </c:ext>
            </c:extLst>
          </c:dPt>
          <c:dLbls>
            <c:dLbl>
              <c:idx val="6"/>
              <c:numFmt formatCode="[&gt;999999999]&quot;$&quot;#.#,,,&quot;B&quot;;[&gt;999999]&quot;$&quot;#,,&quot;M&quot;" sourceLinked="0"/>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solidFill>
                      <a:effectLst>
                        <a:outerShdw blurRad="38100" dist="38100" dir="2700000" algn="tl">
                          <a:srgbClr val="000000">
                            <a:alpha val="43137"/>
                          </a:srgbClr>
                        </a:outerShdw>
                      </a:effectLst>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F31C-4CC2-BF4B-0CCBB7796591}"/>
                </c:ext>
              </c:extLst>
            </c:dLbl>
            <c:dLbl>
              <c:idx val="7"/>
              <c:numFmt formatCode="[&gt;999999999]&quot;$&quot;#.#,,,&quot;B&quot;;[&gt;999999]&quot;$&quot;#,,&quot;M&quot;" sourceLinked="0"/>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solidFill>
                      <a:effectLst>
                        <a:outerShdw blurRad="38100" dist="38100" dir="2700000" algn="tl">
                          <a:srgbClr val="000000">
                            <a:alpha val="43137"/>
                          </a:srgbClr>
                        </a:outerShdw>
                      </a:effectLst>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F31C-4CC2-BF4B-0CCBB7796591}"/>
                </c:ext>
              </c:extLst>
            </c:dLbl>
            <c:dLbl>
              <c:idx val="9"/>
              <c:numFmt formatCode="[&gt;999999999]&quot;$&quot;#.#,,,&quot;B&quot;;[&gt;999999]&quot;$&quot;#,,&quot;M&quot;" sourceLinked="0"/>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solidFill>
                      <a:effectLst>
                        <a:outerShdw blurRad="38100" dist="38100" dir="2700000" algn="tl">
                          <a:srgbClr val="000000">
                            <a:alpha val="43137"/>
                          </a:srgbClr>
                        </a:outerShdw>
                      </a:effectLst>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F31C-4CC2-BF4B-0CCBB7796591}"/>
                </c:ext>
              </c:extLst>
            </c:dLbl>
            <c:dLbl>
              <c:idx val="10"/>
              <c:numFmt formatCode="[&gt;999999999]&quot;$&quot;#.#,,,&quot;B&quot;;[&gt;999999]&quot;$&quot;#,,&quot;M&quot;" sourceLinked="0"/>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solidFill>
                      <a:effectLst>
                        <a:outerShdw blurRad="38100" dist="38100" dir="2700000" algn="tl">
                          <a:srgbClr val="000000">
                            <a:alpha val="43137"/>
                          </a:srgbClr>
                        </a:outerShdw>
                      </a:effectLst>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F31C-4CC2-BF4B-0CCBB7796591}"/>
                </c:ext>
              </c:extLst>
            </c:dLbl>
            <c:numFmt formatCode="[&gt;999999999]&quot;$&quot;#.#,,,&quot;B&quot;;[&gt;999999]&quot;$&quot;#,,&quot;M&quot;"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Private Label</c:v>
                </c:pt>
                <c:pt idx="1">
                  <c:v>Land O Lakes</c:v>
                </c:pt>
                <c:pt idx="2">
                  <c:v>Country Crock</c:v>
                </c:pt>
                <c:pt idx="3">
                  <c:v>Kerrygold</c:v>
                </c:pt>
                <c:pt idx="4">
                  <c:v>ICBINB</c:v>
                </c:pt>
                <c:pt idx="5">
                  <c:v>Challenge</c:v>
                </c:pt>
                <c:pt idx="6">
                  <c:v>Blue Bonnet</c:v>
                </c:pt>
                <c:pt idx="7">
                  <c:v>Smart Balance</c:v>
                </c:pt>
                <c:pt idx="8">
                  <c:v>Imperial</c:v>
                </c:pt>
                <c:pt idx="9">
                  <c:v>Earth Balance</c:v>
                </c:pt>
                <c:pt idx="10">
                  <c:v>Parkay</c:v>
                </c:pt>
                <c:pt idx="11">
                  <c:v>All Other</c:v>
                </c:pt>
              </c:strCache>
            </c:strRef>
          </c:cat>
          <c:val>
            <c:numRef>
              <c:f>Sheet1!$B$2:$B$13</c:f>
              <c:numCache>
                <c:formatCode>\$#,##0</c:formatCode>
                <c:ptCount val="12"/>
                <c:pt idx="0">
                  <c:v>1714442556.6201828</c:v>
                </c:pt>
                <c:pt idx="1">
                  <c:v>1218664592.5276294</c:v>
                </c:pt>
                <c:pt idx="2">
                  <c:v>426934342.81535494</c:v>
                </c:pt>
                <c:pt idx="3">
                  <c:v>298095361.77924436</c:v>
                </c:pt>
                <c:pt idx="4">
                  <c:v>277896338.03412163</c:v>
                </c:pt>
                <c:pt idx="5">
                  <c:v>223866070.51290283</c:v>
                </c:pt>
                <c:pt idx="6">
                  <c:v>158773188.81033453</c:v>
                </c:pt>
                <c:pt idx="7">
                  <c:v>119872096.27689268</c:v>
                </c:pt>
                <c:pt idx="8">
                  <c:v>110987023.64509323</c:v>
                </c:pt>
                <c:pt idx="9">
                  <c:v>83550513.029961035</c:v>
                </c:pt>
                <c:pt idx="10">
                  <c:v>55142298.32796517</c:v>
                </c:pt>
                <c:pt idx="11">
                  <c:v>678220730.61177921</c:v>
                </c:pt>
              </c:numCache>
            </c:numRef>
          </c:val>
          <c:extLst>
            <c:ext xmlns:c16="http://schemas.microsoft.com/office/drawing/2014/chart" uri="{C3380CC4-5D6E-409C-BE32-E72D297353CC}">
              <c16:uniqueId val="{00000000-F31C-4CC2-BF4B-0CCBB7796591}"/>
            </c:ext>
          </c:extLst>
        </c:ser>
        <c:dLbls>
          <c:dLblPos val="outEnd"/>
          <c:showLegendKey val="0"/>
          <c:showVal val="1"/>
          <c:showCatName val="0"/>
          <c:showSerName val="0"/>
          <c:showPercent val="0"/>
          <c:showBubbleSize val="0"/>
        </c:dLbls>
        <c:gapWidth val="120"/>
        <c:overlap val="-27"/>
        <c:axId val="543870648"/>
        <c:axId val="543865400"/>
      </c:barChart>
      <c:catAx>
        <c:axId val="543870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en-US"/>
          </a:p>
        </c:txPr>
        <c:crossAx val="543865400"/>
        <c:crosses val="autoZero"/>
        <c:auto val="1"/>
        <c:lblAlgn val="ctr"/>
        <c:lblOffset val="100"/>
        <c:noMultiLvlLbl val="0"/>
      </c:catAx>
      <c:valAx>
        <c:axId val="543865400"/>
        <c:scaling>
          <c:orientation val="minMax"/>
        </c:scaling>
        <c:delete val="1"/>
        <c:axPos val="l"/>
        <c:numFmt formatCode="\$#,##0" sourceLinked="1"/>
        <c:majorTickMark val="none"/>
        <c:minorTickMark val="none"/>
        <c:tickLblPos val="nextTo"/>
        <c:crossAx val="5438706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0">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94D0A9-E29A-4B38-8E90-7DD2F4A48CA8}" type="datetimeFigureOut">
              <a:rPr lang="en-US" smtClean="0"/>
              <a:t>5/5/23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32652-A9F7-464B-A409-72EE289CDDFA}" type="slidenum">
              <a:rPr lang="en-US" smtClean="0"/>
              <a:t>‹#›</a:t>
            </a:fld>
            <a:endParaRPr lang="en-US" dirty="0"/>
          </a:p>
        </p:txBody>
      </p:sp>
    </p:spTree>
    <p:extLst>
      <p:ext uri="{BB962C8B-B14F-4D97-AF65-F5344CB8AC3E}">
        <p14:creationId xmlns:p14="http://schemas.microsoft.com/office/powerpoint/2010/main" val="190465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932652-A9F7-464B-A409-72EE289CDDFA}" type="slidenum">
              <a:rPr lang="en-US" smtClean="0"/>
              <a:t>13</a:t>
            </a:fld>
            <a:endParaRPr lang="en-US" dirty="0"/>
          </a:p>
        </p:txBody>
      </p:sp>
    </p:spTree>
    <p:extLst>
      <p:ext uri="{BB962C8B-B14F-4D97-AF65-F5344CB8AC3E}">
        <p14:creationId xmlns:p14="http://schemas.microsoft.com/office/powerpoint/2010/main" val="183405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932652-A9F7-464B-A409-72EE289CDDFA}" type="slidenum">
              <a:rPr lang="en-US" smtClean="0"/>
              <a:t>14</a:t>
            </a:fld>
            <a:endParaRPr lang="en-US" dirty="0"/>
          </a:p>
        </p:txBody>
      </p:sp>
    </p:spTree>
    <p:extLst>
      <p:ext uri="{BB962C8B-B14F-4D97-AF65-F5344CB8AC3E}">
        <p14:creationId xmlns:p14="http://schemas.microsoft.com/office/powerpoint/2010/main" val="301463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932652-A9F7-464B-A409-72EE289CDDFA}" type="slidenum">
              <a:rPr lang="en-US" smtClean="0"/>
              <a:t>18</a:t>
            </a:fld>
            <a:endParaRPr lang="en-US" dirty="0"/>
          </a:p>
        </p:txBody>
      </p:sp>
    </p:spTree>
    <p:extLst>
      <p:ext uri="{BB962C8B-B14F-4D97-AF65-F5344CB8AC3E}">
        <p14:creationId xmlns:p14="http://schemas.microsoft.com/office/powerpoint/2010/main" val="27624160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2.png"/><Relationship Id="rId5" Type="http://schemas.openxmlformats.org/officeDocument/2006/relationships/image" Target="../media/image11.emf"/><Relationship Id="rId4" Type="http://schemas.openxmlformats.org/officeDocument/2006/relationships/oleObject" Target="../embeddings/oleObject3.bin"/></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5_Title Slide">
    <p:bg>
      <p:bgPr>
        <a:blipFill dpi="0" rotWithShape="1">
          <a:blip r:embed="rId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1143000" y="4899805"/>
            <a:ext cx="6858000" cy="734216"/>
          </a:xfrm>
        </p:spPr>
        <p:txBody>
          <a:bodyPr anchor="b">
            <a:noAutofit/>
          </a:bodyPr>
          <a:lstStyle>
            <a:lvl1pPr algn="ctr">
              <a:defRPr sz="3600" b="0" i="0">
                <a:solidFill>
                  <a:schemeClr val="tx1"/>
                </a:solidFill>
                <a:latin typeface="Arial" charset="0"/>
                <a:ea typeface="Arial" charset="0"/>
                <a:cs typeface="Arial" charset="0"/>
              </a:defRPr>
            </a:lvl1pPr>
          </a:lstStyle>
          <a:p>
            <a:r>
              <a:rPr lang="en-US" dirty="0"/>
              <a:t>Title Slide</a:t>
            </a:r>
          </a:p>
        </p:txBody>
      </p:sp>
      <p:sp>
        <p:nvSpPr>
          <p:cNvPr id="8" name="Subtitle 2"/>
          <p:cNvSpPr>
            <a:spLocks noGrp="1"/>
          </p:cNvSpPr>
          <p:nvPr>
            <p:ph type="subTitle" idx="1"/>
          </p:nvPr>
        </p:nvSpPr>
        <p:spPr>
          <a:xfrm>
            <a:off x="2260122" y="5903014"/>
            <a:ext cx="4623759" cy="561047"/>
          </a:xfrm>
        </p:spPr>
        <p:txBody>
          <a:bodyPr>
            <a:noAutofit/>
          </a:bodyPr>
          <a:lstStyle>
            <a:lvl1pPr marL="0" indent="0" algn="ctr">
              <a:buNone/>
              <a:defRPr sz="2400" b="0" i="0">
                <a:solidFill>
                  <a:schemeClr val="tx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custDataLst>
      <p:tags r:id="rId1"/>
    </p:custDataLst>
    <p:extLst>
      <p:ext uri="{BB962C8B-B14F-4D97-AF65-F5344CB8AC3E}">
        <p14:creationId xmlns:p14="http://schemas.microsoft.com/office/powerpoint/2010/main" val="2348690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_Title and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1" imgH="420" progId="TCLayout.ActiveDocument.1">
                  <p:embed/>
                </p:oleObj>
              </mc:Choice>
              <mc:Fallback>
                <p:oleObj name="think-cell Slide" r:id="rId4" imgW="421" imgH="420"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marL="0" lvl="0" indent="0" algn="ctr" eaLnBrk="1">
              <a:lnSpc>
                <a:spcPct val="100000"/>
              </a:lnSpc>
              <a:spcBef>
                <a:spcPct val="0"/>
              </a:spcBef>
              <a:spcAft>
                <a:spcPct val="0"/>
              </a:spcAft>
            </a:pPr>
            <a:endParaRPr lang="en-US" sz="2000" b="0" i="0" baseline="0" dirty="0">
              <a:latin typeface="Calibri" panose="020F0502020204030204" pitchFamily="34" charset="0"/>
              <a:ea typeface="+mj-ea"/>
              <a:cs typeface="+mj-cs"/>
              <a:sym typeface="Calibri" panose="020F0502020204030204" pitchFamily="34" charset="0"/>
            </a:endParaRPr>
          </a:p>
        </p:txBody>
      </p:sp>
      <p:pic>
        <p:nvPicPr>
          <p:cNvPr id="4" name="Picture 3" descr="Conagra_PowerPointSlides-16.png"/>
          <p:cNvPicPr>
            <a:picLocks noChangeAspect="1"/>
          </p:cNvPicPr>
          <p:nvPr userDrawn="1"/>
        </p:nvPicPr>
        <p:blipFill rotWithShape="1">
          <a:blip r:embed="rId6" cstate="email">
            <a:extLst>
              <a:ext uri="{28A0092B-C50C-407E-A947-70E740481C1C}">
                <a14:useLocalDpi xmlns:a14="http://schemas.microsoft.com/office/drawing/2010/main"/>
              </a:ext>
            </a:extLst>
          </a:blip>
          <a:srcRect t="8397"/>
          <a:stretch/>
        </p:blipFill>
        <p:spPr>
          <a:xfrm>
            <a:off x="0" y="0"/>
            <a:ext cx="9144000" cy="6858000"/>
          </a:xfrm>
          <a:prstGeom prst="rect">
            <a:avLst/>
          </a:prstGeom>
        </p:spPr>
      </p:pic>
      <p:sp>
        <p:nvSpPr>
          <p:cNvPr id="5" name="Title 1"/>
          <p:cNvSpPr>
            <a:spLocks noGrp="1"/>
          </p:cNvSpPr>
          <p:nvPr>
            <p:ph type="title" hasCustomPrompt="1"/>
          </p:nvPr>
        </p:nvSpPr>
        <p:spPr>
          <a:xfrm>
            <a:off x="157656" y="131549"/>
            <a:ext cx="8828689" cy="685800"/>
          </a:xfrm>
          <a:prstGeom prst="rect">
            <a:avLst/>
          </a:prstGeom>
        </p:spPr>
        <p:txBody>
          <a:bodyPr>
            <a:noAutofit/>
          </a:bodyPr>
          <a:lstStyle>
            <a:lvl1pPr>
              <a:defRPr sz="2000" baseline="0"/>
            </a:lvl1pPr>
          </a:lstStyle>
          <a:p>
            <a:r>
              <a:rPr lang="en-US" dirty="0"/>
              <a:t>Click to edit Master title style</a:t>
            </a:r>
            <a:br>
              <a:rPr lang="en-US" dirty="0"/>
            </a:br>
            <a:r>
              <a:rPr lang="en-US" dirty="0"/>
              <a:t>with two lines</a:t>
            </a:r>
          </a:p>
        </p:txBody>
      </p:sp>
    </p:spTree>
    <p:extLst>
      <p:ext uri="{BB962C8B-B14F-4D97-AF65-F5344CB8AC3E}">
        <p14:creationId xmlns:p14="http://schemas.microsoft.com/office/powerpoint/2010/main" val="2213893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8_Title Slide">
    <p:bg>
      <p:bgPr>
        <a:blipFill dpi="0" rotWithShape="1">
          <a:blip r:embed="rId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1143000" y="4899805"/>
            <a:ext cx="6858000" cy="734216"/>
          </a:xfrm>
        </p:spPr>
        <p:txBody>
          <a:bodyPr anchor="b">
            <a:noAutofit/>
          </a:bodyPr>
          <a:lstStyle>
            <a:lvl1pPr algn="ctr">
              <a:defRPr sz="3600" b="0" i="0">
                <a:solidFill>
                  <a:schemeClr val="tx1"/>
                </a:solidFill>
                <a:latin typeface="Arial" charset="0"/>
                <a:ea typeface="Arial" charset="0"/>
                <a:cs typeface="Arial" charset="0"/>
              </a:defRPr>
            </a:lvl1pPr>
          </a:lstStyle>
          <a:p>
            <a:r>
              <a:rPr lang="en-US" dirty="0"/>
              <a:t>Title Slide</a:t>
            </a:r>
          </a:p>
        </p:txBody>
      </p:sp>
      <p:sp>
        <p:nvSpPr>
          <p:cNvPr id="9" name="Subtitle 2"/>
          <p:cNvSpPr>
            <a:spLocks noGrp="1"/>
          </p:cNvSpPr>
          <p:nvPr>
            <p:ph type="subTitle" idx="1"/>
          </p:nvPr>
        </p:nvSpPr>
        <p:spPr>
          <a:xfrm>
            <a:off x="2260122" y="5903014"/>
            <a:ext cx="4623759" cy="561047"/>
          </a:xfrm>
        </p:spPr>
        <p:txBody>
          <a:bodyPr>
            <a:noAutofit/>
          </a:bodyPr>
          <a:lstStyle>
            <a:lvl1pPr marL="0" indent="0" algn="ctr">
              <a:buNone/>
              <a:defRPr sz="2400" b="0" i="0">
                <a:solidFill>
                  <a:schemeClr val="tx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custDataLst>
      <p:tags r:id="rId1"/>
    </p:custDataLst>
    <p:extLst>
      <p:ext uri="{BB962C8B-B14F-4D97-AF65-F5344CB8AC3E}">
        <p14:creationId xmlns:p14="http://schemas.microsoft.com/office/powerpoint/2010/main" val="11767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7_Title Slide">
    <p:bg>
      <p:bgPr>
        <a:blipFill dpi="0" rotWithShape="1">
          <a:blip r:embed="rId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1143000" y="4899805"/>
            <a:ext cx="6858000" cy="734216"/>
          </a:xfrm>
        </p:spPr>
        <p:txBody>
          <a:bodyPr anchor="b">
            <a:noAutofit/>
          </a:bodyPr>
          <a:lstStyle>
            <a:lvl1pPr algn="ctr">
              <a:defRPr sz="3600" b="0" i="0">
                <a:solidFill>
                  <a:schemeClr val="tx1"/>
                </a:solidFill>
                <a:latin typeface="Arial" charset="0"/>
                <a:ea typeface="Arial" charset="0"/>
                <a:cs typeface="Arial" charset="0"/>
              </a:defRPr>
            </a:lvl1pPr>
          </a:lstStyle>
          <a:p>
            <a:r>
              <a:rPr lang="en-US" dirty="0"/>
              <a:t>Title Slide</a:t>
            </a:r>
          </a:p>
        </p:txBody>
      </p:sp>
      <p:sp>
        <p:nvSpPr>
          <p:cNvPr id="9" name="Subtitle 2"/>
          <p:cNvSpPr>
            <a:spLocks noGrp="1"/>
          </p:cNvSpPr>
          <p:nvPr>
            <p:ph type="subTitle" idx="1"/>
          </p:nvPr>
        </p:nvSpPr>
        <p:spPr>
          <a:xfrm>
            <a:off x="2260122" y="5903014"/>
            <a:ext cx="4623759" cy="561047"/>
          </a:xfrm>
        </p:spPr>
        <p:txBody>
          <a:bodyPr>
            <a:noAutofit/>
          </a:bodyPr>
          <a:lstStyle>
            <a:lvl1pPr marL="0" indent="0" algn="ctr">
              <a:buNone/>
              <a:defRPr sz="2400" b="0" i="0">
                <a:solidFill>
                  <a:schemeClr val="tx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custDataLst>
      <p:tags r:id="rId1"/>
    </p:custDataLst>
    <p:extLst>
      <p:ext uri="{BB962C8B-B14F-4D97-AF65-F5344CB8AC3E}">
        <p14:creationId xmlns:p14="http://schemas.microsoft.com/office/powerpoint/2010/main" val="1228179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6_Title Slide">
    <p:bg>
      <p:bgPr>
        <a:blipFill dpi="0" rotWithShape="1">
          <a:blip r:embed="rId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1143000" y="4899805"/>
            <a:ext cx="6858000" cy="734216"/>
          </a:xfrm>
        </p:spPr>
        <p:txBody>
          <a:bodyPr anchor="b">
            <a:noAutofit/>
          </a:bodyPr>
          <a:lstStyle>
            <a:lvl1pPr algn="ctr">
              <a:defRPr sz="3600" b="0" i="0">
                <a:solidFill>
                  <a:schemeClr val="tx1"/>
                </a:solidFill>
                <a:latin typeface="Arial" charset="0"/>
                <a:ea typeface="Arial" charset="0"/>
                <a:cs typeface="Arial" charset="0"/>
              </a:defRPr>
            </a:lvl1pPr>
          </a:lstStyle>
          <a:p>
            <a:r>
              <a:rPr lang="en-US" dirty="0"/>
              <a:t>Title Slide</a:t>
            </a:r>
          </a:p>
        </p:txBody>
      </p:sp>
      <p:sp>
        <p:nvSpPr>
          <p:cNvPr id="9" name="Subtitle 2"/>
          <p:cNvSpPr>
            <a:spLocks noGrp="1"/>
          </p:cNvSpPr>
          <p:nvPr>
            <p:ph type="subTitle" idx="1"/>
          </p:nvPr>
        </p:nvSpPr>
        <p:spPr>
          <a:xfrm>
            <a:off x="2260122" y="5903014"/>
            <a:ext cx="4623759" cy="561047"/>
          </a:xfrm>
        </p:spPr>
        <p:txBody>
          <a:bodyPr>
            <a:noAutofit/>
          </a:bodyPr>
          <a:lstStyle>
            <a:lvl1pPr marL="0" indent="0" algn="ctr">
              <a:buNone/>
              <a:defRPr sz="2400" b="0" i="0">
                <a:solidFill>
                  <a:schemeClr val="tx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custDataLst>
      <p:tags r:id="rId1"/>
    </p:custDataLst>
    <p:extLst>
      <p:ext uri="{BB962C8B-B14F-4D97-AF65-F5344CB8AC3E}">
        <p14:creationId xmlns:p14="http://schemas.microsoft.com/office/powerpoint/2010/main" val="4001868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Title and Content">
    <p:bg>
      <p:bgPr>
        <a:blipFill dpi="0" rotWithShape="1">
          <a:blip r:embed="rId4"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3" name="Title 1"/>
          <p:cNvSpPr>
            <a:spLocks noGrp="1"/>
          </p:cNvSpPr>
          <p:nvPr>
            <p:ph type="title"/>
          </p:nvPr>
        </p:nvSpPr>
        <p:spPr>
          <a:xfrm>
            <a:off x="406191" y="257738"/>
            <a:ext cx="7150608" cy="778933"/>
          </a:xfrm>
        </p:spPr>
        <p:txBody>
          <a:bodyPr>
            <a:noAutofit/>
          </a:bodyPr>
          <a:lstStyle>
            <a:lvl1pPr>
              <a:defRPr sz="3600" b="0" i="0">
                <a:solidFill>
                  <a:schemeClr val="tx1"/>
                </a:solidFill>
                <a:latin typeface="Arial" charset="0"/>
                <a:ea typeface="Arial" charset="0"/>
                <a:cs typeface="Arial" charset="0"/>
              </a:defRPr>
            </a:lvl1pPr>
          </a:lstStyle>
          <a:p>
            <a:r>
              <a:rPr lang="en-US" dirty="0"/>
              <a:t>Click to edit Master title style</a:t>
            </a:r>
          </a:p>
        </p:txBody>
      </p:sp>
      <p:sp>
        <p:nvSpPr>
          <p:cNvPr id="5" name="Content Placeholder 2"/>
          <p:cNvSpPr>
            <a:spLocks noGrp="1"/>
          </p:cNvSpPr>
          <p:nvPr>
            <p:ph idx="1"/>
          </p:nvPr>
        </p:nvSpPr>
        <p:spPr>
          <a:xfrm>
            <a:off x="628650" y="1826683"/>
            <a:ext cx="7886700" cy="4529668"/>
          </a:xfrm>
        </p:spPr>
        <p:txBody>
          <a:bodyPr/>
          <a:lstStyle>
            <a:lvl1pPr>
              <a:defRPr sz="2400" b="0" i="0">
                <a:latin typeface="Arial" charset="0"/>
                <a:ea typeface="Arial" charset="0"/>
                <a:cs typeface="Arial" charset="0"/>
              </a:defRPr>
            </a:lvl1pPr>
            <a:lvl2pPr>
              <a:defRPr sz="2000" b="0" i="0">
                <a:latin typeface="Arial" charset="0"/>
                <a:ea typeface="Arial" charset="0"/>
                <a:cs typeface="Arial" charset="0"/>
              </a:defRPr>
            </a:lvl2pPr>
            <a:lvl3pPr>
              <a:defRPr sz="1800" b="0" i="0">
                <a:latin typeface="Arial" charset="0"/>
                <a:ea typeface="Arial" charset="0"/>
                <a:cs typeface="Arial" charset="0"/>
              </a:defRPr>
            </a:lvl3pPr>
            <a:lvl4pPr>
              <a:defRPr sz="1600" b="0" i="0">
                <a:latin typeface="Arial" charset="0"/>
                <a:ea typeface="Arial" charset="0"/>
                <a:cs typeface="Arial" charset="0"/>
              </a:defRPr>
            </a:lvl4pPr>
            <a:lvl5pPr>
              <a:defRPr sz="1600" b="0" i="0">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457950" y="6356351"/>
            <a:ext cx="2057400" cy="366183"/>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FADCFBD9-9F52-C944-B84E-C1F34F609C4B}" type="slidenum">
              <a:rPr lang="en-US" smtClean="0"/>
              <a:pPr/>
              <a:t>‹#›</a:t>
            </a:fld>
            <a:endParaRPr lang="en-US" dirty="0"/>
          </a:p>
        </p:txBody>
      </p:sp>
    </p:spTree>
    <p:custDataLst>
      <p:tags r:id="rId1"/>
    </p:custDataLst>
    <p:extLst>
      <p:ext uri="{BB962C8B-B14F-4D97-AF65-F5344CB8AC3E}">
        <p14:creationId xmlns:p14="http://schemas.microsoft.com/office/powerpoint/2010/main" val="2285969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Title and Content">
    <p:bg>
      <p:bgPr>
        <a:blipFill dpi="0" rotWithShape="1">
          <a:blip r:embed="rId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628650" y="1826683"/>
            <a:ext cx="7886700" cy="4529668"/>
          </a:xfrm>
        </p:spPr>
        <p:txBody>
          <a:bodyPr/>
          <a:lstStyle>
            <a:lvl1pPr>
              <a:defRPr sz="2400" b="0" i="0">
                <a:latin typeface="Arial" charset="0"/>
                <a:ea typeface="Arial" charset="0"/>
                <a:cs typeface="Arial" charset="0"/>
              </a:defRPr>
            </a:lvl1pPr>
            <a:lvl2pPr>
              <a:defRPr sz="2000" b="0" i="0">
                <a:latin typeface="Arial" charset="0"/>
                <a:ea typeface="Arial" charset="0"/>
                <a:cs typeface="Arial" charset="0"/>
              </a:defRPr>
            </a:lvl2pPr>
            <a:lvl3pPr>
              <a:defRPr sz="1800" b="0" i="0">
                <a:latin typeface="Arial" charset="0"/>
                <a:ea typeface="Arial" charset="0"/>
                <a:cs typeface="Arial" charset="0"/>
              </a:defRPr>
            </a:lvl3pPr>
            <a:lvl4pPr>
              <a:defRPr sz="1600" b="0" i="0">
                <a:latin typeface="Arial" charset="0"/>
                <a:ea typeface="Arial" charset="0"/>
                <a:cs typeface="Arial" charset="0"/>
              </a:defRPr>
            </a:lvl4pPr>
            <a:lvl5pPr>
              <a:defRPr sz="1600" b="0" i="0">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457950" y="6356351"/>
            <a:ext cx="2057400" cy="366183"/>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FADCFBD9-9F52-C944-B84E-C1F34F609C4B}" type="slidenum">
              <a:rPr lang="en-US" smtClean="0"/>
              <a:pPr/>
              <a:t>‹#›</a:t>
            </a:fld>
            <a:endParaRPr lang="en-US" dirty="0"/>
          </a:p>
        </p:txBody>
      </p:sp>
      <p:sp>
        <p:nvSpPr>
          <p:cNvPr id="8" name="Title 1"/>
          <p:cNvSpPr>
            <a:spLocks noGrp="1"/>
          </p:cNvSpPr>
          <p:nvPr>
            <p:ph type="title"/>
          </p:nvPr>
        </p:nvSpPr>
        <p:spPr>
          <a:xfrm>
            <a:off x="406191" y="257738"/>
            <a:ext cx="7150608" cy="778933"/>
          </a:xfrm>
        </p:spPr>
        <p:txBody>
          <a:bodyPr>
            <a:noAutofit/>
          </a:bodyPr>
          <a:lstStyle>
            <a:lvl1pPr>
              <a:defRPr sz="3600" b="0" i="0">
                <a:solidFill>
                  <a:schemeClr val="tx1"/>
                </a:solidFill>
                <a:latin typeface="Arial" charset="0"/>
                <a:ea typeface="Arial" charset="0"/>
                <a:cs typeface="Arial" charset="0"/>
              </a:defRPr>
            </a:lvl1pPr>
          </a:lstStyle>
          <a:p>
            <a:r>
              <a:rPr lang="en-US" dirty="0"/>
              <a:t>Click to edit Master title style</a:t>
            </a:r>
          </a:p>
        </p:txBody>
      </p:sp>
    </p:spTree>
    <p:custDataLst>
      <p:tags r:id="rId1"/>
    </p:custDataLst>
    <p:extLst>
      <p:ext uri="{BB962C8B-B14F-4D97-AF65-F5344CB8AC3E}">
        <p14:creationId xmlns:p14="http://schemas.microsoft.com/office/powerpoint/2010/main" val="2659293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_Title and Content">
    <p:bg>
      <p:bgPr>
        <a:blipFill dpi="0" rotWithShape="1">
          <a:blip r:embed="rId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628650" y="1826683"/>
            <a:ext cx="7886700" cy="4529668"/>
          </a:xfrm>
        </p:spPr>
        <p:txBody>
          <a:bodyPr/>
          <a:lstStyle>
            <a:lvl1pPr>
              <a:defRPr sz="2400" b="0" i="0">
                <a:latin typeface="Arial" charset="0"/>
                <a:ea typeface="Arial" charset="0"/>
                <a:cs typeface="Arial" charset="0"/>
              </a:defRPr>
            </a:lvl1pPr>
            <a:lvl2pPr>
              <a:defRPr sz="2000" b="0" i="0">
                <a:latin typeface="Arial" charset="0"/>
                <a:ea typeface="Arial" charset="0"/>
                <a:cs typeface="Arial" charset="0"/>
              </a:defRPr>
            </a:lvl2pPr>
            <a:lvl3pPr>
              <a:defRPr sz="1800" b="0" i="0">
                <a:latin typeface="Arial" charset="0"/>
                <a:ea typeface="Arial" charset="0"/>
                <a:cs typeface="Arial" charset="0"/>
              </a:defRPr>
            </a:lvl3pPr>
            <a:lvl4pPr>
              <a:defRPr sz="1600" b="0" i="0">
                <a:latin typeface="Arial" charset="0"/>
                <a:ea typeface="Arial" charset="0"/>
                <a:cs typeface="Arial" charset="0"/>
              </a:defRPr>
            </a:lvl4pPr>
            <a:lvl5pPr>
              <a:defRPr sz="1600" b="0" i="0">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457950" y="6356351"/>
            <a:ext cx="2057400" cy="366183"/>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FADCFBD9-9F52-C944-B84E-C1F34F609C4B}" type="slidenum">
              <a:rPr lang="en-US" smtClean="0"/>
              <a:pPr/>
              <a:t>‹#›</a:t>
            </a:fld>
            <a:endParaRPr lang="en-US" dirty="0"/>
          </a:p>
        </p:txBody>
      </p:sp>
      <p:sp>
        <p:nvSpPr>
          <p:cNvPr id="8" name="Title 1"/>
          <p:cNvSpPr>
            <a:spLocks noGrp="1"/>
          </p:cNvSpPr>
          <p:nvPr>
            <p:ph type="title"/>
          </p:nvPr>
        </p:nvSpPr>
        <p:spPr>
          <a:xfrm>
            <a:off x="406191" y="257738"/>
            <a:ext cx="7150608" cy="778933"/>
          </a:xfrm>
        </p:spPr>
        <p:txBody>
          <a:bodyPr>
            <a:noAutofit/>
          </a:bodyPr>
          <a:lstStyle>
            <a:lvl1pPr>
              <a:defRPr sz="3600" b="0" i="0">
                <a:solidFill>
                  <a:schemeClr val="tx1"/>
                </a:solidFill>
                <a:latin typeface="Arial" charset="0"/>
                <a:ea typeface="Arial" charset="0"/>
                <a:cs typeface="Arial" charset="0"/>
              </a:defRPr>
            </a:lvl1pPr>
          </a:lstStyle>
          <a:p>
            <a:r>
              <a:rPr lang="en-US" dirty="0"/>
              <a:t>Click to edit Master title style</a:t>
            </a:r>
          </a:p>
        </p:txBody>
      </p:sp>
    </p:spTree>
    <p:custDataLst>
      <p:tags r:id="rId1"/>
    </p:custDataLst>
    <p:extLst>
      <p:ext uri="{BB962C8B-B14F-4D97-AF65-F5344CB8AC3E}">
        <p14:creationId xmlns:p14="http://schemas.microsoft.com/office/powerpoint/2010/main" val="2965252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_Title and Content">
    <p:bg>
      <p:bgPr>
        <a:blipFill dpi="0" rotWithShape="1">
          <a:blip r:embed="rId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628650" y="1826683"/>
            <a:ext cx="7886700" cy="4529668"/>
          </a:xfrm>
        </p:spPr>
        <p:txBody>
          <a:bodyPr/>
          <a:lstStyle>
            <a:lvl1pPr>
              <a:defRPr sz="2400" b="0" i="0">
                <a:latin typeface="Arial" charset="0"/>
                <a:ea typeface="Arial" charset="0"/>
                <a:cs typeface="Arial" charset="0"/>
              </a:defRPr>
            </a:lvl1pPr>
            <a:lvl2pPr>
              <a:defRPr sz="2000" b="0" i="0">
                <a:latin typeface="Arial" charset="0"/>
                <a:ea typeface="Arial" charset="0"/>
                <a:cs typeface="Arial" charset="0"/>
              </a:defRPr>
            </a:lvl2pPr>
            <a:lvl3pPr>
              <a:defRPr sz="1800" b="0" i="0">
                <a:latin typeface="Arial" charset="0"/>
                <a:ea typeface="Arial" charset="0"/>
                <a:cs typeface="Arial" charset="0"/>
              </a:defRPr>
            </a:lvl3pPr>
            <a:lvl4pPr>
              <a:defRPr sz="1600" b="0" i="0">
                <a:latin typeface="Arial" charset="0"/>
                <a:ea typeface="Arial" charset="0"/>
                <a:cs typeface="Arial" charset="0"/>
              </a:defRPr>
            </a:lvl4pPr>
            <a:lvl5pPr>
              <a:defRPr sz="1600" b="0" i="0">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457950" y="6356351"/>
            <a:ext cx="2057400" cy="366183"/>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FADCFBD9-9F52-C944-B84E-C1F34F609C4B}" type="slidenum">
              <a:rPr lang="en-US" smtClean="0"/>
              <a:pPr/>
              <a:t>‹#›</a:t>
            </a:fld>
            <a:endParaRPr lang="en-US" dirty="0"/>
          </a:p>
        </p:txBody>
      </p:sp>
      <p:sp>
        <p:nvSpPr>
          <p:cNvPr id="8" name="Title 1"/>
          <p:cNvSpPr>
            <a:spLocks noGrp="1"/>
          </p:cNvSpPr>
          <p:nvPr>
            <p:ph type="title"/>
          </p:nvPr>
        </p:nvSpPr>
        <p:spPr>
          <a:xfrm>
            <a:off x="406191" y="257738"/>
            <a:ext cx="7150608" cy="778933"/>
          </a:xfrm>
        </p:spPr>
        <p:txBody>
          <a:bodyPr>
            <a:noAutofit/>
          </a:bodyPr>
          <a:lstStyle>
            <a:lvl1pPr>
              <a:defRPr sz="3600" b="0" i="0">
                <a:solidFill>
                  <a:schemeClr val="tx1"/>
                </a:solidFill>
                <a:latin typeface="Arial" charset="0"/>
                <a:ea typeface="Arial" charset="0"/>
                <a:cs typeface="Arial" charset="0"/>
              </a:defRPr>
            </a:lvl1pPr>
          </a:lstStyle>
          <a:p>
            <a:r>
              <a:rPr lang="en-US" dirty="0"/>
              <a:t>Click to edit Master title style</a:t>
            </a:r>
          </a:p>
        </p:txBody>
      </p:sp>
    </p:spTree>
    <p:custDataLst>
      <p:tags r:id="rId1"/>
    </p:custDataLst>
    <p:extLst>
      <p:ext uri="{BB962C8B-B14F-4D97-AF65-F5344CB8AC3E}">
        <p14:creationId xmlns:p14="http://schemas.microsoft.com/office/powerpoint/2010/main" val="1395781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a:prstGeom prst="rect">
            <a:avLst/>
          </a:prstGeom>
        </p:spPr>
        <p:txBody>
          <a:bodyPr anchor="b"/>
          <a:lstStyle>
            <a:lvl1pPr algn="l">
              <a:defRPr sz="3200" b="1"/>
            </a:lvl1pPr>
          </a:lstStyle>
          <a:p>
            <a:r>
              <a:rPr lang="en-US" dirty="0"/>
              <a:t>Click to edit Master title style</a:t>
            </a:r>
          </a:p>
        </p:txBody>
      </p:sp>
      <p:sp>
        <p:nvSpPr>
          <p:cNvPr id="3" name="Content Placeholder 2"/>
          <p:cNvSpPr>
            <a:spLocks noGrp="1"/>
          </p:cNvSpPr>
          <p:nvPr>
            <p:ph idx="1"/>
          </p:nvPr>
        </p:nvSpPr>
        <p:spPr>
          <a:xfrm>
            <a:off x="457200" y="914400"/>
            <a:ext cx="8229600" cy="5203179"/>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124200" y="6552334"/>
            <a:ext cx="2895600" cy="289792"/>
          </a:xfrm>
          <a:prstGeom prst="rect">
            <a:avLst/>
          </a:prstGeom>
        </p:spPr>
        <p:txBody>
          <a:bodyPr/>
          <a:lstStyle>
            <a:lvl1pPr>
              <a:defRPr sz="1050">
                <a:solidFill>
                  <a:schemeClr val="tx1"/>
                </a:solidFill>
              </a:defRPr>
            </a:lvl1pPr>
          </a:lstStyle>
          <a:p>
            <a:r>
              <a:rPr lang="en-US">
                <a:solidFill>
                  <a:prstClr val="black"/>
                </a:solidFill>
              </a:rPr>
              <a:t>Group 28</a:t>
            </a:r>
            <a:endParaRPr lang="en-US" dirty="0">
              <a:solidFill>
                <a:prstClr val="black"/>
              </a:solidFill>
            </a:endParaRPr>
          </a:p>
        </p:txBody>
      </p:sp>
      <p:sp>
        <p:nvSpPr>
          <p:cNvPr id="6" name="Slide Number Placeholder 5"/>
          <p:cNvSpPr>
            <a:spLocks noGrp="1"/>
          </p:cNvSpPr>
          <p:nvPr>
            <p:ph type="sldNum" sz="quarter" idx="12"/>
          </p:nvPr>
        </p:nvSpPr>
        <p:spPr>
          <a:xfrm>
            <a:off x="7010400" y="6576016"/>
            <a:ext cx="2133600" cy="281984"/>
          </a:xfrm>
          <a:prstGeom prst="rect">
            <a:avLst/>
          </a:prstGeom>
        </p:spPr>
        <p:txBody>
          <a:bodyPr/>
          <a:lstStyle>
            <a:lvl1pPr>
              <a:defRPr sz="1050">
                <a:solidFill>
                  <a:schemeClr val="tx1"/>
                </a:solidFill>
              </a:defRPr>
            </a:lvl1pPr>
          </a:lstStyle>
          <a:p>
            <a:fld id="{8C2C35EC-DFE9-44A3-A769-5C370363F55B}" type="slidenum">
              <a:rPr lang="en-US" smtClean="0">
                <a:solidFill>
                  <a:prstClr val="black"/>
                </a:solidFill>
              </a:rPr>
              <a:pPr/>
              <a:t>‹#›</a:t>
            </a:fld>
            <a:endParaRPr lang="en-US" dirty="0">
              <a:solidFill>
                <a:prstClr val="black"/>
              </a:solidFill>
            </a:endParaRPr>
          </a:p>
        </p:txBody>
      </p:sp>
      <p:cxnSp>
        <p:nvCxnSpPr>
          <p:cNvPr id="11" name="Straight Connector 10"/>
          <p:cNvCxnSpPr/>
          <p:nvPr userDrawn="1"/>
        </p:nvCxnSpPr>
        <p:spPr>
          <a:xfrm>
            <a:off x="457200" y="838200"/>
            <a:ext cx="8229600" cy="0"/>
          </a:xfrm>
          <a:prstGeom prst="line">
            <a:avLst/>
          </a:prstGeom>
          <a:ln w="38100">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904100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13"/>
            </p:custDataLst>
            <p:extLst>
              <p:ext uri="{D42A27DB-BD31-4B8C-83A1-F6EECF244321}">
                <p14:modId xmlns:p14="http://schemas.microsoft.com/office/powerpoint/2010/main" val="67951879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4" imgW="270" imgH="270" progId="TCLayout.ActiveDocument.1">
                  <p:embed/>
                </p:oleObj>
              </mc:Choice>
              <mc:Fallback>
                <p:oleObj name="think-cell Slide" r:id="rId14" imgW="270" imgH="270" progId="TCLayout.ActiveDocument.1">
                  <p:embed/>
                  <p:pic>
                    <p:nvPicPr>
                      <p:cNvPr id="7" name="Object 6" hidden="1"/>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628650" y="366185"/>
            <a:ext cx="7886700" cy="132503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6684"/>
            <a:ext cx="7886700" cy="43497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6183"/>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028950" y="6356351"/>
            <a:ext cx="3086100" cy="366183"/>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Group 28</a:t>
            </a:r>
            <a:endParaRPr lang="en-US" dirty="0"/>
          </a:p>
        </p:txBody>
      </p:sp>
      <p:sp>
        <p:nvSpPr>
          <p:cNvPr id="6" name="Slide Number Placeholder 5"/>
          <p:cNvSpPr>
            <a:spLocks noGrp="1"/>
          </p:cNvSpPr>
          <p:nvPr>
            <p:ph type="sldNum" sz="quarter" idx="4"/>
          </p:nvPr>
        </p:nvSpPr>
        <p:spPr>
          <a:xfrm>
            <a:off x="6457950" y="6356351"/>
            <a:ext cx="2057400" cy="366183"/>
          </a:xfrm>
          <a:prstGeom prst="rect">
            <a:avLst/>
          </a:prstGeom>
        </p:spPr>
        <p:txBody>
          <a:bodyPr vert="horz" lIns="91440" tIns="45720" rIns="91440" bIns="45720" rtlCol="0" anchor="ctr"/>
          <a:lstStyle>
            <a:lvl1pPr algn="r">
              <a:defRPr sz="1200">
                <a:solidFill>
                  <a:schemeClr val="tx1">
                    <a:tint val="75000"/>
                  </a:schemeClr>
                </a:solidFill>
              </a:defRPr>
            </a:lvl1pPr>
          </a:lstStyle>
          <a:p>
            <a:fld id="{FADCFBD9-9F52-C944-B84E-C1F34F609C4B}" type="slidenum">
              <a:rPr lang="en-US" smtClean="0"/>
              <a:t>‹#›</a:t>
            </a:fld>
            <a:endParaRPr lang="en-US" dirty="0"/>
          </a:p>
        </p:txBody>
      </p:sp>
    </p:spTree>
    <p:custDataLst>
      <p:tags r:id="rId12"/>
    </p:custDataLst>
    <p:extLst>
      <p:ext uri="{BB962C8B-B14F-4D97-AF65-F5344CB8AC3E}">
        <p14:creationId xmlns:p14="http://schemas.microsoft.com/office/powerpoint/2010/main" val="233359353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9" r:id="rId1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16.jpg"/><Relationship Id="rId2" Type="http://schemas.openxmlformats.org/officeDocument/2006/relationships/slideLayout" Target="../slideLayouts/slideLayout1.xml"/><Relationship Id="rId1" Type="http://schemas.openxmlformats.org/officeDocument/2006/relationships/tags" Target="../tags/tag15.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tags" Target="../tags/tag24.xml"/><Relationship Id="rId4" Type="http://schemas.openxmlformats.org/officeDocument/2006/relationships/image" Target="../media/image30.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5.xml"/><Relationship Id="rId1" Type="http://schemas.openxmlformats.org/officeDocument/2006/relationships/tags" Target="../tags/tag25.xml"/><Relationship Id="rId4" Type="http://schemas.openxmlformats.org/officeDocument/2006/relationships/image" Target="../media/image3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tags" Target="../tags/tag26.xml"/><Relationship Id="rId5" Type="http://schemas.openxmlformats.org/officeDocument/2006/relationships/image" Target="../media/image32.png"/><Relationship Id="rId4" Type="http://schemas.openxmlformats.org/officeDocument/2006/relationships/image" Target="../media/image18.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4.emf"/><Relationship Id="rId2" Type="http://schemas.openxmlformats.org/officeDocument/2006/relationships/slideLayout" Target="../slideLayouts/slideLayout8.xml"/><Relationship Id="rId1" Type="http://schemas.openxmlformats.org/officeDocument/2006/relationships/tags" Target="../tags/tag27.xml"/><Relationship Id="rId6" Type="http://schemas.openxmlformats.org/officeDocument/2006/relationships/image" Target="../media/image33.png"/><Relationship Id="rId5" Type="http://schemas.openxmlformats.org/officeDocument/2006/relationships/image" Target="../media/image20.emf"/><Relationship Id="rId4" Type="http://schemas.openxmlformats.org/officeDocument/2006/relationships/oleObject" Target="../embeddings/oleObject16.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36.emf"/><Relationship Id="rId2" Type="http://schemas.openxmlformats.org/officeDocument/2006/relationships/slideLayout" Target="../slideLayouts/slideLayout8.xml"/><Relationship Id="rId1" Type="http://schemas.openxmlformats.org/officeDocument/2006/relationships/tags" Target="../tags/tag28.xml"/><Relationship Id="rId6" Type="http://schemas.openxmlformats.org/officeDocument/2006/relationships/image" Target="../media/image35.png"/><Relationship Id="rId5" Type="http://schemas.openxmlformats.org/officeDocument/2006/relationships/image" Target="../media/image20.emf"/><Relationship Id="rId4" Type="http://schemas.openxmlformats.org/officeDocument/2006/relationships/oleObject" Target="../embeddings/oleObject17.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8.xml"/><Relationship Id="rId1" Type="http://schemas.openxmlformats.org/officeDocument/2006/relationships/tags" Target="../tags/tag29.xml"/><Relationship Id="rId6" Type="http://schemas.openxmlformats.org/officeDocument/2006/relationships/image" Target="../media/image38.emf"/><Relationship Id="rId5" Type="http://schemas.openxmlformats.org/officeDocument/2006/relationships/image" Target="../media/image37.png"/><Relationship Id="rId4" Type="http://schemas.openxmlformats.org/officeDocument/2006/relationships/image" Target="../media/image20.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8.xml"/><Relationship Id="rId1" Type="http://schemas.openxmlformats.org/officeDocument/2006/relationships/tags" Target="../tags/tag30.xml"/><Relationship Id="rId6" Type="http://schemas.openxmlformats.org/officeDocument/2006/relationships/image" Target="../media/image40.emf"/><Relationship Id="rId5" Type="http://schemas.openxmlformats.org/officeDocument/2006/relationships/image" Target="../media/image39.png"/><Relationship Id="rId4" Type="http://schemas.openxmlformats.org/officeDocument/2006/relationships/image" Target="../media/image20.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8.xml"/><Relationship Id="rId1" Type="http://schemas.openxmlformats.org/officeDocument/2006/relationships/tags" Target="../tags/tag31.xml"/><Relationship Id="rId6" Type="http://schemas.openxmlformats.org/officeDocument/2006/relationships/image" Target="../media/image42.emf"/><Relationship Id="rId5" Type="http://schemas.openxmlformats.org/officeDocument/2006/relationships/image" Target="../media/image41.png"/><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4.emf"/><Relationship Id="rId2" Type="http://schemas.openxmlformats.org/officeDocument/2006/relationships/slideLayout" Target="../slideLayouts/slideLayout8.xml"/><Relationship Id="rId1" Type="http://schemas.openxmlformats.org/officeDocument/2006/relationships/tags" Target="../tags/tag32.xml"/><Relationship Id="rId6" Type="http://schemas.openxmlformats.org/officeDocument/2006/relationships/image" Target="../media/image43.png"/><Relationship Id="rId5" Type="http://schemas.openxmlformats.org/officeDocument/2006/relationships/image" Target="../media/image20.emf"/><Relationship Id="rId4" Type="http://schemas.openxmlformats.org/officeDocument/2006/relationships/oleObject" Target="../embeddings/oleObject21.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8.xml"/><Relationship Id="rId1" Type="http://schemas.openxmlformats.org/officeDocument/2006/relationships/tags" Target="../tags/tag33.xml"/><Relationship Id="rId6" Type="http://schemas.openxmlformats.org/officeDocument/2006/relationships/image" Target="../media/image46.emf"/><Relationship Id="rId5" Type="http://schemas.openxmlformats.org/officeDocument/2006/relationships/image" Target="../media/image45.png"/><Relationship Id="rId4" Type="http://schemas.openxmlformats.org/officeDocument/2006/relationships/image" Target="../media/image20.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tags" Target="../tags/tag16.xml"/><Relationship Id="rId6" Type="http://schemas.openxmlformats.org/officeDocument/2006/relationships/image" Target="../media/image16.jpg"/><Relationship Id="rId5" Type="http://schemas.openxmlformats.org/officeDocument/2006/relationships/image" Target="../media/image14.png"/><Relationship Id="rId4" Type="http://schemas.openxmlformats.org/officeDocument/2006/relationships/image" Target="../media/image13.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xml"/><Relationship Id="rId1" Type="http://schemas.openxmlformats.org/officeDocument/2006/relationships/tags" Target="../tags/tag34.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4.xml"/><Relationship Id="rId1" Type="http://schemas.openxmlformats.org/officeDocument/2006/relationships/tags" Target="../tags/tag35.xml"/><Relationship Id="rId4" Type="http://schemas.openxmlformats.org/officeDocument/2006/relationships/image" Target="../media/image17.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6.xml"/><Relationship Id="rId1" Type="http://schemas.openxmlformats.org/officeDocument/2006/relationships/tags" Target="../tags/tag36.xml"/><Relationship Id="rId5" Type="http://schemas.openxmlformats.org/officeDocument/2006/relationships/image" Target="../media/image47.png"/><Relationship Id="rId4" Type="http://schemas.openxmlformats.org/officeDocument/2006/relationships/image" Target="../media/image1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4.xml"/><Relationship Id="rId1" Type="http://schemas.openxmlformats.org/officeDocument/2006/relationships/tags" Target="../tags/tag37.xml"/><Relationship Id="rId4" Type="http://schemas.openxmlformats.org/officeDocument/2006/relationships/image" Target="../media/image17.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6.xml"/><Relationship Id="rId1" Type="http://schemas.openxmlformats.org/officeDocument/2006/relationships/tags" Target="../tags/tag38.xml"/><Relationship Id="rId5" Type="http://schemas.openxmlformats.org/officeDocument/2006/relationships/image" Target="../media/image48.png"/><Relationship Id="rId4" Type="http://schemas.openxmlformats.org/officeDocument/2006/relationships/image" Target="../media/image1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6.xml"/><Relationship Id="rId1" Type="http://schemas.openxmlformats.org/officeDocument/2006/relationships/tags" Target="../tags/tag39.xml"/><Relationship Id="rId5" Type="http://schemas.openxmlformats.org/officeDocument/2006/relationships/image" Target="../media/image49.png"/><Relationship Id="rId4" Type="http://schemas.openxmlformats.org/officeDocument/2006/relationships/image" Target="../media/image1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6.xml"/><Relationship Id="rId1" Type="http://schemas.openxmlformats.org/officeDocument/2006/relationships/tags" Target="../tags/tag40.xml"/><Relationship Id="rId5" Type="http://schemas.openxmlformats.org/officeDocument/2006/relationships/image" Target="../media/image32.png"/><Relationship Id="rId4" Type="http://schemas.openxmlformats.org/officeDocument/2006/relationships/image" Target="../media/image1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4.xml"/><Relationship Id="rId1" Type="http://schemas.openxmlformats.org/officeDocument/2006/relationships/tags" Target="../tags/tag41.xml"/><Relationship Id="rId4" Type="http://schemas.openxmlformats.org/officeDocument/2006/relationships/image" Target="../media/image17.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6.xml"/><Relationship Id="rId1" Type="http://schemas.openxmlformats.org/officeDocument/2006/relationships/tags" Target="../tags/tag42.xml"/><Relationship Id="rId5" Type="http://schemas.openxmlformats.org/officeDocument/2006/relationships/image" Target="../media/image50.png"/><Relationship Id="rId4" Type="http://schemas.openxmlformats.org/officeDocument/2006/relationships/image" Target="../media/image1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6.xml"/><Relationship Id="rId1" Type="http://schemas.openxmlformats.org/officeDocument/2006/relationships/tags" Target="../tags/tag4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1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tags" Target="../tags/tag17.xml"/><Relationship Id="rId4" Type="http://schemas.openxmlformats.org/officeDocument/2006/relationships/image" Target="../media/image17.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5.xml"/><Relationship Id="rId1" Type="http://schemas.openxmlformats.org/officeDocument/2006/relationships/tags" Target="../tags/tag44.xml"/><Relationship Id="rId6" Type="http://schemas.openxmlformats.org/officeDocument/2006/relationships/image" Target="../media/image26.png"/><Relationship Id="rId5" Type="http://schemas.openxmlformats.org/officeDocument/2006/relationships/image" Target="../media/image53.png"/><Relationship Id="rId4" Type="http://schemas.openxmlformats.org/officeDocument/2006/relationships/image" Target="../media/image25.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xml"/><Relationship Id="rId1" Type="http://schemas.openxmlformats.org/officeDocument/2006/relationships/tags" Target="../tags/tag45.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5.xml"/><Relationship Id="rId1" Type="http://schemas.openxmlformats.org/officeDocument/2006/relationships/tags" Target="../tags/tag46.xml"/><Relationship Id="rId4" Type="http://schemas.openxmlformats.org/officeDocument/2006/relationships/image" Target="../media/image31.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5.xml"/><Relationship Id="rId1" Type="http://schemas.openxmlformats.org/officeDocument/2006/relationships/tags" Target="../tags/tag47.xml"/><Relationship Id="rId5" Type="http://schemas.openxmlformats.org/officeDocument/2006/relationships/image" Target="../media/image55.png"/><Relationship Id="rId4" Type="http://schemas.openxmlformats.org/officeDocument/2006/relationships/image" Target="../media/image54.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5.xml"/><Relationship Id="rId1" Type="http://schemas.openxmlformats.org/officeDocument/2006/relationships/tags" Target="../tags/tag48.xml"/><Relationship Id="rId5" Type="http://schemas.openxmlformats.org/officeDocument/2006/relationships/image" Target="../media/image56.png"/><Relationship Id="rId4" Type="http://schemas.openxmlformats.org/officeDocument/2006/relationships/image" Target="../media/image54.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5.xml"/><Relationship Id="rId1" Type="http://schemas.openxmlformats.org/officeDocument/2006/relationships/tags" Target="../tags/tag49.xml"/><Relationship Id="rId5" Type="http://schemas.openxmlformats.org/officeDocument/2006/relationships/image" Target="../media/image57.png"/><Relationship Id="rId4" Type="http://schemas.openxmlformats.org/officeDocument/2006/relationships/image" Target="../media/image54.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5.xml"/><Relationship Id="rId1" Type="http://schemas.openxmlformats.org/officeDocument/2006/relationships/tags" Target="../tags/tag50.xml"/><Relationship Id="rId5" Type="http://schemas.openxmlformats.org/officeDocument/2006/relationships/image" Target="../media/image58.png"/><Relationship Id="rId4" Type="http://schemas.openxmlformats.org/officeDocument/2006/relationships/image" Target="../media/image54.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8.xml"/><Relationship Id="rId1" Type="http://schemas.openxmlformats.org/officeDocument/2006/relationships/tags" Target="../tags/tag51.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tags" Target="../tags/tag18.xml"/><Relationship Id="rId5" Type="http://schemas.openxmlformats.org/officeDocument/2006/relationships/hyperlink" Target="https://www.knime.com/" TargetMode="External"/><Relationship Id="rId4" Type="http://schemas.openxmlformats.org/officeDocument/2006/relationships/image" Target="../media/image1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tags" Target="../tags/tag19.xml"/><Relationship Id="rId4" Type="http://schemas.openxmlformats.org/officeDocument/2006/relationships/image" Target="../media/image19.emf"/></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oleObject" Target="../embeddings/oleObject9.bin"/><Relationship Id="rId7" Type="http://schemas.openxmlformats.org/officeDocument/2006/relationships/image" Target="../media/image22.png"/><Relationship Id="rId2" Type="http://schemas.openxmlformats.org/officeDocument/2006/relationships/slideLayout" Target="../slideLayouts/slideLayout8.xml"/><Relationship Id="rId1" Type="http://schemas.openxmlformats.org/officeDocument/2006/relationships/tags" Target="../tags/tag20.xml"/><Relationship Id="rId6" Type="http://schemas.openxmlformats.org/officeDocument/2006/relationships/image" Target="../media/image21.png"/><Relationship Id="rId5" Type="http://schemas.openxmlformats.org/officeDocument/2006/relationships/chart" Target="../charts/chart1.xml"/><Relationship Id="rId4" Type="http://schemas.openxmlformats.org/officeDocument/2006/relationships/image" Target="../media/image20.emf"/><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5.xml"/><Relationship Id="rId1" Type="http://schemas.openxmlformats.org/officeDocument/2006/relationships/tags" Target="../tags/tag2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8.xml"/><Relationship Id="rId1" Type="http://schemas.openxmlformats.org/officeDocument/2006/relationships/tags" Target="../tags/tag22.xml"/><Relationship Id="rId6" Type="http://schemas.openxmlformats.org/officeDocument/2006/relationships/image" Target="../media/image27.png"/><Relationship Id="rId5" Type="http://schemas.openxmlformats.org/officeDocument/2006/relationships/image" Target="../media/image28.png"/><Relationship Id="rId4" Type="http://schemas.openxmlformats.org/officeDocument/2006/relationships/image" Target="../media/image20.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8.xml"/><Relationship Id="rId1" Type="http://schemas.openxmlformats.org/officeDocument/2006/relationships/tags" Target="../tags/tag23.xml"/><Relationship Id="rId5" Type="http://schemas.openxmlformats.org/officeDocument/2006/relationships/image" Target="../media/image29.png"/><Relationship Id="rId4" Type="http://schemas.openxmlformats.org/officeDocument/2006/relationships/image" Target="../media/image2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FCD3B09-F0D0-BA00-BC69-E789FE4C5400}"/>
              </a:ext>
            </a:extLst>
          </p:cNvPr>
          <p:cNvGraphicFramePr>
            <a:graphicFrameLocks noChangeAspect="1"/>
          </p:cNvGraphicFramePr>
          <p:nvPr>
            <p:custDataLst>
              <p:tags r:id="rId1"/>
            </p:custDataLst>
            <p:extLst>
              <p:ext uri="{D42A27DB-BD31-4B8C-83A1-F6EECF244321}">
                <p14:modId xmlns:p14="http://schemas.microsoft.com/office/powerpoint/2010/main" val="46134599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Subtitle 2"/>
          <p:cNvSpPr>
            <a:spLocks noGrp="1"/>
          </p:cNvSpPr>
          <p:nvPr>
            <p:ph type="subTitle" idx="1"/>
          </p:nvPr>
        </p:nvSpPr>
        <p:spPr>
          <a:xfrm>
            <a:off x="2262163" y="4623515"/>
            <a:ext cx="6403372" cy="2092259"/>
          </a:xfrm>
        </p:spPr>
        <p:txBody>
          <a:bodyPr vert="horz" lIns="91440" tIns="45720" rIns="91440" bIns="45720" rtlCol="0" anchor="ctr">
            <a:normAutofit/>
          </a:bodyPr>
          <a:lstStyle/>
          <a:p>
            <a:pPr algn="l">
              <a:lnSpc>
                <a:spcPct val="90000"/>
              </a:lnSpc>
              <a:spcBef>
                <a:spcPts val="1000"/>
              </a:spcBef>
            </a:pPr>
            <a:r>
              <a:rPr lang="en-US" sz="1700" b="1" dirty="0">
                <a:latin typeface="+mn-lt"/>
                <a:ea typeface="+mn-ea"/>
                <a:cs typeface="+mn-cs"/>
              </a:rPr>
              <a:t>Unlocking future growth potential for Conagra in Margarine Spreads </a:t>
            </a:r>
          </a:p>
          <a:p>
            <a:pPr algn="l">
              <a:lnSpc>
                <a:spcPct val="90000"/>
              </a:lnSpc>
              <a:spcBef>
                <a:spcPts val="1000"/>
              </a:spcBef>
            </a:pPr>
            <a:r>
              <a:rPr lang="en-US" sz="1700" b="1" dirty="0">
                <a:latin typeface="+mn-lt"/>
                <a:ea typeface="+mn-ea"/>
                <a:cs typeface="+mn-cs"/>
              </a:rPr>
              <a:t>Analysis and Tactics for Conagra by Region by Brand</a:t>
            </a:r>
          </a:p>
          <a:p>
            <a:pPr algn="l">
              <a:lnSpc>
                <a:spcPct val="90000"/>
              </a:lnSpc>
              <a:spcBef>
                <a:spcPts val="1000"/>
              </a:spcBef>
            </a:pPr>
            <a:r>
              <a:rPr lang="en-US" sz="1400" b="1" dirty="0">
                <a:latin typeface="+mn-lt"/>
                <a:ea typeface="+mn-ea"/>
                <a:cs typeface="+mn-cs"/>
              </a:rPr>
              <a:t>POS Data Analysis (2018-2023)</a:t>
            </a:r>
          </a:p>
          <a:p>
            <a:pPr algn="l">
              <a:lnSpc>
                <a:spcPct val="90000"/>
              </a:lnSpc>
              <a:spcBef>
                <a:spcPts val="1000"/>
              </a:spcBef>
            </a:pPr>
            <a:r>
              <a:rPr lang="en-US" sz="1400" b="1" dirty="0">
                <a:latin typeface="+mn-lt"/>
                <a:ea typeface="+mn-ea"/>
                <a:cs typeface="+mn-cs"/>
              </a:rPr>
              <a:t>BUAN 6337.005</a:t>
            </a:r>
          </a:p>
          <a:p>
            <a:pPr algn="l">
              <a:lnSpc>
                <a:spcPct val="90000"/>
              </a:lnSpc>
              <a:spcBef>
                <a:spcPts val="1000"/>
              </a:spcBef>
            </a:pPr>
            <a:r>
              <a:rPr lang="en-US" sz="1700" b="1" dirty="0">
                <a:latin typeface="+mn-lt"/>
                <a:ea typeface="+mn-ea"/>
                <a:cs typeface="+mn-cs"/>
              </a:rPr>
              <a:t>Group 28</a:t>
            </a:r>
          </a:p>
          <a:p>
            <a:pPr algn="l">
              <a:lnSpc>
                <a:spcPct val="90000"/>
              </a:lnSpc>
              <a:spcBef>
                <a:spcPts val="1000"/>
              </a:spcBef>
            </a:pPr>
            <a:r>
              <a:rPr lang="en-US" sz="1700" b="1" dirty="0">
                <a:latin typeface="+mn-lt"/>
                <a:ea typeface="+mn-ea"/>
                <a:cs typeface="+mn-cs"/>
              </a:rPr>
              <a:t>May, 2023</a:t>
            </a:r>
          </a:p>
        </p:txBody>
      </p:sp>
      <p:pic>
        <p:nvPicPr>
          <p:cNvPr id="1028" name="Picture 4" descr="Image result for conagra logo">
            <a:extLst>
              <a:ext uri="{FF2B5EF4-FFF2-40B4-BE49-F238E27FC236}">
                <a16:creationId xmlns:a16="http://schemas.microsoft.com/office/drawing/2014/main" id="{9D484CFE-03F7-4170-9ADF-6764E382258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1018" y="5765633"/>
            <a:ext cx="1290453" cy="9501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sliced bread and butter">
            <a:extLst>
              <a:ext uri="{FF2B5EF4-FFF2-40B4-BE49-F238E27FC236}">
                <a16:creationId xmlns:a16="http://schemas.microsoft.com/office/drawing/2014/main" id="{57A5B9AF-3448-440B-854D-35BDB37178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612" y="394187"/>
            <a:ext cx="6259132" cy="347859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9465F1E3-99E6-651A-562B-ED9EE0A8DA63}"/>
              </a:ext>
            </a:extLst>
          </p:cNvPr>
          <p:cNvPicPr>
            <a:picLocks noChangeAspect="1"/>
          </p:cNvPicPr>
          <p:nvPr/>
        </p:nvPicPr>
        <p:blipFill>
          <a:blip r:embed="rId7"/>
          <a:stretch>
            <a:fillRect/>
          </a:stretch>
        </p:blipFill>
        <p:spPr>
          <a:xfrm>
            <a:off x="6392242" y="5509634"/>
            <a:ext cx="2600740" cy="1206140"/>
          </a:xfrm>
          <a:prstGeom prst="rect">
            <a:avLst/>
          </a:prstGeom>
        </p:spPr>
      </p:pic>
    </p:spTree>
    <p:extLst>
      <p:ext uri="{BB962C8B-B14F-4D97-AF65-F5344CB8AC3E}">
        <p14:creationId xmlns:p14="http://schemas.microsoft.com/office/powerpoint/2010/main" val="3556138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92D37259-B1B7-96DB-69B8-BBAC581268C8}"/>
              </a:ext>
            </a:extLst>
          </p:cNvPr>
          <p:cNvGraphicFramePr>
            <a:graphicFrameLocks noChangeAspect="1"/>
          </p:cNvGraphicFramePr>
          <p:nvPr>
            <p:custDataLst>
              <p:tags r:id="rId1"/>
            </p:custDataLst>
            <p:extLst>
              <p:ext uri="{D42A27DB-BD31-4B8C-83A1-F6EECF244321}">
                <p14:modId xmlns:p14="http://schemas.microsoft.com/office/powerpoint/2010/main" val="26651942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Object 3" hidden="1">
                        <a:extLst>
                          <a:ext uri="{FF2B5EF4-FFF2-40B4-BE49-F238E27FC236}">
                            <a16:creationId xmlns:a16="http://schemas.microsoft.com/office/drawing/2014/main" id="{92D37259-B1B7-96DB-69B8-BBAC581268C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5CF4D10-27F2-D72C-D80A-37E783343B90}"/>
              </a:ext>
            </a:extLst>
          </p:cNvPr>
          <p:cNvSpPr>
            <a:spLocks noGrp="1"/>
          </p:cNvSpPr>
          <p:nvPr>
            <p:ph type="ctrTitle"/>
          </p:nvPr>
        </p:nvSpPr>
        <p:spPr/>
        <p:txBody>
          <a:bodyPr vert="horz"/>
          <a:lstStyle/>
          <a:p>
            <a:r>
              <a:rPr lang="en-US" sz="3600" dirty="0"/>
              <a:t>Part III – </a:t>
            </a:r>
            <a:br>
              <a:rPr lang="en-US" sz="3600" dirty="0"/>
            </a:br>
            <a:r>
              <a:rPr lang="en-US" sz="3600" dirty="0"/>
              <a:t>Does Conagra cannibalize its own brands?</a:t>
            </a:r>
            <a:endParaRPr lang="en-US" dirty="0"/>
          </a:p>
        </p:txBody>
      </p:sp>
      <p:sp>
        <p:nvSpPr>
          <p:cNvPr id="3" name="Subtitle 2">
            <a:extLst>
              <a:ext uri="{FF2B5EF4-FFF2-40B4-BE49-F238E27FC236}">
                <a16:creationId xmlns:a16="http://schemas.microsoft.com/office/drawing/2014/main" id="{016E3126-6384-8930-21B6-136D3CDEE9DD}"/>
              </a:ext>
            </a:extLst>
          </p:cNvPr>
          <p:cNvSpPr>
            <a:spLocks noGrp="1"/>
          </p:cNvSpPr>
          <p:nvPr>
            <p:ph type="subTitle" idx="1"/>
          </p:nvPr>
        </p:nvSpPr>
        <p:spPr/>
        <p:txBody>
          <a:bodyPr/>
          <a:lstStyle/>
          <a:p>
            <a:r>
              <a:rPr lang="en-US" dirty="0"/>
              <a:t>Linear Regression for </a:t>
            </a:r>
          </a:p>
          <a:p>
            <a:r>
              <a:rPr lang="en-US" dirty="0"/>
              <a:t>Total Sales Dollars</a:t>
            </a:r>
          </a:p>
        </p:txBody>
      </p:sp>
    </p:spTree>
    <p:extLst>
      <p:ext uri="{BB962C8B-B14F-4D97-AF65-F5344CB8AC3E}">
        <p14:creationId xmlns:p14="http://schemas.microsoft.com/office/powerpoint/2010/main" val="2890758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2DE2EDB-885C-5E26-F269-03CF6619D1DA}"/>
              </a:ext>
            </a:extLst>
          </p:cNvPr>
          <p:cNvGraphicFramePr>
            <a:graphicFrameLocks noChangeAspect="1"/>
          </p:cNvGraphicFramePr>
          <p:nvPr>
            <p:custDataLst>
              <p:tags r:id="rId1"/>
            </p:custDataLst>
            <p:extLst>
              <p:ext uri="{D42A27DB-BD31-4B8C-83A1-F6EECF244321}">
                <p14:modId xmlns:p14="http://schemas.microsoft.com/office/powerpoint/2010/main" val="26138369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Object 4" hidden="1">
                        <a:extLst>
                          <a:ext uri="{FF2B5EF4-FFF2-40B4-BE49-F238E27FC236}">
                            <a16:creationId xmlns:a16="http://schemas.microsoft.com/office/drawing/2014/main" id="{E2DE2EDB-885C-5E26-F269-03CF6619D1D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147C4D1-76CB-B61A-B7A9-7D1104785D11}"/>
              </a:ext>
            </a:extLst>
          </p:cNvPr>
          <p:cNvSpPr>
            <a:spLocks noGrp="1"/>
          </p:cNvSpPr>
          <p:nvPr>
            <p:ph type="title"/>
          </p:nvPr>
        </p:nvSpPr>
        <p:spPr/>
        <p:txBody>
          <a:bodyPr vert="horz"/>
          <a:lstStyle/>
          <a:p>
            <a:r>
              <a:rPr lang="en-US" sz="2400" dirty="0"/>
              <a:t>Executive Summary</a:t>
            </a:r>
            <a:br>
              <a:rPr lang="en-US" sz="2400" dirty="0"/>
            </a:br>
            <a:r>
              <a:rPr lang="en-US" sz="2400" dirty="0"/>
              <a:t>Regional Market/Brand Analysis</a:t>
            </a:r>
          </a:p>
        </p:txBody>
      </p:sp>
      <p:sp>
        <p:nvSpPr>
          <p:cNvPr id="12" name="Content Placeholder 2">
            <a:extLst>
              <a:ext uri="{FF2B5EF4-FFF2-40B4-BE49-F238E27FC236}">
                <a16:creationId xmlns:a16="http://schemas.microsoft.com/office/drawing/2014/main" id="{3D0A5BF0-7F24-E4BF-13BF-8A81DC6EFDCF}"/>
              </a:ext>
            </a:extLst>
          </p:cNvPr>
          <p:cNvSpPr txBox="1">
            <a:spLocks/>
          </p:cNvSpPr>
          <p:nvPr/>
        </p:nvSpPr>
        <p:spPr>
          <a:xfrm>
            <a:off x="135467" y="2167467"/>
            <a:ext cx="8849045" cy="43434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400" b="0" i="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000" b="0" i="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1800" b="0" i="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600" b="0" i="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600" b="0" i="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b="1" dirty="0"/>
              <a:t>Data-driven marketing, merchandising with a strong proposal for Conagra</a:t>
            </a:r>
          </a:p>
          <a:p>
            <a:r>
              <a:rPr lang="en-US" sz="1600" b="1" dirty="0"/>
              <a:t>PARKAY: </a:t>
            </a:r>
            <a:r>
              <a:rPr lang="en-US" sz="1600" dirty="0"/>
              <a:t>PARKAY is never even a number two brand other than South Central but seems having both serious positive and negative </a:t>
            </a:r>
            <a:r>
              <a:rPr lang="en-US" sz="1600" dirty="0">
                <a:solidFill>
                  <a:schemeClr val="accent2"/>
                </a:solidFill>
              </a:rPr>
              <a:t>varying impacts on number one brand dollar sales in regional markets. </a:t>
            </a:r>
            <a:r>
              <a:rPr lang="en-US" sz="1600" dirty="0"/>
              <a:t>(We gave details by region in upcoming slides)</a:t>
            </a:r>
          </a:p>
          <a:p>
            <a:pPr lvl="1"/>
            <a:r>
              <a:rPr lang="en-US" sz="1400" dirty="0"/>
              <a:t>We seriously need to consider studying in detail what to do with PARKAY by region. </a:t>
            </a:r>
          </a:p>
          <a:p>
            <a:pPr lvl="1"/>
            <a:r>
              <a:rPr lang="en-US" sz="1400" dirty="0"/>
              <a:t>Depending on PARKAY’s profitability, decisions on PARKAY brand activities can be a good candidate selling more number one and/or number two brand sales in markets or eating more and more shares of these brands of ours.</a:t>
            </a:r>
          </a:p>
          <a:p>
            <a:r>
              <a:rPr lang="en-US" sz="1600" b="1" dirty="0"/>
              <a:t>Merchandising:</a:t>
            </a:r>
            <a:r>
              <a:rPr lang="en-US" sz="1600" dirty="0"/>
              <a:t> There seems a need a more tailored and analyzed merchandising, pricing efforts sensitivity analysis for brands by region. When we analyze number one brands we saw that time to time we are cannibalizing our own brands dollar sales with our other brands merchandising efforts. </a:t>
            </a:r>
          </a:p>
          <a:p>
            <a:r>
              <a:rPr lang="en-US" sz="1600" b="1" dirty="0"/>
              <a:t>Count, Ounce and UPC Offerings: </a:t>
            </a:r>
            <a:r>
              <a:rPr lang="en-US" sz="1600" dirty="0"/>
              <a:t>A certain need for a harmonized tailored offerings of our brands for each region are needed. The impact of each of these items are changing by region. We have provided detailed recommendations for number one brands for each region.</a:t>
            </a:r>
          </a:p>
          <a:p>
            <a:r>
              <a:rPr lang="en-US" sz="1600" b="1" dirty="0"/>
              <a:t>Consumers behave towards our brands very diversely by region.</a:t>
            </a:r>
            <a:r>
              <a:rPr lang="en-US" sz="1600" dirty="0"/>
              <a:t> Therefore consumers respond to merchandising efforts differently by region by brand, in which we analyzed in our models (40 combinations with our groupings). </a:t>
            </a:r>
          </a:p>
        </p:txBody>
      </p:sp>
      <p:sp>
        <p:nvSpPr>
          <p:cNvPr id="18" name="Slide Number Placeholder 17">
            <a:extLst>
              <a:ext uri="{FF2B5EF4-FFF2-40B4-BE49-F238E27FC236}">
                <a16:creationId xmlns:a16="http://schemas.microsoft.com/office/drawing/2014/main" id="{3EC8831C-5715-03CC-412F-78388385573B}"/>
              </a:ext>
            </a:extLst>
          </p:cNvPr>
          <p:cNvSpPr>
            <a:spLocks noGrp="1"/>
          </p:cNvSpPr>
          <p:nvPr>
            <p:ph type="sldNum" sz="quarter" idx="4"/>
          </p:nvPr>
        </p:nvSpPr>
        <p:spPr/>
        <p:txBody>
          <a:bodyPr/>
          <a:lstStyle/>
          <a:p>
            <a:fld id="{FADCFBD9-9F52-C944-B84E-C1F34F609C4B}" type="slidenum">
              <a:rPr lang="en-US" smtClean="0"/>
              <a:pPr/>
              <a:t>11</a:t>
            </a:fld>
            <a:endParaRPr lang="en-US" dirty="0"/>
          </a:p>
        </p:txBody>
      </p:sp>
    </p:spTree>
    <p:extLst>
      <p:ext uri="{BB962C8B-B14F-4D97-AF65-F5344CB8AC3E}">
        <p14:creationId xmlns:p14="http://schemas.microsoft.com/office/powerpoint/2010/main" val="1416811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8DFFF99E-3E5A-5BC6-A195-B1B57B94CBFA}"/>
              </a:ext>
            </a:extLst>
          </p:cNvPr>
          <p:cNvGraphicFramePr>
            <a:graphicFrameLocks noChangeAspect="1"/>
          </p:cNvGraphicFramePr>
          <p:nvPr>
            <p:custDataLst>
              <p:tags r:id="rId1"/>
            </p:custDataLst>
            <p:extLst>
              <p:ext uri="{D42A27DB-BD31-4B8C-83A1-F6EECF244321}">
                <p14:modId xmlns:p14="http://schemas.microsoft.com/office/powerpoint/2010/main" val="345831143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Object 6" hidden="1">
                        <a:extLst>
                          <a:ext uri="{FF2B5EF4-FFF2-40B4-BE49-F238E27FC236}">
                            <a16:creationId xmlns:a16="http://schemas.microsoft.com/office/drawing/2014/main" id="{8DFFF99E-3E5A-5BC6-A195-B1B57B94CBF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26258CF6-53DE-990D-63ED-9B4ED02DF30D}"/>
              </a:ext>
            </a:extLst>
          </p:cNvPr>
          <p:cNvSpPr>
            <a:spLocks noGrp="1"/>
          </p:cNvSpPr>
          <p:nvPr>
            <p:ph type="sldNum" sz="quarter" idx="4"/>
          </p:nvPr>
        </p:nvSpPr>
        <p:spPr/>
        <p:txBody>
          <a:bodyPr/>
          <a:lstStyle/>
          <a:p>
            <a:fld id="{FADCFBD9-9F52-C944-B84E-C1F34F609C4B}" type="slidenum">
              <a:rPr lang="en-US" smtClean="0"/>
              <a:pPr/>
              <a:t>12</a:t>
            </a:fld>
            <a:endParaRPr lang="en-US" dirty="0"/>
          </a:p>
        </p:txBody>
      </p:sp>
      <p:sp>
        <p:nvSpPr>
          <p:cNvPr id="4" name="Title 3">
            <a:extLst>
              <a:ext uri="{FF2B5EF4-FFF2-40B4-BE49-F238E27FC236}">
                <a16:creationId xmlns:a16="http://schemas.microsoft.com/office/drawing/2014/main" id="{D538C1A4-33C7-4353-B1ED-9FD707F48F14}"/>
              </a:ext>
            </a:extLst>
          </p:cNvPr>
          <p:cNvSpPr>
            <a:spLocks noGrp="1"/>
          </p:cNvSpPr>
          <p:nvPr>
            <p:ph type="title"/>
          </p:nvPr>
        </p:nvSpPr>
        <p:spPr/>
        <p:txBody>
          <a:bodyPr vert="horz"/>
          <a:lstStyle/>
          <a:p>
            <a:r>
              <a:rPr lang="en-US" dirty="0"/>
              <a:t>Top Conagra Brand per Region</a:t>
            </a:r>
          </a:p>
        </p:txBody>
      </p:sp>
      <p:sp>
        <p:nvSpPr>
          <p:cNvPr id="12" name="Content Placeholder 2">
            <a:extLst>
              <a:ext uri="{FF2B5EF4-FFF2-40B4-BE49-F238E27FC236}">
                <a16:creationId xmlns:a16="http://schemas.microsoft.com/office/drawing/2014/main" id="{F2D536D6-5FA8-DEBA-7F2F-BBAEE3F7DF0B}"/>
              </a:ext>
            </a:extLst>
          </p:cNvPr>
          <p:cNvSpPr>
            <a:spLocks noGrp="1"/>
          </p:cNvSpPr>
          <p:nvPr>
            <p:ph idx="1"/>
          </p:nvPr>
        </p:nvSpPr>
        <p:spPr>
          <a:xfrm>
            <a:off x="496825" y="5455465"/>
            <a:ext cx="3806191" cy="1126804"/>
          </a:xfrm>
        </p:spPr>
        <p:txBody>
          <a:bodyPr>
            <a:normAutofit fontScale="77500" lnSpcReduction="20000"/>
          </a:bodyPr>
          <a:lstStyle/>
          <a:p>
            <a:pPr marL="0">
              <a:lnSpc>
                <a:spcPct val="120000"/>
              </a:lnSpc>
              <a:spcBef>
                <a:spcPts val="0"/>
              </a:spcBef>
            </a:pPr>
            <a:r>
              <a:rPr lang="en-US" sz="1400" dirty="0">
                <a:latin typeface="Arial"/>
                <a:cs typeface="Arial"/>
              </a:rPr>
              <a:t>We have run 40 different models by region by product</a:t>
            </a:r>
          </a:p>
          <a:p>
            <a:pPr marL="0">
              <a:lnSpc>
                <a:spcPct val="120000"/>
              </a:lnSpc>
              <a:spcBef>
                <a:spcPts val="0"/>
              </a:spcBef>
            </a:pPr>
            <a:r>
              <a:rPr lang="en-US" sz="1400" dirty="0">
                <a:latin typeface="Arial"/>
                <a:cs typeface="Arial"/>
              </a:rPr>
              <a:t>Even we have modeled 40 combinations of grouped brands and regions, for representative analysis we focused on number 1 Conagra Brand for each region.:</a:t>
            </a:r>
            <a:endParaRPr lang="en-US" sz="1800" dirty="0"/>
          </a:p>
          <a:p>
            <a:pPr marL="0">
              <a:spcBef>
                <a:spcPts val="0"/>
              </a:spcBef>
            </a:pPr>
            <a:endParaRPr lang="en-US" sz="1400" dirty="0"/>
          </a:p>
          <a:p>
            <a:pPr marL="0">
              <a:spcBef>
                <a:spcPts val="0"/>
              </a:spcBef>
            </a:pPr>
            <a:endParaRPr lang="en-US" sz="1400" dirty="0"/>
          </a:p>
        </p:txBody>
      </p:sp>
      <p:pic>
        <p:nvPicPr>
          <p:cNvPr id="14" name="Picture 13">
            <a:extLst>
              <a:ext uri="{FF2B5EF4-FFF2-40B4-BE49-F238E27FC236}">
                <a16:creationId xmlns:a16="http://schemas.microsoft.com/office/drawing/2014/main" id="{BC3B74C7-97E8-26FC-CCA3-7738C28A8B8B}"/>
              </a:ext>
            </a:extLst>
          </p:cNvPr>
          <p:cNvPicPr>
            <a:picLocks noChangeAspect="1"/>
          </p:cNvPicPr>
          <p:nvPr/>
        </p:nvPicPr>
        <p:blipFill>
          <a:blip r:embed="rId5"/>
          <a:stretch>
            <a:fillRect/>
          </a:stretch>
        </p:blipFill>
        <p:spPr>
          <a:xfrm>
            <a:off x="216346" y="1391210"/>
            <a:ext cx="6102704" cy="3687930"/>
          </a:xfrm>
          <a:prstGeom prst="rect">
            <a:avLst/>
          </a:prstGeom>
        </p:spPr>
      </p:pic>
      <p:sp>
        <p:nvSpPr>
          <p:cNvPr id="2" name="Content Placeholder 2">
            <a:extLst>
              <a:ext uri="{FF2B5EF4-FFF2-40B4-BE49-F238E27FC236}">
                <a16:creationId xmlns:a16="http://schemas.microsoft.com/office/drawing/2014/main" id="{05487842-C6E0-49CA-1BD2-BD6EAB9B13F2}"/>
              </a:ext>
            </a:extLst>
          </p:cNvPr>
          <p:cNvSpPr txBox="1">
            <a:spLocks/>
          </p:cNvSpPr>
          <p:nvPr/>
        </p:nvSpPr>
        <p:spPr>
          <a:xfrm>
            <a:off x="5288903" y="5102290"/>
            <a:ext cx="2824950" cy="172472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a:buChar char="•"/>
              <a:defRPr sz="2400" b="0" i="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000" b="0" i="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1800" b="0" i="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600" b="0" i="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600" b="0" i="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spcBef>
                <a:spcPts val="0"/>
              </a:spcBef>
              <a:buNone/>
            </a:pPr>
            <a:r>
              <a:rPr lang="en-US" sz="1100" b="1" dirty="0"/>
              <a:t>Southeast: 	Blue Bonnet</a:t>
            </a:r>
          </a:p>
          <a:p>
            <a:pPr marL="0" indent="0">
              <a:lnSpc>
                <a:spcPct val="120000"/>
              </a:lnSpc>
              <a:spcBef>
                <a:spcPts val="0"/>
              </a:spcBef>
              <a:buNone/>
            </a:pPr>
            <a:r>
              <a:rPr lang="en-US" sz="1100" b="1" dirty="0"/>
              <a:t>Mid-south: 	Blue Bonnet</a:t>
            </a:r>
          </a:p>
          <a:p>
            <a:pPr marL="0" indent="0">
              <a:lnSpc>
                <a:spcPct val="120000"/>
              </a:lnSpc>
              <a:spcBef>
                <a:spcPts val="0"/>
              </a:spcBef>
              <a:buNone/>
            </a:pPr>
            <a:r>
              <a:rPr lang="en-US" sz="1100" b="1" dirty="0"/>
              <a:t>Northeast: 	Smart Balance</a:t>
            </a:r>
          </a:p>
          <a:p>
            <a:pPr marL="0" indent="0">
              <a:lnSpc>
                <a:spcPct val="120000"/>
              </a:lnSpc>
              <a:spcBef>
                <a:spcPts val="0"/>
              </a:spcBef>
              <a:buNone/>
            </a:pPr>
            <a:r>
              <a:rPr lang="en-US" sz="1100" b="1" dirty="0"/>
              <a:t>Great Lakes: 	Blue Bonnet</a:t>
            </a:r>
          </a:p>
          <a:p>
            <a:pPr marL="0" indent="0">
              <a:lnSpc>
                <a:spcPct val="120000"/>
              </a:lnSpc>
              <a:spcBef>
                <a:spcPts val="0"/>
              </a:spcBef>
              <a:buNone/>
            </a:pPr>
            <a:r>
              <a:rPr lang="en-US" sz="1100" b="1" dirty="0"/>
              <a:t>South Central: 	Blue Bonnet</a:t>
            </a:r>
          </a:p>
          <a:p>
            <a:pPr marL="0" indent="0">
              <a:lnSpc>
                <a:spcPct val="120000"/>
              </a:lnSpc>
              <a:spcBef>
                <a:spcPts val="0"/>
              </a:spcBef>
              <a:buNone/>
            </a:pPr>
            <a:r>
              <a:rPr lang="en-US" sz="1100" b="1" dirty="0"/>
              <a:t>West: 	Earth Balance</a:t>
            </a:r>
          </a:p>
          <a:p>
            <a:pPr marL="0" indent="0">
              <a:lnSpc>
                <a:spcPct val="120000"/>
              </a:lnSpc>
              <a:spcBef>
                <a:spcPts val="0"/>
              </a:spcBef>
              <a:buNone/>
            </a:pPr>
            <a:r>
              <a:rPr lang="en-US" sz="1100" b="1" dirty="0"/>
              <a:t>California: 	Earth Balance</a:t>
            </a:r>
          </a:p>
          <a:p>
            <a:pPr marL="0" indent="0">
              <a:lnSpc>
                <a:spcPct val="120000"/>
              </a:lnSpc>
              <a:spcBef>
                <a:spcPts val="0"/>
              </a:spcBef>
              <a:buNone/>
            </a:pPr>
            <a:r>
              <a:rPr lang="en-US" sz="1100" b="1" dirty="0"/>
              <a:t>Plains: 	Blue Bonnet</a:t>
            </a:r>
          </a:p>
          <a:p>
            <a:pPr marL="0">
              <a:lnSpc>
                <a:spcPct val="120000"/>
              </a:lnSpc>
              <a:spcBef>
                <a:spcPts val="0"/>
              </a:spcBef>
            </a:pPr>
            <a:endParaRPr lang="en-US" sz="1100" b="1" dirty="0"/>
          </a:p>
          <a:p>
            <a:pPr marL="0">
              <a:lnSpc>
                <a:spcPct val="120000"/>
              </a:lnSpc>
              <a:spcBef>
                <a:spcPts val="0"/>
              </a:spcBef>
            </a:pPr>
            <a:endParaRPr lang="en-US" sz="1100" dirty="0"/>
          </a:p>
          <a:p>
            <a:pPr marL="0">
              <a:spcBef>
                <a:spcPts val="0"/>
              </a:spcBef>
            </a:pPr>
            <a:endParaRPr lang="en-US" sz="1000" dirty="0"/>
          </a:p>
          <a:p>
            <a:pPr marL="0">
              <a:spcBef>
                <a:spcPts val="0"/>
              </a:spcBef>
            </a:pPr>
            <a:endParaRPr lang="en-US" sz="1000" dirty="0"/>
          </a:p>
        </p:txBody>
      </p:sp>
    </p:spTree>
    <p:extLst>
      <p:ext uri="{BB962C8B-B14F-4D97-AF65-F5344CB8AC3E}">
        <p14:creationId xmlns:p14="http://schemas.microsoft.com/office/powerpoint/2010/main" val="2376359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D775B2B-D534-F0B1-14EB-472A20859FD9}"/>
              </a:ext>
            </a:extLst>
          </p:cNvPr>
          <p:cNvGraphicFramePr>
            <a:graphicFrameLocks noChangeAspect="1"/>
          </p:cNvGraphicFramePr>
          <p:nvPr>
            <p:custDataLst>
              <p:tags r:id="rId1"/>
            </p:custDataLst>
            <p:extLst>
              <p:ext uri="{D42A27DB-BD31-4B8C-83A1-F6EECF244321}">
                <p14:modId xmlns:p14="http://schemas.microsoft.com/office/powerpoint/2010/main" val="229141172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5" name="Object 4" hidden="1">
                        <a:extLst>
                          <a:ext uri="{FF2B5EF4-FFF2-40B4-BE49-F238E27FC236}">
                            <a16:creationId xmlns:a16="http://schemas.microsoft.com/office/drawing/2014/main" id="{2D775B2B-D534-F0B1-14EB-472A20859FD9}"/>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8E56F60F-A051-4EC0-BE86-335C7B59F676}"/>
              </a:ext>
            </a:extLst>
          </p:cNvPr>
          <p:cNvSpPr>
            <a:spLocks noGrp="1"/>
          </p:cNvSpPr>
          <p:nvPr>
            <p:ph type="sldNum" sz="quarter" idx="4"/>
          </p:nvPr>
        </p:nvSpPr>
        <p:spPr>
          <a:xfrm>
            <a:off x="7086599" y="6474690"/>
            <a:ext cx="2057400" cy="366183"/>
          </a:xfrm>
        </p:spPr>
        <p:txBody>
          <a:bodyPr/>
          <a:lstStyle/>
          <a:p>
            <a:fld id="{FADCFBD9-9F52-C944-B84E-C1F34F609C4B}" type="slidenum">
              <a:rPr lang="en-US" smtClean="0"/>
              <a:pPr/>
              <a:t>13</a:t>
            </a:fld>
            <a:endParaRPr lang="en-US" dirty="0"/>
          </a:p>
        </p:txBody>
      </p:sp>
      <p:sp>
        <p:nvSpPr>
          <p:cNvPr id="4" name="Title 3">
            <a:extLst>
              <a:ext uri="{FF2B5EF4-FFF2-40B4-BE49-F238E27FC236}">
                <a16:creationId xmlns:a16="http://schemas.microsoft.com/office/drawing/2014/main" id="{FEAB9CDD-5DC6-40C7-963E-B8A2E9FDD0C9}"/>
              </a:ext>
            </a:extLst>
          </p:cNvPr>
          <p:cNvSpPr>
            <a:spLocks noGrp="1"/>
          </p:cNvSpPr>
          <p:nvPr>
            <p:ph type="title"/>
          </p:nvPr>
        </p:nvSpPr>
        <p:spPr/>
        <p:txBody>
          <a:bodyPr vert="horz"/>
          <a:lstStyle/>
          <a:p>
            <a:r>
              <a:rPr lang="en-US" sz="2000" dirty="0">
                <a:latin typeface="Arial"/>
                <a:cs typeface="Arial"/>
              </a:rPr>
              <a:t>Southeast with Blue Bonnet</a:t>
            </a:r>
            <a:endParaRPr lang="en-US" sz="2800" dirty="0">
              <a:latin typeface="Arial"/>
              <a:cs typeface="Arial"/>
            </a:endParaRPr>
          </a:p>
        </p:txBody>
      </p:sp>
      <p:sp>
        <p:nvSpPr>
          <p:cNvPr id="22" name="TextBox 21">
            <a:extLst>
              <a:ext uri="{FF2B5EF4-FFF2-40B4-BE49-F238E27FC236}">
                <a16:creationId xmlns:a16="http://schemas.microsoft.com/office/drawing/2014/main" id="{78496B09-C04D-476F-99E5-C54E209B8CC0}"/>
              </a:ext>
            </a:extLst>
          </p:cNvPr>
          <p:cNvSpPr txBox="1"/>
          <p:nvPr/>
        </p:nvSpPr>
        <p:spPr>
          <a:xfrm>
            <a:off x="214758" y="1434084"/>
            <a:ext cx="8714483" cy="369332"/>
          </a:xfrm>
          <a:prstGeom prst="rect">
            <a:avLst/>
          </a:prstGeom>
          <a:noFill/>
        </p:spPr>
        <p:txBody>
          <a:bodyPr wrap="square" rtlCol="0" anchor="t">
            <a:spAutoFit/>
          </a:bodyPr>
          <a:lstStyle/>
          <a:p>
            <a:r>
              <a:rPr lang="en-US" dirty="0">
                <a:latin typeface="Arial"/>
                <a:cs typeface="Arial"/>
              </a:rPr>
              <a:t>We used Stepwise methodology to predict the best linear regression model</a:t>
            </a:r>
          </a:p>
        </p:txBody>
      </p:sp>
      <p:sp>
        <p:nvSpPr>
          <p:cNvPr id="8" name="TextBox 7">
            <a:extLst>
              <a:ext uri="{FF2B5EF4-FFF2-40B4-BE49-F238E27FC236}">
                <a16:creationId xmlns:a16="http://schemas.microsoft.com/office/drawing/2014/main" id="{5CB5300F-93E7-AC6C-750C-F7BE2759EB0F}"/>
              </a:ext>
            </a:extLst>
          </p:cNvPr>
          <p:cNvSpPr txBox="1"/>
          <p:nvPr/>
        </p:nvSpPr>
        <p:spPr>
          <a:xfrm>
            <a:off x="406191" y="5363545"/>
            <a:ext cx="8039309" cy="1333500"/>
          </a:xfrm>
          <a:prstGeom prst="rect">
            <a:avLst/>
          </a:prstGeom>
          <a:noFill/>
        </p:spPr>
        <p:txBody>
          <a:bodyPr wrap="square">
            <a:normAutofit lnSpcReduction="10000"/>
          </a:bodyPr>
          <a:lstStyle/>
          <a:p>
            <a:r>
              <a:rPr lang="en-US" sz="1200" b="1" dirty="0">
                <a:latin typeface="Arial"/>
                <a:cs typeface="Arial"/>
              </a:rPr>
              <a:t>Tactics and Analytics for Increasing Blue Bonnet Total Sales Dollars : </a:t>
            </a:r>
          </a:p>
          <a:p>
            <a:pPr marL="285750" indent="-285750">
              <a:buFont typeface="Arial" panose="020B0604020202020204" pitchFamily="34" charset="0"/>
              <a:buChar char="•"/>
            </a:pPr>
            <a:r>
              <a:rPr lang="en-US" sz="1200" dirty="0">
                <a:latin typeface="Arial"/>
                <a:cs typeface="Arial"/>
              </a:rPr>
              <a:t>Merchandising is helping Blue Bonnet in Southeast, with all kind of promotions. </a:t>
            </a:r>
          </a:p>
          <a:p>
            <a:pPr marL="285750" indent="-285750">
              <a:buFont typeface="Arial" panose="020B0604020202020204" pitchFamily="34" charset="0"/>
              <a:buChar char="•"/>
            </a:pPr>
            <a:r>
              <a:rPr lang="en-US" sz="1200" dirty="0">
                <a:latin typeface="Arial"/>
                <a:cs typeface="Arial"/>
              </a:rPr>
              <a:t>Smaller brands of Conagra eating Blue Bonnet sales in big stores, with increasing number of offerings</a:t>
            </a:r>
          </a:p>
          <a:p>
            <a:pPr marL="285750" indent="-285750">
              <a:buFont typeface="Arial" panose="020B0604020202020204" pitchFamily="34" charset="0"/>
              <a:buChar char="•"/>
            </a:pPr>
            <a:r>
              <a:rPr lang="en-US" sz="1200" dirty="0">
                <a:latin typeface="Arial"/>
                <a:cs typeface="Arial"/>
              </a:rPr>
              <a:t>PARKAY’s increasing counts are one the biggest internal </a:t>
            </a:r>
            <a:r>
              <a:rPr lang="en-US" sz="1200" dirty="0" err="1">
                <a:latin typeface="Arial"/>
                <a:cs typeface="Arial"/>
              </a:rPr>
              <a:t>cannabilizer</a:t>
            </a:r>
            <a:r>
              <a:rPr lang="en-US" sz="1200" dirty="0">
                <a:latin typeface="Arial"/>
                <a:cs typeface="Arial"/>
              </a:rPr>
              <a:t> for Blue Bonnet in Southeast</a:t>
            </a:r>
          </a:p>
          <a:p>
            <a:pPr marL="285750" indent="-285750">
              <a:buFont typeface="Arial" panose="020B0604020202020204" pitchFamily="34" charset="0"/>
              <a:buChar char="•"/>
            </a:pPr>
            <a:r>
              <a:rPr lang="en-US" sz="1200" dirty="0">
                <a:latin typeface="Arial"/>
                <a:cs typeface="Arial"/>
              </a:rPr>
              <a:t>If </a:t>
            </a:r>
            <a:r>
              <a:rPr lang="en-US" sz="1200" dirty="0" err="1">
                <a:latin typeface="Arial"/>
                <a:cs typeface="Arial"/>
              </a:rPr>
              <a:t>Upfield</a:t>
            </a:r>
            <a:r>
              <a:rPr lang="en-US" sz="1200" dirty="0">
                <a:latin typeface="Arial"/>
                <a:cs typeface="Arial"/>
              </a:rPr>
              <a:t> changes packaging with bigger counts with more ounces it helps Blue Bonnet in Southeast</a:t>
            </a:r>
          </a:p>
          <a:p>
            <a:pPr marL="285750" indent="-285750">
              <a:buFont typeface="Arial" panose="020B0604020202020204" pitchFamily="34" charset="0"/>
              <a:buChar char="•"/>
            </a:pPr>
            <a:r>
              <a:rPr lang="en-US" sz="1200" dirty="0">
                <a:latin typeface="Arial"/>
                <a:cs typeface="Arial"/>
              </a:rPr>
              <a:t>Smart Balance is positioned just like </a:t>
            </a:r>
            <a:r>
              <a:rPr lang="en-US" sz="1200" dirty="0" err="1">
                <a:latin typeface="Arial"/>
                <a:cs typeface="Arial"/>
              </a:rPr>
              <a:t>Upfield</a:t>
            </a:r>
            <a:r>
              <a:rPr lang="en-US" sz="1200" dirty="0">
                <a:latin typeface="Arial"/>
                <a:cs typeface="Arial"/>
              </a:rPr>
              <a:t> in terms of counts for Blue Bonnet in Southeast </a:t>
            </a:r>
          </a:p>
          <a:p>
            <a:pPr marL="285750" indent="-285750">
              <a:buFont typeface="Arial" panose="020B0604020202020204" pitchFamily="34" charset="0"/>
              <a:buChar char="•"/>
            </a:pPr>
            <a:r>
              <a:rPr lang="en-US" sz="1200" dirty="0">
                <a:latin typeface="Arial"/>
                <a:cs typeface="Arial"/>
              </a:rPr>
              <a:t>Smart Balance promotions and even sales are helping Blue Bonnet sales in bigger groceries.</a:t>
            </a:r>
          </a:p>
        </p:txBody>
      </p:sp>
      <p:pic>
        <p:nvPicPr>
          <p:cNvPr id="9" name="Picture 8">
            <a:extLst>
              <a:ext uri="{FF2B5EF4-FFF2-40B4-BE49-F238E27FC236}">
                <a16:creationId xmlns:a16="http://schemas.microsoft.com/office/drawing/2014/main" id="{23753EF2-178D-3BDE-B9FD-6221CCCD41A6}"/>
              </a:ext>
            </a:extLst>
          </p:cNvPr>
          <p:cNvPicPr>
            <a:picLocks noChangeAspect="1"/>
          </p:cNvPicPr>
          <p:nvPr/>
        </p:nvPicPr>
        <p:blipFill>
          <a:blip r:embed="rId6"/>
          <a:stretch>
            <a:fillRect/>
          </a:stretch>
        </p:blipFill>
        <p:spPr>
          <a:xfrm>
            <a:off x="6204249" y="3898257"/>
            <a:ext cx="2705100" cy="1333500"/>
          </a:xfrm>
          <a:prstGeom prst="rect">
            <a:avLst/>
          </a:prstGeom>
        </p:spPr>
      </p:pic>
      <p:pic>
        <p:nvPicPr>
          <p:cNvPr id="10" name="Picture 9">
            <a:extLst>
              <a:ext uri="{FF2B5EF4-FFF2-40B4-BE49-F238E27FC236}">
                <a16:creationId xmlns:a16="http://schemas.microsoft.com/office/drawing/2014/main" id="{763EC963-82D0-3C1C-598A-EED388448CDA}"/>
              </a:ext>
            </a:extLst>
          </p:cNvPr>
          <p:cNvPicPr>
            <a:picLocks noChangeAspect="1"/>
          </p:cNvPicPr>
          <p:nvPr/>
        </p:nvPicPr>
        <p:blipFill>
          <a:blip r:embed="rId7"/>
          <a:stretch>
            <a:fillRect/>
          </a:stretch>
        </p:blipFill>
        <p:spPr>
          <a:xfrm>
            <a:off x="300675" y="2037563"/>
            <a:ext cx="5513383" cy="3194194"/>
          </a:xfrm>
          <a:prstGeom prst="rect">
            <a:avLst/>
          </a:prstGeom>
        </p:spPr>
      </p:pic>
    </p:spTree>
    <p:extLst>
      <p:ext uri="{BB962C8B-B14F-4D97-AF65-F5344CB8AC3E}">
        <p14:creationId xmlns:p14="http://schemas.microsoft.com/office/powerpoint/2010/main" val="151917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D775B2B-D534-F0B1-14EB-472A20859FD9}"/>
              </a:ext>
            </a:extLst>
          </p:cNvPr>
          <p:cNvGraphicFramePr>
            <a:graphicFrameLocks noChangeAspect="1"/>
          </p:cNvGraphicFramePr>
          <p:nvPr>
            <p:custDataLst>
              <p:tags r:id="rId1"/>
            </p:custDataLst>
            <p:extLst>
              <p:ext uri="{D42A27DB-BD31-4B8C-83A1-F6EECF244321}">
                <p14:modId xmlns:p14="http://schemas.microsoft.com/office/powerpoint/2010/main" val="201289536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5" name="Object 4" hidden="1">
                        <a:extLst>
                          <a:ext uri="{FF2B5EF4-FFF2-40B4-BE49-F238E27FC236}">
                            <a16:creationId xmlns:a16="http://schemas.microsoft.com/office/drawing/2014/main" id="{2D775B2B-D534-F0B1-14EB-472A20859FD9}"/>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8E56F60F-A051-4EC0-BE86-335C7B59F676}"/>
              </a:ext>
            </a:extLst>
          </p:cNvPr>
          <p:cNvSpPr>
            <a:spLocks noGrp="1"/>
          </p:cNvSpPr>
          <p:nvPr>
            <p:ph type="sldNum" sz="quarter" idx="4"/>
          </p:nvPr>
        </p:nvSpPr>
        <p:spPr>
          <a:xfrm>
            <a:off x="7086599" y="6474690"/>
            <a:ext cx="2057400" cy="366183"/>
          </a:xfrm>
        </p:spPr>
        <p:txBody>
          <a:bodyPr/>
          <a:lstStyle/>
          <a:p>
            <a:fld id="{FADCFBD9-9F52-C944-B84E-C1F34F609C4B}" type="slidenum">
              <a:rPr lang="en-US" smtClean="0"/>
              <a:pPr/>
              <a:t>14</a:t>
            </a:fld>
            <a:endParaRPr lang="en-US" dirty="0"/>
          </a:p>
        </p:txBody>
      </p:sp>
      <p:sp>
        <p:nvSpPr>
          <p:cNvPr id="4" name="Title 3">
            <a:extLst>
              <a:ext uri="{FF2B5EF4-FFF2-40B4-BE49-F238E27FC236}">
                <a16:creationId xmlns:a16="http://schemas.microsoft.com/office/drawing/2014/main" id="{FEAB9CDD-5DC6-40C7-963E-B8A2E9FDD0C9}"/>
              </a:ext>
            </a:extLst>
          </p:cNvPr>
          <p:cNvSpPr>
            <a:spLocks noGrp="1"/>
          </p:cNvSpPr>
          <p:nvPr>
            <p:ph type="title"/>
          </p:nvPr>
        </p:nvSpPr>
        <p:spPr/>
        <p:txBody>
          <a:bodyPr vert="horz"/>
          <a:lstStyle/>
          <a:p>
            <a:r>
              <a:rPr lang="en-US" sz="2000" dirty="0">
                <a:latin typeface="Arial"/>
                <a:cs typeface="Arial"/>
              </a:rPr>
              <a:t>California with Earth Balance</a:t>
            </a:r>
            <a:endParaRPr lang="en-US" sz="2800" dirty="0">
              <a:latin typeface="Arial"/>
              <a:cs typeface="Arial"/>
            </a:endParaRPr>
          </a:p>
        </p:txBody>
      </p:sp>
      <p:sp>
        <p:nvSpPr>
          <p:cNvPr id="22" name="TextBox 21">
            <a:extLst>
              <a:ext uri="{FF2B5EF4-FFF2-40B4-BE49-F238E27FC236}">
                <a16:creationId xmlns:a16="http://schemas.microsoft.com/office/drawing/2014/main" id="{78496B09-C04D-476F-99E5-C54E209B8CC0}"/>
              </a:ext>
            </a:extLst>
          </p:cNvPr>
          <p:cNvSpPr txBox="1"/>
          <p:nvPr/>
        </p:nvSpPr>
        <p:spPr>
          <a:xfrm>
            <a:off x="214758" y="1434084"/>
            <a:ext cx="8714483" cy="369332"/>
          </a:xfrm>
          <a:prstGeom prst="rect">
            <a:avLst/>
          </a:prstGeom>
          <a:noFill/>
        </p:spPr>
        <p:txBody>
          <a:bodyPr wrap="square" rtlCol="0" anchor="t">
            <a:spAutoFit/>
          </a:bodyPr>
          <a:lstStyle/>
          <a:p>
            <a:r>
              <a:rPr lang="en-US" dirty="0">
                <a:latin typeface="Arial"/>
                <a:cs typeface="Arial"/>
              </a:rPr>
              <a:t>We used Stepwise methodology to predict the best linear regression model</a:t>
            </a:r>
          </a:p>
        </p:txBody>
      </p:sp>
      <p:sp>
        <p:nvSpPr>
          <p:cNvPr id="8" name="TextBox 7">
            <a:extLst>
              <a:ext uri="{FF2B5EF4-FFF2-40B4-BE49-F238E27FC236}">
                <a16:creationId xmlns:a16="http://schemas.microsoft.com/office/drawing/2014/main" id="{5CB5300F-93E7-AC6C-750C-F7BE2759EB0F}"/>
              </a:ext>
            </a:extLst>
          </p:cNvPr>
          <p:cNvSpPr txBox="1"/>
          <p:nvPr/>
        </p:nvSpPr>
        <p:spPr>
          <a:xfrm>
            <a:off x="406191" y="5363545"/>
            <a:ext cx="8039309" cy="1477328"/>
          </a:xfrm>
          <a:prstGeom prst="rect">
            <a:avLst/>
          </a:prstGeom>
          <a:noFill/>
        </p:spPr>
        <p:txBody>
          <a:bodyPr wrap="square">
            <a:normAutofit fontScale="77500" lnSpcReduction="20000"/>
          </a:bodyPr>
          <a:lstStyle/>
          <a:p>
            <a:r>
              <a:rPr lang="en-US" b="1" dirty="0">
                <a:latin typeface="Arial"/>
                <a:cs typeface="Arial"/>
              </a:rPr>
              <a:t>Tactics and Analytics for Increasing Conagra Earth Balance Sales Dollars: </a:t>
            </a:r>
          </a:p>
          <a:p>
            <a:pPr marL="285750" indent="-285750">
              <a:buFont typeface="Arial" panose="020B0604020202020204" pitchFamily="34" charset="0"/>
              <a:buChar char="•"/>
            </a:pPr>
            <a:r>
              <a:rPr lang="en-US" dirty="0">
                <a:latin typeface="Arial"/>
                <a:cs typeface="Arial"/>
              </a:rPr>
              <a:t>If Blue Bonnet increases variety of offerings, this impacts negatively</a:t>
            </a:r>
          </a:p>
          <a:p>
            <a:pPr marL="285750" indent="-285750">
              <a:buFont typeface="Arial" panose="020B0604020202020204" pitchFamily="34" charset="0"/>
              <a:buChar char="•"/>
            </a:pPr>
            <a:r>
              <a:rPr lang="en-US" dirty="0">
                <a:latin typeface="Arial"/>
                <a:cs typeface="Arial"/>
              </a:rPr>
              <a:t>Other Conagra Brand campaigns impacts negatively</a:t>
            </a:r>
          </a:p>
          <a:p>
            <a:pPr marL="285750" indent="-285750">
              <a:buFont typeface="Arial" panose="020B0604020202020204" pitchFamily="34" charset="0"/>
              <a:buChar char="•"/>
            </a:pPr>
            <a:r>
              <a:rPr lang="en-US" dirty="0">
                <a:latin typeface="Arial"/>
                <a:cs typeface="Arial"/>
              </a:rPr>
              <a:t>Certainly more offerings (UPCs) needed</a:t>
            </a:r>
          </a:p>
          <a:p>
            <a:pPr marL="285750" indent="-285750">
              <a:buFont typeface="Arial" panose="020B0604020202020204" pitchFamily="34" charset="0"/>
              <a:buChar char="•"/>
            </a:pPr>
            <a:r>
              <a:rPr lang="en-US" dirty="0">
                <a:latin typeface="Arial"/>
                <a:cs typeface="Arial"/>
              </a:rPr>
              <a:t>Again PARKAY’s merchandising’s pricing impacts are taking our Earth Balance dollar sales share</a:t>
            </a:r>
          </a:p>
          <a:p>
            <a:pPr marL="285750" indent="-285750">
              <a:buFont typeface="Arial" panose="020B0604020202020204" pitchFamily="34" charset="0"/>
              <a:buChar char="•"/>
            </a:pPr>
            <a:r>
              <a:rPr lang="en-US" dirty="0" err="1">
                <a:latin typeface="Arial"/>
                <a:cs typeface="Arial"/>
              </a:rPr>
              <a:t>Upfield</a:t>
            </a:r>
            <a:r>
              <a:rPr lang="en-US" dirty="0">
                <a:latin typeface="Arial"/>
                <a:cs typeface="Arial"/>
              </a:rPr>
              <a:t>, Smart Balance and PARKAY campaigns with pricing impacts in almost same direction, negatively to Earth Balance sales in California</a:t>
            </a:r>
          </a:p>
        </p:txBody>
      </p:sp>
      <p:pic>
        <p:nvPicPr>
          <p:cNvPr id="11" name="Picture 10">
            <a:extLst>
              <a:ext uri="{FF2B5EF4-FFF2-40B4-BE49-F238E27FC236}">
                <a16:creationId xmlns:a16="http://schemas.microsoft.com/office/drawing/2014/main" id="{456353EC-D91A-FBDC-B6F9-E9658FD64DDE}"/>
              </a:ext>
            </a:extLst>
          </p:cNvPr>
          <p:cNvPicPr>
            <a:picLocks noChangeAspect="1"/>
          </p:cNvPicPr>
          <p:nvPr/>
        </p:nvPicPr>
        <p:blipFill>
          <a:blip r:embed="rId6"/>
          <a:stretch>
            <a:fillRect/>
          </a:stretch>
        </p:blipFill>
        <p:spPr>
          <a:xfrm>
            <a:off x="6003695" y="3626382"/>
            <a:ext cx="2705100" cy="1333500"/>
          </a:xfrm>
          <a:prstGeom prst="rect">
            <a:avLst/>
          </a:prstGeom>
        </p:spPr>
      </p:pic>
      <p:pic>
        <p:nvPicPr>
          <p:cNvPr id="12" name="Picture 11">
            <a:extLst>
              <a:ext uri="{FF2B5EF4-FFF2-40B4-BE49-F238E27FC236}">
                <a16:creationId xmlns:a16="http://schemas.microsoft.com/office/drawing/2014/main" id="{AA35D0A3-DA7B-2AD9-99E2-1B2A06189B19}"/>
              </a:ext>
            </a:extLst>
          </p:cNvPr>
          <p:cNvPicPr>
            <a:picLocks noChangeAspect="1"/>
          </p:cNvPicPr>
          <p:nvPr/>
        </p:nvPicPr>
        <p:blipFill>
          <a:blip r:embed="rId7"/>
          <a:stretch>
            <a:fillRect/>
          </a:stretch>
        </p:blipFill>
        <p:spPr>
          <a:xfrm>
            <a:off x="214758" y="1898117"/>
            <a:ext cx="5557193" cy="3061765"/>
          </a:xfrm>
          <a:prstGeom prst="rect">
            <a:avLst/>
          </a:prstGeom>
        </p:spPr>
      </p:pic>
    </p:spTree>
    <p:extLst>
      <p:ext uri="{BB962C8B-B14F-4D97-AF65-F5344CB8AC3E}">
        <p14:creationId xmlns:p14="http://schemas.microsoft.com/office/powerpoint/2010/main" val="81329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D775B2B-D534-F0B1-14EB-472A20859FD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Object 4" hidden="1">
                        <a:extLst>
                          <a:ext uri="{FF2B5EF4-FFF2-40B4-BE49-F238E27FC236}">
                            <a16:creationId xmlns:a16="http://schemas.microsoft.com/office/drawing/2014/main" id="{2D775B2B-D534-F0B1-14EB-472A20859F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8E56F60F-A051-4EC0-BE86-335C7B59F676}"/>
              </a:ext>
            </a:extLst>
          </p:cNvPr>
          <p:cNvSpPr>
            <a:spLocks noGrp="1"/>
          </p:cNvSpPr>
          <p:nvPr>
            <p:ph type="sldNum" sz="quarter" idx="4"/>
          </p:nvPr>
        </p:nvSpPr>
        <p:spPr>
          <a:xfrm>
            <a:off x="7086599" y="6474690"/>
            <a:ext cx="2057400" cy="366183"/>
          </a:xfrm>
        </p:spPr>
        <p:txBody>
          <a:bodyPr/>
          <a:lstStyle/>
          <a:p>
            <a:fld id="{FADCFBD9-9F52-C944-B84E-C1F34F609C4B}" type="slidenum">
              <a:rPr lang="en-US" smtClean="0"/>
              <a:pPr/>
              <a:t>15</a:t>
            </a:fld>
            <a:endParaRPr lang="en-US" dirty="0"/>
          </a:p>
        </p:txBody>
      </p:sp>
      <p:sp>
        <p:nvSpPr>
          <p:cNvPr id="4" name="Title 3">
            <a:extLst>
              <a:ext uri="{FF2B5EF4-FFF2-40B4-BE49-F238E27FC236}">
                <a16:creationId xmlns:a16="http://schemas.microsoft.com/office/drawing/2014/main" id="{FEAB9CDD-5DC6-40C7-963E-B8A2E9FDD0C9}"/>
              </a:ext>
            </a:extLst>
          </p:cNvPr>
          <p:cNvSpPr>
            <a:spLocks noGrp="1"/>
          </p:cNvSpPr>
          <p:nvPr>
            <p:ph type="title"/>
          </p:nvPr>
        </p:nvSpPr>
        <p:spPr/>
        <p:txBody>
          <a:bodyPr vert="horz"/>
          <a:lstStyle/>
          <a:p>
            <a:r>
              <a:rPr lang="en-US" sz="2000" dirty="0">
                <a:latin typeface="Arial"/>
                <a:cs typeface="Arial"/>
              </a:rPr>
              <a:t>Mid-south with Blue Bonnet Brand</a:t>
            </a:r>
            <a:br>
              <a:rPr lang="en-US" sz="2000" dirty="0">
                <a:latin typeface="Arial"/>
                <a:cs typeface="Arial"/>
              </a:rPr>
            </a:br>
            <a:r>
              <a:rPr lang="en-US" sz="2000" dirty="0">
                <a:latin typeface="Arial"/>
                <a:cs typeface="Arial"/>
              </a:rPr>
              <a:t>Total Sales Dollars</a:t>
            </a:r>
            <a:endParaRPr lang="en-US" sz="2800" dirty="0">
              <a:latin typeface="Arial"/>
              <a:cs typeface="Arial"/>
            </a:endParaRPr>
          </a:p>
        </p:txBody>
      </p:sp>
      <p:sp>
        <p:nvSpPr>
          <p:cNvPr id="22" name="TextBox 21">
            <a:extLst>
              <a:ext uri="{FF2B5EF4-FFF2-40B4-BE49-F238E27FC236}">
                <a16:creationId xmlns:a16="http://schemas.microsoft.com/office/drawing/2014/main" id="{78496B09-C04D-476F-99E5-C54E209B8CC0}"/>
              </a:ext>
            </a:extLst>
          </p:cNvPr>
          <p:cNvSpPr txBox="1"/>
          <p:nvPr/>
        </p:nvSpPr>
        <p:spPr>
          <a:xfrm>
            <a:off x="214758" y="1434084"/>
            <a:ext cx="8714483" cy="369332"/>
          </a:xfrm>
          <a:prstGeom prst="rect">
            <a:avLst/>
          </a:prstGeom>
          <a:noFill/>
        </p:spPr>
        <p:txBody>
          <a:bodyPr wrap="square" rtlCol="0" anchor="t">
            <a:spAutoFit/>
          </a:bodyPr>
          <a:lstStyle/>
          <a:p>
            <a:r>
              <a:rPr lang="en-US" dirty="0">
                <a:latin typeface="Arial"/>
                <a:cs typeface="Arial"/>
              </a:rPr>
              <a:t>We used Stepwise methodology to predict the best linear regression model</a:t>
            </a:r>
          </a:p>
        </p:txBody>
      </p:sp>
      <p:sp>
        <p:nvSpPr>
          <p:cNvPr id="8" name="TextBox 7">
            <a:extLst>
              <a:ext uri="{FF2B5EF4-FFF2-40B4-BE49-F238E27FC236}">
                <a16:creationId xmlns:a16="http://schemas.microsoft.com/office/drawing/2014/main" id="{5CB5300F-93E7-AC6C-750C-F7BE2759EB0F}"/>
              </a:ext>
            </a:extLst>
          </p:cNvPr>
          <p:cNvSpPr txBox="1"/>
          <p:nvPr/>
        </p:nvSpPr>
        <p:spPr>
          <a:xfrm>
            <a:off x="406191" y="5363545"/>
            <a:ext cx="8039309" cy="1477328"/>
          </a:xfrm>
          <a:prstGeom prst="rect">
            <a:avLst/>
          </a:prstGeom>
          <a:noFill/>
        </p:spPr>
        <p:txBody>
          <a:bodyPr wrap="square">
            <a:normAutofit fontScale="77500" lnSpcReduction="20000"/>
          </a:bodyPr>
          <a:lstStyle/>
          <a:p>
            <a:r>
              <a:rPr lang="en-US" b="1" dirty="0">
                <a:latin typeface="Arial"/>
                <a:cs typeface="Arial"/>
              </a:rPr>
              <a:t>Tactics and Analytics for Increasing Blue Bonnet Dollar Sales: </a:t>
            </a:r>
          </a:p>
          <a:p>
            <a:pPr marL="285750" indent="-285750">
              <a:buFont typeface="Arial" panose="020B0604020202020204" pitchFamily="34" charset="0"/>
              <a:buChar char="•"/>
            </a:pPr>
            <a:r>
              <a:rPr lang="en-US" dirty="0">
                <a:latin typeface="Arial"/>
                <a:cs typeface="Arial"/>
              </a:rPr>
              <a:t>Smaller brands of Conagra, Earth Balance counts offerings does not help Blue Bonnet sales</a:t>
            </a:r>
          </a:p>
          <a:p>
            <a:pPr marL="285750" indent="-285750">
              <a:buFont typeface="Arial" panose="020B0604020202020204" pitchFamily="34" charset="0"/>
              <a:buChar char="•"/>
            </a:pPr>
            <a:r>
              <a:rPr lang="en-US" dirty="0">
                <a:latin typeface="Arial"/>
                <a:cs typeface="Arial"/>
              </a:rPr>
              <a:t>PARKAY is cannibalizing Blue Bonet without Merchandising and in big grocery stores</a:t>
            </a:r>
          </a:p>
          <a:p>
            <a:pPr marL="285750" indent="-285750">
              <a:buFont typeface="Arial" panose="020B0604020202020204" pitchFamily="34" charset="0"/>
              <a:buChar char="•"/>
            </a:pPr>
            <a:r>
              <a:rPr lang="en-US" dirty="0">
                <a:latin typeface="Arial"/>
                <a:cs typeface="Arial"/>
              </a:rPr>
              <a:t>Smart Balance price increases help Blue Bonnet sales</a:t>
            </a:r>
          </a:p>
          <a:p>
            <a:pPr marL="285750" indent="-285750">
              <a:buFont typeface="Arial" panose="020B0604020202020204" pitchFamily="34" charset="0"/>
              <a:buChar char="•"/>
            </a:pPr>
            <a:r>
              <a:rPr lang="en-US" dirty="0">
                <a:latin typeface="Arial"/>
                <a:cs typeface="Arial"/>
              </a:rPr>
              <a:t>Blue Bonnet is sensitive to </a:t>
            </a:r>
            <a:r>
              <a:rPr lang="en-US" dirty="0" err="1">
                <a:latin typeface="Arial"/>
                <a:cs typeface="Arial"/>
              </a:rPr>
              <a:t>Upfield</a:t>
            </a:r>
            <a:r>
              <a:rPr lang="en-US" dirty="0">
                <a:latin typeface="Arial"/>
                <a:cs typeface="Arial"/>
              </a:rPr>
              <a:t> regular pricing. Offer lower pricing then </a:t>
            </a:r>
            <a:r>
              <a:rPr lang="en-US" dirty="0" err="1">
                <a:latin typeface="Arial"/>
                <a:cs typeface="Arial"/>
              </a:rPr>
              <a:t>Upfield</a:t>
            </a:r>
            <a:endParaRPr lang="en-US" dirty="0">
              <a:latin typeface="Arial"/>
              <a:cs typeface="Arial"/>
            </a:endParaRPr>
          </a:p>
          <a:p>
            <a:pPr marL="285750" indent="-285750">
              <a:buFont typeface="Arial" panose="020B0604020202020204" pitchFamily="34" charset="0"/>
              <a:buChar char="•"/>
            </a:pPr>
            <a:r>
              <a:rPr lang="en-US" dirty="0">
                <a:latin typeface="Arial"/>
                <a:cs typeface="Arial"/>
              </a:rPr>
              <a:t>Earth Balance Count value increase seems having a big negative impact on Blue Bonnet sales.</a:t>
            </a:r>
          </a:p>
          <a:p>
            <a:pPr marL="285750" indent="-285750">
              <a:buFont typeface="Arial" panose="020B0604020202020204" pitchFamily="34" charset="0"/>
              <a:buChar char="•"/>
            </a:pPr>
            <a:r>
              <a:rPr lang="en-US" dirty="0">
                <a:latin typeface="Arial"/>
                <a:cs typeface="Arial"/>
              </a:rPr>
              <a:t>PARKAY is a serious competitor for Blue Bonnet in Mid-south</a:t>
            </a:r>
          </a:p>
        </p:txBody>
      </p:sp>
      <p:pic>
        <p:nvPicPr>
          <p:cNvPr id="2" name="Picture 1">
            <a:extLst>
              <a:ext uri="{FF2B5EF4-FFF2-40B4-BE49-F238E27FC236}">
                <a16:creationId xmlns:a16="http://schemas.microsoft.com/office/drawing/2014/main" id="{B73791A6-A446-D2A9-DFE3-A6F9E9C09BCE}"/>
              </a:ext>
            </a:extLst>
          </p:cNvPr>
          <p:cNvPicPr>
            <a:picLocks noChangeAspect="1"/>
          </p:cNvPicPr>
          <p:nvPr/>
        </p:nvPicPr>
        <p:blipFill>
          <a:blip r:embed="rId5"/>
          <a:stretch>
            <a:fillRect/>
          </a:stretch>
        </p:blipFill>
        <p:spPr>
          <a:xfrm>
            <a:off x="6204249" y="3721084"/>
            <a:ext cx="2705100" cy="1333500"/>
          </a:xfrm>
          <a:prstGeom prst="rect">
            <a:avLst/>
          </a:prstGeom>
        </p:spPr>
      </p:pic>
      <p:pic>
        <p:nvPicPr>
          <p:cNvPr id="6" name="Picture 5">
            <a:extLst>
              <a:ext uri="{FF2B5EF4-FFF2-40B4-BE49-F238E27FC236}">
                <a16:creationId xmlns:a16="http://schemas.microsoft.com/office/drawing/2014/main" id="{98D2E3C5-155F-8CA4-96AE-9FE1D04F5653}"/>
              </a:ext>
            </a:extLst>
          </p:cNvPr>
          <p:cNvPicPr>
            <a:picLocks noChangeAspect="1"/>
          </p:cNvPicPr>
          <p:nvPr/>
        </p:nvPicPr>
        <p:blipFill>
          <a:blip r:embed="rId6"/>
          <a:stretch>
            <a:fillRect/>
          </a:stretch>
        </p:blipFill>
        <p:spPr>
          <a:xfrm>
            <a:off x="214757" y="1935215"/>
            <a:ext cx="5677079" cy="3119369"/>
          </a:xfrm>
          <a:prstGeom prst="rect">
            <a:avLst/>
          </a:prstGeom>
        </p:spPr>
      </p:pic>
    </p:spTree>
    <p:extLst>
      <p:ext uri="{BB962C8B-B14F-4D97-AF65-F5344CB8AC3E}">
        <p14:creationId xmlns:p14="http://schemas.microsoft.com/office/powerpoint/2010/main" val="128745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D775B2B-D534-F0B1-14EB-472A20859FD9}"/>
              </a:ext>
            </a:extLst>
          </p:cNvPr>
          <p:cNvGraphicFramePr>
            <a:graphicFrameLocks noChangeAspect="1"/>
          </p:cNvGraphicFramePr>
          <p:nvPr>
            <p:custDataLst>
              <p:tags r:id="rId1"/>
            </p:custDataLst>
            <p:extLst>
              <p:ext uri="{D42A27DB-BD31-4B8C-83A1-F6EECF244321}">
                <p14:modId xmlns:p14="http://schemas.microsoft.com/office/powerpoint/2010/main" val="76933516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Object 4" hidden="1">
                        <a:extLst>
                          <a:ext uri="{FF2B5EF4-FFF2-40B4-BE49-F238E27FC236}">
                            <a16:creationId xmlns:a16="http://schemas.microsoft.com/office/drawing/2014/main" id="{2D775B2B-D534-F0B1-14EB-472A20859F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8E56F60F-A051-4EC0-BE86-335C7B59F676}"/>
              </a:ext>
            </a:extLst>
          </p:cNvPr>
          <p:cNvSpPr>
            <a:spLocks noGrp="1"/>
          </p:cNvSpPr>
          <p:nvPr>
            <p:ph type="sldNum" sz="quarter" idx="4"/>
          </p:nvPr>
        </p:nvSpPr>
        <p:spPr>
          <a:xfrm>
            <a:off x="7086599" y="6474690"/>
            <a:ext cx="2057400" cy="366183"/>
          </a:xfrm>
        </p:spPr>
        <p:txBody>
          <a:bodyPr/>
          <a:lstStyle/>
          <a:p>
            <a:fld id="{FADCFBD9-9F52-C944-B84E-C1F34F609C4B}" type="slidenum">
              <a:rPr lang="en-US" smtClean="0"/>
              <a:pPr/>
              <a:t>16</a:t>
            </a:fld>
            <a:endParaRPr lang="en-US" dirty="0"/>
          </a:p>
        </p:txBody>
      </p:sp>
      <p:sp>
        <p:nvSpPr>
          <p:cNvPr id="4" name="Title 3">
            <a:extLst>
              <a:ext uri="{FF2B5EF4-FFF2-40B4-BE49-F238E27FC236}">
                <a16:creationId xmlns:a16="http://schemas.microsoft.com/office/drawing/2014/main" id="{FEAB9CDD-5DC6-40C7-963E-B8A2E9FDD0C9}"/>
              </a:ext>
            </a:extLst>
          </p:cNvPr>
          <p:cNvSpPr>
            <a:spLocks noGrp="1"/>
          </p:cNvSpPr>
          <p:nvPr>
            <p:ph type="title"/>
          </p:nvPr>
        </p:nvSpPr>
        <p:spPr/>
        <p:txBody>
          <a:bodyPr vert="horz"/>
          <a:lstStyle/>
          <a:p>
            <a:r>
              <a:rPr lang="en-US" sz="2000" dirty="0">
                <a:latin typeface="Arial"/>
                <a:cs typeface="Arial"/>
              </a:rPr>
              <a:t>Northeast with Smart Balance Brand</a:t>
            </a:r>
            <a:br>
              <a:rPr lang="en-US" sz="2000" dirty="0">
                <a:latin typeface="Arial"/>
                <a:cs typeface="Arial"/>
              </a:rPr>
            </a:br>
            <a:r>
              <a:rPr lang="en-US" sz="2000" dirty="0">
                <a:latin typeface="Arial"/>
                <a:cs typeface="Arial"/>
              </a:rPr>
              <a:t>Total Sales Dollars</a:t>
            </a:r>
            <a:endParaRPr lang="en-US" sz="2800" dirty="0">
              <a:latin typeface="Arial"/>
              <a:cs typeface="Arial"/>
            </a:endParaRPr>
          </a:p>
        </p:txBody>
      </p:sp>
      <p:sp>
        <p:nvSpPr>
          <p:cNvPr id="22" name="TextBox 21">
            <a:extLst>
              <a:ext uri="{FF2B5EF4-FFF2-40B4-BE49-F238E27FC236}">
                <a16:creationId xmlns:a16="http://schemas.microsoft.com/office/drawing/2014/main" id="{78496B09-C04D-476F-99E5-C54E209B8CC0}"/>
              </a:ext>
            </a:extLst>
          </p:cNvPr>
          <p:cNvSpPr txBox="1"/>
          <p:nvPr/>
        </p:nvSpPr>
        <p:spPr>
          <a:xfrm>
            <a:off x="214758" y="1434084"/>
            <a:ext cx="8714483" cy="369332"/>
          </a:xfrm>
          <a:prstGeom prst="rect">
            <a:avLst/>
          </a:prstGeom>
          <a:noFill/>
        </p:spPr>
        <p:txBody>
          <a:bodyPr wrap="square" rtlCol="0" anchor="t">
            <a:spAutoFit/>
          </a:bodyPr>
          <a:lstStyle/>
          <a:p>
            <a:r>
              <a:rPr lang="en-US" dirty="0">
                <a:latin typeface="Arial"/>
                <a:cs typeface="Arial"/>
              </a:rPr>
              <a:t>We used Stepwise methodology to predict the best linear regression model</a:t>
            </a:r>
          </a:p>
        </p:txBody>
      </p:sp>
      <p:sp>
        <p:nvSpPr>
          <p:cNvPr id="8" name="TextBox 7">
            <a:extLst>
              <a:ext uri="{FF2B5EF4-FFF2-40B4-BE49-F238E27FC236}">
                <a16:creationId xmlns:a16="http://schemas.microsoft.com/office/drawing/2014/main" id="{5CB5300F-93E7-AC6C-750C-F7BE2759EB0F}"/>
              </a:ext>
            </a:extLst>
          </p:cNvPr>
          <p:cNvSpPr txBox="1"/>
          <p:nvPr/>
        </p:nvSpPr>
        <p:spPr>
          <a:xfrm>
            <a:off x="406191" y="5363545"/>
            <a:ext cx="8039309" cy="1477328"/>
          </a:xfrm>
          <a:prstGeom prst="rect">
            <a:avLst/>
          </a:prstGeom>
          <a:noFill/>
        </p:spPr>
        <p:txBody>
          <a:bodyPr wrap="square">
            <a:normAutofit fontScale="77500" lnSpcReduction="20000"/>
          </a:bodyPr>
          <a:lstStyle/>
          <a:p>
            <a:r>
              <a:rPr lang="en-US" b="1" dirty="0">
                <a:latin typeface="Arial"/>
                <a:cs typeface="Arial"/>
              </a:rPr>
              <a:t>Tactics and Analytics for Increasing Smart Balance Dollar Sales: </a:t>
            </a:r>
          </a:p>
          <a:p>
            <a:pPr marL="285750" indent="-285750">
              <a:buFont typeface="Arial" panose="020B0604020202020204" pitchFamily="34" charset="0"/>
              <a:buChar char="•"/>
            </a:pPr>
            <a:r>
              <a:rPr lang="en-US" dirty="0">
                <a:latin typeface="Arial"/>
                <a:cs typeface="Arial"/>
              </a:rPr>
              <a:t>Count values for Smaller brands of Conagra and Earth Balance are really a threat </a:t>
            </a:r>
            <a:r>
              <a:rPr lang="en-US" dirty="0" err="1">
                <a:latin typeface="Arial"/>
                <a:cs typeface="Arial"/>
              </a:rPr>
              <a:t>tho</a:t>
            </a:r>
            <a:r>
              <a:rPr lang="en-US" dirty="0">
                <a:latin typeface="Arial"/>
                <a:cs typeface="Arial"/>
              </a:rPr>
              <a:t> Smart Balance sales in Northeast</a:t>
            </a:r>
          </a:p>
          <a:p>
            <a:pPr marL="285750" indent="-285750">
              <a:buFont typeface="Arial" panose="020B0604020202020204" pitchFamily="34" charset="0"/>
              <a:buChar char="•"/>
            </a:pPr>
            <a:r>
              <a:rPr lang="en-US" dirty="0">
                <a:latin typeface="Arial"/>
                <a:cs typeface="Arial"/>
              </a:rPr>
              <a:t>PARKAY and Other Competitor Brands campaigns are cannibalizing Blue Bonet with Merchandising</a:t>
            </a:r>
          </a:p>
          <a:p>
            <a:pPr marL="285750" indent="-285750">
              <a:buFont typeface="Arial" panose="020B0604020202020204" pitchFamily="34" charset="0"/>
              <a:buChar char="•"/>
            </a:pPr>
            <a:r>
              <a:rPr lang="en-US" dirty="0">
                <a:latin typeface="Arial"/>
                <a:cs typeface="Arial"/>
              </a:rPr>
              <a:t>Campaigning in big groceries with Smart Balance seems a strong tool to increase Smart Balance sales in Northeast</a:t>
            </a:r>
          </a:p>
          <a:p>
            <a:pPr marL="285750" indent="-285750">
              <a:buFont typeface="Arial" panose="020B0604020202020204" pitchFamily="34" charset="0"/>
              <a:buChar char="•"/>
            </a:pPr>
            <a:r>
              <a:rPr lang="en-US" dirty="0">
                <a:latin typeface="Arial"/>
                <a:cs typeface="Arial"/>
              </a:rPr>
              <a:t>Interestingly </a:t>
            </a:r>
            <a:r>
              <a:rPr lang="en-US" dirty="0" err="1">
                <a:latin typeface="Arial"/>
                <a:cs typeface="Arial"/>
              </a:rPr>
              <a:t>Upfield</a:t>
            </a:r>
            <a:r>
              <a:rPr lang="en-US" dirty="0">
                <a:latin typeface="Arial"/>
                <a:cs typeface="Arial"/>
              </a:rPr>
              <a:t> does not seem a threat in Northeast for Smart Balance at all</a:t>
            </a:r>
          </a:p>
        </p:txBody>
      </p:sp>
      <p:pic>
        <p:nvPicPr>
          <p:cNvPr id="14" name="Picture 13">
            <a:extLst>
              <a:ext uri="{FF2B5EF4-FFF2-40B4-BE49-F238E27FC236}">
                <a16:creationId xmlns:a16="http://schemas.microsoft.com/office/drawing/2014/main" id="{37C68CCF-7B68-5295-FE04-2769E542070D}"/>
              </a:ext>
            </a:extLst>
          </p:cNvPr>
          <p:cNvPicPr>
            <a:picLocks noChangeAspect="1"/>
          </p:cNvPicPr>
          <p:nvPr/>
        </p:nvPicPr>
        <p:blipFill>
          <a:blip r:embed="rId5"/>
          <a:stretch>
            <a:fillRect/>
          </a:stretch>
        </p:blipFill>
        <p:spPr>
          <a:xfrm>
            <a:off x="6204249" y="3721085"/>
            <a:ext cx="2705100" cy="1333500"/>
          </a:xfrm>
          <a:prstGeom prst="rect">
            <a:avLst/>
          </a:prstGeom>
        </p:spPr>
      </p:pic>
      <p:pic>
        <p:nvPicPr>
          <p:cNvPr id="16" name="Picture 15">
            <a:extLst>
              <a:ext uri="{FF2B5EF4-FFF2-40B4-BE49-F238E27FC236}">
                <a16:creationId xmlns:a16="http://schemas.microsoft.com/office/drawing/2014/main" id="{8867C1EA-6992-32D8-8008-7F794E65713C}"/>
              </a:ext>
            </a:extLst>
          </p:cNvPr>
          <p:cNvPicPr>
            <a:picLocks noChangeAspect="1"/>
          </p:cNvPicPr>
          <p:nvPr/>
        </p:nvPicPr>
        <p:blipFill>
          <a:blip r:embed="rId6"/>
          <a:stretch>
            <a:fillRect/>
          </a:stretch>
        </p:blipFill>
        <p:spPr>
          <a:xfrm>
            <a:off x="214758" y="2081920"/>
            <a:ext cx="5804669" cy="2972665"/>
          </a:xfrm>
          <a:prstGeom prst="rect">
            <a:avLst/>
          </a:prstGeom>
        </p:spPr>
      </p:pic>
    </p:spTree>
    <p:extLst>
      <p:ext uri="{BB962C8B-B14F-4D97-AF65-F5344CB8AC3E}">
        <p14:creationId xmlns:p14="http://schemas.microsoft.com/office/powerpoint/2010/main" val="3308487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D775B2B-D534-F0B1-14EB-472A20859FD9}"/>
              </a:ext>
            </a:extLst>
          </p:cNvPr>
          <p:cNvGraphicFramePr>
            <a:graphicFrameLocks noChangeAspect="1"/>
          </p:cNvGraphicFramePr>
          <p:nvPr>
            <p:custDataLst>
              <p:tags r:id="rId1"/>
            </p:custDataLst>
            <p:extLst>
              <p:ext uri="{D42A27DB-BD31-4B8C-83A1-F6EECF244321}">
                <p14:modId xmlns:p14="http://schemas.microsoft.com/office/powerpoint/2010/main" val="4071715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Object 4" hidden="1">
                        <a:extLst>
                          <a:ext uri="{FF2B5EF4-FFF2-40B4-BE49-F238E27FC236}">
                            <a16:creationId xmlns:a16="http://schemas.microsoft.com/office/drawing/2014/main" id="{2D775B2B-D534-F0B1-14EB-472A20859F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8E56F60F-A051-4EC0-BE86-335C7B59F676}"/>
              </a:ext>
            </a:extLst>
          </p:cNvPr>
          <p:cNvSpPr>
            <a:spLocks noGrp="1"/>
          </p:cNvSpPr>
          <p:nvPr>
            <p:ph type="sldNum" sz="quarter" idx="4"/>
          </p:nvPr>
        </p:nvSpPr>
        <p:spPr>
          <a:xfrm>
            <a:off x="7086599" y="6474690"/>
            <a:ext cx="2057400" cy="366183"/>
          </a:xfrm>
        </p:spPr>
        <p:txBody>
          <a:bodyPr/>
          <a:lstStyle/>
          <a:p>
            <a:fld id="{FADCFBD9-9F52-C944-B84E-C1F34F609C4B}" type="slidenum">
              <a:rPr lang="en-US" smtClean="0"/>
              <a:pPr/>
              <a:t>17</a:t>
            </a:fld>
            <a:endParaRPr lang="en-US" dirty="0"/>
          </a:p>
        </p:txBody>
      </p:sp>
      <p:sp>
        <p:nvSpPr>
          <p:cNvPr id="4" name="Title 3">
            <a:extLst>
              <a:ext uri="{FF2B5EF4-FFF2-40B4-BE49-F238E27FC236}">
                <a16:creationId xmlns:a16="http://schemas.microsoft.com/office/drawing/2014/main" id="{FEAB9CDD-5DC6-40C7-963E-B8A2E9FDD0C9}"/>
              </a:ext>
            </a:extLst>
          </p:cNvPr>
          <p:cNvSpPr>
            <a:spLocks noGrp="1"/>
          </p:cNvSpPr>
          <p:nvPr>
            <p:ph type="title"/>
          </p:nvPr>
        </p:nvSpPr>
        <p:spPr/>
        <p:txBody>
          <a:bodyPr vert="horz"/>
          <a:lstStyle/>
          <a:p>
            <a:r>
              <a:rPr lang="en-US" sz="2000" dirty="0">
                <a:latin typeface="Arial"/>
                <a:cs typeface="Arial"/>
              </a:rPr>
              <a:t>Great Lakes with Blue Bonnet Brand</a:t>
            </a:r>
            <a:br>
              <a:rPr lang="en-US" sz="2000" dirty="0">
                <a:latin typeface="Arial"/>
                <a:cs typeface="Arial"/>
              </a:rPr>
            </a:br>
            <a:r>
              <a:rPr lang="en-US" sz="2000" dirty="0">
                <a:latin typeface="Arial"/>
                <a:cs typeface="Arial"/>
              </a:rPr>
              <a:t>Total Sales Dollars</a:t>
            </a:r>
            <a:endParaRPr lang="en-US" sz="2800" dirty="0">
              <a:latin typeface="Arial"/>
              <a:cs typeface="Arial"/>
            </a:endParaRPr>
          </a:p>
        </p:txBody>
      </p:sp>
      <p:sp>
        <p:nvSpPr>
          <p:cNvPr id="22" name="TextBox 21">
            <a:extLst>
              <a:ext uri="{FF2B5EF4-FFF2-40B4-BE49-F238E27FC236}">
                <a16:creationId xmlns:a16="http://schemas.microsoft.com/office/drawing/2014/main" id="{78496B09-C04D-476F-99E5-C54E209B8CC0}"/>
              </a:ext>
            </a:extLst>
          </p:cNvPr>
          <p:cNvSpPr txBox="1"/>
          <p:nvPr/>
        </p:nvSpPr>
        <p:spPr>
          <a:xfrm>
            <a:off x="214758" y="1434084"/>
            <a:ext cx="8714483" cy="369332"/>
          </a:xfrm>
          <a:prstGeom prst="rect">
            <a:avLst/>
          </a:prstGeom>
          <a:noFill/>
        </p:spPr>
        <p:txBody>
          <a:bodyPr wrap="square" rtlCol="0" anchor="t">
            <a:spAutoFit/>
          </a:bodyPr>
          <a:lstStyle/>
          <a:p>
            <a:r>
              <a:rPr lang="en-US" dirty="0">
                <a:latin typeface="Arial"/>
                <a:cs typeface="Arial"/>
              </a:rPr>
              <a:t>We used Stepwise methodology to predict the best linear regression model</a:t>
            </a:r>
          </a:p>
        </p:txBody>
      </p:sp>
      <p:sp>
        <p:nvSpPr>
          <p:cNvPr id="8" name="TextBox 7">
            <a:extLst>
              <a:ext uri="{FF2B5EF4-FFF2-40B4-BE49-F238E27FC236}">
                <a16:creationId xmlns:a16="http://schemas.microsoft.com/office/drawing/2014/main" id="{5CB5300F-93E7-AC6C-750C-F7BE2759EB0F}"/>
              </a:ext>
            </a:extLst>
          </p:cNvPr>
          <p:cNvSpPr txBox="1"/>
          <p:nvPr/>
        </p:nvSpPr>
        <p:spPr>
          <a:xfrm>
            <a:off x="406191" y="5363545"/>
            <a:ext cx="8039309" cy="1477328"/>
          </a:xfrm>
          <a:prstGeom prst="rect">
            <a:avLst/>
          </a:prstGeom>
          <a:noFill/>
        </p:spPr>
        <p:txBody>
          <a:bodyPr wrap="square">
            <a:normAutofit fontScale="70000" lnSpcReduction="20000"/>
          </a:bodyPr>
          <a:lstStyle/>
          <a:p>
            <a:r>
              <a:rPr lang="en-US" b="1" dirty="0">
                <a:latin typeface="Arial"/>
                <a:cs typeface="Arial"/>
              </a:rPr>
              <a:t>Tactics and Analytics for Increasing Blue Bonnet: </a:t>
            </a:r>
          </a:p>
          <a:p>
            <a:pPr marL="285750" indent="-285750">
              <a:buFont typeface="Arial" panose="020B0604020202020204" pitchFamily="34" charset="0"/>
              <a:buChar char="•"/>
            </a:pPr>
            <a:r>
              <a:rPr lang="en-US" dirty="0">
                <a:latin typeface="Arial"/>
                <a:cs typeface="Arial"/>
              </a:rPr>
              <a:t>Campaigning and being presence in big groceries with Blue Bonnet seems a strong tool to increase Smart Balance sales in Great Lakes</a:t>
            </a:r>
          </a:p>
          <a:p>
            <a:pPr marL="285750" indent="-285750">
              <a:buFont typeface="Arial" panose="020B0604020202020204" pitchFamily="34" charset="0"/>
              <a:buChar char="•"/>
            </a:pPr>
            <a:r>
              <a:rPr lang="en-US" dirty="0">
                <a:latin typeface="Arial"/>
                <a:cs typeface="Arial"/>
              </a:rPr>
              <a:t>Smaller brands of Conagra count values and number of offerings are a threat to Blue Bonnet sales</a:t>
            </a:r>
          </a:p>
          <a:p>
            <a:pPr marL="285750" indent="-285750">
              <a:buFont typeface="Arial" panose="020B0604020202020204" pitchFamily="34" charset="0"/>
              <a:buChar char="•"/>
            </a:pPr>
            <a:r>
              <a:rPr lang="en-US" dirty="0">
                <a:latin typeface="Arial"/>
                <a:cs typeface="Arial"/>
              </a:rPr>
              <a:t>Real competitor(s) for Blue Bonnet seems within other manufacturing brands in big grocery stores</a:t>
            </a:r>
          </a:p>
          <a:p>
            <a:pPr marL="285750" indent="-285750">
              <a:buFont typeface="Arial" panose="020B0604020202020204" pitchFamily="34" charset="0"/>
              <a:buChar char="•"/>
            </a:pPr>
            <a:r>
              <a:rPr lang="en-US" dirty="0">
                <a:latin typeface="Arial"/>
                <a:cs typeface="Arial"/>
              </a:rPr>
              <a:t>Interestingly </a:t>
            </a:r>
            <a:r>
              <a:rPr lang="en-US" dirty="0" err="1">
                <a:latin typeface="Arial"/>
                <a:cs typeface="Arial"/>
              </a:rPr>
              <a:t>Upfield’s</a:t>
            </a:r>
            <a:r>
              <a:rPr lang="en-US" dirty="0">
                <a:latin typeface="Arial"/>
                <a:cs typeface="Arial"/>
              </a:rPr>
              <a:t> campaigns are helping </a:t>
            </a:r>
            <a:r>
              <a:rPr lang="en-US" dirty="0" err="1">
                <a:latin typeface="Arial"/>
                <a:cs typeface="Arial"/>
              </a:rPr>
              <a:t>BlueBonnet</a:t>
            </a:r>
            <a:r>
              <a:rPr lang="en-US" dirty="0">
                <a:latin typeface="Arial"/>
                <a:cs typeface="Arial"/>
              </a:rPr>
              <a:t> Sales in Great Lakes</a:t>
            </a:r>
          </a:p>
          <a:p>
            <a:pPr marL="285750" indent="-285750">
              <a:buFont typeface="Arial" panose="020B0604020202020204" pitchFamily="34" charset="0"/>
              <a:buChar char="•"/>
            </a:pPr>
            <a:r>
              <a:rPr lang="en-US" dirty="0">
                <a:latin typeface="Arial"/>
                <a:cs typeface="Arial"/>
              </a:rPr>
              <a:t>PARKAY seems a very strong facilitator to sell more Blue Bonnet in Great Lakes</a:t>
            </a:r>
          </a:p>
          <a:p>
            <a:pPr marL="285750" indent="-285750">
              <a:buFont typeface="Arial" panose="020B0604020202020204" pitchFamily="34" charset="0"/>
              <a:buChar char="•"/>
            </a:pPr>
            <a:r>
              <a:rPr lang="en-US" dirty="0">
                <a:latin typeface="Arial"/>
                <a:cs typeface="Arial"/>
              </a:rPr>
              <a:t>If </a:t>
            </a:r>
            <a:r>
              <a:rPr lang="en-US" dirty="0" err="1">
                <a:latin typeface="Arial"/>
                <a:cs typeface="Arial"/>
              </a:rPr>
              <a:t>Upfield</a:t>
            </a:r>
            <a:r>
              <a:rPr lang="en-US" dirty="0">
                <a:latin typeface="Arial"/>
                <a:cs typeface="Arial"/>
              </a:rPr>
              <a:t> offerings increases Blue Bonnet sales seem decreasing in Great Lakes.</a:t>
            </a:r>
          </a:p>
        </p:txBody>
      </p:sp>
      <p:pic>
        <p:nvPicPr>
          <p:cNvPr id="11" name="Picture 10">
            <a:extLst>
              <a:ext uri="{FF2B5EF4-FFF2-40B4-BE49-F238E27FC236}">
                <a16:creationId xmlns:a16="http://schemas.microsoft.com/office/drawing/2014/main" id="{8DECF438-4CE0-3B39-BF7B-DE01B810885C}"/>
              </a:ext>
            </a:extLst>
          </p:cNvPr>
          <p:cNvPicPr>
            <a:picLocks noChangeAspect="1"/>
          </p:cNvPicPr>
          <p:nvPr/>
        </p:nvPicPr>
        <p:blipFill>
          <a:blip r:embed="rId5"/>
          <a:stretch>
            <a:fillRect/>
          </a:stretch>
        </p:blipFill>
        <p:spPr>
          <a:xfrm>
            <a:off x="5911849" y="3987301"/>
            <a:ext cx="2349500" cy="1333500"/>
          </a:xfrm>
          <a:prstGeom prst="rect">
            <a:avLst/>
          </a:prstGeom>
        </p:spPr>
      </p:pic>
      <p:pic>
        <p:nvPicPr>
          <p:cNvPr id="12" name="Picture 11">
            <a:extLst>
              <a:ext uri="{FF2B5EF4-FFF2-40B4-BE49-F238E27FC236}">
                <a16:creationId xmlns:a16="http://schemas.microsoft.com/office/drawing/2014/main" id="{49583F4F-35CA-F22C-CD52-4A2A312F05CF}"/>
              </a:ext>
            </a:extLst>
          </p:cNvPr>
          <p:cNvPicPr>
            <a:picLocks noChangeAspect="1"/>
          </p:cNvPicPr>
          <p:nvPr/>
        </p:nvPicPr>
        <p:blipFill>
          <a:blip r:embed="rId6"/>
          <a:stretch>
            <a:fillRect/>
          </a:stretch>
        </p:blipFill>
        <p:spPr>
          <a:xfrm>
            <a:off x="406191" y="1686687"/>
            <a:ext cx="5267909" cy="3591369"/>
          </a:xfrm>
          <a:prstGeom prst="rect">
            <a:avLst/>
          </a:prstGeom>
        </p:spPr>
      </p:pic>
    </p:spTree>
    <p:extLst>
      <p:ext uri="{BB962C8B-B14F-4D97-AF65-F5344CB8AC3E}">
        <p14:creationId xmlns:p14="http://schemas.microsoft.com/office/powerpoint/2010/main" val="1720151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D775B2B-D534-F0B1-14EB-472A20859FD9}"/>
              </a:ext>
            </a:extLst>
          </p:cNvPr>
          <p:cNvGraphicFramePr>
            <a:graphicFrameLocks noChangeAspect="1"/>
          </p:cNvGraphicFramePr>
          <p:nvPr>
            <p:custDataLst>
              <p:tags r:id="rId1"/>
            </p:custDataLst>
            <p:extLst>
              <p:ext uri="{D42A27DB-BD31-4B8C-83A1-F6EECF244321}">
                <p14:modId xmlns:p14="http://schemas.microsoft.com/office/powerpoint/2010/main" val="38167251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5" name="Object 4" hidden="1">
                        <a:extLst>
                          <a:ext uri="{FF2B5EF4-FFF2-40B4-BE49-F238E27FC236}">
                            <a16:creationId xmlns:a16="http://schemas.microsoft.com/office/drawing/2014/main" id="{2D775B2B-D534-F0B1-14EB-472A20859FD9}"/>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8E56F60F-A051-4EC0-BE86-335C7B59F676}"/>
              </a:ext>
            </a:extLst>
          </p:cNvPr>
          <p:cNvSpPr>
            <a:spLocks noGrp="1"/>
          </p:cNvSpPr>
          <p:nvPr>
            <p:ph type="sldNum" sz="quarter" idx="4"/>
          </p:nvPr>
        </p:nvSpPr>
        <p:spPr>
          <a:xfrm>
            <a:off x="7086599" y="6474690"/>
            <a:ext cx="2057400" cy="366183"/>
          </a:xfrm>
        </p:spPr>
        <p:txBody>
          <a:bodyPr/>
          <a:lstStyle/>
          <a:p>
            <a:fld id="{FADCFBD9-9F52-C944-B84E-C1F34F609C4B}" type="slidenum">
              <a:rPr lang="en-US" smtClean="0"/>
              <a:pPr/>
              <a:t>18</a:t>
            </a:fld>
            <a:endParaRPr lang="en-US" dirty="0"/>
          </a:p>
        </p:txBody>
      </p:sp>
      <p:sp>
        <p:nvSpPr>
          <p:cNvPr id="4" name="Title 3">
            <a:extLst>
              <a:ext uri="{FF2B5EF4-FFF2-40B4-BE49-F238E27FC236}">
                <a16:creationId xmlns:a16="http://schemas.microsoft.com/office/drawing/2014/main" id="{FEAB9CDD-5DC6-40C7-963E-B8A2E9FDD0C9}"/>
              </a:ext>
            </a:extLst>
          </p:cNvPr>
          <p:cNvSpPr>
            <a:spLocks noGrp="1"/>
          </p:cNvSpPr>
          <p:nvPr>
            <p:ph type="title"/>
          </p:nvPr>
        </p:nvSpPr>
        <p:spPr/>
        <p:txBody>
          <a:bodyPr vert="horz"/>
          <a:lstStyle/>
          <a:p>
            <a:r>
              <a:rPr lang="en-US" sz="2000" dirty="0">
                <a:latin typeface="Arial"/>
                <a:cs typeface="Arial"/>
              </a:rPr>
              <a:t>South Central with Blue Bonnet Brand</a:t>
            </a:r>
            <a:br>
              <a:rPr lang="en-US" sz="2000" dirty="0">
                <a:latin typeface="Arial"/>
                <a:cs typeface="Arial"/>
              </a:rPr>
            </a:br>
            <a:r>
              <a:rPr lang="en-US" sz="2000" dirty="0">
                <a:latin typeface="Arial"/>
                <a:cs typeface="Arial"/>
              </a:rPr>
              <a:t>Total Sales Dollars</a:t>
            </a:r>
            <a:endParaRPr lang="en-US" sz="2800" dirty="0">
              <a:latin typeface="Arial"/>
              <a:cs typeface="Arial"/>
            </a:endParaRPr>
          </a:p>
        </p:txBody>
      </p:sp>
      <p:sp>
        <p:nvSpPr>
          <p:cNvPr id="22" name="TextBox 21">
            <a:extLst>
              <a:ext uri="{FF2B5EF4-FFF2-40B4-BE49-F238E27FC236}">
                <a16:creationId xmlns:a16="http://schemas.microsoft.com/office/drawing/2014/main" id="{78496B09-C04D-476F-99E5-C54E209B8CC0}"/>
              </a:ext>
            </a:extLst>
          </p:cNvPr>
          <p:cNvSpPr txBox="1"/>
          <p:nvPr/>
        </p:nvSpPr>
        <p:spPr>
          <a:xfrm>
            <a:off x="214758" y="1434084"/>
            <a:ext cx="8714483" cy="369332"/>
          </a:xfrm>
          <a:prstGeom prst="rect">
            <a:avLst/>
          </a:prstGeom>
          <a:noFill/>
        </p:spPr>
        <p:txBody>
          <a:bodyPr wrap="square" rtlCol="0" anchor="t">
            <a:spAutoFit/>
          </a:bodyPr>
          <a:lstStyle/>
          <a:p>
            <a:r>
              <a:rPr lang="en-US" dirty="0">
                <a:latin typeface="Arial"/>
                <a:cs typeface="Arial"/>
              </a:rPr>
              <a:t>We used Stepwise methodology to predict the best linear regression model</a:t>
            </a:r>
          </a:p>
        </p:txBody>
      </p:sp>
      <p:sp>
        <p:nvSpPr>
          <p:cNvPr id="8" name="TextBox 7">
            <a:extLst>
              <a:ext uri="{FF2B5EF4-FFF2-40B4-BE49-F238E27FC236}">
                <a16:creationId xmlns:a16="http://schemas.microsoft.com/office/drawing/2014/main" id="{5CB5300F-93E7-AC6C-750C-F7BE2759EB0F}"/>
              </a:ext>
            </a:extLst>
          </p:cNvPr>
          <p:cNvSpPr txBox="1"/>
          <p:nvPr/>
        </p:nvSpPr>
        <p:spPr>
          <a:xfrm>
            <a:off x="406191" y="5363545"/>
            <a:ext cx="8039309" cy="1477328"/>
          </a:xfrm>
          <a:prstGeom prst="rect">
            <a:avLst/>
          </a:prstGeom>
          <a:noFill/>
        </p:spPr>
        <p:txBody>
          <a:bodyPr wrap="square">
            <a:normAutofit fontScale="77500" lnSpcReduction="20000"/>
          </a:bodyPr>
          <a:lstStyle/>
          <a:p>
            <a:r>
              <a:rPr lang="en-US" b="1" dirty="0">
                <a:latin typeface="Arial"/>
                <a:cs typeface="Arial"/>
              </a:rPr>
              <a:t>Tactics and Analytics for Increasing Blue Bonnet: </a:t>
            </a:r>
          </a:p>
          <a:p>
            <a:pPr marL="285750" indent="-285750">
              <a:buFont typeface="Arial" panose="020B0604020202020204" pitchFamily="34" charset="0"/>
              <a:buChar char="•"/>
            </a:pPr>
            <a:r>
              <a:rPr lang="en-US" dirty="0">
                <a:latin typeface="Arial"/>
                <a:cs typeface="Arial"/>
              </a:rPr>
              <a:t>Smaller brands of Conagra seriously cannibalizes Blue Bonnet sales</a:t>
            </a:r>
          </a:p>
          <a:p>
            <a:pPr marL="285750" indent="-285750">
              <a:buFont typeface="Arial" panose="020B0604020202020204" pitchFamily="34" charset="0"/>
              <a:buChar char="•"/>
            </a:pPr>
            <a:r>
              <a:rPr lang="en-US" dirty="0">
                <a:latin typeface="Arial"/>
                <a:cs typeface="Arial"/>
              </a:rPr>
              <a:t>Blue Bonnet shall increase count values</a:t>
            </a:r>
          </a:p>
          <a:p>
            <a:pPr marL="285750" indent="-285750">
              <a:buFont typeface="Arial" panose="020B0604020202020204" pitchFamily="34" charset="0"/>
              <a:buChar char="•"/>
            </a:pPr>
            <a:r>
              <a:rPr lang="en-US" dirty="0">
                <a:latin typeface="Arial"/>
                <a:cs typeface="Arial"/>
              </a:rPr>
              <a:t>Again PARKAY count value is even more of a threat to Blue Bonnet sales</a:t>
            </a:r>
          </a:p>
          <a:p>
            <a:pPr marL="285750" indent="-285750">
              <a:buFont typeface="Arial" panose="020B0604020202020204" pitchFamily="34" charset="0"/>
              <a:buChar char="•"/>
            </a:pPr>
            <a:r>
              <a:rPr lang="en-US" dirty="0">
                <a:latin typeface="Arial"/>
                <a:cs typeface="Arial"/>
              </a:rPr>
              <a:t>If PARKAY increases price and offerings this seems helping very much Blue Bonnet Sales in South Central</a:t>
            </a:r>
          </a:p>
          <a:p>
            <a:pPr marL="285750" indent="-285750">
              <a:buFont typeface="Arial" panose="020B0604020202020204" pitchFamily="34" charset="0"/>
              <a:buChar char="•"/>
            </a:pPr>
            <a:r>
              <a:rPr lang="en-US" dirty="0" err="1">
                <a:latin typeface="Arial"/>
                <a:cs typeface="Arial"/>
              </a:rPr>
              <a:t>Upfield</a:t>
            </a:r>
            <a:r>
              <a:rPr lang="en-US" dirty="0">
                <a:latin typeface="Arial"/>
                <a:cs typeface="Arial"/>
              </a:rPr>
              <a:t> existence with no campaign in big groceries looks like having a negative impact on Blue Bonnet Sales in South Central</a:t>
            </a:r>
          </a:p>
        </p:txBody>
      </p:sp>
      <p:pic>
        <p:nvPicPr>
          <p:cNvPr id="12" name="Picture 11">
            <a:extLst>
              <a:ext uri="{FF2B5EF4-FFF2-40B4-BE49-F238E27FC236}">
                <a16:creationId xmlns:a16="http://schemas.microsoft.com/office/drawing/2014/main" id="{6304BA8D-B7B4-1A16-3F21-E052E61923E0}"/>
              </a:ext>
            </a:extLst>
          </p:cNvPr>
          <p:cNvPicPr>
            <a:picLocks noChangeAspect="1"/>
          </p:cNvPicPr>
          <p:nvPr/>
        </p:nvPicPr>
        <p:blipFill>
          <a:blip r:embed="rId6"/>
          <a:stretch>
            <a:fillRect/>
          </a:stretch>
        </p:blipFill>
        <p:spPr>
          <a:xfrm>
            <a:off x="6096000" y="3781247"/>
            <a:ext cx="2349500" cy="1333500"/>
          </a:xfrm>
          <a:prstGeom prst="rect">
            <a:avLst/>
          </a:prstGeom>
        </p:spPr>
      </p:pic>
      <p:pic>
        <p:nvPicPr>
          <p:cNvPr id="13" name="Picture 12">
            <a:extLst>
              <a:ext uri="{FF2B5EF4-FFF2-40B4-BE49-F238E27FC236}">
                <a16:creationId xmlns:a16="http://schemas.microsoft.com/office/drawing/2014/main" id="{CF756FD2-769E-0FA6-D082-3D9A2CF70CB6}"/>
              </a:ext>
            </a:extLst>
          </p:cNvPr>
          <p:cNvPicPr>
            <a:picLocks noChangeAspect="1"/>
          </p:cNvPicPr>
          <p:nvPr/>
        </p:nvPicPr>
        <p:blipFill>
          <a:blip r:embed="rId7"/>
          <a:stretch>
            <a:fillRect/>
          </a:stretch>
        </p:blipFill>
        <p:spPr>
          <a:xfrm>
            <a:off x="406191" y="1803416"/>
            <a:ext cx="5228863" cy="3311331"/>
          </a:xfrm>
          <a:prstGeom prst="rect">
            <a:avLst/>
          </a:prstGeom>
        </p:spPr>
      </p:pic>
    </p:spTree>
    <p:extLst>
      <p:ext uri="{BB962C8B-B14F-4D97-AF65-F5344CB8AC3E}">
        <p14:creationId xmlns:p14="http://schemas.microsoft.com/office/powerpoint/2010/main" val="1791069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D775B2B-D534-F0B1-14EB-472A20859FD9}"/>
              </a:ext>
            </a:extLst>
          </p:cNvPr>
          <p:cNvGraphicFramePr>
            <a:graphicFrameLocks noChangeAspect="1"/>
          </p:cNvGraphicFramePr>
          <p:nvPr>
            <p:custDataLst>
              <p:tags r:id="rId1"/>
            </p:custDataLst>
            <p:extLst>
              <p:ext uri="{D42A27DB-BD31-4B8C-83A1-F6EECF244321}">
                <p14:modId xmlns:p14="http://schemas.microsoft.com/office/powerpoint/2010/main" val="3611320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Object 4" hidden="1">
                        <a:extLst>
                          <a:ext uri="{FF2B5EF4-FFF2-40B4-BE49-F238E27FC236}">
                            <a16:creationId xmlns:a16="http://schemas.microsoft.com/office/drawing/2014/main" id="{2D775B2B-D534-F0B1-14EB-472A20859F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8E56F60F-A051-4EC0-BE86-335C7B59F676}"/>
              </a:ext>
            </a:extLst>
          </p:cNvPr>
          <p:cNvSpPr>
            <a:spLocks noGrp="1"/>
          </p:cNvSpPr>
          <p:nvPr>
            <p:ph type="sldNum" sz="quarter" idx="4"/>
          </p:nvPr>
        </p:nvSpPr>
        <p:spPr>
          <a:xfrm>
            <a:off x="7086599" y="6474690"/>
            <a:ext cx="2057400" cy="366183"/>
          </a:xfrm>
        </p:spPr>
        <p:txBody>
          <a:bodyPr/>
          <a:lstStyle/>
          <a:p>
            <a:fld id="{FADCFBD9-9F52-C944-B84E-C1F34F609C4B}" type="slidenum">
              <a:rPr lang="en-US" smtClean="0"/>
              <a:pPr/>
              <a:t>19</a:t>
            </a:fld>
            <a:endParaRPr lang="en-US" dirty="0"/>
          </a:p>
        </p:txBody>
      </p:sp>
      <p:sp>
        <p:nvSpPr>
          <p:cNvPr id="4" name="Title 3">
            <a:extLst>
              <a:ext uri="{FF2B5EF4-FFF2-40B4-BE49-F238E27FC236}">
                <a16:creationId xmlns:a16="http://schemas.microsoft.com/office/drawing/2014/main" id="{FEAB9CDD-5DC6-40C7-963E-B8A2E9FDD0C9}"/>
              </a:ext>
            </a:extLst>
          </p:cNvPr>
          <p:cNvSpPr>
            <a:spLocks noGrp="1"/>
          </p:cNvSpPr>
          <p:nvPr>
            <p:ph type="title"/>
          </p:nvPr>
        </p:nvSpPr>
        <p:spPr/>
        <p:txBody>
          <a:bodyPr vert="horz"/>
          <a:lstStyle/>
          <a:p>
            <a:r>
              <a:rPr lang="en-US" sz="2000" dirty="0">
                <a:latin typeface="Arial"/>
                <a:cs typeface="Arial"/>
              </a:rPr>
              <a:t>West with Earth Balance Brand</a:t>
            </a:r>
            <a:br>
              <a:rPr lang="en-US" sz="2000" dirty="0">
                <a:latin typeface="Arial"/>
                <a:cs typeface="Arial"/>
              </a:rPr>
            </a:br>
            <a:r>
              <a:rPr lang="en-US" sz="2000" dirty="0">
                <a:latin typeface="Arial"/>
                <a:cs typeface="Arial"/>
              </a:rPr>
              <a:t>Total Sales Dollars</a:t>
            </a:r>
            <a:endParaRPr lang="en-US" sz="2800" dirty="0">
              <a:latin typeface="Arial"/>
              <a:cs typeface="Arial"/>
            </a:endParaRPr>
          </a:p>
        </p:txBody>
      </p:sp>
      <p:sp>
        <p:nvSpPr>
          <p:cNvPr id="22" name="TextBox 21">
            <a:extLst>
              <a:ext uri="{FF2B5EF4-FFF2-40B4-BE49-F238E27FC236}">
                <a16:creationId xmlns:a16="http://schemas.microsoft.com/office/drawing/2014/main" id="{78496B09-C04D-476F-99E5-C54E209B8CC0}"/>
              </a:ext>
            </a:extLst>
          </p:cNvPr>
          <p:cNvSpPr txBox="1"/>
          <p:nvPr/>
        </p:nvSpPr>
        <p:spPr>
          <a:xfrm>
            <a:off x="214758" y="1434084"/>
            <a:ext cx="8714483" cy="369332"/>
          </a:xfrm>
          <a:prstGeom prst="rect">
            <a:avLst/>
          </a:prstGeom>
          <a:noFill/>
        </p:spPr>
        <p:txBody>
          <a:bodyPr wrap="square" rtlCol="0" anchor="t">
            <a:spAutoFit/>
          </a:bodyPr>
          <a:lstStyle/>
          <a:p>
            <a:r>
              <a:rPr lang="en-US" dirty="0">
                <a:latin typeface="Arial"/>
                <a:cs typeface="Arial"/>
              </a:rPr>
              <a:t>We used Stepwise methodology to predict the best linear regression model</a:t>
            </a:r>
          </a:p>
        </p:txBody>
      </p:sp>
      <p:sp>
        <p:nvSpPr>
          <p:cNvPr id="8" name="TextBox 7">
            <a:extLst>
              <a:ext uri="{FF2B5EF4-FFF2-40B4-BE49-F238E27FC236}">
                <a16:creationId xmlns:a16="http://schemas.microsoft.com/office/drawing/2014/main" id="{5CB5300F-93E7-AC6C-750C-F7BE2759EB0F}"/>
              </a:ext>
            </a:extLst>
          </p:cNvPr>
          <p:cNvSpPr txBox="1"/>
          <p:nvPr/>
        </p:nvSpPr>
        <p:spPr>
          <a:xfrm>
            <a:off x="406191" y="5363545"/>
            <a:ext cx="8039309" cy="1477328"/>
          </a:xfrm>
          <a:prstGeom prst="rect">
            <a:avLst/>
          </a:prstGeom>
          <a:noFill/>
        </p:spPr>
        <p:txBody>
          <a:bodyPr wrap="square">
            <a:normAutofit fontScale="85000" lnSpcReduction="10000"/>
          </a:bodyPr>
          <a:lstStyle/>
          <a:p>
            <a:r>
              <a:rPr lang="en-US" b="1" dirty="0">
                <a:latin typeface="Arial"/>
                <a:cs typeface="Arial"/>
              </a:rPr>
              <a:t>Tactics and Analytics for Increasing Earth Balance Sales Dollars: </a:t>
            </a:r>
          </a:p>
          <a:p>
            <a:pPr marL="285750" indent="-285750">
              <a:buFont typeface="Arial" panose="020B0604020202020204" pitchFamily="34" charset="0"/>
              <a:buChar char="•"/>
            </a:pPr>
            <a:r>
              <a:rPr lang="en-US" dirty="0">
                <a:latin typeface="Arial"/>
                <a:cs typeface="Arial"/>
              </a:rPr>
              <a:t>We shall decrease ounces value offerings in West to sell more Earth Balance</a:t>
            </a:r>
          </a:p>
          <a:p>
            <a:pPr marL="285750" indent="-285750">
              <a:buFont typeface="Arial" panose="020B0604020202020204" pitchFamily="34" charset="0"/>
              <a:buChar char="•"/>
            </a:pPr>
            <a:r>
              <a:rPr lang="en-US" dirty="0">
                <a:latin typeface="Arial"/>
                <a:cs typeface="Arial"/>
              </a:rPr>
              <a:t>Looks like Smart Balance pricing in merchandising eats up Earth Balance sales dollar market shares </a:t>
            </a:r>
          </a:p>
          <a:p>
            <a:pPr marL="285750" indent="-285750">
              <a:buFont typeface="Arial" panose="020B0604020202020204" pitchFamily="34" charset="0"/>
              <a:buChar char="•"/>
            </a:pPr>
            <a:r>
              <a:rPr lang="en-US" dirty="0">
                <a:latin typeface="Arial"/>
                <a:cs typeface="Arial"/>
              </a:rPr>
              <a:t>Seems like in this region Earth Balance has competitor(s) other than </a:t>
            </a:r>
            <a:r>
              <a:rPr lang="en-US" dirty="0" err="1">
                <a:latin typeface="Arial"/>
                <a:cs typeface="Arial"/>
              </a:rPr>
              <a:t>Upfield</a:t>
            </a:r>
            <a:endParaRPr lang="en-US" dirty="0">
              <a:latin typeface="Arial"/>
              <a:cs typeface="Arial"/>
            </a:endParaRPr>
          </a:p>
          <a:p>
            <a:pPr marL="285750" indent="-285750">
              <a:buFont typeface="Arial" panose="020B0604020202020204" pitchFamily="34" charset="0"/>
              <a:buChar char="•"/>
            </a:pPr>
            <a:r>
              <a:rPr lang="en-US" dirty="0">
                <a:latin typeface="Arial"/>
                <a:cs typeface="Arial"/>
              </a:rPr>
              <a:t>PARKAY’s merchandising pricing impacts Earth Balance sales negatively in this region.</a:t>
            </a:r>
          </a:p>
        </p:txBody>
      </p:sp>
      <p:pic>
        <p:nvPicPr>
          <p:cNvPr id="10" name="Picture 9">
            <a:extLst>
              <a:ext uri="{FF2B5EF4-FFF2-40B4-BE49-F238E27FC236}">
                <a16:creationId xmlns:a16="http://schemas.microsoft.com/office/drawing/2014/main" id="{A1125552-BEED-B2F5-1E32-3F9BF1D30F22}"/>
              </a:ext>
            </a:extLst>
          </p:cNvPr>
          <p:cNvPicPr>
            <a:picLocks noChangeAspect="1"/>
          </p:cNvPicPr>
          <p:nvPr/>
        </p:nvPicPr>
        <p:blipFill>
          <a:blip r:embed="rId5"/>
          <a:stretch>
            <a:fillRect/>
          </a:stretch>
        </p:blipFill>
        <p:spPr>
          <a:xfrm>
            <a:off x="6324809" y="3640935"/>
            <a:ext cx="2413000" cy="1282700"/>
          </a:xfrm>
          <a:prstGeom prst="rect">
            <a:avLst/>
          </a:prstGeom>
        </p:spPr>
      </p:pic>
      <p:pic>
        <p:nvPicPr>
          <p:cNvPr id="13" name="Picture 12">
            <a:extLst>
              <a:ext uri="{FF2B5EF4-FFF2-40B4-BE49-F238E27FC236}">
                <a16:creationId xmlns:a16="http://schemas.microsoft.com/office/drawing/2014/main" id="{F7115E7E-FB39-2432-4F94-E029E98EE09D}"/>
              </a:ext>
            </a:extLst>
          </p:cNvPr>
          <p:cNvPicPr>
            <a:picLocks noChangeAspect="1"/>
          </p:cNvPicPr>
          <p:nvPr/>
        </p:nvPicPr>
        <p:blipFill>
          <a:blip r:embed="rId6"/>
          <a:stretch>
            <a:fillRect/>
          </a:stretch>
        </p:blipFill>
        <p:spPr>
          <a:xfrm>
            <a:off x="406191" y="1934364"/>
            <a:ext cx="5573370" cy="2989271"/>
          </a:xfrm>
          <a:prstGeom prst="rect">
            <a:avLst/>
          </a:prstGeom>
        </p:spPr>
      </p:pic>
    </p:spTree>
    <p:extLst>
      <p:ext uri="{BB962C8B-B14F-4D97-AF65-F5344CB8AC3E}">
        <p14:creationId xmlns:p14="http://schemas.microsoft.com/office/powerpoint/2010/main" val="1581934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FCD3B09-F0D0-BA00-BC69-E789FE4C540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4FCD3B09-F0D0-BA00-BC69-E789FE4C540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Subtitle 2"/>
          <p:cNvSpPr>
            <a:spLocks noGrp="1"/>
          </p:cNvSpPr>
          <p:nvPr>
            <p:ph type="subTitle" idx="1"/>
          </p:nvPr>
        </p:nvSpPr>
        <p:spPr>
          <a:xfrm>
            <a:off x="2262163" y="4623515"/>
            <a:ext cx="6403372" cy="2092259"/>
          </a:xfrm>
        </p:spPr>
        <p:txBody>
          <a:bodyPr vert="horz" lIns="91440" tIns="45720" rIns="91440" bIns="45720" rtlCol="0" anchor="ctr">
            <a:normAutofit lnSpcReduction="10000"/>
          </a:bodyPr>
          <a:lstStyle/>
          <a:p>
            <a:pPr algn="l">
              <a:lnSpc>
                <a:spcPct val="90000"/>
              </a:lnSpc>
              <a:spcBef>
                <a:spcPts val="1000"/>
              </a:spcBef>
            </a:pPr>
            <a:r>
              <a:rPr lang="en-US" sz="1700" b="1" dirty="0">
                <a:latin typeface="+mn-lt"/>
                <a:ea typeface="+mn-ea"/>
                <a:cs typeface="+mn-cs"/>
              </a:rPr>
              <a:t>Group 28</a:t>
            </a:r>
          </a:p>
          <a:p>
            <a:pPr algn="l">
              <a:lnSpc>
                <a:spcPct val="90000"/>
              </a:lnSpc>
              <a:spcBef>
                <a:spcPts val="1000"/>
              </a:spcBef>
            </a:pPr>
            <a:r>
              <a:rPr lang="en-US" sz="1700" b="1" dirty="0" err="1">
                <a:latin typeface="+mn-lt"/>
                <a:ea typeface="+mn-ea"/>
                <a:cs typeface="+mn-cs"/>
              </a:rPr>
              <a:t>Harshitha</a:t>
            </a:r>
            <a:r>
              <a:rPr lang="en-US" sz="1700" b="1" dirty="0">
                <a:latin typeface="+mn-lt"/>
                <a:ea typeface="+mn-ea"/>
                <a:cs typeface="+mn-cs"/>
              </a:rPr>
              <a:t> </a:t>
            </a:r>
            <a:r>
              <a:rPr lang="en-US" sz="1700" b="1" dirty="0" err="1">
                <a:latin typeface="+mn-lt"/>
                <a:ea typeface="+mn-ea"/>
                <a:cs typeface="+mn-cs"/>
              </a:rPr>
              <a:t>Nandikonda</a:t>
            </a:r>
            <a:r>
              <a:rPr lang="en-US" sz="1700" b="1" dirty="0">
                <a:latin typeface="+mn-lt"/>
                <a:ea typeface="+mn-ea"/>
                <a:cs typeface="+mn-cs"/>
              </a:rPr>
              <a:t> - 	hxn210040</a:t>
            </a:r>
          </a:p>
          <a:p>
            <a:pPr algn="l">
              <a:lnSpc>
                <a:spcPct val="90000"/>
              </a:lnSpc>
              <a:spcBef>
                <a:spcPts val="1000"/>
              </a:spcBef>
            </a:pPr>
            <a:r>
              <a:rPr lang="en-US" sz="1700" b="1" dirty="0">
                <a:latin typeface="+mn-lt"/>
                <a:ea typeface="+mn-ea"/>
                <a:cs typeface="+mn-cs"/>
              </a:rPr>
              <a:t>Suraj Rayudu </a:t>
            </a:r>
            <a:r>
              <a:rPr lang="en-US" sz="1700" b="1" dirty="0" err="1">
                <a:latin typeface="+mn-lt"/>
                <a:ea typeface="+mn-ea"/>
                <a:cs typeface="+mn-cs"/>
              </a:rPr>
              <a:t>Bichinepally</a:t>
            </a:r>
            <a:r>
              <a:rPr lang="en-US" sz="1700" b="1" dirty="0">
                <a:latin typeface="+mn-lt"/>
                <a:ea typeface="+mn-ea"/>
                <a:cs typeface="+mn-cs"/>
              </a:rPr>
              <a:t> - 	sxb210239</a:t>
            </a:r>
          </a:p>
          <a:p>
            <a:pPr algn="l">
              <a:lnSpc>
                <a:spcPct val="90000"/>
              </a:lnSpc>
              <a:spcBef>
                <a:spcPts val="1000"/>
              </a:spcBef>
            </a:pPr>
            <a:r>
              <a:rPr lang="en-US" sz="1700" b="1" dirty="0" err="1">
                <a:latin typeface="+mn-lt"/>
                <a:ea typeface="+mn-ea"/>
                <a:cs typeface="+mn-cs"/>
              </a:rPr>
              <a:t>Indrajeet</a:t>
            </a:r>
            <a:r>
              <a:rPr lang="en-US" sz="1700" b="1" dirty="0">
                <a:latin typeface="+mn-lt"/>
                <a:ea typeface="+mn-ea"/>
                <a:cs typeface="+mn-cs"/>
              </a:rPr>
              <a:t> </a:t>
            </a:r>
            <a:r>
              <a:rPr lang="en-US" sz="1700" b="1" dirty="0" err="1">
                <a:latin typeface="+mn-lt"/>
                <a:ea typeface="+mn-ea"/>
                <a:cs typeface="+mn-cs"/>
              </a:rPr>
              <a:t>Thakare</a:t>
            </a:r>
            <a:r>
              <a:rPr lang="en-US" sz="1700" b="1" dirty="0">
                <a:latin typeface="+mn-lt"/>
                <a:ea typeface="+mn-ea"/>
                <a:cs typeface="+mn-cs"/>
              </a:rPr>
              <a:t> - 		ist220000</a:t>
            </a:r>
          </a:p>
          <a:p>
            <a:pPr algn="l">
              <a:lnSpc>
                <a:spcPct val="90000"/>
              </a:lnSpc>
              <a:spcBef>
                <a:spcPts val="1000"/>
              </a:spcBef>
            </a:pPr>
            <a:r>
              <a:rPr lang="en-US" sz="1700" b="1" dirty="0">
                <a:latin typeface="+mn-lt"/>
                <a:ea typeface="+mn-ea"/>
                <a:cs typeface="+mn-cs"/>
              </a:rPr>
              <a:t>Aditya </a:t>
            </a:r>
            <a:r>
              <a:rPr lang="en-US" sz="1700" b="1" dirty="0" err="1">
                <a:latin typeface="+mn-lt"/>
                <a:ea typeface="+mn-ea"/>
                <a:cs typeface="+mn-cs"/>
              </a:rPr>
              <a:t>Anasane</a:t>
            </a:r>
            <a:r>
              <a:rPr lang="en-US" sz="1700" b="1" dirty="0">
                <a:latin typeface="+mn-lt"/>
                <a:ea typeface="+mn-ea"/>
                <a:cs typeface="+mn-cs"/>
              </a:rPr>
              <a:t> - 		aka220002</a:t>
            </a:r>
          </a:p>
          <a:p>
            <a:pPr algn="l">
              <a:lnSpc>
                <a:spcPct val="90000"/>
              </a:lnSpc>
              <a:spcBef>
                <a:spcPts val="1000"/>
              </a:spcBef>
            </a:pPr>
            <a:r>
              <a:rPr lang="en-US" sz="1700" b="1" dirty="0">
                <a:latin typeface="+mn-lt"/>
                <a:ea typeface="+mn-ea"/>
                <a:cs typeface="+mn-cs"/>
              </a:rPr>
              <a:t>Hakan Genc - 		hxg210012</a:t>
            </a:r>
          </a:p>
        </p:txBody>
      </p:sp>
      <p:pic>
        <p:nvPicPr>
          <p:cNvPr id="1028" name="Picture 4" descr="Image result for conagra logo">
            <a:extLst>
              <a:ext uri="{FF2B5EF4-FFF2-40B4-BE49-F238E27FC236}">
                <a16:creationId xmlns:a16="http://schemas.microsoft.com/office/drawing/2014/main" id="{9D484CFE-03F7-4170-9ADF-6764E382258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1018" y="5765633"/>
            <a:ext cx="1290453" cy="95014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196F6585-6207-4F5C-2831-2F3EC0D5D651}"/>
              </a:ext>
            </a:extLst>
          </p:cNvPr>
          <p:cNvPicPr>
            <a:picLocks noChangeAspect="1"/>
          </p:cNvPicPr>
          <p:nvPr/>
        </p:nvPicPr>
        <p:blipFill>
          <a:blip r:embed="rId6"/>
          <a:stretch>
            <a:fillRect/>
          </a:stretch>
        </p:blipFill>
        <p:spPr>
          <a:xfrm>
            <a:off x="6392242" y="5407386"/>
            <a:ext cx="2600740" cy="1206140"/>
          </a:xfrm>
          <a:prstGeom prst="rect">
            <a:avLst/>
          </a:prstGeom>
        </p:spPr>
      </p:pic>
    </p:spTree>
    <p:extLst>
      <p:ext uri="{BB962C8B-B14F-4D97-AF65-F5344CB8AC3E}">
        <p14:creationId xmlns:p14="http://schemas.microsoft.com/office/powerpoint/2010/main" val="1929922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FCD3B09-F0D0-BA00-BC69-E789FE4C540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4FCD3B09-F0D0-BA00-BC69-E789FE4C540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Subtitle 2"/>
          <p:cNvSpPr>
            <a:spLocks noGrp="1"/>
          </p:cNvSpPr>
          <p:nvPr>
            <p:ph type="subTitle" idx="1"/>
          </p:nvPr>
        </p:nvSpPr>
        <p:spPr>
          <a:xfrm>
            <a:off x="2262163" y="4623515"/>
            <a:ext cx="6403372" cy="2092259"/>
          </a:xfrm>
        </p:spPr>
        <p:txBody>
          <a:bodyPr vert="horz" lIns="91440" tIns="45720" rIns="91440" bIns="45720" rtlCol="0" anchor="ctr">
            <a:normAutofit lnSpcReduction="10000"/>
          </a:bodyPr>
          <a:lstStyle/>
          <a:p>
            <a:pPr algn="l">
              <a:lnSpc>
                <a:spcPct val="90000"/>
              </a:lnSpc>
              <a:spcBef>
                <a:spcPts val="1000"/>
              </a:spcBef>
            </a:pPr>
            <a:r>
              <a:rPr lang="en-US" sz="1700" b="1" dirty="0">
                <a:latin typeface="+mn-lt"/>
                <a:ea typeface="+mn-ea"/>
                <a:cs typeface="+mn-cs"/>
              </a:rPr>
              <a:t>Appendix A: Part II (HW 2)</a:t>
            </a:r>
          </a:p>
          <a:p>
            <a:pPr algn="l">
              <a:lnSpc>
                <a:spcPct val="90000"/>
              </a:lnSpc>
              <a:spcBef>
                <a:spcPts val="1000"/>
              </a:spcBef>
            </a:pPr>
            <a:r>
              <a:rPr lang="en-US" sz="1700" b="1" dirty="0">
                <a:latin typeface="+mn-lt"/>
                <a:ea typeface="+mn-ea"/>
                <a:cs typeface="+mn-cs"/>
              </a:rPr>
              <a:t>Unlocking future growth potential for Conagra in </a:t>
            </a:r>
            <a:r>
              <a:rPr lang="en-US" sz="1700" b="1" dirty="0" err="1">
                <a:latin typeface="+mn-lt"/>
                <a:ea typeface="+mn-ea"/>
                <a:cs typeface="+mn-cs"/>
              </a:rPr>
              <a:t>Tablespreads</a:t>
            </a:r>
            <a:r>
              <a:rPr lang="en-US" sz="1700" b="1" dirty="0">
                <a:latin typeface="+mn-lt"/>
                <a:ea typeface="+mn-ea"/>
                <a:cs typeface="+mn-cs"/>
              </a:rPr>
              <a:t> </a:t>
            </a:r>
          </a:p>
          <a:p>
            <a:pPr algn="l">
              <a:lnSpc>
                <a:spcPct val="90000"/>
              </a:lnSpc>
              <a:spcBef>
                <a:spcPts val="1000"/>
              </a:spcBef>
            </a:pPr>
            <a:r>
              <a:rPr lang="en-US" sz="1700" b="1" dirty="0">
                <a:latin typeface="+mn-lt"/>
                <a:ea typeface="+mn-ea"/>
                <a:cs typeface="+mn-cs"/>
              </a:rPr>
              <a:t>POS Data Analysis (2018-2023)</a:t>
            </a:r>
          </a:p>
          <a:p>
            <a:pPr algn="l">
              <a:lnSpc>
                <a:spcPct val="90000"/>
              </a:lnSpc>
              <a:spcBef>
                <a:spcPts val="1000"/>
              </a:spcBef>
            </a:pPr>
            <a:r>
              <a:rPr lang="en-US" sz="1700" b="1" dirty="0">
                <a:latin typeface="+mn-lt"/>
                <a:ea typeface="+mn-ea"/>
                <a:cs typeface="+mn-cs"/>
              </a:rPr>
              <a:t>BUAN 6337.005</a:t>
            </a:r>
          </a:p>
          <a:p>
            <a:pPr algn="l">
              <a:lnSpc>
                <a:spcPct val="90000"/>
              </a:lnSpc>
              <a:spcBef>
                <a:spcPts val="1000"/>
              </a:spcBef>
            </a:pPr>
            <a:r>
              <a:rPr lang="en-US" sz="1700" b="1" dirty="0">
                <a:latin typeface="+mn-lt"/>
                <a:ea typeface="+mn-ea"/>
                <a:cs typeface="+mn-cs"/>
              </a:rPr>
              <a:t>Group 28</a:t>
            </a:r>
          </a:p>
          <a:p>
            <a:pPr algn="l">
              <a:lnSpc>
                <a:spcPct val="90000"/>
              </a:lnSpc>
              <a:spcBef>
                <a:spcPts val="1000"/>
              </a:spcBef>
            </a:pPr>
            <a:r>
              <a:rPr lang="en-US" sz="1700" b="1" dirty="0">
                <a:latin typeface="+mn-lt"/>
                <a:ea typeface="+mn-ea"/>
                <a:cs typeface="+mn-cs"/>
              </a:rPr>
              <a:t>April, 2023</a:t>
            </a:r>
          </a:p>
        </p:txBody>
      </p:sp>
      <p:pic>
        <p:nvPicPr>
          <p:cNvPr id="1028" name="Picture 4" descr="Image result for conagra logo">
            <a:extLst>
              <a:ext uri="{FF2B5EF4-FFF2-40B4-BE49-F238E27FC236}">
                <a16:creationId xmlns:a16="http://schemas.microsoft.com/office/drawing/2014/main" id="{9D484CFE-03F7-4170-9ADF-6764E382258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1018" y="5765633"/>
            <a:ext cx="1290453" cy="9501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sliced bread and butter">
            <a:extLst>
              <a:ext uri="{FF2B5EF4-FFF2-40B4-BE49-F238E27FC236}">
                <a16:creationId xmlns:a16="http://schemas.microsoft.com/office/drawing/2014/main" id="{57A5B9AF-3448-440B-854D-35BDB37178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612" y="394187"/>
            <a:ext cx="6259132" cy="3478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514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7CA0601-82E9-C8E3-46D9-338456CA4DCC}"/>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Object 3" hidden="1">
                        <a:extLst>
                          <a:ext uri="{FF2B5EF4-FFF2-40B4-BE49-F238E27FC236}">
                            <a16:creationId xmlns:a16="http://schemas.microsoft.com/office/drawing/2014/main" id="{57CA0601-82E9-C8E3-46D9-338456CA4DC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2CB29E4-52D4-121C-B6CD-2DCE532A28D5}"/>
              </a:ext>
            </a:extLst>
          </p:cNvPr>
          <p:cNvSpPr>
            <a:spLocks noGrp="1"/>
          </p:cNvSpPr>
          <p:nvPr>
            <p:ph type="ctrTitle"/>
          </p:nvPr>
        </p:nvSpPr>
        <p:spPr/>
        <p:txBody>
          <a:bodyPr vert="horz"/>
          <a:lstStyle/>
          <a:p>
            <a:r>
              <a:rPr lang="en-US" dirty="0"/>
              <a:t>POS Dataset Analysis </a:t>
            </a:r>
            <a:br>
              <a:rPr lang="en-US" dirty="0"/>
            </a:br>
            <a:r>
              <a:rPr lang="en-US" dirty="0"/>
              <a:t>2018-2023*</a:t>
            </a:r>
          </a:p>
        </p:txBody>
      </p:sp>
      <p:sp>
        <p:nvSpPr>
          <p:cNvPr id="3" name="Subtitle 2">
            <a:extLst>
              <a:ext uri="{FF2B5EF4-FFF2-40B4-BE49-F238E27FC236}">
                <a16:creationId xmlns:a16="http://schemas.microsoft.com/office/drawing/2014/main" id="{F7F3B13D-CB24-3A4E-2C0F-629F2B629623}"/>
              </a:ext>
            </a:extLst>
          </p:cNvPr>
          <p:cNvSpPr>
            <a:spLocks noGrp="1"/>
          </p:cNvSpPr>
          <p:nvPr>
            <p:ph type="subTitle" idx="1"/>
          </p:nvPr>
        </p:nvSpPr>
        <p:spPr/>
        <p:txBody>
          <a:bodyPr/>
          <a:lstStyle/>
          <a:p>
            <a:r>
              <a:rPr lang="en-US" dirty="0"/>
              <a:t>*: 2023 is partial data</a:t>
            </a:r>
          </a:p>
        </p:txBody>
      </p:sp>
    </p:spTree>
    <p:extLst>
      <p:ext uri="{BB962C8B-B14F-4D97-AF65-F5344CB8AC3E}">
        <p14:creationId xmlns:p14="http://schemas.microsoft.com/office/powerpoint/2010/main" val="1302491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8DFFF99E-3E5A-5BC6-A195-B1B57B94CBF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Object 6" hidden="1">
                        <a:extLst>
                          <a:ext uri="{FF2B5EF4-FFF2-40B4-BE49-F238E27FC236}">
                            <a16:creationId xmlns:a16="http://schemas.microsoft.com/office/drawing/2014/main" id="{8DFFF99E-3E5A-5BC6-A195-B1B57B94CBF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26258CF6-53DE-990D-63ED-9B4ED02DF30D}"/>
              </a:ext>
            </a:extLst>
          </p:cNvPr>
          <p:cNvSpPr>
            <a:spLocks noGrp="1"/>
          </p:cNvSpPr>
          <p:nvPr>
            <p:ph type="sldNum" sz="quarter" idx="4"/>
          </p:nvPr>
        </p:nvSpPr>
        <p:spPr/>
        <p:txBody>
          <a:bodyPr/>
          <a:lstStyle/>
          <a:p>
            <a:fld id="{FADCFBD9-9F52-C944-B84E-C1F34F609C4B}" type="slidenum">
              <a:rPr lang="en-US" smtClean="0"/>
              <a:pPr/>
              <a:t>22</a:t>
            </a:fld>
            <a:endParaRPr lang="en-US" dirty="0"/>
          </a:p>
        </p:txBody>
      </p:sp>
      <p:sp>
        <p:nvSpPr>
          <p:cNvPr id="4" name="Title 3">
            <a:extLst>
              <a:ext uri="{FF2B5EF4-FFF2-40B4-BE49-F238E27FC236}">
                <a16:creationId xmlns:a16="http://schemas.microsoft.com/office/drawing/2014/main" id="{D538C1A4-33C7-4353-B1ED-9FD707F48F14}"/>
              </a:ext>
            </a:extLst>
          </p:cNvPr>
          <p:cNvSpPr>
            <a:spLocks noGrp="1"/>
          </p:cNvSpPr>
          <p:nvPr>
            <p:ph type="title"/>
          </p:nvPr>
        </p:nvSpPr>
        <p:spPr/>
        <p:txBody>
          <a:bodyPr vert="horz"/>
          <a:lstStyle/>
          <a:p>
            <a:r>
              <a:rPr lang="en-US" dirty="0"/>
              <a:t>All POS combined</a:t>
            </a:r>
          </a:p>
        </p:txBody>
      </p:sp>
      <p:sp>
        <p:nvSpPr>
          <p:cNvPr id="10" name="Content Placeholder 2">
            <a:extLst>
              <a:ext uri="{FF2B5EF4-FFF2-40B4-BE49-F238E27FC236}">
                <a16:creationId xmlns:a16="http://schemas.microsoft.com/office/drawing/2014/main" id="{667F00FA-CC1D-1134-F9C0-07D1232A116B}"/>
              </a:ext>
            </a:extLst>
          </p:cNvPr>
          <p:cNvSpPr>
            <a:spLocks noGrp="1"/>
          </p:cNvSpPr>
          <p:nvPr>
            <p:ph idx="1"/>
          </p:nvPr>
        </p:nvSpPr>
        <p:spPr>
          <a:xfrm>
            <a:off x="628649" y="5009565"/>
            <a:ext cx="8347399" cy="1848435"/>
          </a:xfrm>
        </p:spPr>
        <p:txBody>
          <a:bodyPr>
            <a:normAutofit fontScale="32500" lnSpcReduction="20000"/>
          </a:bodyPr>
          <a:lstStyle/>
          <a:p>
            <a:pPr marL="0">
              <a:lnSpc>
                <a:spcPct val="120000"/>
              </a:lnSpc>
              <a:spcBef>
                <a:spcPts val="0"/>
              </a:spcBef>
            </a:pPr>
            <a:r>
              <a:rPr lang="en-US" sz="3200" dirty="0"/>
              <a:t>This is a 1.3m row dataset with 34% only margarine sub category related which Conagra operates</a:t>
            </a:r>
          </a:p>
          <a:p>
            <a:pPr marL="0">
              <a:lnSpc>
                <a:spcPct val="120000"/>
              </a:lnSpc>
              <a:spcBef>
                <a:spcPts val="0"/>
              </a:spcBef>
            </a:pPr>
            <a:r>
              <a:rPr lang="en-US" sz="3200" dirty="0" err="1"/>
              <a:t>Rfg</a:t>
            </a:r>
            <a:r>
              <a:rPr lang="en-US" sz="3200" dirty="0"/>
              <a:t> Butter by far the biggest portion of the data in terms of USD sales with 2x more than margarine subcategory and no Conagra share in it.</a:t>
            </a:r>
          </a:p>
          <a:p>
            <a:pPr marL="0">
              <a:lnSpc>
                <a:spcPct val="120000"/>
              </a:lnSpc>
              <a:spcBef>
                <a:spcPts val="0"/>
              </a:spcBef>
            </a:pPr>
            <a:r>
              <a:rPr lang="en-US" sz="3200" dirty="0"/>
              <a:t>Conagra seems experimented RFG Butter Blends but seems pulling off over 5 years from $2.7m revenue in 2018 down to $538K revenue in 2022 with down to one UPC offering.</a:t>
            </a:r>
          </a:p>
          <a:p>
            <a:pPr marL="0">
              <a:lnSpc>
                <a:spcPct val="120000"/>
              </a:lnSpc>
              <a:spcBef>
                <a:spcPts val="0"/>
              </a:spcBef>
            </a:pPr>
            <a:r>
              <a:rPr lang="en-US" sz="3200" dirty="0"/>
              <a:t>Why Conagra failed in RFG Butter Blends? </a:t>
            </a:r>
          </a:p>
          <a:p>
            <a:pPr marL="0">
              <a:lnSpc>
                <a:spcPct val="120000"/>
              </a:lnSpc>
              <a:spcBef>
                <a:spcPts val="0"/>
              </a:spcBef>
            </a:pPr>
            <a:r>
              <a:rPr lang="en-US" sz="3200" dirty="0"/>
              <a:t>Why Conagra does not operate in RFG Butter sub-category? Can Conagra operate in other sub-categories too?</a:t>
            </a:r>
          </a:p>
          <a:p>
            <a:pPr marL="0">
              <a:lnSpc>
                <a:spcPct val="120000"/>
              </a:lnSpc>
              <a:spcBef>
                <a:spcPts val="0"/>
              </a:spcBef>
            </a:pPr>
            <a:r>
              <a:rPr lang="en-US" sz="3200" dirty="0"/>
              <a:t>We believe we don’t have enough information related above questions with this POS dataset. We need more product attributes like taste, ingredients, health index and customer choice survey within this POS dataset by geography. </a:t>
            </a:r>
          </a:p>
          <a:p>
            <a:pPr marL="0">
              <a:lnSpc>
                <a:spcPct val="120000"/>
              </a:lnSpc>
              <a:spcBef>
                <a:spcPts val="0"/>
              </a:spcBef>
            </a:pPr>
            <a:r>
              <a:rPr lang="en-US" sz="3200" dirty="0"/>
              <a:t>Conagra is strong number 2 in Margarine/Spreads with one third of revenue of number one </a:t>
            </a:r>
            <a:r>
              <a:rPr lang="en-US" sz="3200" dirty="0" err="1"/>
              <a:t>Upfield</a:t>
            </a:r>
            <a:r>
              <a:rPr lang="en-US" sz="3200" dirty="0"/>
              <a:t>. That’s why we decided to focus only on Margarine/Spreads sub-category from POS dataset.</a:t>
            </a:r>
          </a:p>
          <a:p>
            <a:pPr marL="0">
              <a:spcBef>
                <a:spcPts val="0"/>
              </a:spcBef>
            </a:pPr>
            <a:endParaRPr lang="en-US" dirty="0"/>
          </a:p>
          <a:p>
            <a:pPr marL="0">
              <a:spcBef>
                <a:spcPts val="0"/>
              </a:spcBef>
            </a:pPr>
            <a:endParaRPr lang="en-US" dirty="0"/>
          </a:p>
        </p:txBody>
      </p:sp>
      <p:pic>
        <p:nvPicPr>
          <p:cNvPr id="12" name="slide10" descr="Dataset">
            <a:extLst>
              <a:ext uri="{FF2B5EF4-FFF2-40B4-BE49-F238E27FC236}">
                <a16:creationId xmlns:a16="http://schemas.microsoft.com/office/drawing/2014/main" id="{B35EA5BE-4DFC-2ABD-0F24-33FC3DEF847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82658" y="1429995"/>
            <a:ext cx="6778683" cy="3579570"/>
          </a:xfrm>
          <a:prstGeom prst="rect">
            <a:avLst/>
          </a:prstGeom>
        </p:spPr>
      </p:pic>
    </p:spTree>
    <p:extLst>
      <p:ext uri="{BB962C8B-B14F-4D97-AF65-F5344CB8AC3E}">
        <p14:creationId xmlns:p14="http://schemas.microsoft.com/office/powerpoint/2010/main" val="1326787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7CA0601-82E9-C8E3-46D9-338456CA4DCC}"/>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Object 3" hidden="1">
                        <a:extLst>
                          <a:ext uri="{FF2B5EF4-FFF2-40B4-BE49-F238E27FC236}">
                            <a16:creationId xmlns:a16="http://schemas.microsoft.com/office/drawing/2014/main" id="{57CA0601-82E9-C8E3-46D9-338456CA4DC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2CB29E4-52D4-121C-B6CD-2DCE532A28D5}"/>
              </a:ext>
            </a:extLst>
          </p:cNvPr>
          <p:cNvSpPr>
            <a:spLocks noGrp="1"/>
          </p:cNvSpPr>
          <p:nvPr>
            <p:ph type="ctrTitle"/>
          </p:nvPr>
        </p:nvSpPr>
        <p:spPr/>
        <p:txBody>
          <a:bodyPr vert="horz"/>
          <a:lstStyle/>
          <a:p>
            <a:r>
              <a:rPr lang="en-US" sz="2400" dirty="0"/>
              <a:t>POS Margarine/Spreads Dataset Analysis </a:t>
            </a:r>
            <a:br>
              <a:rPr lang="en-US" sz="2400" dirty="0"/>
            </a:br>
            <a:r>
              <a:rPr lang="en-US" sz="2400" dirty="0"/>
              <a:t>2018-2023*</a:t>
            </a:r>
          </a:p>
        </p:txBody>
      </p:sp>
      <p:sp>
        <p:nvSpPr>
          <p:cNvPr id="3" name="Subtitle 2">
            <a:extLst>
              <a:ext uri="{FF2B5EF4-FFF2-40B4-BE49-F238E27FC236}">
                <a16:creationId xmlns:a16="http://schemas.microsoft.com/office/drawing/2014/main" id="{F7F3B13D-CB24-3A4E-2C0F-629F2B629623}"/>
              </a:ext>
            </a:extLst>
          </p:cNvPr>
          <p:cNvSpPr>
            <a:spLocks noGrp="1"/>
          </p:cNvSpPr>
          <p:nvPr>
            <p:ph type="subTitle" idx="1"/>
          </p:nvPr>
        </p:nvSpPr>
        <p:spPr/>
        <p:txBody>
          <a:bodyPr/>
          <a:lstStyle/>
          <a:p>
            <a:r>
              <a:rPr lang="en-US" sz="1800" dirty="0"/>
              <a:t>*: 2023 is partial data</a:t>
            </a:r>
          </a:p>
        </p:txBody>
      </p:sp>
    </p:spTree>
    <p:extLst>
      <p:ext uri="{BB962C8B-B14F-4D97-AF65-F5344CB8AC3E}">
        <p14:creationId xmlns:p14="http://schemas.microsoft.com/office/powerpoint/2010/main" val="817268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8DFFF99E-3E5A-5BC6-A195-B1B57B94CBF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Object 6" hidden="1">
                        <a:extLst>
                          <a:ext uri="{FF2B5EF4-FFF2-40B4-BE49-F238E27FC236}">
                            <a16:creationId xmlns:a16="http://schemas.microsoft.com/office/drawing/2014/main" id="{8DFFF99E-3E5A-5BC6-A195-B1B57B94CBF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26258CF6-53DE-990D-63ED-9B4ED02DF30D}"/>
              </a:ext>
            </a:extLst>
          </p:cNvPr>
          <p:cNvSpPr>
            <a:spLocks noGrp="1"/>
          </p:cNvSpPr>
          <p:nvPr>
            <p:ph type="sldNum" sz="quarter" idx="4"/>
          </p:nvPr>
        </p:nvSpPr>
        <p:spPr/>
        <p:txBody>
          <a:bodyPr/>
          <a:lstStyle/>
          <a:p>
            <a:fld id="{FADCFBD9-9F52-C944-B84E-C1F34F609C4B}" type="slidenum">
              <a:rPr lang="en-US" smtClean="0"/>
              <a:pPr/>
              <a:t>24</a:t>
            </a:fld>
            <a:endParaRPr lang="en-US" dirty="0"/>
          </a:p>
        </p:txBody>
      </p:sp>
      <p:sp>
        <p:nvSpPr>
          <p:cNvPr id="4" name="Title 3">
            <a:extLst>
              <a:ext uri="{FF2B5EF4-FFF2-40B4-BE49-F238E27FC236}">
                <a16:creationId xmlns:a16="http://schemas.microsoft.com/office/drawing/2014/main" id="{D538C1A4-33C7-4353-B1ED-9FD707F48F14}"/>
              </a:ext>
            </a:extLst>
          </p:cNvPr>
          <p:cNvSpPr>
            <a:spLocks noGrp="1"/>
          </p:cNvSpPr>
          <p:nvPr>
            <p:ph type="title"/>
          </p:nvPr>
        </p:nvSpPr>
        <p:spPr/>
        <p:txBody>
          <a:bodyPr vert="horz"/>
          <a:lstStyle/>
          <a:p>
            <a:r>
              <a:rPr lang="en-US" sz="2800" dirty="0"/>
              <a:t>Competitive Margarine Market Share by Geography</a:t>
            </a:r>
          </a:p>
        </p:txBody>
      </p:sp>
      <p:pic>
        <p:nvPicPr>
          <p:cNvPr id="5" name="Picture 4">
            <a:extLst>
              <a:ext uri="{FF2B5EF4-FFF2-40B4-BE49-F238E27FC236}">
                <a16:creationId xmlns:a16="http://schemas.microsoft.com/office/drawing/2014/main" id="{1F87F098-BAC9-A552-72E3-5A9D6B71BCA0}"/>
              </a:ext>
            </a:extLst>
          </p:cNvPr>
          <p:cNvPicPr>
            <a:picLocks noChangeAspect="1"/>
          </p:cNvPicPr>
          <p:nvPr/>
        </p:nvPicPr>
        <p:blipFill>
          <a:blip r:embed="rId5"/>
          <a:stretch>
            <a:fillRect/>
          </a:stretch>
        </p:blipFill>
        <p:spPr>
          <a:xfrm>
            <a:off x="996695" y="1418243"/>
            <a:ext cx="7150609" cy="3866996"/>
          </a:xfrm>
          <a:prstGeom prst="rect">
            <a:avLst/>
          </a:prstGeom>
        </p:spPr>
      </p:pic>
      <p:sp>
        <p:nvSpPr>
          <p:cNvPr id="15" name="Content Placeholder 2">
            <a:extLst>
              <a:ext uri="{FF2B5EF4-FFF2-40B4-BE49-F238E27FC236}">
                <a16:creationId xmlns:a16="http://schemas.microsoft.com/office/drawing/2014/main" id="{2EF19D31-9436-4A0B-A7B6-5E92858B527B}"/>
              </a:ext>
            </a:extLst>
          </p:cNvPr>
          <p:cNvSpPr>
            <a:spLocks noGrp="1"/>
          </p:cNvSpPr>
          <p:nvPr>
            <p:ph idx="1"/>
          </p:nvPr>
        </p:nvSpPr>
        <p:spPr>
          <a:xfrm>
            <a:off x="406191" y="5365102"/>
            <a:ext cx="8569857" cy="1357432"/>
          </a:xfrm>
        </p:spPr>
        <p:txBody>
          <a:bodyPr>
            <a:normAutofit fontScale="40000" lnSpcReduction="20000"/>
          </a:bodyPr>
          <a:lstStyle/>
          <a:p>
            <a:pPr marL="0">
              <a:lnSpc>
                <a:spcPct val="120000"/>
              </a:lnSpc>
              <a:spcBef>
                <a:spcPts val="0"/>
              </a:spcBef>
            </a:pPr>
            <a:r>
              <a:rPr lang="en-US" sz="3200" dirty="0" err="1"/>
              <a:t>Upfield</a:t>
            </a:r>
            <a:r>
              <a:rPr lang="en-US" sz="3200" dirty="0"/>
              <a:t> and Conagra together around 95% of the market. </a:t>
            </a:r>
          </a:p>
          <a:p>
            <a:pPr marL="0">
              <a:lnSpc>
                <a:spcPct val="120000"/>
              </a:lnSpc>
              <a:spcBef>
                <a:spcPts val="0"/>
              </a:spcBef>
            </a:pPr>
            <a:r>
              <a:rPr lang="en-US" sz="3200" dirty="0"/>
              <a:t>We decided to group rest of the manufacturers and their brands as “Other Manufacturers” and “Other Manufacturer Brands” for future data analysis.</a:t>
            </a:r>
          </a:p>
          <a:p>
            <a:pPr marL="0">
              <a:lnSpc>
                <a:spcPct val="120000"/>
              </a:lnSpc>
              <a:spcBef>
                <a:spcPts val="0"/>
              </a:spcBef>
            </a:pPr>
            <a:r>
              <a:rPr lang="en-US" sz="3200" dirty="0"/>
              <a:t>By Conagra Revenue we classified markets </a:t>
            </a:r>
            <a:r>
              <a:rPr lang="en-US" sz="3200" dirty="0" err="1"/>
              <a:t>as:Southeast</a:t>
            </a:r>
            <a:r>
              <a:rPr lang="en-US" sz="3200" dirty="0"/>
              <a:t>, Mid-South and Northeast are big markets (&gt;$64m) , Great Lakes and South Central mid-markets (&gt;$50m) and West, California and Plains are small markets (&lt;$50m)</a:t>
            </a:r>
          </a:p>
          <a:p>
            <a:pPr marL="0">
              <a:lnSpc>
                <a:spcPct val="120000"/>
              </a:lnSpc>
              <a:spcBef>
                <a:spcPts val="0"/>
              </a:spcBef>
            </a:pPr>
            <a:r>
              <a:rPr lang="en-US" sz="3200" dirty="0"/>
              <a:t>Let’s look at Conagra’s brands by geography</a:t>
            </a:r>
          </a:p>
          <a:p>
            <a:pPr marL="0">
              <a:spcBef>
                <a:spcPts val="0"/>
              </a:spcBef>
            </a:pPr>
            <a:endParaRPr lang="en-US" dirty="0"/>
          </a:p>
          <a:p>
            <a:pPr marL="0">
              <a:spcBef>
                <a:spcPts val="0"/>
              </a:spcBef>
            </a:pPr>
            <a:endParaRPr lang="en-US" dirty="0"/>
          </a:p>
        </p:txBody>
      </p:sp>
    </p:spTree>
    <p:extLst>
      <p:ext uri="{BB962C8B-B14F-4D97-AF65-F5344CB8AC3E}">
        <p14:creationId xmlns:p14="http://schemas.microsoft.com/office/powerpoint/2010/main" val="4245564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8DFFF99E-3E5A-5BC6-A195-B1B57B94CBF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Object 6" hidden="1">
                        <a:extLst>
                          <a:ext uri="{FF2B5EF4-FFF2-40B4-BE49-F238E27FC236}">
                            <a16:creationId xmlns:a16="http://schemas.microsoft.com/office/drawing/2014/main" id="{8DFFF99E-3E5A-5BC6-A195-B1B57B94CBF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26258CF6-53DE-990D-63ED-9B4ED02DF30D}"/>
              </a:ext>
            </a:extLst>
          </p:cNvPr>
          <p:cNvSpPr>
            <a:spLocks noGrp="1"/>
          </p:cNvSpPr>
          <p:nvPr>
            <p:ph type="sldNum" sz="quarter" idx="4"/>
          </p:nvPr>
        </p:nvSpPr>
        <p:spPr/>
        <p:txBody>
          <a:bodyPr/>
          <a:lstStyle/>
          <a:p>
            <a:fld id="{FADCFBD9-9F52-C944-B84E-C1F34F609C4B}" type="slidenum">
              <a:rPr lang="en-US" smtClean="0"/>
              <a:pPr/>
              <a:t>25</a:t>
            </a:fld>
            <a:endParaRPr lang="en-US" dirty="0"/>
          </a:p>
        </p:txBody>
      </p:sp>
      <p:sp>
        <p:nvSpPr>
          <p:cNvPr id="4" name="Title 3">
            <a:extLst>
              <a:ext uri="{FF2B5EF4-FFF2-40B4-BE49-F238E27FC236}">
                <a16:creationId xmlns:a16="http://schemas.microsoft.com/office/drawing/2014/main" id="{D538C1A4-33C7-4353-B1ED-9FD707F48F14}"/>
              </a:ext>
            </a:extLst>
          </p:cNvPr>
          <p:cNvSpPr>
            <a:spLocks noGrp="1"/>
          </p:cNvSpPr>
          <p:nvPr>
            <p:ph type="title"/>
          </p:nvPr>
        </p:nvSpPr>
        <p:spPr/>
        <p:txBody>
          <a:bodyPr vert="horz"/>
          <a:lstStyle/>
          <a:p>
            <a:r>
              <a:rPr lang="en-US" sz="2800" dirty="0"/>
              <a:t>Conagra Brands</a:t>
            </a:r>
          </a:p>
        </p:txBody>
      </p:sp>
      <p:sp>
        <p:nvSpPr>
          <p:cNvPr id="15" name="Content Placeholder 2">
            <a:extLst>
              <a:ext uri="{FF2B5EF4-FFF2-40B4-BE49-F238E27FC236}">
                <a16:creationId xmlns:a16="http://schemas.microsoft.com/office/drawing/2014/main" id="{2EF19D31-9436-4A0B-A7B6-5E92858B527B}"/>
              </a:ext>
            </a:extLst>
          </p:cNvPr>
          <p:cNvSpPr>
            <a:spLocks noGrp="1"/>
          </p:cNvSpPr>
          <p:nvPr>
            <p:ph idx="1"/>
          </p:nvPr>
        </p:nvSpPr>
        <p:spPr>
          <a:xfrm>
            <a:off x="167953" y="5426764"/>
            <a:ext cx="8808096" cy="1295769"/>
          </a:xfrm>
        </p:spPr>
        <p:txBody>
          <a:bodyPr>
            <a:normAutofit fontScale="92500" lnSpcReduction="10000"/>
          </a:bodyPr>
          <a:lstStyle/>
          <a:p>
            <a:pPr marL="0">
              <a:lnSpc>
                <a:spcPct val="120000"/>
              </a:lnSpc>
              <a:spcBef>
                <a:spcPts val="0"/>
              </a:spcBef>
            </a:pPr>
            <a:r>
              <a:rPr lang="en-US" sz="1200" dirty="0"/>
              <a:t>We can see the impact of Covid19 era (2020 April-May) when we assume people hoarded long lasting margarines.</a:t>
            </a:r>
          </a:p>
          <a:p>
            <a:pPr marL="0">
              <a:lnSpc>
                <a:spcPct val="120000"/>
              </a:lnSpc>
              <a:spcBef>
                <a:spcPts val="0"/>
              </a:spcBef>
            </a:pPr>
            <a:r>
              <a:rPr lang="en-US" sz="1200" dirty="0"/>
              <a:t>2022 revenues are seriously picking up for Conagra especially with a jump on October 2022.</a:t>
            </a:r>
          </a:p>
          <a:p>
            <a:pPr marL="0">
              <a:lnSpc>
                <a:spcPct val="120000"/>
              </a:lnSpc>
              <a:spcBef>
                <a:spcPts val="0"/>
              </a:spcBef>
            </a:pPr>
            <a:r>
              <a:rPr lang="en-US" sz="1200" dirty="0"/>
              <a:t>Blue Bonnet has by far the biggest revenue with Smart Balance second and Earth Balance third in 2022 revenues.</a:t>
            </a:r>
          </a:p>
          <a:p>
            <a:pPr marL="0">
              <a:lnSpc>
                <a:spcPct val="120000"/>
              </a:lnSpc>
              <a:spcBef>
                <a:spcPts val="0"/>
              </a:spcBef>
            </a:pPr>
            <a:r>
              <a:rPr lang="en-US" sz="1200" dirty="0"/>
              <a:t>Fleischmanns and Move Over Butter have very small market shares.</a:t>
            </a:r>
          </a:p>
          <a:p>
            <a:pPr marL="0">
              <a:lnSpc>
                <a:spcPct val="120000"/>
              </a:lnSpc>
              <a:spcBef>
                <a:spcPts val="0"/>
              </a:spcBef>
            </a:pPr>
            <a:endParaRPr lang="en-US" sz="1200" dirty="0"/>
          </a:p>
          <a:p>
            <a:pPr marL="0">
              <a:lnSpc>
                <a:spcPct val="120000"/>
              </a:lnSpc>
              <a:spcBef>
                <a:spcPts val="0"/>
              </a:spcBef>
            </a:pPr>
            <a:r>
              <a:rPr lang="en-US" sz="1200" dirty="0"/>
              <a:t>Let’s look at how brands vary by region?</a:t>
            </a:r>
          </a:p>
          <a:p>
            <a:pPr marL="0">
              <a:lnSpc>
                <a:spcPct val="120000"/>
              </a:lnSpc>
              <a:spcBef>
                <a:spcPts val="0"/>
              </a:spcBef>
            </a:pPr>
            <a:endParaRPr lang="en-US" sz="1050" dirty="0"/>
          </a:p>
        </p:txBody>
      </p:sp>
      <p:pic>
        <p:nvPicPr>
          <p:cNvPr id="12" name="Picture 11">
            <a:extLst>
              <a:ext uri="{FF2B5EF4-FFF2-40B4-BE49-F238E27FC236}">
                <a16:creationId xmlns:a16="http://schemas.microsoft.com/office/drawing/2014/main" id="{DF408493-DCF2-7551-D550-4E5792AA788F}"/>
              </a:ext>
            </a:extLst>
          </p:cNvPr>
          <p:cNvPicPr>
            <a:picLocks noChangeAspect="1"/>
          </p:cNvPicPr>
          <p:nvPr/>
        </p:nvPicPr>
        <p:blipFill>
          <a:blip r:embed="rId5"/>
          <a:stretch>
            <a:fillRect/>
          </a:stretch>
        </p:blipFill>
        <p:spPr>
          <a:xfrm>
            <a:off x="1225901" y="1461051"/>
            <a:ext cx="6692198" cy="3764629"/>
          </a:xfrm>
          <a:prstGeom prst="rect">
            <a:avLst/>
          </a:prstGeom>
        </p:spPr>
      </p:pic>
    </p:spTree>
    <p:extLst>
      <p:ext uri="{BB962C8B-B14F-4D97-AF65-F5344CB8AC3E}">
        <p14:creationId xmlns:p14="http://schemas.microsoft.com/office/powerpoint/2010/main" val="2289409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8DFFF99E-3E5A-5BC6-A195-B1B57B94CBF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Object 6" hidden="1">
                        <a:extLst>
                          <a:ext uri="{FF2B5EF4-FFF2-40B4-BE49-F238E27FC236}">
                            <a16:creationId xmlns:a16="http://schemas.microsoft.com/office/drawing/2014/main" id="{8DFFF99E-3E5A-5BC6-A195-B1B57B94CBF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26258CF6-53DE-990D-63ED-9B4ED02DF30D}"/>
              </a:ext>
            </a:extLst>
          </p:cNvPr>
          <p:cNvSpPr>
            <a:spLocks noGrp="1"/>
          </p:cNvSpPr>
          <p:nvPr>
            <p:ph type="sldNum" sz="quarter" idx="4"/>
          </p:nvPr>
        </p:nvSpPr>
        <p:spPr/>
        <p:txBody>
          <a:bodyPr/>
          <a:lstStyle/>
          <a:p>
            <a:fld id="{FADCFBD9-9F52-C944-B84E-C1F34F609C4B}" type="slidenum">
              <a:rPr lang="en-US" smtClean="0"/>
              <a:pPr/>
              <a:t>26</a:t>
            </a:fld>
            <a:endParaRPr lang="en-US" dirty="0"/>
          </a:p>
        </p:txBody>
      </p:sp>
      <p:sp>
        <p:nvSpPr>
          <p:cNvPr id="4" name="Title 3">
            <a:extLst>
              <a:ext uri="{FF2B5EF4-FFF2-40B4-BE49-F238E27FC236}">
                <a16:creationId xmlns:a16="http://schemas.microsoft.com/office/drawing/2014/main" id="{D538C1A4-33C7-4353-B1ED-9FD707F48F14}"/>
              </a:ext>
            </a:extLst>
          </p:cNvPr>
          <p:cNvSpPr>
            <a:spLocks noGrp="1"/>
          </p:cNvSpPr>
          <p:nvPr>
            <p:ph type="title"/>
          </p:nvPr>
        </p:nvSpPr>
        <p:spPr/>
        <p:txBody>
          <a:bodyPr vert="horz"/>
          <a:lstStyle/>
          <a:p>
            <a:r>
              <a:rPr lang="en-US" dirty="0"/>
              <a:t>Conagra Brands Geography</a:t>
            </a:r>
          </a:p>
        </p:txBody>
      </p:sp>
      <p:sp>
        <p:nvSpPr>
          <p:cNvPr id="12" name="Content Placeholder 2">
            <a:extLst>
              <a:ext uri="{FF2B5EF4-FFF2-40B4-BE49-F238E27FC236}">
                <a16:creationId xmlns:a16="http://schemas.microsoft.com/office/drawing/2014/main" id="{F2D536D6-5FA8-DEBA-7F2F-BBAEE3F7DF0B}"/>
              </a:ext>
            </a:extLst>
          </p:cNvPr>
          <p:cNvSpPr>
            <a:spLocks noGrp="1"/>
          </p:cNvSpPr>
          <p:nvPr>
            <p:ph idx="1"/>
          </p:nvPr>
        </p:nvSpPr>
        <p:spPr>
          <a:xfrm>
            <a:off x="628649" y="5595730"/>
            <a:ext cx="8347399" cy="1126804"/>
          </a:xfrm>
        </p:spPr>
        <p:txBody>
          <a:bodyPr>
            <a:normAutofit fontScale="92500" lnSpcReduction="20000"/>
          </a:bodyPr>
          <a:lstStyle/>
          <a:p>
            <a:pPr marL="0">
              <a:lnSpc>
                <a:spcPct val="120000"/>
              </a:lnSpc>
              <a:spcBef>
                <a:spcPts val="0"/>
              </a:spcBef>
            </a:pPr>
            <a:r>
              <a:rPr lang="en-US" sz="1400" dirty="0"/>
              <a:t>Conagra Brands brand value varies very different by geography regardless of total market size of Conagra for that region in USD Sales.</a:t>
            </a:r>
          </a:p>
          <a:p>
            <a:pPr marL="0">
              <a:lnSpc>
                <a:spcPct val="120000"/>
              </a:lnSpc>
              <a:spcBef>
                <a:spcPts val="0"/>
              </a:spcBef>
            </a:pPr>
            <a:r>
              <a:rPr lang="en-US" sz="1400" dirty="0"/>
              <a:t>Even though Blue Bonnet is the biggest in total sales dollars, we can see that Smart Balance and Earth Balance are dominating in some regions. </a:t>
            </a:r>
          </a:p>
          <a:p>
            <a:pPr marL="0">
              <a:lnSpc>
                <a:spcPct val="120000"/>
              </a:lnSpc>
              <a:spcBef>
                <a:spcPts val="0"/>
              </a:spcBef>
            </a:pPr>
            <a:r>
              <a:rPr lang="en-US" sz="1400" b="1" dirty="0"/>
              <a:t>We will analyze Conagra by Brand and by region separately. </a:t>
            </a:r>
          </a:p>
          <a:p>
            <a:pPr marL="0">
              <a:lnSpc>
                <a:spcPct val="120000"/>
              </a:lnSpc>
              <a:spcBef>
                <a:spcPts val="0"/>
              </a:spcBef>
            </a:pPr>
            <a:endParaRPr lang="en-US" sz="1400" dirty="0"/>
          </a:p>
          <a:p>
            <a:pPr marL="0">
              <a:spcBef>
                <a:spcPts val="0"/>
              </a:spcBef>
            </a:pPr>
            <a:endParaRPr lang="en-US" sz="1100" dirty="0"/>
          </a:p>
          <a:p>
            <a:pPr marL="0">
              <a:spcBef>
                <a:spcPts val="0"/>
              </a:spcBef>
            </a:pPr>
            <a:endParaRPr lang="en-US" sz="1100" dirty="0"/>
          </a:p>
        </p:txBody>
      </p:sp>
      <p:pic>
        <p:nvPicPr>
          <p:cNvPr id="14" name="Picture 13">
            <a:extLst>
              <a:ext uri="{FF2B5EF4-FFF2-40B4-BE49-F238E27FC236}">
                <a16:creationId xmlns:a16="http://schemas.microsoft.com/office/drawing/2014/main" id="{BC3B74C7-97E8-26FC-CCA3-7738C28A8B8B}"/>
              </a:ext>
            </a:extLst>
          </p:cNvPr>
          <p:cNvPicPr>
            <a:picLocks noChangeAspect="1"/>
          </p:cNvPicPr>
          <p:nvPr/>
        </p:nvPicPr>
        <p:blipFill>
          <a:blip r:embed="rId5"/>
          <a:stretch>
            <a:fillRect/>
          </a:stretch>
        </p:blipFill>
        <p:spPr>
          <a:xfrm>
            <a:off x="1356691" y="1485954"/>
            <a:ext cx="6430618" cy="3886092"/>
          </a:xfrm>
          <a:prstGeom prst="rect">
            <a:avLst/>
          </a:prstGeom>
        </p:spPr>
      </p:pic>
    </p:spTree>
    <p:extLst>
      <p:ext uri="{BB962C8B-B14F-4D97-AF65-F5344CB8AC3E}">
        <p14:creationId xmlns:p14="http://schemas.microsoft.com/office/powerpoint/2010/main" val="262367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7CA0601-82E9-C8E3-46D9-338456CA4DCC}"/>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Object 3" hidden="1">
                        <a:extLst>
                          <a:ext uri="{FF2B5EF4-FFF2-40B4-BE49-F238E27FC236}">
                            <a16:creationId xmlns:a16="http://schemas.microsoft.com/office/drawing/2014/main" id="{57CA0601-82E9-C8E3-46D9-338456CA4DC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2CB29E4-52D4-121C-B6CD-2DCE532A28D5}"/>
              </a:ext>
            </a:extLst>
          </p:cNvPr>
          <p:cNvSpPr>
            <a:spLocks noGrp="1"/>
          </p:cNvSpPr>
          <p:nvPr>
            <p:ph type="ctrTitle"/>
          </p:nvPr>
        </p:nvSpPr>
        <p:spPr>
          <a:xfrm>
            <a:off x="1143000" y="4899805"/>
            <a:ext cx="7456990" cy="734216"/>
          </a:xfrm>
        </p:spPr>
        <p:txBody>
          <a:bodyPr vert="horz"/>
          <a:lstStyle/>
          <a:p>
            <a:r>
              <a:rPr lang="en-US" sz="2400" dirty="0"/>
              <a:t>POS Margarine/Spreads Dataset Analysis </a:t>
            </a:r>
            <a:br>
              <a:rPr lang="en-US" sz="2400" dirty="0"/>
            </a:br>
            <a:r>
              <a:rPr lang="en-US" sz="2400" dirty="0"/>
              <a:t>2018-2023*</a:t>
            </a:r>
            <a:br>
              <a:rPr lang="en-US" sz="2400" dirty="0"/>
            </a:br>
            <a:r>
              <a:rPr lang="en-US" sz="2400" dirty="0"/>
              <a:t>Pricing</a:t>
            </a:r>
          </a:p>
        </p:txBody>
      </p:sp>
      <p:sp>
        <p:nvSpPr>
          <p:cNvPr id="3" name="Subtitle 2">
            <a:extLst>
              <a:ext uri="{FF2B5EF4-FFF2-40B4-BE49-F238E27FC236}">
                <a16:creationId xmlns:a16="http://schemas.microsoft.com/office/drawing/2014/main" id="{F7F3B13D-CB24-3A4E-2C0F-629F2B629623}"/>
              </a:ext>
            </a:extLst>
          </p:cNvPr>
          <p:cNvSpPr>
            <a:spLocks noGrp="1"/>
          </p:cNvSpPr>
          <p:nvPr>
            <p:ph type="subTitle" idx="1"/>
          </p:nvPr>
        </p:nvSpPr>
        <p:spPr/>
        <p:txBody>
          <a:bodyPr/>
          <a:lstStyle/>
          <a:p>
            <a:r>
              <a:rPr lang="en-US" sz="1800" dirty="0"/>
              <a:t>*: 2023 is partial data</a:t>
            </a:r>
          </a:p>
        </p:txBody>
      </p:sp>
    </p:spTree>
    <p:extLst>
      <p:ext uri="{BB962C8B-B14F-4D97-AF65-F5344CB8AC3E}">
        <p14:creationId xmlns:p14="http://schemas.microsoft.com/office/powerpoint/2010/main" val="101042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8DFFF99E-3E5A-5BC6-A195-B1B57B94CBF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Object 6" hidden="1">
                        <a:extLst>
                          <a:ext uri="{FF2B5EF4-FFF2-40B4-BE49-F238E27FC236}">
                            <a16:creationId xmlns:a16="http://schemas.microsoft.com/office/drawing/2014/main" id="{8DFFF99E-3E5A-5BC6-A195-B1B57B94CBF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26258CF6-53DE-990D-63ED-9B4ED02DF30D}"/>
              </a:ext>
            </a:extLst>
          </p:cNvPr>
          <p:cNvSpPr>
            <a:spLocks noGrp="1"/>
          </p:cNvSpPr>
          <p:nvPr>
            <p:ph type="sldNum" sz="quarter" idx="4"/>
          </p:nvPr>
        </p:nvSpPr>
        <p:spPr/>
        <p:txBody>
          <a:bodyPr/>
          <a:lstStyle/>
          <a:p>
            <a:fld id="{FADCFBD9-9F52-C944-B84E-C1F34F609C4B}" type="slidenum">
              <a:rPr lang="en-US" smtClean="0"/>
              <a:pPr/>
              <a:t>28</a:t>
            </a:fld>
            <a:endParaRPr lang="en-US" dirty="0"/>
          </a:p>
        </p:txBody>
      </p:sp>
      <p:sp>
        <p:nvSpPr>
          <p:cNvPr id="4" name="Title 3">
            <a:extLst>
              <a:ext uri="{FF2B5EF4-FFF2-40B4-BE49-F238E27FC236}">
                <a16:creationId xmlns:a16="http://schemas.microsoft.com/office/drawing/2014/main" id="{D538C1A4-33C7-4353-B1ED-9FD707F48F14}"/>
              </a:ext>
            </a:extLst>
          </p:cNvPr>
          <p:cNvSpPr>
            <a:spLocks noGrp="1"/>
          </p:cNvSpPr>
          <p:nvPr>
            <p:ph type="title"/>
          </p:nvPr>
        </p:nvSpPr>
        <p:spPr/>
        <p:txBody>
          <a:bodyPr vert="horz"/>
          <a:lstStyle/>
          <a:p>
            <a:r>
              <a:rPr lang="en-US" sz="2800" dirty="0"/>
              <a:t>Competitive Margarine Market Pricing</a:t>
            </a:r>
          </a:p>
        </p:txBody>
      </p:sp>
      <p:sp>
        <p:nvSpPr>
          <p:cNvPr id="15" name="Content Placeholder 2">
            <a:extLst>
              <a:ext uri="{FF2B5EF4-FFF2-40B4-BE49-F238E27FC236}">
                <a16:creationId xmlns:a16="http://schemas.microsoft.com/office/drawing/2014/main" id="{2EF19D31-9436-4A0B-A7B6-5E92858B527B}"/>
              </a:ext>
            </a:extLst>
          </p:cNvPr>
          <p:cNvSpPr>
            <a:spLocks noGrp="1"/>
          </p:cNvSpPr>
          <p:nvPr>
            <p:ph idx="1"/>
          </p:nvPr>
        </p:nvSpPr>
        <p:spPr>
          <a:xfrm>
            <a:off x="6361043" y="1689203"/>
            <a:ext cx="2615005" cy="4675073"/>
          </a:xfrm>
        </p:spPr>
        <p:txBody>
          <a:bodyPr>
            <a:normAutofit lnSpcReduction="10000"/>
          </a:bodyPr>
          <a:lstStyle/>
          <a:p>
            <a:pPr marL="0">
              <a:lnSpc>
                <a:spcPct val="120000"/>
              </a:lnSpc>
              <a:spcBef>
                <a:spcPts val="0"/>
              </a:spcBef>
            </a:pPr>
            <a:r>
              <a:rPr lang="en-US" sz="1100" dirty="0"/>
              <a:t>We can see that consumers in Margarine care about the value per volume.</a:t>
            </a:r>
          </a:p>
          <a:p>
            <a:pPr marL="0">
              <a:lnSpc>
                <a:spcPct val="120000"/>
              </a:lnSpc>
              <a:spcBef>
                <a:spcPts val="0"/>
              </a:spcBef>
            </a:pPr>
            <a:r>
              <a:rPr lang="en-US" sz="1100" dirty="0" err="1"/>
              <a:t>Upfield</a:t>
            </a:r>
            <a:r>
              <a:rPr lang="en-US" sz="1100" dirty="0"/>
              <a:t> started using its market share power to justify per volume price increases.</a:t>
            </a:r>
          </a:p>
          <a:p>
            <a:pPr marL="0">
              <a:lnSpc>
                <a:spcPct val="120000"/>
              </a:lnSpc>
              <a:spcBef>
                <a:spcPts val="0"/>
              </a:spcBef>
            </a:pPr>
            <a:r>
              <a:rPr lang="en-US" sz="1100" dirty="0"/>
              <a:t>At the same time Conagra kept its price per volume lower than </a:t>
            </a:r>
            <a:r>
              <a:rPr lang="en-US" sz="1100" dirty="0" err="1"/>
              <a:t>Upfield</a:t>
            </a:r>
            <a:r>
              <a:rPr lang="en-US" sz="1100" dirty="0"/>
              <a:t> after 2021.</a:t>
            </a:r>
          </a:p>
          <a:p>
            <a:pPr marL="0">
              <a:lnSpc>
                <a:spcPct val="120000"/>
              </a:lnSpc>
              <a:spcBef>
                <a:spcPts val="0"/>
              </a:spcBef>
            </a:pPr>
            <a:r>
              <a:rPr lang="en-US" sz="1100" dirty="0"/>
              <a:t>Other manufacturers seem not having enough playground to play price per volume game at all.</a:t>
            </a:r>
          </a:p>
          <a:p>
            <a:pPr marL="0">
              <a:lnSpc>
                <a:spcPct val="120000"/>
              </a:lnSpc>
              <a:spcBef>
                <a:spcPts val="0"/>
              </a:spcBef>
            </a:pPr>
            <a:r>
              <a:rPr lang="en-US" sz="1100" dirty="0"/>
              <a:t>Conagra and </a:t>
            </a:r>
            <a:r>
              <a:rPr lang="en-US" sz="1100" dirty="0" err="1"/>
              <a:t>Upfield</a:t>
            </a:r>
            <a:r>
              <a:rPr lang="en-US" sz="1100" dirty="0"/>
              <a:t> have almost same price per unit and price per volume which indicates focused on offering 16oz based product offerings.</a:t>
            </a:r>
          </a:p>
          <a:p>
            <a:pPr marL="0">
              <a:lnSpc>
                <a:spcPct val="120000"/>
              </a:lnSpc>
              <a:spcBef>
                <a:spcPts val="0"/>
              </a:spcBef>
            </a:pPr>
            <a:r>
              <a:rPr lang="en-US" sz="1100" dirty="0"/>
              <a:t>Competition seems on the price volume/unit game as compared to Conagra and </a:t>
            </a:r>
            <a:r>
              <a:rPr lang="en-US" sz="1100" dirty="0" err="1"/>
              <a:t>Upfield</a:t>
            </a:r>
            <a:r>
              <a:rPr lang="en-US" sz="1100" dirty="0"/>
              <a:t>.</a:t>
            </a:r>
          </a:p>
          <a:p>
            <a:pPr marL="0">
              <a:lnSpc>
                <a:spcPct val="120000"/>
              </a:lnSpc>
              <a:spcBef>
                <a:spcPts val="0"/>
              </a:spcBef>
            </a:pPr>
            <a:r>
              <a:rPr lang="en-US" sz="1100" b="1" dirty="0"/>
              <a:t>We will look at the details of correlation of different forms of competitive pricing in total sales dollars within this dataset.</a:t>
            </a:r>
          </a:p>
          <a:p>
            <a:pPr marL="0">
              <a:lnSpc>
                <a:spcPct val="120000"/>
              </a:lnSpc>
              <a:spcBef>
                <a:spcPts val="0"/>
              </a:spcBef>
            </a:pPr>
            <a:r>
              <a:rPr lang="en-US" sz="1100" dirty="0"/>
              <a:t>Let’s look at Conagra’s brands</a:t>
            </a:r>
          </a:p>
        </p:txBody>
      </p:sp>
      <p:pic>
        <p:nvPicPr>
          <p:cNvPr id="6" name="Picture 5">
            <a:extLst>
              <a:ext uri="{FF2B5EF4-FFF2-40B4-BE49-F238E27FC236}">
                <a16:creationId xmlns:a16="http://schemas.microsoft.com/office/drawing/2014/main" id="{9F1729EA-F7CF-35AB-0A1E-8789365B87A8}"/>
              </a:ext>
            </a:extLst>
          </p:cNvPr>
          <p:cNvPicPr>
            <a:picLocks noChangeAspect="1"/>
          </p:cNvPicPr>
          <p:nvPr/>
        </p:nvPicPr>
        <p:blipFill>
          <a:blip r:embed="rId5"/>
          <a:stretch>
            <a:fillRect/>
          </a:stretch>
        </p:blipFill>
        <p:spPr>
          <a:xfrm>
            <a:off x="167952" y="1816399"/>
            <a:ext cx="5593400" cy="4420683"/>
          </a:xfrm>
          <a:prstGeom prst="rect">
            <a:avLst/>
          </a:prstGeom>
        </p:spPr>
      </p:pic>
    </p:spTree>
    <p:extLst>
      <p:ext uri="{BB962C8B-B14F-4D97-AF65-F5344CB8AC3E}">
        <p14:creationId xmlns:p14="http://schemas.microsoft.com/office/powerpoint/2010/main" val="3323759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8DFFF99E-3E5A-5BC6-A195-B1B57B94CBF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Object 6" hidden="1">
                        <a:extLst>
                          <a:ext uri="{FF2B5EF4-FFF2-40B4-BE49-F238E27FC236}">
                            <a16:creationId xmlns:a16="http://schemas.microsoft.com/office/drawing/2014/main" id="{8DFFF99E-3E5A-5BC6-A195-B1B57B94CBF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pic>
        <p:nvPicPr>
          <p:cNvPr id="19" name="Picture 18">
            <a:extLst>
              <a:ext uri="{FF2B5EF4-FFF2-40B4-BE49-F238E27FC236}">
                <a16:creationId xmlns:a16="http://schemas.microsoft.com/office/drawing/2014/main" id="{C0DEB06C-C14A-F4AF-00CB-2C6C6B3B3AB5}"/>
              </a:ext>
            </a:extLst>
          </p:cNvPr>
          <p:cNvPicPr>
            <a:picLocks noChangeAspect="1"/>
          </p:cNvPicPr>
          <p:nvPr/>
        </p:nvPicPr>
        <p:blipFill>
          <a:blip r:embed="rId5"/>
          <a:stretch>
            <a:fillRect/>
          </a:stretch>
        </p:blipFill>
        <p:spPr>
          <a:xfrm>
            <a:off x="44165" y="1531280"/>
            <a:ext cx="4703099" cy="3522819"/>
          </a:xfrm>
          <a:prstGeom prst="rect">
            <a:avLst/>
          </a:prstGeom>
        </p:spPr>
      </p:pic>
      <p:sp>
        <p:nvSpPr>
          <p:cNvPr id="3" name="Slide Number Placeholder 2">
            <a:extLst>
              <a:ext uri="{FF2B5EF4-FFF2-40B4-BE49-F238E27FC236}">
                <a16:creationId xmlns:a16="http://schemas.microsoft.com/office/drawing/2014/main" id="{26258CF6-53DE-990D-63ED-9B4ED02DF30D}"/>
              </a:ext>
            </a:extLst>
          </p:cNvPr>
          <p:cNvSpPr>
            <a:spLocks noGrp="1"/>
          </p:cNvSpPr>
          <p:nvPr>
            <p:ph type="sldNum" sz="quarter" idx="4"/>
          </p:nvPr>
        </p:nvSpPr>
        <p:spPr/>
        <p:txBody>
          <a:bodyPr/>
          <a:lstStyle/>
          <a:p>
            <a:fld id="{FADCFBD9-9F52-C944-B84E-C1F34F609C4B}" type="slidenum">
              <a:rPr lang="en-US" smtClean="0"/>
              <a:pPr/>
              <a:t>29</a:t>
            </a:fld>
            <a:endParaRPr lang="en-US" dirty="0"/>
          </a:p>
        </p:txBody>
      </p:sp>
      <p:sp>
        <p:nvSpPr>
          <p:cNvPr id="4" name="Title 3">
            <a:extLst>
              <a:ext uri="{FF2B5EF4-FFF2-40B4-BE49-F238E27FC236}">
                <a16:creationId xmlns:a16="http://schemas.microsoft.com/office/drawing/2014/main" id="{D538C1A4-33C7-4353-B1ED-9FD707F48F14}"/>
              </a:ext>
            </a:extLst>
          </p:cNvPr>
          <p:cNvSpPr>
            <a:spLocks noGrp="1"/>
          </p:cNvSpPr>
          <p:nvPr>
            <p:ph type="title"/>
          </p:nvPr>
        </p:nvSpPr>
        <p:spPr/>
        <p:txBody>
          <a:bodyPr vert="horz"/>
          <a:lstStyle/>
          <a:p>
            <a:r>
              <a:rPr lang="en-US" sz="2800" dirty="0"/>
              <a:t>Competitive Margarine Market Pricing 2</a:t>
            </a:r>
          </a:p>
        </p:txBody>
      </p:sp>
      <p:sp>
        <p:nvSpPr>
          <p:cNvPr id="15" name="Content Placeholder 2">
            <a:extLst>
              <a:ext uri="{FF2B5EF4-FFF2-40B4-BE49-F238E27FC236}">
                <a16:creationId xmlns:a16="http://schemas.microsoft.com/office/drawing/2014/main" id="{2EF19D31-9436-4A0B-A7B6-5E92858B527B}"/>
              </a:ext>
            </a:extLst>
          </p:cNvPr>
          <p:cNvSpPr>
            <a:spLocks noGrp="1"/>
          </p:cNvSpPr>
          <p:nvPr>
            <p:ph idx="1"/>
          </p:nvPr>
        </p:nvSpPr>
        <p:spPr>
          <a:xfrm>
            <a:off x="347993" y="5523235"/>
            <a:ext cx="8448014" cy="1084092"/>
          </a:xfrm>
        </p:spPr>
        <p:txBody>
          <a:bodyPr>
            <a:normAutofit/>
          </a:bodyPr>
          <a:lstStyle/>
          <a:p>
            <a:pPr marL="0">
              <a:lnSpc>
                <a:spcPct val="120000"/>
              </a:lnSpc>
              <a:spcBef>
                <a:spcPts val="0"/>
              </a:spcBef>
            </a:pPr>
            <a:r>
              <a:rPr lang="en-US" sz="1100" dirty="0"/>
              <a:t>Conagra seems using pricing in merchandising more than </a:t>
            </a:r>
            <a:r>
              <a:rPr lang="en-US" sz="1100" dirty="0" err="1"/>
              <a:t>Upfield</a:t>
            </a:r>
            <a:r>
              <a:rPr lang="en-US" sz="1100" dirty="0"/>
              <a:t>. </a:t>
            </a:r>
            <a:r>
              <a:rPr lang="en-US" sz="1100" b="1" dirty="0"/>
              <a:t>We will analyze how much it helps </a:t>
            </a:r>
            <a:r>
              <a:rPr lang="en-US" sz="1100" b="1" u="sng" dirty="0"/>
              <a:t>or not</a:t>
            </a:r>
            <a:r>
              <a:rPr lang="en-US" sz="1100" b="1" dirty="0"/>
              <a:t> to Conagra on improving the existing market share if it helps further ?</a:t>
            </a:r>
          </a:p>
          <a:p>
            <a:pPr marL="0">
              <a:lnSpc>
                <a:spcPct val="120000"/>
              </a:lnSpc>
              <a:spcBef>
                <a:spcPts val="0"/>
              </a:spcBef>
            </a:pPr>
            <a:r>
              <a:rPr lang="en-US" sz="1100" dirty="0"/>
              <a:t>We can see that in merchandising pricing per volume is </a:t>
            </a:r>
            <a:r>
              <a:rPr lang="en-US" sz="1100" b="1" u="sng" dirty="0"/>
              <a:t>a very strong </a:t>
            </a:r>
            <a:r>
              <a:rPr lang="en-US" sz="1100" dirty="0"/>
              <a:t>tool regionally in margarine sub category. </a:t>
            </a:r>
          </a:p>
          <a:p>
            <a:pPr marL="0">
              <a:lnSpc>
                <a:spcPct val="120000"/>
              </a:lnSpc>
              <a:spcBef>
                <a:spcPts val="0"/>
              </a:spcBef>
            </a:pPr>
            <a:r>
              <a:rPr lang="en-US" sz="1100" b="1" dirty="0"/>
              <a:t>We will analyze the impact of pricing further by region, by brand</a:t>
            </a:r>
          </a:p>
        </p:txBody>
      </p:sp>
      <p:pic>
        <p:nvPicPr>
          <p:cNvPr id="14" name="Picture 13">
            <a:extLst>
              <a:ext uri="{FF2B5EF4-FFF2-40B4-BE49-F238E27FC236}">
                <a16:creationId xmlns:a16="http://schemas.microsoft.com/office/drawing/2014/main" id="{AD9C6B3F-C0B3-64F3-253A-93BD219B40C8}"/>
              </a:ext>
            </a:extLst>
          </p:cNvPr>
          <p:cNvPicPr>
            <a:picLocks noChangeAspect="1"/>
          </p:cNvPicPr>
          <p:nvPr/>
        </p:nvPicPr>
        <p:blipFill>
          <a:blip r:embed="rId6"/>
          <a:stretch>
            <a:fillRect/>
          </a:stretch>
        </p:blipFill>
        <p:spPr>
          <a:xfrm>
            <a:off x="4486678" y="1531280"/>
            <a:ext cx="4669091" cy="3497346"/>
          </a:xfrm>
          <a:prstGeom prst="rect">
            <a:avLst/>
          </a:prstGeom>
        </p:spPr>
      </p:pic>
    </p:spTree>
    <p:extLst>
      <p:ext uri="{BB962C8B-B14F-4D97-AF65-F5344CB8AC3E}">
        <p14:creationId xmlns:p14="http://schemas.microsoft.com/office/powerpoint/2010/main" val="241558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7CA0601-82E9-C8E3-46D9-338456CA4DCC}"/>
              </a:ext>
            </a:extLst>
          </p:cNvPr>
          <p:cNvGraphicFramePr>
            <a:graphicFrameLocks noChangeAspect="1"/>
          </p:cNvGraphicFramePr>
          <p:nvPr>
            <p:custDataLst>
              <p:tags r:id="rId1"/>
            </p:custDataLst>
            <p:extLst>
              <p:ext uri="{D42A27DB-BD31-4B8C-83A1-F6EECF244321}">
                <p14:modId xmlns:p14="http://schemas.microsoft.com/office/powerpoint/2010/main" val="370674331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2CB29E4-52D4-121C-B6CD-2DCE532A28D5}"/>
              </a:ext>
            </a:extLst>
          </p:cNvPr>
          <p:cNvSpPr>
            <a:spLocks noGrp="1"/>
          </p:cNvSpPr>
          <p:nvPr>
            <p:ph type="ctrTitle"/>
          </p:nvPr>
        </p:nvSpPr>
        <p:spPr/>
        <p:txBody>
          <a:bodyPr vert="horz"/>
          <a:lstStyle/>
          <a:p>
            <a:r>
              <a:rPr lang="en-US" dirty="0"/>
              <a:t>POS Dataset Analysis </a:t>
            </a:r>
            <a:br>
              <a:rPr lang="en-US" dirty="0"/>
            </a:br>
            <a:r>
              <a:rPr lang="en-US" dirty="0"/>
              <a:t>2018-2023*</a:t>
            </a:r>
          </a:p>
        </p:txBody>
      </p:sp>
      <p:sp>
        <p:nvSpPr>
          <p:cNvPr id="3" name="Subtitle 2">
            <a:extLst>
              <a:ext uri="{FF2B5EF4-FFF2-40B4-BE49-F238E27FC236}">
                <a16:creationId xmlns:a16="http://schemas.microsoft.com/office/drawing/2014/main" id="{F7F3B13D-CB24-3A4E-2C0F-629F2B629623}"/>
              </a:ext>
            </a:extLst>
          </p:cNvPr>
          <p:cNvSpPr>
            <a:spLocks noGrp="1"/>
          </p:cNvSpPr>
          <p:nvPr>
            <p:ph type="subTitle" idx="1"/>
          </p:nvPr>
        </p:nvSpPr>
        <p:spPr/>
        <p:txBody>
          <a:bodyPr/>
          <a:lstStyle/>
          <a:p>
            <a:r>
              <a:rPr lang="en-US" dirty="0"/>
              <a:t>*: 2023 is partial data</a:t>
            </a:r>
          </a:p>
        </p:txBody>
      </p:sp>
    </p:spTree>
    <p:extLst>
      <p:ext uri="{BB962C8B-B14F-4D97-AF65-F5344CB8AC3E}">
        <p14:creationId xmlns:p14="http://schemas.microsoft.com/office/powerpoint/2010/main" val="3447270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836AE57C-28C6-831F-4BE4-BDB6F378620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Object 6" hidden="1">
                        <a:extLst>
                          <a:ext uri="{FF2B5EF4-FFF2-40B4-BE49-F238E27FC236}">
                            <a16:creationId xmlns:a16="http://schemas.microsoft.com/office/drawing/2014/main" id="{836AE57C-28C6-831F-4BE4-BDB6F378620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EC4F094-E0B5-4264-55B7-127F45766D70}"/>
              </a:ext>
            </a:extLst>
          </p:cNvPr>
          <p:cNvSpPr>
            <a:spLocks noGrp="1"/>
          </p:cNvSpPr>
          <p:nvPr>
            <p:ph type="title"/>
          </p:nvPr>
        </p:nvSpPr>
        <p:spPr/>
        <p:txBody>
          <a:bodyPr vert="horz"/>
          <a:lstStyle/>
          <a:p>
            <a:r>
              <a:rPr lang="en-US" dirty="0"/>
              <a:t>Margarine Correlation Matrix</a:t>
            </a:r>
          </a:p>
        </p:txBody>
      </p:sp>
      <p:sp>
        <p:nvSpPr>
          <p:cNvPr id="4" name="Slide Number Placeholder 3">
            <a:extLst>
              <a:ext uri="{FF2B5EF4-FFF2-40B4-BE49-F238E27FC236}">
                <a16:creationId xmlns:a16="http://schemas.microsoft.com/office/drawing/2014/main" id="{2E746DAD-8045-1C4B-70FE-86CADE0084E1}"/>
              </a:ext>
            </a:extLst>
          </p:cNvPr>
          <p:cNvSpPr>
            <a:spLocks noGrp="1"/>
          </p:cNvSpPr>
          <p:nvPr>
            <p:ph type="sldNum" sz="quarter" idx="4"/>
          </p:nvPr>
        </p:nvSpPr>
        <p:spPr/>
        <p:txBody>
          <a:bodyPr/>
          <a:lstStyle/>
          <a:p>
            <a:fld id="{FADCFBD9-9F52-C944-B84E-C1F34F609C4B}" type="slidenum">
              <a:rPr lang="en-US" smtClean="0"/>
              <a:pPr/>
              <a:t>30</a:t>
            </a:fld>
            <a:endParaRPr lang="en-US" dirty="0"/>
          </a:p>
        </p:txBody>
      </p:sp>
      <p:sp>
        <p:nvSpPr>
          <p:cNvPr id="9" name="TextBox 8">
            <a:extLst>
              <a:ext uri="{FF2B5EF4-FFF2-40B4-BE49-F238E27FC236}">
                <a16:creationId xmlns:a16="http://schemas.microsoft.com/office/drawing/2014/main" id="{A01A20DC-C7C6-F144-7470-44DB79E19AD4}"/>
              </a:ext>
            </a:extLst>
          </p:cNvPr>
          <p:cNvSpPr txBox="1"/>
          <p:nvPr/>
        </p:nvSpPr>
        <p:spPr>
          <a:xfrm>
            <a:off x="4594142" y="3865944"/>
            <a:ext cx="4120551" cy="2734318"/>
          </a:xfrm>
          <a:prstGeom prst="rect">
            <a:avLst/>
          </a:prstGeom>
          <a:noFill/>
        </p:spPr>
        <p:txBody>
          <a:bodyPr wrap="square" rtlCol="0">
            <a:normAutofit fontScale="92500" lnSpcReduction="20000"/>
          </a:bodyPr>
          <a:lstStyle/>
          <a:p>
            <a:endParaRPr lang="en-US" sz="1200" dirty="0"/>
          </a:p>
          <a:p>
            <a:pPr marL="171450" indent="-171450">
              <a:buFont typeface="Arial" panose="020B0604020202020204" pitchFamily="34" charset="0"/>
              <a:buChar char="•"/>
            </a:pPr>
            <a:r>
              <a:rPr lang="en-US" sz="1200" dirty="0"/>
              <a:t>“Price per volume no merch” moves in opposite direction of total sales dollars, whereas promotional price per volume increases goes slightly (almost indifferent) in the same direction of total sales.</a:t>
            </a:r>
          </a:p>
          <a:p>
            <a:pPr marL="171450" indent="-171450">
              <a:buFont typeface="Arial" panose="020B0604020202020204" pitchFamily="34" charset="0"/>
              <a:buChar char="•"/>
            </a:pPr>
            <a:r>
              <a:rPr lang="en-US" sz="1200" dirty="0"/>
              <a:t>Again ACV No Merch has more movement together with Total Sales Dollars than promotion equivalent.</a:t>
            </a:r>
          </a:p>
          <a:p>
            <a:pPr marL="171450" indent="-171450">
              <a:buFont typeface="Arial" panose="020B0604020202020204" pitchFamily="34" charset="0"/>
              <a:buChar char="•"/>
            </a:pPr>
            <a:r>
              <a:rPr lang="en-US" sz="1200" dirty="0"/>
              <a:t>Count value in offerings in opposite direction vs ounces almost two time more in the same direction with sales dollars.</a:t>
            </a:r>
          </a:p>
          <a:p>
            <a:pPr marL="171450" indent="-171450">
              <a:buFont typeface="Arial" panose="020B0604020202020204" pitchFamily="34" charset="0"/>
              <a:buChar char="•"/>
            </a:pPr>
            <a:r>
              <a:rPr lang="en-US" sz="1200" dirty="0"/>
              <a:t>Brand might be important variables for further analysis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b="1" u="sng" dirty="0"/>
              <a:t>Some more insight Analysis (Hypothesis) we will test in the next step:</a:t>
            </a:r>
          </a:p>
          <a:p>
            <a:pPr marL="171450" indent="-171450">
              <a:buFont typeface="Arial" panose="020B0604020202020204" pitchFamily="34" charset="0"/>
              <a:buChar char="•"/>
            </a:pPr>
            <a:r>
              <a:rPr lang="en-US" sz="1200" b="1" dirty="0"/>
              <a:t>No merchandising: seems like spending marketing money on pricing activities a better idea?</a:t>
            </a:r>
          </a:p>
          <a:p>
            <a:pPr marL="171450" indent="-171450">
              <a:buFont typeface="Arial" panose="020B0604020202020204" pitchFamily="34" charset="0"/>
              <a:buChar char="•"/>
            </a:pPr>
            <a:r>
              <a:rPr lang="en-US" sz="1200" b="1" dirty="0"/>
              <a:t>Price sensitivity especially no merchandising pricing increases?</a:t>
            </a:r>
          </a:p>
          <a:p>
            <a:pPr marL="171450" indent="-171450">
              <a:buFont typeface="Arial" panose="020B0604020202020204" pitchFamily="34" charset="0"/>
              <a:buChar char="•"/>
            </a:pPr>
            <a:r>
              <a:rPr lang="en-US" sz="1200" b="1" dirty="0"/>
              <a:t>ACV by Manufacturer, Geography, Brands: Search for local groceries, and be strong more on lower size groceries or big groceries?</a:t>
            </a:r>
          </a:p>
          <a:p>
            <a:pPr marL="171450" indent="-171450">
              <a:buFont typeface="Arial" panose="020B0604020202020204" pitchFamily="34" charset="0"/>
              <a:buChar char="•"/>
            </a:pPr>
            <a:endParaRPr lang="en-US" sz="1200" dirty="0"/>
          </a:p>
        </p:txBody>
      </p:sp>
      <p:pic>
        <p:nvPicPr>
          <p:cNvPr id="6" name="Picture 5">
            <a:extLst>
              <a:ext uri="{FF2B5EF4-FFF2-40B4-BE49-F238E27FC236}">
                <a16:creationId xmlns:a16="http://schemas.microsoft.com/office/drawing/2014/main" id="{1E4E7D1F-AF8E-409E-0B99-7A63E4328228}"/>
              </a:ext>
            </a:extLst>
          </p:cNvPr>
          <p:cNvPicPr>
            <a:picLocks noChangeAspect="1"/>
          </p:cNvPicPr>
          <p:nvPr/>
        </p:nvPicPr>
        <p:blipFill>
          <a:blip r:embed="rId5"/>
          <a:stretch>
            <a:fillRect/>
          </a:stretch>
        </p:blipFill>
        <p:spPr>
          <a:xfrm>
            <a:off x="4368418" y="1483072"/>
            <a:ext cx="4572000" cy="2260600"/>
          </a:xfrm>
          <a:prstGeom prst="rect">
            <a:avLst/>
          </a:prstGeom>
        </p:spPr>
      </p:pic>
      <p:pic>
        <p:nvPicPr>
          <p:cNvPr id="8" name="Picture 7">
            <a:extLst>
              <a:ext uri="{FF2B5EF4-FFF2-40B4-BE49-F238E27FC236}">
                <a16:creationId xmlns:a16="http://schemas.microsoft.com/office/drawing/2014/main" id="{5AF738B8-2D53-9B52-24B8-7B0751E64FC6}"/>
              </a:ext>
            </a:extLst>
          </p:cNvPr>
          <p:cNvPicPr>
            <a:picLocks noChangeAspect="1"/>
          </p:cNvPicPr>
          <p:nvPr/>
        </p:nvPicPr>
        <p:blipFill>
          <a:blip r:embed="rId6"/>
          <a:stretch>
            <a:fillRect/>
          </a:stretch>
        </p:blipFill>
        <p:spPr>
          <a:xfrm>
            <a:off x="319365" y="1521333"/>
            <a:ext cx="3710355" cy="5078929"/>
          </a:xfrm>
          <a:prstGeom prst="rect">
            <a:avLst/>
          </a:prstGeom>
        </p:spPr>
      </p:pic>
    </p:spTree>
    <p:extLst>
      <p:ext uri="{BB962C8B-B14F-4D97-AF65-F5344CB8AC3E}">
        <p14:creationId xmlns:p14="http://schemas.microsoft.com/office/powerpoint/2010/main" val="1378185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FCD3B09-F0D0-BA00-BC69-E789FE4C540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4FCD3B09-F0D0-BA00-BC69-E789FE4C540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Subtitle 2"/>
          <p:cNvSpPr>
            <a:spLocks noGrp="1"/>
          </p:cNvSpPr>
          <p:nvPr>
            <p:ph type="subTitle" idx="1"/>
          </p:nvPr>
        </p:nvSpPr>
        <p:spPr>
          <a:xfrm>
            <a:off x="2262163" y="4623515"/>
            <a:ext cx="6403372" cy="2092259"/>
          </a:xfrm>
        </p:spPr>
        <p:txBody>
          <a:bodyPr vert="horz" lIns="91440" tIns="45720" rIns="91440" bIns="45720" rtlCol="0" anchor="ctr">
            <a:normAutofit/>
          </a:bodyPr>
          <a:lstStyle/>
          <a:p>
            <a:pPr algn="l">
              <a:lnSpc>
                <a:spcPct val="90000"/>
              </a:lnSpc>
              <a:spcBef>
                <a:spcPts val="1000"/>
              </a:spcBef>
            </a:pPr>
            <a:r>
              <a:rPr lang="en-US" sz="1700" b="1" dirty="0">
                <a:latin typeface="+mn-lt"/>
                <a:ea typeface="+mn-ea"/>
                <a:cs typeface="+mn-cs"/>
              </a:rPr>
              <a:t>Appendix B: Part I (HW 1)</a:t>
            </a:r>
          </a:p>
          <a:p>
            <a:pPr algn="l">
              <a:lnSpc>
                <a:spcPct val="90000"/>
              </a:lnSpc>
              <a:spcBef>
                <a:spcPts val="1000"/>
              </a:spcBef>
            </a:pPr>
            <a:r>
              <a:rPr lang="en-US" sz="1700" b="1" dirty="0">
                <a:latin typeface="+mn-lt"/>
                <a:ea typeface="+mn-ea"/>
                <a:cs typeface="+mn-cs"/>
              </a:rPr>
              <a:t>Panel Buyer Distribution and HH Distribution and Buying Index Analysis</a:t>
            </a:r>
          </a:p>
          <a:p>
            <a:pPr algn="l">
              <a:lnSpc>
                <a:spcPct val="90000"/>
              </a:lnSpc>
              <a:spcBef>
                <a:spcPts val="1000"/>
              </a:spcBef>
            </a:pPr>
            <a:r>
              <a:rPr lang="en-US" sz="1700" b="1" dirty="0">
                <a:latin typeface="+mn-lt"/>
                <a:ea typeface="+mn-ea"/>
                <a:cs typeface="+mn-cs"/>
              </a:rPr>
              <a:t>BUAN 6337.005</a:t>
            </a:r>
          </a:p>
          <a:p>
            <a:pPr algn="l">
              <a:lnSpc>
                <a:spcPct val="90000"/>
              </a:lnSpc>
              <a:spcBef>
                <a:spcPts val="1000"/>
              </a:spcBef>
            </a:pPr>
            <a:r>
              <a:rPr lang="en-US" sz="1700" b="1" dirty="0">
                <a:latin typeface="+mn-lt"/>
                <a:ea typeface="+mn-ea"/>
                <a:cs typeface="+mn-cs"/>
              </a:rPr>
              <a:t>Group 28</a:t>
            </a:r>
          </a:p>
          <a:p>
            <a:pPr algn="l">
              <a:lnSpc>
                <a:spcPct val="90000"/>
              </a:lnSpc>
              <a:spcBef>
                <a:spcPts val="1000"/>
              </a:spcBef>
            </a:pPr>
            <a:r>
              <a:rPr lang="en-US" sz="1700" b="1" dirty="0">
                <a:latin typeface="+mn-lt"/>
                <a:ea typeface="+mn-ea"/>
                <a:cs typeface="+mn-cs"/>
              </a:rPr>
              <a:t>March, 2023</a:t>
            </a:r>
          </a:p>
        </p:txBody>
      </p:sp>
      <p:pic>
        <p:nvPicPr>
          <p:cNvPr id="1028" name="Picture 4" descr="Image result for conagra logo">
            <a:extLst>
              <a:ext uri="{FF2B5EF4-FFF2-40B4-BE49-F238E27FC236}">
                <a16:creationId xmlns:a16="http://schemas.microsoft.com/office/drawing/2014/main" id="{9D484CFE-03F7-4170-9ADF-6764E382258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1018" y="5765633"/>
            <a:ext cx="1290453" cy="9501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sliced bread and butter">
            <a:extLst>
              <a:ext uri="{FF2B5EF4-FFF2-40B4-BE49-F238E27FC236}">
                <a16:creationId xmlns:a16="http://schemas.microsoft.com/office/drawing/2014/main" id="{57A5B9AF-3448-440B-854D-35BDB37178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612" y="394187"/>
            <a:ext cx="6259132" cy="3478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938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2DE2EDB-885C-5E26-F269-03CF6619D1D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Object 4" hidden="1">
                        <a:extLst>
                          <a:ext uri="{FF2B5EF4-FFF2-40B4-BE49-F238E27FC236}">
                            <a16:creationId xmlns:a16="http://schemas.microsoft.com/office/drawing/2014/main" id="{E2DE2EDB-885C-5E26-F269-03CF6619D1D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147C4D1-76CB-B61A-B7A9-7D1104785D11}"/>
              </a:ext>
            </a:extLst>
          </p:cNvPr>
          <p:cNvSpPr>
            <a:spLocks noGrp="1"/>
          </p:cNvSpPr>
          <p:nvPr>
            <p:ph type="title"/>
          </p:nvPr>
        </p:nvSpPr>
        <p:spPr/>
        <p:txBody>
          <a:bodyPr vert="horz"/>
          <a:lstStyle/>
          <a:p>
            <a:r>
              <a:rPr lang="en-US" sz="2400" dirty="0"/>
              <a:t>Executive Summary</a:t>
            </a:r>
            <a:br>
              <a:rPr lang="en-US" sz="2400" dirty="0"/>
            </a:br>
            <a:r>
              <a:rPr lang="en-US" sz="2400" dirty="0"/>
              <a:t>Buyers/Buying Market Analysis</a:t>
            </a:r>
          </a:p>
        </p:txBody>
      </p:sp>
      <p:sp>
        <p:nvSpPr>
          <p:cNvPr id="12" name="Content Placeholder 2">
            <a:extLst>
              <a:ext uri="{FF2B5EF4-FFF2-40B4-BE49-F238E27FC236}">
                <a16:creationId xmlns:a16="http://schemas.microsoft.com/office/drawing/2014/main" id="{3D0A5BF0-7F24-E4BF-13BF-8A81DC6EFDCF}"/>
              </a:ext>
            </a:extLst>
          </p:cNvPr>
          <p:cNvSpPr txBox="1">
            <a:spLocks/>
          </p:cNvSpPr>
          <p:nvPr/>
        </p:nvSpPr>
        <p:spPr>
          <a:xfrm>
            <a:off x="135467" y="1582772"/>
            <a:ext cx="8849045" cy="492809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400" b="0" i="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000" b="0" i="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1800" b="0" i="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600" b="0" i="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600" b="0" i="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500" b="1" dirty="0"/>
              <a:t>Our initial strategy proposal for Conagra</a:t>
            </a:r>
          </a:p>
          <a:p>
            <a:r>
              <a:rPr lang="en-US" sz="1100" b="1" dirty="0"/>
              <a:t>We investigated who really buys categories, among them who not to prioritize and which competitors are strong among buying behaviors.</a:t>
            </a:r>
          </a:p>
          <a:p>
            <a:r>
              <a:rPr lang="en-US" sz="1100" b="1" dirty="0"/>
              <a:t>Based on our analysis from the provided datasets we recommend: </a:t>
            </a:r>
          </a:p>
          <a:p>
            <a:pPr lvl="1">
              <a:buFont typeface="+mj-lt"/>
              <a:buAutoNum type="arabicPeriod"/>
            </a:pPr>
            <a:r>
              <a:rPr lang="en-US" sz="1000" dirty="0"/>
              <a:t>A certain entry to butter and/or butter blends categories.</a:t>
            </a:r>
          </a:p>
          <a:p>
            <a:pPr lvl="1">
              <a:buFont typeface="+mj-lt"/>
              <a:buAutoNum type="arabicPeriod"/>
            </a:pPr>
            <a:r>
              <a:rPr lang="en-US" sz="1000" dirty="0"/>
              <a:t>A cost effective marketing/merchandising strategy building for high sales volume brands with a diminishing HH buying interest (Smart Balance).</a:t>
            </a:r>
          </a:p>
          <a:p>
            <a:pPr lvl="1">
              <a:buFont typeface="+mj-lt"/>
              <a:buAutoNum type="arabicPeriod"/>
            </a:pPr>
            <a:r>
              <a:rPr lang="en-US" sz="1000" dirty="0"/>
              <a:t>A Demographic / Geographic focus analytics for:</a:t>
            </a:r>
          </a:p>
          <a:p>
            <a:pPr lvl="2">
              <a:buFont typeface="+mj-lt"/>
              <a:buAutoNum type="alphaLcParenR"/>
            </a:pPr>
            <a:r>
              <a:rPr lang="en-US" sz="1000" dirty="0"/>
              <a:t>Non-Hispanic/white</a:t>
            </a:r>
          </a:p>
          <a:p>
            <a:pPr lvl="2">
              <a:buFont typeface="+mj-lt"/>
              <a:buAutoNum type="alphaLcParenR"/>
            </a:pPr>
            <a:r>
              <a:rPr lang="en-US" sz="1000" dirty="0"/>
              <a:t>Married home owner living in a county size A Top 25 Mkts</a:t>
            </a:r>
          </a:p>
          <a:p>
            <a:pPr lvl="2">
              <a:buFont typeface="+mj-lt"/>
              <a:buAutoNum type="alphaLcParenR"/>
            </a:pPr>
            <a:r>
              <a:rPr lang="en-US" sz="1000" dirty="0"/>
              <a:t>Have no children or no children under 18 years of age</a:t>
            </a:r>
          </a:p>
          <a:p>
            <a:pPr lvl="2">
              <a:buFont typeface="+mj-lt"/>
              <a:buAutoNum type="alphaLcParenR"/>
            </a:pPr>
            <a:r>
              <a:rPr lang="en-US" sz="1000" dirty="0"/>
              <a:t>Pet owner but no dogs or cats.</a:t>
            </a:r>
          </a:p>
          <a:p>
            <a:r>
              <a:rPr lang="en-US" sz="1100" b="1" dirty="0"/>
              <a:t>Based on our analysis from the provided datasets who do not seem really our target buyers for </a:t>
            </a:r>
            <a:r>
              <a:rPr lang="en-US" sz="1100" b="1" dirty="0" err="1"/>
              <a:t>Tablespreads</a:t>
            </a:r>
            <a:r>
              <a:rPr lang="en-US" sz="1100" b="1" dirty="0"/>
              <a:t>: </a:t>
            </a:r>
          </a:p>
          <a:p>
            <a:pPr lvl="1">
              <a:buFont typeface="+mj-lt"/>
              <a:buAutoNum type="arabicPeriod"/>
            </a:pPr>
            <a:r>
              <a:rPr lang="en-US" sz="1000" dirty="0"/>
              <a:t>Gen Z or 18-24 years of age</a:t>
            </a:r>
          </a:p>
          <a:p>
            <a:pPr lvl="1">
              <a:buFont typeface="+mj-lt"/>
              <a:buAutoNum type="arabicPeriod"/>
            </a:pPr>
            <a:r>
              <a:rPr lang="en-US" sz="1000" dirty="0"/>
              <a:t>Farm owners</a:t>
            </a:r>
          </a:p>
          <a:p>
            <a:pPr lvl="1">
              <a:buFont typeface="+mj-lt"/>
              <a:buAutoNum type="arabicPeriod"/>
            </a:pPr>
            <a:r>
              <a:rPr lang="en-US" sz="1000" dirty="0"/>
              <a:t>Have children 0 to 5 and 12 to 17 years of age</a:t>
            </a:r>
          </a:p>
          <a:p>
            <a:pPr marL="0" indent="0">
              <a:buNone/>
            </a:pPr>
            <a:r>
              <a:rPr lang="en-US" sz="1100" b="1" dirty="0"/>
              <a:t>Warning:</a:t>
            </a:r>
            <a:r>
              <a:rPr lang="en-US" sz="1100" dirty="0"/>
              <a:t> </a:t>
            </a:r>
            <a:r>
              <a:rPr lang="en-US" sz="1100" b="1" dirty="0"/>
              <a:t>Smart Balance </a:t>
            </a:r>
            <a:r>
              <a:rPr lang="en-US" sz="1100" dirty="0"/>
              <a:t>has a lot more sales volume than </a:t>
            </a:r>
            <a:r>
              <a:rPr lang="en-US" sz="1100" dirty="0" err="1"/>
              <a:t>Parkay</a:t>
            </a:r>
            <a:r>
              <a:rPr lang="en-US" sz="1100" dirty="0"/>
              <a:t> and Earth Balance, nevertheless with a decreasing HH% buying interest. An important brand with lesser strong interest from buyers. A special focus is needed for Smart Balance (Cash Cow?, evolving the brand?) .</a:t>
            </a:r>
          </a:p>
          <a:p>
            <a:pPr marL="0" indent="0">
              <a:buNone/>
            </a:pPr>
            <a:r>
              <a:rPr lang="en-US" sz="1100" b="1" dirty="0"/>
              <a:t>Action: </a:t>
            </a:r>
            <a:r>
              <a:rPr lang="en-US" sz="1100" dirty="0"/>
              <a:t>For </a:t>
            </a:r>
            <a:r>
              <a:rPr lang="en-US" sz="1100" dirty="0" err="1"/>
              <a:t>Parkay</a:t>
            </a:r>
            <a:r>
              <a:rPr lang="en-US" sz="1100" dirty="0"/>
              <a:t> and Earth Balance we seem good at attracting buyers, but more efforts are needed on an increasing interest for later purchases. We seem losing acceleration with 2</a:t>
            </a:r>
            <a:r>
              <a:rPr lang="en-US" sz="1100" baseline="30000" dirty="0"/>
              <a:t>nd</a:t>
            </a:r>
            <a:r>
              <a:rPr lang="en-US" sz="1100" dirty="0"/>
              <a:t> + HH buying interest. </a:t>
            </a:r>
          </a:p>
          <a:p>
            <a:pPr marL="0" indent="0">
              <a:buNone/>
            </a:pPr>
            <a:r>
              <a:rPr lang="en-US" sz="1100" b="1" dirty="0"/>
              <a:t>Butter/Butter Blends Market Entry Advantage for Conagra: </a:t>
            </a:r>
            <a:r>
              <a:rPr lang="en-US" sz="1100" dirty="0"/>
              <a:t>One interesting fact that in this category of </a:t>
            </a:r>
            <a:r>
              <a:rPr lang="en-US" sz="1100" dirty="0" err="1"/>
              <a:t>Tablespreads</a:t>
            </a:r>
            <a:r>
              <a:rPr lang="en-US" sz="1100" dirty="0"/>
              <a:t> having </a:t>
            </a:r>
            <a:r>
              <a:rPr lang="en-US" sz="1100" b="1" dirty="0" err="1"/>
              <a:t>Nobrand</a:t>
            </a:r>
            <a:r>
              <a:rPr lang="en-US" sz="1100" b="1" dirty="0"/>
              <a:t> </a:t>
            </a:r>
            <a:r>
              <a:rPr lang="en-US" sz="1100" dirty="0"/>
              <a:t>among top 5 brands indicate that in this category brand loyalty is not that strong.  </a:t>
            </a:r>
            <a:r>
              <a:rPr lang="en-US" sz="1100" b="1" u="sng" dirty="0"/>
              <a:t>This will be an indication of a lesser entry barrier for Conagra into the butter and/or butter blends market.</a:t>
            </a:r>
          </a:p>
          <a:p>
            <a:r>
              <a:rPr lang="en-US" sz="1400" b="1" dirty="0"/>
              <a:t>Next phase:</a:t>
            </a:r>
          </a:p>
          <a:p>
            <a:r>
              <a:rPr lang="en-US" sz="1100" dirty="0"/>
              <a:t>We want to develop data-driven marketing, merchandising with a strong guidance for Conagra brands with the next phase of pricing, demography and geography attribute.</a:t>
            </a:r>
          </a:p>
          <a:p>
            <a:r>
              <a:rPr lang="en-US" sz="1100" dirty="0"/>
              <a:t>We have seen, as a start, strong competition in </a:t>
            </a:r>
            <a:r>
              <a:rPr lang="en-US" sz="1100" dirty="0" err="1"/>
              <a:t>tablespreads</a:t>
            </a:r>
            <a:r>
              <a:rPr lang="en-US" sz="1100" dirty="0"/>
              <a:t> market in terms of buying distribution and buying index. From this analysis, we will think, perform data mining for product attributes: Which product attributes would be more attractive to these buyers?</a:t>
            </a:r>
            <a:endParaRPr lang="en-US" sz="1400" b="1" dirty="0"/>
          </a:p>
          <a:p>
            <a:pPr marL="0" indent="0">
              <a:buNone/>
            </a:pPr>
            <a:endParaRPr lang="en-US" sz="1100" dirty="0"/>
          </a:p>
          <a:p>
            <a:pPr marL="0" indent="0">
              <a:buNone/>
            </a:pPr>
            <a:endParaRPr lang="en-US" sz="1100" dirty="0"/>
          </a:p>
        </p:txBody>
      </p:sp>
      <p:sp>
        <p:nvSpPr>
          <p:cNvPr id="18" name="Slide Number Placeholder 17">
            <a:extLst>
              <a:ext uri="{FF2B5EF4-FFF2-40B4-BE49-F238E27FC236}">
                <a16:creationId xmlns:a16="http://schemas.microsoft.com/office/drawing/2014/main" id="{3EC8831C-5715-03CC-412F-78388385573B}"/>
              </a:ext>
            </a:extLst>
          </p:cNvPr>
          <p:cNvSpPr>
            <a:spLocks noGrp="1"/>
          </p:cNvSpPr>
          <p:nvPr>
            <p:ph type="sldNum" sz="quarter" idx="4"/>
          </p:nvPr>
        </p:nvSpPr>
        <p:spPr/>
        <p:txBody>
          <a:bodyPr/>
          <a:lstStyle/>
          <a:p>
            <a:fld id="{FADCFBD9-9F52-C944-B84E-C1F34F609C4B}" type="slidenum">
              <a:rPr lang="en-US" smtClean="0"/>
              <a:pPr/>
              <a:t>32</a:t>
            </a:fld>
            <a:endParaRPr lang="en-US" dirty="0"/>
          </a:p>
        </p:txBody>
      </p:sp>
    </p:spTree>
    <p:extLst>
      <p:ext uri="{BB962C8B-B14F-4D97-AF65-F5344CB8AC3E}">
        <p14:creationId xmlns:p14="http://schemas.microsoft.com/office/powerpoint/2010/main" val="67162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C8088DD-739B-6DC6-99CA-9B331549E16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1C8088DD-739B-6DC6-99CA-9B331549E16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9F0019B-6941-315F-0380-8A1618DFDDE9}"/>
              </a:ext>
            </a:extLst>
          </p:cNvPr>
          <p:cNvSpPr>
            <a:spLocks noGrp="1"/>
          </p:cNvSpPr>
          <p:nvPr>
            <p:ph type="title"/>
          </p:nvPr>
        </p:nvSpPr>
        <p:spPr>
          <a:xfrm>
            <a:off x="406190" y="257738"/>
            <a:ext cx="7759015" cy="778933"/>
          </a:xfrm>
        </p:spPr>
        <p:txBody>
          <a:bodyPr vert="horz"/>
          <a:lstStyle/>
          <a:p>
            <a:r>
              <a:rPr lang="en-US" dirty="0"/>
              <a:t>Household buying behavior </a:t>
            </a:r>
            <a:br>
              <a:rPr lang="en-US" dirty="0"/>
            </a:br>
            <a:r>
              <a:rPr lang="en-US" dirty="0"/>
              <a:t>Market</a:t>
            </a:r>
          </a:p>
        </p:txBody>
      </p:sp>
      <p:pic>
        <p:nvPicPr>
          <p:cNvPr id="10" name="slide2" descr="Dashboard 1">
            <a:extLst>
              <a:ext uri="{FF2B5EF4-FFF2-40B4-BE49-F238E27FC236}">
                <a16:creationId xmlns:a16="http://schemas.microsoft.com/office/drawing/2014/main" id="{47609E0B-165F-892E-7B3E-1207839AD37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6191" y="1841812"/>
            <a:ext cx="5050697" cy="4040557"/>
          </a:xfrm>
          <a:prstGeom prst="rect">
            <a:avLst/>
          </a:prstGeom>
        </p:spPr>
      </p:pic>
      <p:sp>
        <p:nvSpPr>
          <p:cNvPr id="11" name="TextBox 10">
            <a:extLst>
              <a:ext uri="{FF2B5EF4-FFF2-40B4-BE49-F238E27FC236}">
                <a16:creationId xmlns:a16="http://schemas.microsoft.com/office/drawing/2014/main" id="{B674996C-2D60-5AD6-4491-D1DB81E293A4}"/>
              </a:ext>
            </a:extLst>
          </p:cNvPr>
          <p:cNvSpPr txBox="1"/>
          <p:nvPr/>
        </p:nvSpPr>
        <p:spPr>
          <a:xfrm>
            <a:off x="5645207" y="1558055"/>
            <a:ext cx="3294878" cy="1069235"/>
          </a:xfrm>
          <a:prstGeom prst="rect">
            <a:avLst/>
          </a:prstGeom>
          <a:noFill/>
        </p:spPr>
        <p:txBody>
          <a:bodyPr wrap="square" rtlCol="0">
            <a:normAutofit/>
          </a:bodyPr>
          <a:lstStyle/>
          <a:p>
            <a:r>
              <a:rPr lang="en-US" sz="1400" b="1" dirty="0"/>
              <a:t>Category </a:t>
            </a:r>
          </a:p>
          <a:p>
            <a:r>
              <a:rPr lang="en-US" sz="1400" dirty="0"/>
              <a:t>Cooking Sprays have significant decrease between 2020-2022</a:t>
            </a:r>
          </a:p>
          <a:p>
            <a:endParaRPr lang="en-US" sz="1400" dirty="0"/>
          </a:p>
          <a:p>
            <a:endParaRPr lang="en-US" sz="1400" dirty="0"/>
          </a:p>
        </p:txBody>
      </p:sp>
      <p:sp>
        <p:nvSpPr>
          <p:cNvPr id="12" name="TextBox 11">
            <a:extLst>
              <a:ext uri="{FF2B5EF4-FFF2-40B4-BE49-F238E27FC236}">
                <a16:creationId xmlns:a16="http://schemas.microsoft.com/office/drawing/2014/main" id="{1F57FDBE-E3B0-ABF4-D074-94AC9B1D3758}"/>
              </a:ext>
            </a:extLst>
          </p:cNvPr>
          <p:cNvSpPr txBox="1"/>
          <p:nvPr/>
        </p:nvSpPr>
        <p:spPr>
          <a:xfrm>
            <a:off x="5645207" y="3208589"/>
            <a:ext cx="3294878" cy="3147762"/>
          </a:xfrm>
          <a:prstGeom prst="rect">
            <a:avLst/>
          </a:prstGeom>
          <a:noFill/>
        </p:spPr>
        <p:txBody>
          <a:bodyPr wrap="square" rtlCol="0">
            <a:normAutofit fontScale="85000" lnSpcReduction="20000"/>
          </a:bodyPr>
          <a:lstStyle/>
          <a:p>
            <a:r>
              <a:rPr lang="en-US" sz="1600" b="1" dirty="0" err="1"/>
              <a:t>Tablespreads</a:t>
            </a:r>
            <a:r>
              <a:rPr lang="en-US" sz="1600" b="1" dirty="0"/>
              <a:t> Category </a:t>
            </a:r>
          </a:p>
          <a:p>
            <a:endParaRPr lang="en-US" sz="1400" dirty="0"/>
          </a:p>
          <a:p>
            <a:r>
              <a:rPr lang="en-US" sz="1400" dirty="0" err="1"/>
              <a:t>Tablespreads</a:t>
            </a:r>
            <a:r>
              <a:rPr lang="en-US" sz="1400" dirty="0"/>
              <a:t> has some decrease but not as much as Cooking Sprays </a:t>
            </a:r>
          </a:p>
          <a:p>
            <a:endParaRPr lang="en-US" sz="1400" dirty="0"/>
          </a:p>
          <a:p>
            <a:r>
              <a:rPr lang="en-US" sz="1400" dirty="0"/>
              <a:t>Within </a:t>
            </a:r>
            <a:r>
              <a:rPr lang="en-US" sz="1400" dirty="0" err="1"/>
              <a:t>Tablespreads</a:t>
            </a:r>
            <a:r>
              <a:rPr lang="en-US" sz="1400" dirty="0"/>
              <a:t> Margarine/Spreads have significant downward trend in total HH % trend.</a:t>
            </a:r>
          </a:p>
          <a:p>
            <a:endParaRPr lang="en-US" sz="1400" dirty="0"/>
          </a:p>
          <a:p>
            <a:r>
              <a:rPr lang="en-US" sz="1400" dirty="0"/>
              <a:t>1</a:t>
            </a:r>
            <a:r>
              <a:rPr lang="en-US" sz="1400" baseline="30000" dirty="0"/>
              <a:t>st</a:t>
            </a:r>
            <a:r>
              <a:rPr lang="en-US" sz="1400" dirty="0"/>
              <a:t> time buyers we see an increase between 2020 and 2022. HH are showing interest to </a:t>
            </a:r>
            <a:r>
              <a:rPr lang="en-US" sz="1400" dirty="0" err="1"/>
              <a:t>Tablespreads</a:t>
            </a:r>
            <a:r>
              <a:rPr lang="en-US" sz="1400" dirty="0"/>
              <a:t>.</a:t>
            </a:r>
          </a:p>
          <a:p>
            <a:endParaRPr lang="en-US" sz="1400" dirty="0"/>
          </a:p>
          <a:p>
            <a:r>
              <a:rPr lang="en-US" sz="1400" dirty="0"/>
              <a:t>2</a:t>
            </a:r>
            <a:r>
              <a:rPr lang="en-US" sz="1400" baseline="30000" dirty="0"/>
              <a:t>nd</a:t>
            </a:r>
            <a:r>
              <a:rPr lang="en-US" sz="1400" dirty="0"/>
              <a:t> time buyers have different behaviors</a:t>
            </a:r>
          </a:p>
          <a:p>
            <a:endParaRPr lang="en-US" sz="1400" dirty="0"/>
          </a:p>
          <a:p>
            <a:r>
              <a:rPr lang="en-US" sz="1400" dirty="0"/>
              <a:t>Margarine/Spreads and Butter shows a significant decrease whereas Butter Blends shows even a slightly increase.</a:t>
            </a:r>
          </a:p>
          <a:p>
            <a:endParaRPr lang="en-US" sz="1400" dirty="0"/>
          </a:p>
          <a:p>
            <a:r>
              <a:rPr lang="en-US" sz="1400" dirty="0"/>
              <a:t>Why?</a:t>
            </a:r>
          </a:p>
          <a:p>
            <a:endParaRPr lang="en-US" sz="1400" dirty="0"/>
          </a:p>
          <a:p>
            <a:endParaRPr lang="en-US" sz="1400" dirty="0"/>
          </a:p>
          <a:p>
            <a:endParaRPr lang="en-US" sz="1400" dirty="0"/>
          </a:p>
          <a:p>
            <a:endParaRPr lang="en-US" sz="1400" dirty="0"/>
          </a:p>
          <a:p>
            <a:endParaRPr lang="en-US" sz="1400" dirty="0"/>
          </a:p>
          <a:p>
            <a:endParaRPr lang="en-US" sz="1400" dirty="0"/>
          </a:p>
        </p:txBody>
      </p:sp>
      <p:sp>
        <p:nvSpPr>
          <p:cNvPr id="3" name="Slide Number Placeholder 2">
            <a:extLst>
              <a:ext uri="{FF2B5EF4-FFF2-40B4-BE49-F238E27FC236}">
                <a16:creationId xmlns:a16="http://schemas.microsoft.com/office/drawing/2014/main" id="{B829E7C1-431E-9FD5-E32A-DAF35531DA34}"/>
              </a:ext>
            </a:extLst>
          </p:cNvPr>
          <p:cNvSpPr>
            <a:spLocks noGrp="1"/>
          </p:cNvSpPr>
          <p:nvPr>
            <p:ph type="sldNum" sz="quarter" idx="4"/>
          </p:nvPr>
        </p:nvSpPr>
        <p:spPr/>
        <p:txBody>
          <a:bodyPr/>
          <a:lstStyle/>
          <a:p>
            <a:fld id="{FADCFBD9-9F52-C944-B84E-C1F34F609C4B}" type="slidenum">
              <a:rPr lang="en-US" smtClean="0"/>
              <a:pPr/>
              <a:t>33</a:t>
            </a:fld>
            <a:endParaRPr lang="en-US" dirty="0"/>
          </a:p>
        </p:txBody>
      </p:sp>
    </p:spTree>
    <p:extLst>
      <p:ext uri="{BB962C8B-B14F-4D97-AF65-F5344CB8AC3E}">
        <p14:creationId xmlns:p14="http://schemas.microsoft.com/office/powerpoint/2010/main" val="3148606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C8088DD-739B-6DC6-99CA-9B331549E16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1C8088DD-739B-6DC6-99CA-9B331549E16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9F0019B-6941-315F-0380-8A1618DFDDE9}"/>
              </a:ext>
            </a:extLst>
          </p:cNvPr>
          <p:cNvSpPr>
            <a:spLocks noGrp="1"/>
          </p:cNvSpPr>
          <p:nvPr>
            <p:ph type="title"/>
          </p:nvPr>
        </p:nvSpPr>
        <p:spPr>
          <a:xfrm>
            <a:off x="406190" y="257738"/>
            <a:ext cx="7759015" cy="778933"/>
          </a:xfrm>
        </p:spPr>
        <p:txBody>
          <a:bodyPr vert="horz"/>
          <a:lstStyle/>
          <a:p>
            <a:r>
              <a:rPr lang="en-US" dirty="0"/>
              <a:t>Household buying behavior </a:t>
            </a:r>
            <a:br>
              <a:rPr lang="en-US" dirty="0"/>
            </a:br>
            <a:r>
              <a:rPr lang="en-US" dirty="0"/>
              <a:t>Conagra Brands</a:t>
            </a:r>
          </a:p>
        </p:txBody>
      </p:sp>
      <p:pic>
        <p:nvPicPr>
          <p:cNvPr id="18" name="slide2" descr="Dashboard 1">
            <a:extLst>
              <a:ext uri="{FF2B5EF4-FFF2-40B4-BE49-F238E27FC236}">
                <a16:creationId xmlns:a16="http://schemas.microsoft.com/office/drawing/2014/main" id="{8E1FF6EF-D9C3-921C-31E5-D499B51109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9093" y="1609860"/>
            <a:ext cx="5642388" cy="4513910"/>
          </a:xfrm>
          <a:prstGeom prst="rect">
            <a:avLst/>
          </a:prstGeom>
        </p:spPr>
      </p:pic>
      <p:sp>
        <p:nvSpPr>
          <p:cNvPr id="19" name="TextBox 18">
            <a:extLst>
              <a:ext uri="{FF2B5EF4-FFF2-40B4-BE49-F238E27FC236}">
                <a16:creationId xmlns:a16="http://schemas.microsoft.com/office/drawing/2014/main" id="{6E5C67D1-BFE0-AE0B-D4E9-92B329D6CD42}"/>
              </a:ext>
            </a:extLst>
          </p:cNvPr>
          <p:cNvSpPr txBox="1"/>
          <p:nvPr/>
        </p:nvSpPr>
        <p:spPr>
          <a:xfrm>
            <a:off x="6096000" y="1352282"/>
            <a:ext cx="2983606" cy="1953994"/>
          </a:xfrm>
          <a:prstGeom prst="rect">
            <a:avLst/>
          </a:prstGeom>
          <a:noFill/>
        </p:spPr>
        <p:txBody>
          <a:bodyPr wrap="square" rtlCol="0">
            <a:normAutofit lnSpcReduction="10000"/>
          </a:bodyPr>
          <a:lstStyle/>
          <a:p>
            <a:r>
              <a:rPr lang="en-US" sz="1300" b="1" dirty="0"/>
              <a:t>Category</a:t>
            </a:r>
            <a:r>
              <a:rPr lang="en-US" sz="1200" b="1" dirty="0"/>
              <a:t> </a:t>
            </a:r>
          </a:p>
          <a:p>
            <a:r>
              <a:rPr lang="en-US" sz="1200" dirty="0"/>
              <a:t>On Cooking Sprays; PAM decreased lower than the category which can be said as success.</a:t>
            </a:r>
          </a:p>
          <a:p>
            <a:endParaRPr lang="en-US" sz="1200" dirty="0"/>
          </a:p>
          <a:p>
            <a:r>
              <a:rPr lang="en-US" sz="1200" dirty="0"/>
              <a:t>Smart Balance is way too small to compare in terms of HH choice.  This can be a warning for Smart </a:t>
            </a:r>
            <a:r>
              <a:rPr lang="en-US" sz="1200" dirty="0" err="1"/>
              <a:t>Balane</a:t>
            </a:r>
            <a:r>
              <a:rPr lang="en-US" sz="1200" dirty="0"/>
              <a:t> with Total Sales slide of Conagra presentation in which Smart Balance a lot more sales volume than </a:t>
            </a:r>
            <a:r>
              <a:rPr lang="en-US" sz="1200" dirty="0" err="1"/>
              <a:t>Parkay</a:t>
            </a:r>
            <a:r>
              <a:rPr lang="en-US" sz="1200" dirty="0"/>
              <a:t> and Earth Balance.</a:t>
            </a:r>
          </a:p>
          <a:p>
            <a:endParaRPr lang="en-US" sz="1200" dirty="0"/>
          </a:p>
          <a:p>
            <a:endParaRPr lang="en-US" sz="1200" dirty="0"/>
          </a:p>
        </p:txBody>
      </p:sp>
      <p:sp>
        <p:nvSpPr>
          <p:cNvPr id="20" name="TextBox 19">
            <a:extLst>
              <a:ext uri="{FF2B5EF4-FFF2-40B4-BE49-F238E27FC236}">
                <a16:creationId xmlns:a16="http://schemas.microsoft.com/office/drawing/2014/main" id="{BE723946-A2A7-784F-01F6-104A07678AA2}"/>
              </a:ext>
            </a:extLst>
          </p:cNvPr>
          <p:cNvSpPr txBox="1"/>
          <p:nvPr/>
        </p:nvSpPr>
        <p:spPr>
          <a:xfrm>
            <a:off x="6096000" y="3259251"/>
            <a:ext cx="2983606" cy="3383309"/>
          </a:xfrm>
          <a:prstGeom prst="rect">
            <a:avLst/>
          </a:prstGeom>
          <a:noFill/>
        </p:spPr>
        <p:txBody>
          <a:bodyPr wrap="square" rtlCol="0">
            <a:normAutofit lnSpcReduction="10000"/>
          </a:bodyPr>
          <a:lstStyle/>
          <a:p>
            <a:r>
              <a:rPr lang="en-US" sz="1200" b="1" dirty="0" err="1"/>
              <a:t>Tablespreads</a:t>
            </a:r>
            <a:r>
              <a:rPr lang="en-US" sz="1200" b="1" dirty="0"/>
              <a:t> Subcategory </a:t>
            </a:r>
          </a:p>
          <a:p>
            <a:endParaRPr lang="en-US" sz="1200" dirty="0"/>
          </a:p>
          <a:p>
            <a:r>
              <a:rPr lang="en-US" sz="1200" dirty="0"/>
              <a:t>Blue Bonnet distinguishes itself from both buying </a:t>
            </a:r>
            <a:r>
              <a:rPr lang="en-US" sz="1200" dirty="0" err="1"/>
              <a:t>behaviour</a:t>
            </a:r>
            <a:r>
              <a:rPr lang="en-US" sz="1200" dirty="0"/>
              <a:t> as well as size. </a:t>
            </a:r>
          </a:p>
          <a:p>
            <a:endParaRPr lang="en-US" sz="1200" dirty="0"/>
          </a:p>
          <a:p>
            <a:r>
              <a:rPr lang="en-US" sz="1200" dirty="0"/>
              <a:t>1</a:t>
            </a:r>
            <a:r>
              <a:rPr lang="en-US" sz="1200" baseline="30000" dirty="0"/>
              <a:t>st</a:t>
            </a:r>
            <a:r>
              <a:rPr lang="en-US" sz="1200" dirty="0"/>
              <a:t> time buyers show interest to Blue Bonnet. </a:t>
            </a:r>
            <a:r>
              <a:rPr lang="en-US" sz="1200" dirty="0" err="1"/>
              <a:t>Parkay</a:t>
            </a:r>
            <a:r>
              <a:rPr lang="en-US" sz="1200" dirty="0"/>
              <a:t> shows a promise as compared to its size. </a:t>
            </a:r>
          </a:p>
          <a:p>
            <a:endParaRPr lang="en-US" sz="1200" dirty="0"/>
          </a:p>
          <a:p>
            <a:r>
              <a:rPr lang="en-US" sz="1200" dirty="0"/>
              <a:t>2</a:t>
            </a:r>
            <a:r>
              <a:rPr lang="en-US" sz="1200" baseline="30000" dirty="0"/>
              <a:t>nd</a:t>
            </a:r>
            <a:r>
              <a:rPr lang="en-US" sz="1200" dirty="0"/>
              <a:t> time buyers have different behaviors</a:t>
            </a:r>
          </a:p>
          <a:p>
            <a:endParaRPr lang="en-US" sz="1200" dirty="0"/>
          </a:p>
          <a:p>
            <a:r>
              <a:rPr lang="en-US" sz="1200" dirty="0"/>
              <a:t>Blue Bonnet has an increase in last year vs both Earth Balance and </a:t>
            </a:r>
            <a:r>
              <a:rPr lang="en-US" sz="1200" dirty="0" err="1"/>
              <a:t>Parkay</a:t>
            </a:r>
            <a:r>
              <a:rPr lang="en-US" sz="1200" dirty="0"/>
              <a:t> are in decrease.</a:t>
            </a:r>
          </a:p>
          <a:p>
            <a:endParaRPr lang="en-US" sz="1200" dirty="0"/>
          </a:p>
          <a:p>
            <a:r>
              <a:rPr lang="en-US" sz="1200" b="1" dirty="0"/>
              <a:t>Note: </a:t>
            </a:r>
            <a:r>
              <a:rPr lang="en-US" sz="1200" dirty="0"/>
              <a:t>All Conagra brands are either margarine or spreads. </a:t>
            </a:r>
          </a:p>
          <a:p>
            <a:r>
              <a:rPr lang="en-US" sz="1200" dirty="0"/>
              <a:t>Shall Conagra join Butter market where HH shows much bigger interest? If not why?</a:t>
            </a:r>
          </a:p>
        </p:txBody>
      </p:sp>
      <p:sp>
        <p:nvSpPr>
          <p:cNvPr id="21" name="Slide Number Placeholder 20">
            <a:extLst>
              <a:ext uri="{FF2B5EF4-FFF2-40B4-BE49-F238E27FC236}">
                <a16:creationId xmlns:a16="http://schemas.microsoft.com/office/drawing/2014/main" id="{08570B3F-5B46-1242-1D77-4F25B7FAD3E6}"/>
              </a:ext>
            </a:extLst>
          </p:cNvPr>
          <p:cNvSpPr>
            <a:spLocks noGrp="1"/>
          </p:cNvSpPr>
          <p:nvPr>
            <p:ph type="sldNum" sz="quarter" idx="4"/>
          </p:nvPr>
        </p:nvSpPr>
        <p:spPr/>
        <p:txBody>
          <a:bodyPr/>
          <a:lstStyle/>
          <a:p>
            <a:fld id="{FADCFBD9-9F52-C944-B84E-C1F34F609C4B}" type="slidenum">
              <a:rPr lang="en-US" smtClean="0"/>
              <a:pPr/>
              <a:t>34</a:t>
            </a:fld>
            <a:endParaRPr lang="en-US" dirty="0"/>
          </a:p>
        </p:txBody>
      </p:sp>
    </p:spTree>
    <p:extLst>
      <p:ext uri="{BB962C8B-B14F-4D97-AF65-F5344CB8AC3E}">
        <p14:creationId xmlns:p14="http://schemas.microsoft.com/office/powerpoint/2010/main" val="740596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C8088DD-739B-6DC6-99CA-9B331549E16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1C8088DD-739B-6DC6-99CA-9B331549E16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9F0019B-6941-315F-0380-8A1618DFDDE9}"/>
              </a:ext>
            </a:extLst>
          </p:cNvPr>
          <p:cNvSpPr>
            <a:spLocks noGrp="1"/>
          </p:cNvSpPr>
          <p:nvPr>
            <p:ph type="title"/>
          </p:nvPr>
        </p:nvSpPr>
        <p:spPr>
          <a:xfrm>
            <a:off x="406190" y="257738"/>
            <a:ext cx="7759015" cy="778933"/>
          </a:xfrm>
        </p:spPr>
        <p:txBody>
          <a:bodyPr vert="horz"/>
          <a:lstStyle/>
          <a:p>
            <a:r>
              <a:rPr lang="en-US" sz="2000" b="1" dirty="0"/>
              <a:t>Buying Distribution and Buying Index</a:t>
            </a:r>
            <a:br>
              <a:rPr lang="en-US" sz="2000" b="1" dirty="0"/>
            </a:br>
            <a:r>
              <a:rPr lang="en-US" sz="2000" b="1" dirty="0" err="1"/>
              <a:t>Tablespreads</a:t>
            </a:r>
            <a:r>
              <a:rPr lang="en-US" sz="2000" b="1" dirty="0"/>
              <a:t>: Which demographics to focus or avoid?</a:t>
            </a:r>
          </a:p>
        </p:txBody>
      </p:sp>
      <p:pic>
        <p:nvPicPr>
          <p:cNvPr id="3" name="slide2" descr="Dashboard 1">
            <a:extLst>
              <a:ext uri="{FF2B5EF4-FFF2-40B4-BE49-F238E27FC236}">
                <a16:creationId xmlns:a16="http://schemas.microsoft.com/office/drawing/2014/main" id="{68200541-11B5-3754-C876-0588DC55C2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94" y="1486787"/>
            <a:ext cx="6458710" cy="5166968"/>
          </a:xfrm>
          <a:prstGeom prst="rect">
            <a:avLst/>
          </a:prstGeom>
        </p:spPr>
      </p:pic>
      <p:sp>
        <p:nvSpPr>
          <p:cNvPr id="5" name="TextBox 4">
            <a:extLst>
              <a:ext uri="{FF2B5EF4-FFF2-40B4-BE49-F238E27FC236}">
                <a16:creationId xmlns:a16="http://schemas.microsoft.com/office/drawing/2014/main" id="{7A4016B7-6E7F-76D5-355C-701DA678CA78}"/>
              </a:ext>
            </a:extLst>
          </p:cNvPr>
          <p:cNvSpPr txBox="1"/>
          <p:nvPr/>
        </p:nvSpPr>
        <p:spPr>
          <a:xfrm>
            <a:off x="6644240" y="1754792"/>
            <a:ext cx="2435366" cy="778934"/>
          </a:xfrm>
          <a:prstGeom prst="rect">
            <a:avLst/>
          </a:prstGeom>
          <a:noFill/>
        </p:spPr>
        <p:txBody>
          <a:bodyPr wrap="square" rtlCol="0">
            <a:normAutofit fontScale="77500" lnSpcReduction="20000"/>
          </a:bodyPr>
          <a:lstStyle/>
          <a:p>
            <a:r>
              <a:rPr lang="en-US" sz="1200" b="1" dirty="0"/>
              <a:t>Buying Distribution and Buying Index</a:t>
            </a:r>
          </a:p>
          <a:p>
            <a:endParaRPr lang="en-US" sz="1200" dirty="0"/>
          </a:p>
          <a:p>
            <a:r>
              <a:rPr lang="en-US" sz="1200" b="1" dirty="0"/>
              <a:t>Category </a:t>
            </a:r>
          </a:p>
          <a:p>
            <a:r>
              <a:rPr lang="en-US" sz="1200" dirty="0"/>
              <a:t>On average all categories show similar buying index by population, and a slightly more buyers on Cooking &amp; Salad Oils.</a:t>
            </a:r>
          </a:p>
        </p:txBody>
      </p:sp>
      <p:sp>
        <p:nvSpPr>
          <p:cNvPr id="7" name="TextBox 6">
            <a:extLst>
              <a:ext uri="{FF2B5EF4-FFF2-40B4-BE49-F238E27FC236}">
                <a16:creationId xmlns:a16="http://schemas.microsoft.com/office/drawing/2014/main" id="{E61F0DD6-FA48-EFAD-0DA2-02DE0154726A}"/>
              </a:ext>
            </a:extLst>
          </p:cNvPr>
          <p:cNvSpPr txBox="1"/>
          <p:nvPr/>
        </p:nvSpPr>
        <p:spPr>
          <a:xfrm>
            <a:off x="6606349" y="3292522"/>
            <a:ext cx="2435366" cy="3160874"/>
          </a:xfrm>
          <a:prstGeom prst="rect">
            <a:avLst/>
          </a:prstGeom>
          <a:noFill/>
        </p:spPr>
        <p:txBody>
          <a:bodyPr wrap="square" rtlCol="0">
            <a:normAutofit fontScale="77500" lnSpcReduction="20000"/>
          </a:bodyPr>
          <a:lstStyle/>
          <a:p>
            <a:r>
              <a:rPr lang="en-US" sz="1200" b="1" dirty="0"/>
              <a:t>How to choose which demographics to focus for </a:t>
            </a:r>
            <a:r>
              <a:rPr lang="en-US" sz="1200" b="1" dirty="0" err="1"/>
              <a:t>Tablespreads</a:t>
            </a:r>
            <a:endParaRPr lang="en-US" sz="1200" b="1" dirty="0"/>
          </a:p>
          <a:p>
            <a:endParaRPr lang="en-US" sz="1200" dirty="0"/>
          </a:p>
          <a:p>
            <a:r>
              <a:rPr lang="en-US" sz="1200" dirty="0"/>
              <a:t>Focus priority demographic groups:</a:t>
            </a:r>
          </a:p>
          <a:p>
            <a:endParaRPr lang="en-US" sz="1200" dirty="0"/>
          </a:p>
          <a:p>
            <a:r>
              <a:rPr lang="en-US" sz="1200" dirty="0"/>
              <a:t>On our campaigns we should focus on Hispanic ethnicity, children’s age groups (No children under 18),  pet ownership, home ownership, race, cat ownership and county size.</a:t>
            </a:r>
          </a:p>
          <a:p>
            <a:endParaRPr lang="en-US" sz="1200" dirty="0"/>
          </a:p>
          <a:p>
            <a:r>
              <a:rPr lang="en-US" sz="1200" dirty="0"/>
              <a:t>income level does not seem a very strong attribute for buyers. </a:t>
            </a:r>
          </a:p>
          <a:p>
            <a:endParaRPr lang="en-US" sz="1200" dirty="0"/>
          </a:p>
          <a:p>
            <a:r>
              <a:rPr lang="en-US" sz="1200" b="1" dirty="0"/>
              <a:t>As important to know: Where not to focus?</a:t>
            </a:r>
          </a:p>
          <a:p>
            <a:endParaRPr lang="en-US" sz="1200" dirty="0"/>
          </a:p>
          <a:p>
            <a:r>
              <a:rPr lang="en-US" sz="1200" dirty="0"/>
              <a:t>Among age of all children group we should spend less focus on Gen Z, Male 18-24 years old, Female 18-24 years old, Female Head occupation.</a:t>
            </a:r>
          </a:p>
          <a:p>
            <a:endParaRPr lang="en-US" sz="1200" dirty="0"/>
          </a:p>
          <a:p>
            <a:r>
              <a:rPr lang="en-US" sz="1200" b="1" dirty="0"/>
              <a:t>Subgroups to focus:</a:t>
            </a:r>
          </a:p>
          <a:p>
            <a:endParaRPr lang="en-US" sz="1200" dirty="0"/>
          </a:p>
          <a:p>
            <a:r>
              <a:rPr lang="en-US" sz="1200" dirty="0"/>
              <a:t>Non-Hispanic, white, married, home owner, no children or grownup </a:t>
            </a:r>
            <a:r>
              <a:rPr lang="en-US" sz="1200" dirty="0" err="1"/>
              <a:t>childrens</a:t>
            </a:r>
            <a:r>
              <a:rPr lang="en-US" sz="1200" dirty="0"/>
              <a:t>, per owner but neither cats nor dogs and who lives in County Size A Top 25 Markets.</a:t>
            </a:r>
          </a:p>
        </p:txBody>
      </p:sp>
      <p:sp>
        <p:nvSpPr>
          <p:cNvPr id="27" name="Slide Number Placeholder 26">
            <a:extLst>
              <a:ext uri="{FF2B5EF4-FFF2-40B4-BE49-F238E27FC236}">
                <a16:creationId xmlns:a16="http://schemas.microsoft.com/office/drawing/2014/main" id="{1B4E4256-0206-3ED5-8AEE-36324B602098}"/>
              </a:ext>
            </a:extLst>
          </p:cNvPr>
          <p:cNvSpPr>
            <a:spLocks noGrp="1"/>
          </p:cNvSpPr>
          <p:nvPr>
            <p:ph type="sldNum" sz="quarter" idx="4"/>
          </p:nvPr>
        </p:nvSpPr>
        <p:spPr/>
        <p:txBody>
          <a:bodyPr/>
          <a:lstStyle/>
          <a:p>
            <a:fld id="{FADCFBD9-9F52-C944-B84E-C1F34F609C4B}" type="slidenum">
              <a:rPr lang="en-US" smtClean="0"/>
              <a:pPr/>
              <a:t>35</a:t>
            </a:fld>
            <a:endParaRPr lang="en-US" dirty="0"/>
          </a:p>
        </p:txBody>
      </p:sp>
    </p:spTree>
    <p:extLst>
      <p:ext uri="{BB962C8B-B14F-4D97-AF65-F5344CB8AC3E}">
        <p14:creationId xmlns:p14="http://schemas.microsoft.com/office/powerpoint/2010/main" val="3111135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C8088DD-739B-6DC6-99CA-9B331549E16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1C8088DD-739B-6DC6-99CA-9B331549E16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9F0019B-6941-315F-0380-8A1618DFDDE9}"/>
              </a:ext>
            </a:extLst>
          </p:cNvPr>
          <p:cNvSpPr>
            <a:spLocks noGrp="1"/>
          </p:cNvSpPr>
          <p:nvPr>
            <p:ph type="title"/>
          </p:nvPr>
        </p:nvSpPr>
        <p:spPr>
          <a:xfrm>
            <a:off x="406190" y="257738"/>
            <a:ext cx="7759015" cy="778933"/>
          </a:xfrm>
        </p:spPr>
        <p:txBody>
          <a:bodyPr vert="horz"/>
          <a:lstStyle/>
          <a:p>
            <a:r>
              <a:rPr lang="en-US" sz="2800" b="1" dirty="0" err="1"/>
              <a:t>Tablespreads</a:t>
            </a:r>
            <a:r>
              <a:rPr lang="en-US" sz="2800" b="1" dirty="0"/>
              <a:t>:  Strongest Competitors (by Buying Distribution)</a:t>
            </a:r>
          </a:p>
        </p:txBody>
      </p:sp>
      <p:pic>
        <p:nvPicPr>
          <p:cNvPr id="8" name="slide2" descr="Top 5 Brands">
            <a:extLst>
              <a:ext uri="{FF2B5EF4-FFF2-40B4-BE49-F238E27FC236}">
                <a16:creationId xmlns:a16="http://schemas.microsoft.com/office/drawing/2014/main" id="{4B5BCB42-F5A4-CC65-4C5C-0D59F96B03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75" y="1524000"/>
            <a:ext cx="8658783" cy="4924426"/>
          </a:xfrm>
          <a:prstGeom prst="rect">
            <a:avLst/>
          </a:prstGeom>
        </p:spPr>
      </p:pic>
      <p:sp>
        <p:nvSpPr>
          <p:cNvPr id="9" name="TextBox 8">
            <a:extLst>
              <a:ext uri="{FF2B5EF4-FFF2-40B4-BE49-F238E27FC236}">
                <a16:creationId xmlns:a16="http://schemas.microsoft.com/office/drawing/2014/main" id="{DEE7C6C0-D77E-AA6D-840F-7A30C0349C58}"/>
              </a:ext>
            </a:extLst>
          </p:cNvPr>
          <p:cNvSpPr txBox="1"/>
          <p:nvPr/>
        </p:nvSpPr>
        <p:spPr>
          <a:xfrm>
            <a:off x="7107455" y="2491409"/>
            <a:ext cx="1969870" cy="4231126"/>
          </a:xfrm>
          <a:prstGeom prst="rect">
            <a:avLst/>
          </a:prstGeom>
          <a:noFill/>
        </p:spPr>
        <p:txBody>
          <a:bodyPr wrap="square" rtlCol="0">
            <a:normAutofit fontScale="92500" lnSpcReduction="20000"/>
          </a:bodyPr>
          <a:lstStyle/>
          <a:p>
            <a:r>
              <a:rPr lang="en-US" sz="1200" b="1" dirty="0"/>
              <a:t>Where do top 5 competitors focus for </a:t>
            </a:r>
            <a:r>
              <a:rPr lang="en-US" sz="1200" b="1" dirty="0" err="1"/>
              <a:t>Tablespreads</a:t>
            </a:r>
            <a:r>
              <a:rPr lang="en-US" sz="1200" b="1" dirty="0"/>
              <a:t> market?</a:t>
            </a:r>
          </a:p>
          <a:p>
            <a:endParaRPr lang="en-US" sz="1200" dirty="0"/>
          </a:p>
          <a:p>
            <a:r>
              <a:rPr lang="en-US" sz="1200" b="1" dirty="0" err="1"/>
              <a:t>Malczewski</a:t>
            </a:r>
            <a:r>
              <a:rPr lang="en-US" sz="1200" b="1" dirty="0"/>
              <a:t> </a:t>
            </a:r>
            <a:r>
              <a:rPr lang="en-US" sz="1200" b="1" dirty="0" err="1"/>
              <a:t>Tablespreads</a:t>
            </a:r>
            <a:r>
              <a:rPr lang="en-US" sz="1200" b="1" dirty="0"/>
              <a:t>: </a:t>
            </a:r>
            <a:r>
              <a:rPr lang="en-US" sz="1200" dirty="0" err="1"/>
              <a:t>Malczewski</a:t>
            </a:r>
            <a:r>
              <a:rPr lang="en-US" sz="1200" dirty="0"/>
              <a:t> seems focusing on exactly where we recommend to focus: White or Non-Hispanic, home owner and married.</a:t>
            </a:r>
          </a:p>
          <a:p>
            <a:endParaRPr lang="en-US" sz="1200" dirty="0"/>
          </a:p>
          <a:p>
            <a:r>
              <a:rPr lang="en-US" sz="1200" b="1" dirty="0"/>
              <a:t>Amish Country: </a:t>
            </a:r>
            <a:r>
              <a:rPr lang="en-US" sz="1200" dirty="0"/>
              <a:t>Amish is popular among population especially with no children or with grown-up children. </a:t>
            </a:r>
          </a:p>
          <a:p>
            <a:endParaRPr lang="en-US" sz="1200" dirty="0"/>
          </a:p>
          <a:p>
            <a:r>
              <a:rPr lang="en-US" sz="1200" b="1" dirty="0" err="1"/>
              <a:t>Downeys</a:t>
            </a:r>
            <a:r>
              <a:rPr lang="en-US" sz="1200" b="1" dirty="0"/>
              <a:t> </a:t>
            </a:r>
            <a:r>
              <a:rPr lang="en-US" sz="1200" b="1" dirty="0" err="1"/>
              <a:t>Tablespreads</a:t>
            </a:r>
            <a:r>
              <a:rPr lang="en-US" sz="1200" b="1" dirty="0"/>
              <a:t>: </a:t>
            </a:r>
            <a:r>
              <a:rPr lang="en-US" sz="1200" dirty="0"/>
              <a:t>Non-Hispanic with either no children or grown-up children.</a:t>
            </a:r>
          </a:p>
          <a:p>
            <a:endParaRPr lang="en-US" sz="1200" dirty="0"/>
          </a:p>
          <a:p>
            <a:r>
              <a:rPr lang="en-US" sz="1200" b="1" dirty="0" err="1"/>
              <a:t>Medlee</a:t>
            </a:r>
            <a:r>
              <a:rPr lang="en-US" sz="1200" b="1" dirty="0"/>
              <a:t> </a:t>
            </a:r>
            <a:r>
              <a:rPr lang="en-US" sz="1200" b="1" dirty="0" err="1"/>
              <a:t>Tablespreads</a:t>
            </a:r>
            <a:r>
              <a:rPr lang="en-US" sz="1200" b="1" dirty="0"/>
              <a:t>: </a:t>
            </a:r>
            <a:r>
              <a:rPr lang="en-US" sz="1200" dirty="0"/>
              <a:t>Non-Hispanic home owners.</a:t>
            </a:r>
          </a:p>
          <a:p>
            <a:endParaRPr lang="en-US" sz="1200" dirty="0"/>
          </a:p>
          <a:p>
            <a:r>
              <a:rPr lang="en-US" sz="1200" dirty="0"/>
              <a:t>One interesting fact that in this category of </a:t>
            </a:r>
            <a:r>
              <a:rPr lang="en-US" sz="1200" dirty="0" err="1"/>
              <a:t>Tablespreads</a:t>
            </a:r>
            <a:r>
              <a:rPr lang="en-US" sz="1200" dirty="0"/>
              <a:t> having </a:t>
            </a:r>
            <a:r>
              <a:rPr lang="en-US" sz="1200" b="1" dirty="0" err="1"/>
              <a:t>Nobrand</a:t>
            </a:r>
            <a:r>
              <a:rPr lang="en-US" sz="1200" b="1" dirty="0"/>
              <a:t> </a:t>
            </a:r>
            <a:r>
              <a:rPr lang="en-US" sz="1200" dirty="0"/>
              <a:t>among top 5 brands indicate that in this category brand loyalty can be fragile. </a:t>
            </a:r>
          </a:p>
        </p:txBody>
      </p:sp>
      <p:sp>
        <p:nvSpPr>
          <p:cNvPr id="21" name="Slide Number Placeholder 20">
            <a:extLst>
              <a:ext uri="{FF2B5EF4-FFF2-40B4-BE49-F238E27FC236}">
                <a16:creationId xmlns:a16="http://schemas.microsoft.com/office/drawing/2014/main" id="{3BEBA240-7693-25BA-5037-D4756EEF099C}"/>
              </a:ext>
            </a:extLst>
          </p:cNvPr>
          <p:cNvSpPr>
            <a:spLocks noGrp="1"/>
          </p:cNvSpPr>
          <p:nvPr>
            <p:ph type="sldNum" sz="quarter" idx="4"/>
          </p:nvPr>
        </p:nvSpPr>
        <p:spPr/>
        <p:txBody>
          <a:bodyPr/>
          <a:lstStyle/>
          <a:p>
            <a:fld id="{FADCFBD9-9F52-C944-B84E-C1F34F609C4B}" type="slidenum">
              <a:rPr lang="en-US" smtClean="0"/>
              <a:pPr/>
              <a:t>36</a:t>
            </a:fld>
            <a:endParaRPr lang="en-US" dirty="0"/>
          </a:p>
        </p:txBody>
      </p:sp>
    </p:spTree>
    <p:extLst>
      <p:ext uri="{BB962C8B-B14F-4D97-AF65-F5344CB8AC3E}">
        <p14:creationId xmlns:p14="http://schemas.microsoft.com/office/powerpoint/2010/main" val="14150793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BCA9283B-857C-D6E4-E868-9061C0516044}"/>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Object 8" hidden="1">
                        <a:extLst>
                          <a:ext uri="{FF2B5EF4-FFF2-40B4-BE49-F238E27FC236}">
                            <a16:creationId xmlns:a16="http://schemas.microsoft.com/office/drawing/2014/main" id="{BCA9283B-857C-D6E4-E868-9061C051604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B933A8C9-ABDD-8B8D-27D2-CEBD35B706EE}"/>
              </a:ext>
            </a:extLst>
          </p:cNvPr>
          <p:cNvSpPr>
            <a:spLocks noGrp="1"/>
          </p:cNvSpPr>
          <p:nvPr>
            <p:ph type="sldNum" sz="quarter" idx="4"/>
          </p:nvPr>
        </p:nvSpPr>
        <p:spPr/>
        <p:txBody>
          <a:bodyPr/>
          <a:lstStyle/>
          <a:p>
            <a:fld id="{FADCFBD9-9F52-C944-B84E-C1F34F609C4B}" type="slidenum">
              <a:rPr lang="en-US" smtClean="0"/>
              <a:pPr/>
              <a:t>37</a:t>
            </a:fld>
            <a:endParaRPr lang="en-US" dirty="0"/>
          </a:p>
        </p:txBody>
      </p:sp>
      <p:pic>
        <p:nvPicPr>
          <p:cNvPr id="5" name="Picture 4">
            <a:extLst>
              <a:ext uri="{FF2B5EF4-FFF2-40B4-BE49-F238E27FC236}">
                <a16:creationId xmlns:a16="http://schemas.microsoft.com/office/drawing/2014/main" id="{E1B7ADC9-7650-78F3-0EDA-5B1426142A99}"/>
              </a:ext>
            </a:extLst>
          </p:cNvPr>
          <p:cNvPicPr>
            <a:picLocks noChangeAspect="1"/>
          </p:cNvPicPr>
          <p:nvPr/>
        </p:nvPicPr>
        <p:blipFill>
          <a:blip r:embed="rId5"/>
          <a:stretch>
            <a:fillRect/>
          </a:stretch>
        </p:blipFill>
        <p:spPr>
          <a:xfrm>
            <a:off x="815560" y="1391460"/>
            <a:ext cx="3173343" cy="5284053"/>
          </a:xfrm>
          <a:prstGeom prst="rect">
            <a:avLst/>
          </a:prstGeom>
        </p:spPr>
      </p:pic>
      <p:pic>
        <p:nvPicPr>
          <p:cNvPr id="6" name="Picture 5">
            <a:extLst>
              <a:ext uri="{FF2B5EF4-FFF2-40B4-BE49-F238E27FC236}">
                <a16:creationId xmlns:a16="http://schemas.microsoft.com/office/drawing/2014/main" id="{8CEDCBD8-3DEB-846C-6105-841DF2279B1A}"/>
              </a:ext>
            </a:extLst>
          </p:cNvPr>
          <p:cNvPicPr>
            <a:picLocks noChangeAspect="1"/>
          </p:cNvPicPr>
          <p:nvPr/>
        </p:nvPicPr>
        <p:blipFill>
          <a:blip r:embed="rId6"/>
          <a:stretch>
            <a:fillRect/>
          </a:stretch>
        </p:blipFill>
        <p:spPr>
          <a:xfrm>
            <a:off x="4181856" y="1391459"/>
            <a:ext cx="2895600" cy="5152465"/>
          </a:xfrm>
          <a:prstGeom prst="rect">
            <a:avLst/>
          </a:prstGeom>
        </p:spPr>
      </p:pic>
      <p:sp>
        <p:nvSpPr>
          <p:cNvPr id="8" name="TextBox 7">
            <a:extLst>
              <a:ext uri="{FF2B5EF4-FFF2-40B4-BE49-F238E27FC236}">
                <a16:creationId xmlns:a16="http://schemas.microsoft.com/office/drawing/2014/main" id="{C4FF6195-3C99-2895-3858-993674359EDB}"/>
              </a:ext>
            </a:extLst>
          </p:cNvPr>
          <p:cNvSpPr txBox="1"/>
          <p:nvPr/>
        </p:nvSpPr>
        <p:spPr>
          <a:xfrm>
            <a:off x="1612773" y="248594"/>
            <a:ext cx="4572000" cy="830997"/>
          </a:xfrm>
          <a:prstGeom prst="rect">
            <a:avLst/>
          </a:prstGeom>
          <a:noFill/>
        </p:spPr>
        <p:txBody>
          <a:bodyPr wrap="square">
            <a:spAutoFit/>
          </a:bodyPr>
          <a:lstStyle/>
          <a:p>
            <a:pPr algn="l"/>
            <a:r>
              <a:rPr lang="en-US" sz="1200" b="1" i="0" u="none" strike="noStrike" dirty="0">
                <a:solidFill>
                  <a:srgbClr val="292929"/>
                </a:solidFill>
                <a:effectLst/>
                <a:latin typeface="sohne"/>
              </a:rPr>
              <a:t>How does correlation help in feature selection?</a:t>
            </a:r>
          </a:p>
          <a:p>
            <a:pPr algn="l"/>
            <a:r>
              <a:rPr lang="en-US" sz="1200" b="0" i="0" u="none" strike="noStrike" dirty="0">
                <a:solidFill>
                  <a:srgbClr val="292929"/>
                </a:solidFill>
                <a:effectLst/>
                <a:latin typeface="source-serif-pro"/>
              </a:rPr>
              <a:t>Features with high correlation are more linearly dependent and hence have almost the same effect on the dependent variable. So, when two features have high correlation, we can drop one of the two features.</a:t>
            </a:r>
          </a:p>
        </p:txBody>
      </p:sp>
    </p:spTree>
    <p:extLst>
      <p:ext uri="{BB962C8B-B14F-4D97-AF65-F5344CB8AC3E}">
        <p14:creationId xmlns:p14="http://schemas.microsoft.com/office/powerpoint/2010/main" val="524844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8DFFF99E-3E5A-5BC6-A195-B1B57B94CBFA}"/>
              </a:ext>
            </a:extLst>
          </p:cNvPr>
          <p:cNvGraphicFramePr>
            <a:graphicFrameLocks noChangeAspect="1"/>
          </p:cNvGraphicFramePr>
          <p:nvPr>
            <p:custDataLst>
              <p:tags r:id="rId1"/>
            </p:custDataLst>
            <p:extLst>
              <p:ext uri="{D42A27DB-BD31-4B8C-83A1-F6EECF244321}">
                <p14:modId xmlns:p14="http://schemas.microsoft.com/office/powerpoint/2010/main" val="201303106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Object 6" hidden="1">
                        <a:extLst>
                          <a:ext uri="{FF2B5EF4-FFF2-40B4-BE49-F238E27FC236}">
                            <a16:creationId xmlns:a16="http://schemas.microsoft.com/office/drawing/2014/main" id="{8DFFF99E-3E5A-5BC6-A195-B1B57B94CBF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26258CF6-53DE-990D-63ED-9B4ED02DF30D}"/>
              </a:ext>
            </a:extLst>
          </p:cNvPr>
          <p:cNvSpPr>
            <a:spLocks noGrp="1"/>
          </p:cNvSpPr>
          <p:nvPr>
            <p:ph type="sldNum" sz="quarter" idx="4"/>
          </p:nvPr>
        </p:nvSpPr>
        <p:spPr/>
        <p:txBody>
          <a:bodyPr/>
          <a:lstStyle/>
          <a:p>
            <a:fld id="{FADCFBD9-9F52-C944-B84E-C1F34F609C4B}" type="slidenum">
              <a:rPr lang="en-US" smtClean="0"/>
              <a:pPr/>
              <a:t>4</a:t>
            </a:fld>
            <a:endParaRPr lang="en-US" dirty="0"/>
          </a:p>
        </p:txBody>
      </p:sp>
      <p:sp>
        <p:nvSpPr>
          <p:cNvPr id="4" name="Title 3">
            <a:extLst>
              <a:ext uri="{FF2B5EF4-FFF2-40B4-BE49-F238E27FC236}">
                <a16:creationId xmlns:a16="http://schemas.microsoft.com/office/drawing/2014/main" id="{D538C1A4-33C7-4353-B1ED-9FD707F48F14}"/>
              </a:ext>
            </a:extLst>
          </p:cNvPr>
          <p:cNvSpPr>
            <a:spLocks noGrp="1"/>
          </p:cNvSpPr>
          <p:nvPr>
            <p:ph type="title"/>
          </p:nvPr>
        </p:nvSpPr>
        <p:spPr/>
        <p:txBody>
          <a:bodyPr vert="horz"/>
          <a:lstStyle/>
          <a:p>
            <a:r>
              <a:rPr lang="en-US" dirty="0"/>
              <a:t>POS Dataset Formation &amp; Tools</a:t>
            </a:r>
          </a:p>
        </p:txBody>
      </p:sp>
      <p:sp>
        <p:nvSpPr>
          <p:cNvPr id="10" name="Content Placeholder 2">
            <a:extLst>
              <a:ext uri="{FF2B5EF4-FFF2-40B4-BE49-F238E27FC236}">
                <a16:creationId xmlns:a16="http://schemas.microsoft.com/office/drawing/2014/main" id="{667F00FA-CC1D-1134-F9C0-07D1232A116B}"/>
              </a:ext>
            </a:extLst>
          </p:cNvPr>
          <p:cNvSpPr>
            <a:spLocks noGrp="1"/>
          </p:cNvSpPr>
          <p:nvPr>
            <p:ph idx="1"/>
          </p:nvPr>
        </p:nvSpPr>
        <p:spPr>
          <a:xfrm>
            <a:off x="398300" y="2269067"/>
            <a:ext cx="8347399" cy="3234266"/>
          </a:xfrm>
        </p:spPr>
        <p:txBody>
          <a:bodyPr>
            <a:normAutofit fontScale="62500" lnSpcReduction="20000"/>
          </a:bodyPr>
          <a:lstStyle/>
          <a:p>
            <a:pPr marL="0">
              <a:lnSpc>
                <a:spcPct val="120000"/>
              </a:lnSpc>
              <a:spcBef>
                <a:spcPts val="0"/>
              </a:spcBef>
            </a:pPr>
            <a:r>
              <a:rPr lang="en-US" sz="2000" dirty="0"/>
              <a:t>We used KNIME (</a:t>
            </a:r>
            <a:r>
              <a:rPr lang="en-US" sz="2000" dirty="0">
                <a:hlinkClick r:id="rId5"/>
              </a:rPr>
              <a:t>https://www.knime.com</a:t>
            </a:r>
            <a:r>
              <a:rPr lang="en-US" sz="2000" dirty="0"/>
              <a:t>) as initial data preparation tool. KNIME is an open source platform data analytics.</a:t>
            </a:r>
          </a:p>
          <a:p>
            <a:pPr marL="0">
              <a:lnSpc>
                <a:spcPct val="120000"/>
              </a:lnSpc>
              <a:spcBef>
                <a:spcPts val="0"/>
              </a:spcBef>
            </a:pPr>
            <a:r>
              <a:rPr lang="en-US" sz="2000" dirty="0"/>
              <a:t>For modeling purposes we used R statistics language.</a:t>
            </a:r>
          </a:p>
          <a:p>
            <a:pPr marL="0">
              <a:lnSpc>
                <a:spcPct val="120000"/>
              </a:lnSpc>
              <a:spcBef>
                <a:spcPts val="0"/>
              </a:spcBef>
            </a:pPr>
            <a:r>
              <a:rPr lang="en-US" sz="2000" dirty="0"/>
              <a:t>For visualization our main preference is Tableau Software</a:t>
            </a:r>
          </a:p>
          <a:p>
            <a:pPr marL="0">
              <a:lnSpc>
                <a:spcPct val="120000"/>
              </a:lnSpc>
              <a:spcBef>
                <a:spcPts val="0"/>
              </a:spcBef>
            </a:pPr>
            <a:endParaRPr lang="en-US" sz="2000" dirty="0"/>
          </a:p>
          <a:p>
            <a:pPr marL="0">
              <a:lnSpc>
                <a:spcPct val="120000"/>
              </a:lnSpc>
              <a:spcBef>
                <a:spcPts val="0"/>
              </a:spcBef>
            </a:pPr>
            <a:r>
              <a:rPr lang="en-US" sz="2000" dirty="0"/>
              <a:t>We believe we don’t have enough information related other sub-categories than Margarine with this POS dataset. We need more product attributes like taste, ingredients, health index and customer choice survey within this POS dataset by geography. </a:t>
            </a:r>
          </a:p>
          <a:p>
            <a:pPr marL="0">
              <a:lnSpc>
                <a:spcPct val="120000"/>
              </a:lnSpc>
              <a:spcBef>
                <a:spcPts val="0"/>
              </a:spcBef>
            </a:pPr>
            <a:endParaRPr lang="en-US" sz="2000" dirty="0"/>
          </a:p>
          <a:p>
            <a:pPr marL="0">
              <a:lnSpc>
                <a:spcPct val="120000"/>
              </a:lnSpc>
              <a:spcBef>
                <a:spcPts val="0"/>
              </a:spcBef>
            </a:pPr>
            <a:r>
              <a:rPr lang="en-US" sz="2000" dirty="0"/>
              <a:t>Conagra is strong number 2 in Margarine/Spreads with one third of revenue of number one </a:t>
            </a:r>
            <a:r>
              <a:rPr lang="en-US" sz="2000" dirty="0" err="1"/>
              <a:t>Upfield</a:t>
            </a:r>
            <a:r>
              <a:rPr lang="en-US" sz="2000" dirty="0"/>
              <a:t>. That’s why we decided to focus only on Margarine/Spreads sub-category from POS dataset.</a:t>
            </a:r>
          </a:p>
          <a:p>
            <a:pPr marL="0">
              <a:lnSpc>
                <a:spcPct val="120000"/>
              </a:lnSpc>
              <a:spcBef>
                <a:spcPts val="0"/>
              </a:spcBef>
            </a:pPr>
            <a:endParaRPr lang="en-US" sz="2000" dirty="0"/>
          </a:p>
          <a:p>
            <a:pPr marL="0">
              <a:lnSpc>
                <a:spcPct val="120000"/>
              </a:lnSpc>
              <a:spcBef>
                <a:spcPts val="0"/>
              </a:spcBef>
            </a:pPr>
            <a:r>
              <a:rPr lang="en-US" sz="2000" dirty="0"/>
              <a:t>Therefore as we suggested in our previous delivery we focus only on POS Dataset and Margarine sub-category. We provided the detailed reasons on our choice of selection of Margarine in our previous delivery (Appendix II).</a:t>
            </a:r>
          </a:p>
          <a:p>
            <a:pPr marL="0">
              <a:lnSpc>
                <a:spcPct val="120000"/>
              </a:lnSpc>
              <a:spcBef>
                <a:spcPts val="0"/>
              </a:spcBef>
            </a:pPr>
            <a:endParaRPr lang="en-US" sz="2000" dirty="0"/>
          </a:p>
          <a:p>
            <a:pPr marL="0">
              <a:lnSpc>
                <a:spcPct val="120000"/>
              </a:lnSpc>
              <a:spcBef>
                <a:spcPts val="0"/>
              </a:spcBef>
            </a:pPr>
            <a:endParaRPr lang="en-US" sz="2000" dirty="0"/>
          </a:p>
          <a:p>
            <a:pPr marL="0">
              <a:lnSpc>
                <a:spcPct val="120000"/>
              </a:lnSpc>
              <a:spcBef>
                <a:spcPts val="0"/>
              </a:spcBef>
            </a:pPr>
            <a:endParaRPr lang="en-US" sz="2000" dirty="0"/>
          </a:p>
          <a:p>
            <a:pPr marL="0">
              <a:lnSpc>
                <a:spcPct val="120000"/>
              </a:lnSpc>
              <a:spcBef>
                <a:spcPts val="0"/>
              </a:spcBef>
            </a:pPr>
            <a:endParaRPr lang="en-US" sz="2000" dirty="0"/>
          </a:p>
          <a:p>
            <a:pPr marL="0">
              <a:lnSpc>
                <a:spcPct val="120000"/>
              </a:lnSpc>
              <a:spcBef>
                <a:spcPts val="0"/>
              </a:spcBef>
            </a:pPr>
            <a:endParaRPr lang="en-US" sz="1600" dirty="0"/>
          </a:p>
          <a:p>
            <a:pPr marL="0">
              <a:spcBef>
                <a:spcPts val="0"/>
              </a:spcBef>
            </a:pPr>
            <a:endParaRPr lang="en-US" sz="1600" dirty="0"/>
          </a:p>
        </p:txBody>
      </p:sp>
    </p:spTree>
    <p:extLst>
      <p:ext uri="{BB962C8B-B14F-4D97-AF65-F5344CB8AC3E}">
        <p14:creationId xmlns:p14="http://schemas.microsoft.com/office/powerpoint/2010/main" val="919950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37EC077-C85A-BF0C-C7AC-734C99A6B95F}"/>
              </a:ext>
            </a:extLst>
          </p:cNvPr>
          <p:cNvGraphicFramePr>
            <a:graphicFrameLocks noChangeAspect="1"/>
          </p:cNvGraphicFramePr>
          <p:nvPr>
            <p:custDataLst>
              <p:tags r:id="rId1"/>
            </p:custDataLst>
            <p:extLst>
              <p:ext uri="{D42A27DB-BD31-4B8C-83A1-F6EECF244321}">
                <p14:modId xmlns:p14="http://schemas.microsoft.com/office/powerpoint/2010/main" val="177812052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1F43C88-6FC9-DA57-911B-E9435099E38E}"/>
              </a:ext>
            </a:extLst>
          </p:cNvPr>
          <p:cNvSpPr>
            <a:spLocks noGrp="1"/>
          </p:cNvSpPr>
          <p:nvPr>
            <p:ph type="ctrTitle"/>
          </p:nvPr>
        </p:nvSpPr>
        <p:spPr>
          <a:xfrm>
            <a:off x="1143000" y="4899804"/>
            <a:ext cx="7178040" cy="796907"/>
          </a:xfrm>
        </p:spPr>
        <p:txBody>
          <a:bodyPr vert="horz"/>
          <a:lstStyle/>
          <a:p>
            <a:r>
              <a:rPr lang="en-US" sz="2800" dirty="0"/>
              <a:t>Model before Regional Split</a:t>
            </a:r>
          </a:p>
        </p:txBody>
      </p:sp>
      <p:sp>
        <p:nvSpPr>
          <p:cNvPr id="3" name="Subtitle 2">
            <a:extLst>
              <a:ext uri="{FF2B5EF4-FFF2-40B4-BE49-F238E27FC236}">
                <a16:creationId xmlns:a16="http://schemas.microsoft.com/office/drawing/2014/main" id="{BB3C07BE-0A60-0084-43A1-FAC87B3198DA}"/>
              </a:ext>
            </a:extLst>
          </p:cNvPr>
          <p:cNvSpPr>
            <a:spLocks noGrp="1"/>
          </p:cNvSpPr>
          <p:nvPr>
            <p:ph type="subTitle" idx="1"/>
          </p:nvPr>
        </p:nvSpPr>
        <p:spPr/>
        <p:txBody>
          <a:bodyPr/>
          <a:lstStyle/>
          <a:p>
            <a:r>
              <a:rPr lang="en-US" sz="1800" dirty="0"/>
              <a:t>What to do for a better sales strategy: </a:t>
            </a:r>
          </a:p>
          <a:p>
            <a:r>
              <a:rPr lang="en-US" sz="1800" dirty="0"/>
              <a:t>By Brand, By Geography</a:t>
            </a:r>
          </a:p>
        </p:txBody>
      </p:sp>
    </p:spTree>
    <p:extLst>
      <p:ext uri="{BB962C8B-B14F-4D97-AF65-F5344CB8AC3E}">
        <p14:creationId xmlns:p14="http://schemas.microsoft.com/office/powerpoint/2010/main" val="1043081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D775B2B-D534-F0B1-14EB-472A20859FD9}"/>
              </a:ext>
            </a:extLst>
          </p:cNvPr>
          <p:cNvGraphicFramePr>
            <a:graphicFrameLocks noChangeAspect="1"/>
          </p:cNvGraphicFramePr>
          <p:nvPr>
            <p:custDataLst>
              <p:tags r:id="rId1"/>
            </p:custDataLst>
            <p:extLst>
              <p:ext uri="{D42A27DB-BD31-4B8C-83A1-F6EECF244321}">
                <p14:modId xmlns:p14="http://schemas.microsoft.com/office/powerpoint/2010/main" val="35053672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8E56F60F-A051-4EC0-BE86-335C7B59F676}"/>
              </a:ext>
            </a:extLst>
          </p:cNvPr>
          <p:cNvSpPr>
            <a:spLocks noGrp="1"/>
          </p:cNvSpPr>
          <p:nvPr>
            <p:ph type="sldNum" sz="quarter" idx="4"/>
          </p:nvPr>
        </p:nvSpPr>
        <p:spPr>
          <a:xfrm>
            <a:off x="7086599" y="6474690"/>
            <a:ext cx="2057400" cy="366183"/>
          </a:xfrm>
        </p:spPr>
        <p:txBody>
          <a:bodyPr/>
          <a:lstStyle/>
          <a:p>
            <a:fld id="{FADCFBD9-9F52-C944-B84E-C1F34F609C4B}" type="slidenum">
              <a:rPr lang="en-US" smtClean="0"/>
              <a:pPr/>
              <a:t>6</a:t>
            </a:fld>
            <a:endParaRPr lang="en-US" dirty="0"/>
          </a:p>
        </p:txBody>
      </p:sp>
      <p:sp>
        <p:nvSpPr>
          <p:cNvPr id="4" name="Title 3">
            <a:extLst>
              <a:ext uri="{FF2B5EF4-FFF2-40B4-BE49-F238E27FC236}">
                <a16:creationId xmlns:a16="http://schemas.microsoft.com/office/drawing/2014/main" id="{FEAB9CDD-5DC6-40C7-963E-B8A2E9FDD0C9}"/>
              </a:ext>
            </a:extLst>
          </p:cNvPr>
          <p:cNvSpPr>
            <a:spLocks noGrp="1"/>
          </p:cNvSpPr>
          <p:nvPr>
            <p:ph type="title"/>
          </p:nvPr>
        </p:nvSpPr>
        <p:spPr/>
        <p:txBody>
          <a:bodyPr vert="horz"/>
          <a:lstStyle/>
          <a:p>
            <a:r>
              <a:rPr lang="en-US" sz="2800" dirty="0">
                <a:latin typeface="Arial"/>
                <a:cs typeface="Arial"/>
              </a:rPr>
              <a:t>Grouping Conagra Brands</a:t>
            </a:r>
            <a:br>
              <a:rPr lang="en-US" sz="2800" dirty="0">
                <a:latin typeface="Arial"/>
                <a:cs typeface="Arial"/>
              </a:rPr>
            </a:br>
            <a:r>
              <a:rPr lang="en-US" sz="2000" dirty="0">
                <a:latin typeface="Arial"/>
                <a:cs typeface="Arial"/>
              </a:rPr>
              <a:t>Data Prep for Models: Brand choices for Conagra</a:t>
            </a:r>
            <a:endParaRPr lang="en-US" sz="2800" dirty="0">
              <a:latin typeface="Arial"/>
              <a:cs typeface="Arial"/>
            </a:endParaRPr>
          </a:p>
        </p:txBody>
      </p:sp>
      <p:sp>
        <p:nvSpPr>
          <p:cNvPr id="8" name="Rectangle 7">
            <a:extLst>
              <a:ext uri="{FF2B5EF4-FFF2-40B4-BE49-F238E27FC236}">
                <a16:creationId xmlns:a16="http://schemas.microsoft.com/office/drawing/2014/main" id="{4DFE8C56-6C80-4430-A7BD-753C4945660F}"/>
              </a:ext>
            </a:extLst>
          </p:cNvPr>
          <p:cNvSpPr/>
          <p:nvPr/>
        </p:nvSpPr>
        <p:spPr>
          <a:xfrm>
            <a:off x="143436" y="6600262"/>
            <a:ext cx="2839239" cy="215444"/>
          </a:xfrm>
          <a:prstGeom prst="rect">
            <a:avLst/>
          </a:prstGeom>
        </p:spPr>
        <p:txBody>
          <a:bodyPr wrap="none">
            <a:spAutoFit/>
          </a:bodyPr>
          <a:lstStyle/>
          <a:p>
            <a:pPr lvl="0" defTabSz="914400">
              <a:defRPr/>
            </a:pPr>
            <a:r>
              <a:rPr lang="en-US" sz="800" kern="0" dirty="0"/>
              <a:t>Source: IRI POS, Total US MULO+C, 52Wks Data Ending 02.28.21</a:t>
            </a:r>
          </a:p>
        </p:txBody>
      </p:sp>
      <p:grpSp>
        <p:nvGrpSpPr>
          <p:cNvPr id="30" name="Group 29">
            <a:extLst>
              <a:ext uri="{FF2B5EF4-FFF2-40B4-BE49-F238E27FC236}">
                <a16:creationId xmlns:a16="http://schemas.microsoft.com/office/drawing/2014/main" id="{1E3DECDB-AF18-E50C-3F2C-0692B585FA7D}"/>
              </a:ext>
            </a:extLst>
          </p:cNvPr>
          <p:cNvGrpSpPr/>
          <p:nvPr/>
        </p:nvGrpSpPr>
        <p:grpSpPr>
          <a:xfrm>
            <a:off x="1320590" y="3142588"/>
            <a:ext cx="6794709" cy="3165865"/>
            <a:chOff x="617166" y="1798843"/>
            <a:chExt cx="8526833" cy="3671160"/>
          </a:xfrm>
        </p:grpSpPr>
        <p:graphicFrame>
          <p:nvGraphicFramePr>
            <p:cNvPr id="7" name="Chart 6">
              <a:extLst>
                <a:ext uri="{FF2B5EF4-FFF2-40B4-BE49-F238E27FC236}">
                  <a16:creationId xmlns:a16="http://schemas.microsoft.com/office/drawing/2014/main" id="{B2BEC161-E677-4B84-BEAE-E40D053088C5}"/>
                </a:ext>
              </a:extLst>
            </p:cNvPr>
            <p:cNvGraphicFramePr/>
            <p:nvPr>
              <p:extLst>
                <p:ext uri="{D42A27DB-BD31-4B8C-83A1-F6EECF244321}">
                  <p14:modId xmlns:p14="http://schemas.microsoft.com/office/powerpoint/2010/main" val="3694737785"/>
                </p:ext>
              </p:extLst>
            </p:nvPr>
          </p:nvGraphicFramePr>
          <p:xfrm>
            <a:off x="617166" y="1798843"/>
            <a:ext cx="8526833" cy="3671160"/>
          </p:xfrm>
          <a:graphic>
            <a:graphicData uri="http://schemas.openxmlformats.org/drawingml/2006/chart">
              <c:chart xmlns:c="http://schemas.openxmlformats.org/drawingml/2006/chart" xmlns:r="http://schemas.openxmlformats.org/officeDocument/2006/relationships" r:id="rId5"/>
            </a:graphicData>
          </a:graphic>
        </p:graphicFrame>
        <p:sp>
          <p:nvSpPr>
            <p:cNvPr id="15" name="Rectangle 14">
              <a:extLst>
                <a:ext uri="{FF2B5EF4-FFF2-40B4-BE49-F238E27FC236}">
                  <a16:creationId xmlns:a16="http://schemas.microsoft.com/office/drawing/2014/main" id="{71B07E5D-60A3-4B88-B512-8036218372CF}"/>
                </a:ext>
              </a:extLst>
            </p:cNvPr>
            <p:cNvSpPr/>
            <p:nvPr/>
          </p:nvSpPr>
          <p:spPr>
            <a:xfrm>
              <a:off x="4905749" y="4983061"/>
              <a:ext cx="1385994" cy="4026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Rectangle 19">
              <a:extLst>
                <a:ext uri="{FF2B5EF4-FFF2-40B4-BE49-F238E27FC236}">
                  <a16:creationId xmlns:a16="http://schemas.microsoft.com/office/drawing/2014/main" id="{746B114E-E115-4291-929D-CDAB656DAFFA}"/>
                </a:ext>
              </a:extLst>
            </p:cNvPr>
            <p:cNvSpPr/>
            <p:nvPr/>
          </p:nvSpPr>
          <p:spPr>
            <a:xfrm>
              <a:off x="6939303" y="4966283"/>
              <a:ext cx="1385994" cy="4026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41986" name="Picture 2">
              <a:extLst>
                <a:ext uri="{FF2B5EF4-FFF2-40B4-BE49-F238E27FC236}">
                  <a16:creationId xmlns:a16="http://schemas.microsoft.com/office/drawing/2014/main" id="{340E7FE2-2F9B-464E-A8E0-540356104D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5194" y="4966283"/>
              <a:ext cx="723552" cy="480175"/>
            </a:xfrm>
            <a:prstGeom prst="rect">
              <a:avLst/>
            </a:prstGeom>
            <a:noFill/>
            <a:extLst>
              <a:ext uri="{909E8E84-426E-40DD-AFC4-6F175D3DCCD1}">
                <a14:hiddenFill xmlns:a14="http://schemas.microsoft.com/office/drawing/2010/main">
                  <a:solidFill>
                    <a:srgbClr val="FFFFFF"/>
                  </a:solidFill>
                </a14:hiddenFill>
              </a:ext>
            </a:extLst>
          </p:spPr>
        </p:pic>
        <p:pic>
          <p:nvPicPr>
            <p:cNvPr id="41988" name="Picture 4">
              <a:extLst>
                <a:ext uri="{FF2B5EF4-FFF2-40B4-BE49-F238E27FC236}">
                  <a16:creationId xmlns:a16="http://schemas.microsoft.com/office/drawing/2014/main" id="{2DA14B85-6499-4CF9-BE6D-000E92BA67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11782" y="5007768"/>
              <a:ext cx="616591" cy="353255"/>
            </a:xfrm>
            <a:prstGeom prst="rect">
              <a:avLst/>
            </a:prstGeom>
            <a:noFill/>
            <a:extLst>
              <a:ext uri="{909E8E84-426E-40DD-AFC4-6F175D3DCCD1}">
                <a14:hiddenFill xmlns:a14="http://schemas.microsoft.com/office/drawing/2010/main">
                  <a:solidFill>
                    <a:srgbClr val="FFFFFF"/>
                  </a:solidFill>
                </a14:hiddenFill>
              </a:ext>
            </a:extLst>
          </p:spPr>
        </p:pic>
        <p:pic>
          <p:nvPicPr>
            <p:cNvPr id="41990" name="Picture 6">
              <a:extLst>
                <a:ext uri="{FF2B5EF4-FFF2-40B4-BE49-F238E27FC236}">
                  <a16:creationId xmlns:a16="http://schemas.microsoft.com/office/drawing/2014/main" id="{D4874D52-EEDD-4D78-BE34-320792BBCC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41648" y="4966283"/>
              <a:ext cx="552449" cy="471603"/>
            </a:xfrm>
            <a:prstGeom prst="rect">
              <a:avLst/>
            </a:prstGeom>
            <a:noFill/>
            <a:extLst>
              <a:ext uri="{909E8E84-426E-40DD-AFC4-6F175D3DCCD1}">
                <a14:hiddenFill xmlns:a14="http://schemas.microsoft.com/office/drawing/2010/main">
                  <a:solidFill>
                    <a:srgbClr val="FFFFFF"/>
                  </a:solidFill>
                </a14:hiddenFill>
              </a:ext>
            </a:extLst>
          </p:spPr>
        </p:pic>
        <p:pic>
          <p:nvPicPr>
            <p:cNvPr id="41992" name="Picture 8">
              <a:extLst>
                <a:ext uri="{FF2B5EF4-FFF2-40B4-BE49-F238E27FC236}">
                  <a16:creationId xmlns:a16="http://schemas.microsoft.com/office/drawing/2014/main" id="{245ABAFD-F7E7-47A2-8710-96ABEE45461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44091" y="4957894"/>
              <a:ext cx="681206" cy="441109"/>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Rounded Corners 20">
              <a:extLst>
                <a:ext uri="{FF2B5EF4-FFF2-40B4-BE49-F238E27FC236}">
                  <a16:creationId xmlns:a16="http://schemas.microsoft.com/office/drawing/2014/main" id="{C3D53D93-1035-4F04-BD78-31DBC09DAF4E}"/>
                </a:ext>
              </a:extLst>
            </p:cNvPr>
            <p:cNvSpPr/>
            <p:nvPr/>
          </p:nvSpPr>
          <p:spPr>
            <a:xfrm>
              <a:off x="6155837" y="2229534"/>
              <a:ext cx="2801923" cy="914332"/>
            </a:xfrm>
            <a:prstGeom prst="roundRect">
              <a:avLst/>
            </a:prstGeom>
            <a:solidFill>
              <a:schemeClr val="accent4">
                <a:lumMod val="20000"/>
                <a:lumOff val="80000"/>
              </a:schemeClr>
            </a:solid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Tablespreads </a:t>
              </a:r>
              <a:br>
                <a:rPr lang="en-US" sz="1050" b="1" dirty="0">
                  <a:solidFill>
                    <a:schemeClr val="tx1"/>
                  </a:solidFill>
                </a:rPr>
              </a:br>
              <a:r>
                <a:rPr lang="en-US" sz="800" i="1" dirty="0">
                  <a:solidFill>
                    <a:schemeClr val="tx1"/>
                  </a:solidFill>
                </a:rPr>
                <a:t>(Butter/Butter Blends + Margarine/Spreads)</a:t>
              </a:r>
              <a:endParaRPr lang="en-US" sz="1000" b="1" i="1" dirty="0">
                <a:solidFill>
                  <a:schemeClr val="tx1"/>
                </a:solidFill>
              </a:endParaRPr>
            </a:p>
            <a:p>
              <a:pPr algn="ctr"/>
              <a:r>
                <a:rPr lang="en-US" sz="1050" b="1" dirty="0">
                  <a:solidFill>
                    <a:schemeClr val="tx1"/>
                  </a:solidFill>
                </a:rPr>
                <a:t>$5.4 B </a:t>
              </a:r>
              <a:r>
                <a:rPr lang="en-US" sz="1000" dirty="0">
                  <a:solidFill>
                    <a:schemeClr val="tx1"/>
                  </a:solidFill>
                </a:rPr>
                <a:t>Sales;</a:t>
              </a:r>
              <a:r>
                <a:rPr lang="en-US" sz="1050" b="1" dirty="0">
                  <a:solidFill>
                    <a:schemeClr val="tx1"/>
                  </a:solidFill>
                </a:rPr>
                <a:t> + 18.8% </a:t>
              </a:r>
              <a:r>
                <a:rPr lang="en-US" sz="1000" dirty="0">
                  <a:solidFill>
                    <a:schemeClr val="tx1"/>
                  </a:solidFill>
                </a:rPr>
                <a:t>vs. YA</a:t>
              </a:r>
            </a:p>
            <a:p>
              <a:pPr algn="ctr"/>
              <a:r>
                <a:rPr lang="en-US" sz="1050" b="1" dirty="0">
                  <a:solidFill>
                    <a:schemeClr val="tx1"/>
                  </a:solidFill>
                </a:rPr>
                <a:t>+ 6.3%</a:t>
              </a:r>
              <a:r>
                <a:rPr lang="en-US" sz="1000" dirty="0">
                  <a:solidFill>
                    <a:schemeClr val="tx1"/>
                  </a:solidFill>
                </a:rPr>
                <a:t> 3 Year CAGR</a:t>
              </a:r>
            </a:p>
          </p:txBody>
        </p:sp>
      </p:grpSp>
      <p:sp>
        <p:nvSpPr>
          <p:cNvPr id="22" name="TextBox 21">
            <a:extLst>
              <a:ext uri="{FF2B5EF4-FFF2-40B4-BE49-F238E27FC236}">
                <a16:creationId xmlns:a16="http://schemas.microsoft.com/office/drawing/2014/main" id="{78496B09-C04D-476F-99E5-C54E209B8CC0}"/>
              </a:ext>
            </a:extLst>
          </p:cNvPr>
          <p:cNvSpPr txBox="1"/>
          <p:nvPr/>
        </p:nvSpPr>
        <p:spPr>
          <a:xfrm>
            <a:off x="214758" y="1434084"/>
            <a:ext cx="8714483" cy="1477328"/>
          </a:xfrm>
          <a:prstGeom prst="rect">
            <a:avLst/>
          </a:prstGeom>
          <a:noFill/>
        </p:spPr>
        <p:txBody>
          <a:bodyPr wrap="square" rtlCol="0" anchor="t">
            <a:spAutoFit/>
          </a:bodyPr>
          <a:lstStyle/>
          <a:p>
            <a:r>
              <a:rPr lang="en-US" sz="1800" dirty="0">
                <a:latin typeface="Arial"/>
                <a:cs typeface="Arial"/>
              </a:rPr>
              <a:t>Our Team’s Brand choices for Conagra is based on Table Spreads Share by Brand Presentation by Conagra with 5 brands as below:</a:t>
            </a:r>
          </a:p>
          <a:p>
            <a:pPr marL="285750" indent="-285750">
              <a:buFont typeface="Arial" panose="020B0604020202020204" pitchFamily="34" charset="0"/>
              <a:buChar char="•"/>
            </a:pPr>
            <a:r>
              <a:rPr lang="en-US" dirty="0">
                <a:latin typeface="Arial"/>
                <a:cs typeface="Arial"/>
              </a:rPr>
              <a:t>Blue Bonnet, Smart Balance, Earth Balance, </a:t>
            </a:r>
            <a:r>
              <a:rPr lang="en-US" dirty="0" err="1">
                <a:latin typeface="Arial"/>
                <a:cs typeface="Arial"/>
              </a:rPr>
              <a:t>Parkay</a:t>
            </a:r>
            <a:r>
              <a:rPr lang="en-US" dirty="0">
                <a:latin typeface="Arial"/>
                <a:cs typeface="Arial"/>
              </a:rPr>
              <a:t> and Conagra Other Brands</a:t>
            </a:r>
          </a:p>
          <a:p>
            <a:pPr marL="285750" indent="-285750">
              <a:buFont typeface="Arial" panose="020B0604020202020204" pitchFamily="34" charset="0"/>
              <a:buChar char="•"/>
            </a:pPr>
            <a:r>
              <a:rPr lang="en-US" dirty="0">
                <a:latin typeface="Arial"/>
                <a:cs typeface="Arial"/>
              </a:rPr>
              <a:t>We grouped brands for </a:t>
            </a:r>
            <a:r>
              <a:rPr lang="en-US" dirty="0" err="1">
                <a:latin typeface="Arial"/>
                <a:cs typeface="Arial"/>
              </a:rPr>
              <a:t>Upfield</a:t>
            </a:r>
            <a:r>
              <a:rPr lang="en-US" dirty="0">
                <a:latin typeface="Arial"/>
                <a:cs typeface="Arial"/>
              </a:rPr>
              <a:t> as “</a:t>
            </a:r>
            <a:r>
              <a:rPr lang="en-US" dirty="0" err="1">
                <a:latin typeface="Arial"/>
                <a:cs typeface="Arial"/>
              </a:rPr>
              <a:t>Upfield</a:t>
            </a:r>
            <a:r>
              <a:rPr lang="en-US" dirty="0">
                <a:latin typeface="Arial"/>
                <a:cs typeface="Arial"/>
              </a:rPr>
              <a:t> Brands”</a:t>
            </a:r>
          </a:p>
          <a:p>
            <a:pPr marL="285750" indent="-285750">
              <a:buFont typeface="Arial" panose="020B0604020202020204" pitchFamily="34" charset="0"/>
              <a:buChar char="•"/>
            </a:pPr>
            <a:r>
              <a:rPr lang="en-US" dirty="0">
                <a:latin typeface="Arial"/>
                <a:cs typeface="Arial"/>
              </a:rPr>
              <a:t>All the remaining is called “Other Manufacturer Brands”</a:t>
            </a:r>
            <a:endParaRPr lang="en-US" dirty="0"/>
          </a:p>
        </p:txBody>
      </p:sp>
    </p:spTree>
    <p:extLst>
      <p:ext uri="{BB962C8B-B14F-4D97-AF65-F5344CB8AC3E}">
        <p14:creationId xmlns:p14="http://schemas.microsoft.com/office/powerpoint/2010/main" val="871578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836AE57C-28C6-831F-4BE4-BDB6F3786200}"/>
              </a:ext>
            </a:extLst>
          </p:cNvPr>
          <p:cNvGraphicFramePr>
            <a:graphicFrameLocks noChangeAspect="1"/>
          </p:cNvGraphicFramePr>
          <p:nvPr>
            <p:custDataLst>
              <p:tags r:id="rId1"/>
            </p:custDataLst>
            <p:extLst>
              <p:ext uri="{D42A27DB-BD31-4B8C-83A1-F6EECF244321}">
                <p14:modId xmlns:p14="http://schemas.microsoft.com/office/powerpoint/2010/main" val="190987148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Object 6" hidden="1">
                        <a:extLst>
                          <a:ext uri="{FF2B5EF4-FFF2-40B4-BE49-F238E27FC236}">
                            <a16:creationId xmlns:a16="http://schemas.microsoft.com/office/drawing/2014/main" id="{836AE57C-28C6-831F-4BE4-BDB6F378620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EC4F094-E0B5-4264-55B7-127F45766D70}"/>
              </a:ext>
            </a:extLst>
          </p:cNvPr>
          <p:cNvSpPr>
            <a:spLocks noGrp="1"/>
          </p:cNvSpPr>
          <p:nvPr>
            <p:ph type="title"/>
          </p:nvPr>
        </p:nvSpPr>
        <p:spPr/>
        <p:txBody>
          <a:bodyPr vert="horz"/>
          <a:lstStyle/>
          <a:p>
            <a:r>
              <a:rPr lang="en-US" dirty="0"/>
              <a:t>Initial Feature Selection with obvious Collinearity </a:t>
            </a:r>
          </a:p>
        </p:txBody>
      </p:sp>
      <p:sp>
        <p:nvSpPr>
          <p:cNvPr id="4" name="Slide Number Placeholder 3">
            <a:extLst>
              <a:ext uri="{FF2B5EF4-FFF2-40B4-BE49-F238E27FC236}">
                <a16:creationId xmlns:a16="http://schemas.microsoft.com/office/drawing/2014/main" id="{2E746DAD-8045-1C4B-70FE-86CADE0084E1}"/>
              </a:ext>
            </a:extLst>
          </p:cNvPr>
          <p:cNvSpPr>
            <a:spLocks noGrp="1"/>
          </p:cNvSpPr>
          <p:nvPr>
            <p:ph type="sldNum" sz="quarter" idx="4"/>
          </p:nvPr>
        </p:nvSpPr>
        <p:spPr/>
        <p:txBody>
          <a:bodyPr/>
          <a:lstStyle/>
          <a:p>
            <a:fld id="{FADCFBD9-9F52-C944-B84E-C1F34F609C4B}" type="slidenum">
              <a:rPr lang="en-US" smtClean="0"/>
              <a:pPr/>
              <a:t>7</a:t>
            </a:fld>
            <a:endParaRPr lang="en-US" dirty="0"/>
          </a:p>
        </p:txBody>
      </p:sp>
      <p:sp>
        <p:nvSpPr>
          <p:cNvPr id="9" name="TextBox 8">
            <a:extLst>
              <a:ext uri="{FF2B5EF4-FFF2-40B4-BE49-F238E27FC236}">
                <a16:creationId xmlns:a16="http://schemas.microsoft.com/office/drawing/2014/main" id="{A01A20DC-C7C6-F144-7470-44DB79E19AD4}"/>
              </a:ext>
            </a:extLst>
          </p:cNvPr>
          <p:cNvSpPr txBox="1"/>
          <p:nvPr/>
        </p:nvSpPr>
        <p:spPr>
          <a:xfrm>
            <a:off x="4394799" y="1418544"/>
            <a:ext cx="4120551" cy="2572202"/>
          </a:xfrm>
          <a:prstGeom prst="rect">
            <a:avLst/>
          </a:prstGeom>
          <a:noFill/>
        </p:spPr>
        <p:txBody>
          <a:bodyPr wrap="square" rtlCol="0">
            <a:normAutofit lnSpcReduction="10000"/>
          </a:bodyPr>
          <a:lstStyle/>
          <a:p>
            <a:pPr marL="171450" indent="-171450" algn="l">
              <a:buFont typeface="Arial" panose="020B0604020202020204" pitchFamily="34" charset="0"/>
              <a:buChar char="•"/>
            </a:pPr>
            <a:r>
              <a:rPr lang="en-US" sz="1200" b="0" i="0" u="none" strike="noStrike" dirty="0">
                <a:solidFill>
                  <a:srgbClr val="292929"/>
                </a:solidFill>
                <a:effectLst/>
                <a:latin typeface="source-serif-pro"/>
              </a:rPr>
              <a:t>Features with high correlation are more linearly dependent and hence have almost the same effect on the dependent variable. So, when two features have high correlation, we can drop one of the two features.</a:t>
            </a:r>
          </a:p>
          <a:p>
            <a:pPr marL="171450" indent="-171450" algn="l">
              <a:buFont typeface="Arial" panose="020B0604020202020204" pitchFamily="34" charset="0"/>
              <a:buChar char="•"/>
            </a:pPr>
            <a:r>
              <a:rPr lang="en-US" sz="1200" dirty="0">
                <a:solidFill>
                  <a:srgbClr val="292929"/>
                </a:solidFill>
                <a:latin typeface="source-serif-pro"/>
              </a:rPr>
              <a:t>Based on our analysis with correlation matrix, we have eliminated:</a:t>
            </a:r>
          </a:p>
          <a:p>
            <a:pPr marL="628650" lvl="1" indent="-171450">
              <a:buFont typeface="Arial" panose="020B0604020202020204" pitchFamily="34" charset="0"/>
              <a:buChar char="•"/>
            </a:pPr>
            <a:r>
              <a:rPr lang="en-US" sz="1200" b="0" i="0" u="none" strike="noStrike" dirty="0">
                <a:solidFill>
                  <a:srgbClr val="292929"/>
                </a:solidFill>
                <a:effectLst/>
                <a:latin typeface="source-serif-pro"/>
              </a:rPr>
              <a:t>Pricing: Pric</a:t>
            </a:r>
            <a:r>
              <a:rPr lang="en-US" sz="1200" dirty="0">
                <a:solidFill>
                  <a:srgbClr val="292929"/>
                </a:solidFill>
                <a:latin typeface="source-serif-pro"/>
              </a:rPr>
              <a:t>e per unit together with No Merch and Any Merch</a:t>
            </a:r>
          </a:p>
          <a:p>
            <a:pPr marL="628650" lvl="1" indent="-171450">
              <a:buFont typeface="Arial" panose="020B0604020202020204" pitchFamily="34" charset="0"/>
              <a:buChar char="•"/>
            </a:pPr>
            <a:r>
              <a:rPr lang="en-US" sz="1200" b="0" i="0" u="none" strike="noStrike" dirty="0">
                <a:solidFill>
                  <a:srgbClr val="292929"/>
                </a:solidFill>
                <a:effectLst/>
                <a:latin typeface="source-serif-pro"/>
              </a:rPr>
              <a:t>Price per volume only</a:t>
            </a:r>
          </a:p>
          <a:p>
            <a:pPr marL="628650" lvl="1" indent="-171450">
              <a:buFont typeface="Arial" panose="020B0604020202020204" pitchFamily="34" charset="0"/>
              <a:buChar char="•"/>
            </a:pPr>
            <a:r>
              <a:rPr lang="en-US" sz="1200" dirty="0">
                <a:solidFill>
                  <a:srgbClr val="292929"/>
                </a:solidFill>
                <a:latin typeface="source-serif-pro"/>
              </a:rPr>
              <a:t>All Unit, Volume and  Dollar sales columns except Total Sales Dollars which represent our dependent variable for models.</a:t>
            </a:r>
          </a:p>
          <a:p>
            <a:pPr marL="171450" indent="-171450">
              <a:buFont typeface="Arial" panose="020B0604020202020204" pitchFamily="34" charset="0"/>
              <a:buChar char="•"/>
            </a:pPr>
            <a:r>
              <a:rPr lang="en-US" sz="1200" b="0" i="0" u="none" strike="noStrike" dirty="0">
                <a:solidFill>
                  <a:srgbClr val="292929"/>
                </a:solidFill>
                <a:effectLst/>
                <a:latin typeface="source-serif-pro"/>
              </a:rPr>
              <a:t>We kept</a:t>
            </a:r>
            <a:r>
              <a:rPr lang="en-US" sz="1200" dirty="0">
                <a:solidFill>
                  <a:srgbClr val="292929"/>
                </a:solidFill>
                <a:latin typeface="source-serif-pro"/>
              </a:rPr>
              <a:t> and pivoted the following fields for models by brand:</a:t>
            </a:r>
            <a:endParaRPr lang="en-US" sz="1200" b="0" i="0" u="none" strike="noStrike" dirty="0">
              <a:solidFill>
                <a:srgbClr val="292929"/>
              </a:solidFill>
              <a:effectLst/>
              <a:latin typeface="source-serif-pro"/>
            </a:endParaRPr>
          </a:p>
          <a:p>
            <a:pPr marL="171450" indent="-171450">
              <a:buFont typeface="Arial" panose="020B0604020202020204" pitchFamily="34" charset="0"/>
              <a:buChar char="•"/>
            </a:pPr>
            <a:endParaRPr lang="en-US" sz="1200" dirty="0"/>
          </a:p>
        </p:txBody>
      </p:sp>
      <p:pic>
        <p:nvPicPr>
          <p:cNvPr id="8" name="Picture 7">
            <a:extLst>
              <a:ext uri="{FF2B5EF4-FFF2-40B4-BE49-F238E27FC236}">
                <a16:creationId xmlns:a16="http://schemas.microsoft.com/office/drawing/2014/main" id="{5AF738B8-2D53-9B52-24B8-7B0751E64FC6}"/>
              </a:ext>
            </a:extLst>
          </p:cNvPr>
          <p:cNvPicPr>
            <a:picLocks noChangeAspect="1"/>
          </p:cNvPicPr>
          <p:nvPr/>
        </p:nvPicPr>
        <p:blipFill>
          <a:blip r:embed="rId5"/>
          <a:stretch>
            <a:fillRect/>
          </a:stretch>
        </p:blipFill>
        <p:spPr>
          <a:xfrm>
            <a:off x="319365" y="1521333"/>
            <a:ext cx="3710355" cy="5078929"/>
          </a:xfrm>
          <a:prstGeom prst="rect">
            <a:avLst/>
          </a:prstGeom>
        </p:spPr>
      </p:pic>
      <p:pic>
        <p:nvPicPr>
          <p:cNvPr id="20" name="Picture 19">
            <a:extLst>
              <a:ext uri="{FF2B5EF4-FFF2-40B4-BE49-F238E27FC236}">
                <a16:creationId xmlns:a16="http://schemas.microsoft.com/office/drawing/2014/main" id="{EAA614FC-47F0-14E5-617B-DDCF6BE8AC5E}"/>
              </a:ext>
            </a:extLst>
          </p:cNvPr>
          <p:cNvPicPr>
            <a:picLocks noChangeAspect="1"/>
          </p:cNvPicPr>
          <p:nvPr/>
        </p:nvPicPr>
        <p:blipFill>
          <a:blip r:embed="rId6"/>
          <a:stretch>
            <a:fillRect/>
          </a:stretch>
        </p:blipFill>
        <p:spPr>
          <a:xfrm>
            <a:off x="4702248" y="4060797"/>
            <a:ext cx="3229639" cy="2591686"/>
          </a:xfrm>
          <a:prstGeom prst="rect">
            <a:avLst/>
          </a:prstGeom>
        </p:spPr>
      </p:pic>
    </p:spTree>
    <p:extLst>
      <p:ext uri="{BB962C8B-B14F-4D97-AF65-F5344CB8AC3E}">
        <p14:creationId xmlns:p14="http://schemas.microsoft.com/office/powerpoint/2010/main" val="2113069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D775B2B-D534-F0B1-14EB-472A20859FD9}"/>
              </a:ext>
            </a:extLst>
          </p:cNvPr>
          <p:cNvGraphicFramePr>
            <a:graphicFrameLocks noChangeAspect="1"/>
          </p:cNvGraphicFramePr>
          <p:nvPr>
            <p:custDataLst>
              <p:tags r:id="rId1"/>
            </p:custDataLst>
            <p:extLst>
              <p:ext uri="{D42A27DB-BD31-4B8C-83A1-F6EECF244321}">
                <p14:modId xmlns:p14="http://schemas.microsoft.com/office/powerpoint/2010/main" val="371524011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Object 4" hidden="1">
                        <a:extLst>
                          <a:ext uri="{FF2B5EF4-FFF2-40B4-BE49-F238E27FC236}">
                            <a16:creationId xmlns:a16="http://schemas.microsoft.com/office/drawing/2014/main" id="{2D775B2B-D534-F0B1-14EB-472A20859F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8E56F60F-A051-4EC0-BE86-335C7B59F676}"/>
              </a:ext>
            </a:extLst>
          </p:cNvPr>
          <p:cNvSpPr>
            <a:spLocks noGrp="1"/>
          </p:cNvSpPr>
          <p:nvPr>
            <p:ph type="sldNum" sz="quarter" idx="4"/>
          </p:nvPr>
        </p:nvSpPr>
        <p:spPr>
          <a:xfrm>
            <a:off x="7086599" y="6474690"/>
            <a:ext cx="2057400" cy="366183"/>
          </a:xfrm>
        </p:spPr>
        <p:txBody>
          <a:bodyPr/>
          <a:lstStyle/>
          <a:p>
            <a:fld id="{FADCFBD9-9F52-C944-B84E-C1F34F609C4B}" type="slidenum">
              <a:rPr lang="en-US" smtClean="0"/>
              <a:pPr/>
              <a:t>8</a:t>
            </a:fld>
            <a:endParaRPr lang="en-US" dirty="0"/>
          </a:p>
        </p:txBody>
      </p:sp>
      <p:sp>
        <p:nvSpPr>
          <p:cNvPr id="4" name="Title 3">
            <a:extLst>
              <a:ext uri="{FF2B5EF4-FFF2-40B4-BE49-F238E27FC236}">
                <a16:creationId xmlns:a16="http://schemas.microsoft.com/office/drawing/2014/main" id="{FEAB9CDD-5DC6-40C7-963E-B8A2E9FDD0C9}"/>
              </a:ext>
            </a:extLst>
          </p:cNvPr>
          <p:cNvSpPr>
            <a:spLocks noGrp="1"/>
          </p:cNvSpPr>
          <p:nvPr>
            <p:ph type="title"/>
          </p:nvPr>
        </p:nvSpPr>
        <p:spPr/>
        <p:txBody>
          <a:bodyPr vert="horz"/>
          <a:lstStyle/>
          <a:p>
            <a:r>
              <a:rPr lang="en-US" sz="2800" dirty="0">
                <a:latin typeface="Arial"/>
                <a:cs typeface="Arial"/>
              </a:rPr>
              <a:t>Preparing Model Dataset: Pivoting by Brand</a:t>
            </a:r>
          </a:p>
        </p:txBody>
      </p:sp>
      <p:sp>
        <p:nvSpPr>
          <p:cNvPr id="22" name="TextBox 21">
            <a:extLst>
              <a:ext uri="{FF2B5EF4-FFF2-40B4-BE49-F238E27FC236}">
                <a16:creationId xmlns:a16="http://schemas.microsoft.com/office/drawing/2014/main" id="{78496B09-C04D-476F-99E5-C54E209B8CC0}"/>
              </a:ext>
            </a:extLst>
          </p:cNvPr>
          <p:cNvSpPr txBox="1"/>
          <p:nvPr/>
        </p:nvSpPr>
        <p:spPr>
          <a:xfrm>
            <a:off x="214758" y="1434084"/>
            <a:ext cx="8714483" cy="1477328"/>
          </a:xfrm>
          <a:prstGeom prst="rect">
            <a:avLst/>
          </a:prstGeom>
          <a:noFill/>
        </p:spPr>
        <p:txBody>
          <a:bodyPr wrap="square" rtlCol="0" anchor="t">
            <a:spAutoFit/>
          </a:bodyPr>
          <a:lstStyle/>
          <a:p>
            <a:r>
              <a:rPr lang="en-US" sz="1800" dirty="0">
                <a:latin typeface="Arial"/>
                <a:cs typeface="Arial"/>
              </a:rPr>
              <a:t>We pivot the columns for each brand and ended up 60 columns per model, one is which becomes independent variable “Total Sales Dollars” as remaining are subject to model feature selection and our choice of algorithm “Linear Regression”.</a:t>
            </a:r>
          </a:p>
          <a:p>
            <a:r>
              <a:rPr lang="en-US" dirty="0">
                <a:latin typeface="Arial"/>
                <a:cs typeface="Arial"/>
              </a:rPr>
              <a:t>Since our initial analysis revealed that regions have totally separate </a:t>
            </a:r>
            <a:r>
              <a:rPr lang="en-US" dirty="0" err="1">
                <a:latin typeface="Arial"/>
                <a:cs typeface="Arial"/>
              </a:rPr>
              <a:t>chracteristics</a:t>
            </a:r>
            <a:r>
              <a:rPr lang="en-US" dirty="0">
                <a:latin typeface="Arial"/>
                <a:cs typeface="Arial"/>
              </a:rPr>
              <a:t>, we run this set as 8 individual and separate regional models</a:t>
            </a:r>
            <a:endParaRPr lang="en-US" dirty="0"/>
          </a:p>
        </p:txBody>
      </p:sp>
      <p:pic>
        <p:nvPicPr>
          <p:cNvPr id="2" name="Picture 1">
            <a:extLst>
              <a:ext uri="{FF2B5EF4-FFF2-40B4-BE49-F238E27FC236}">
                <a16:creationId xmlns:a16="http://schemas.microsoft.com/office/drawing/2014/main" id="{E22E33F6-BD5D-F14E-FBE4-E930809A13E6}"/>
              </a:ext>
            </a:extLst>
          </p:cNvPr>
          <p:cNvPicPr>
            <a:picLocks noChangeAspect="1"/>
          </p:cNvPicPr>
          <p:nvPr/>
        </p:nvPicPr>
        <p:blipFill>
          <a:blip r:embed="rId5"/>
          <a:stretch>
            <a:fillRect/>
          </a:stretch>
        </p:blipFill>
        <p:spPr>
          <a:xfrm>
            <a:off x="5559506" y="3219978"/>
            <a:ext cx="3294431" cy="3281358"/>
          </a:xfrm>
          <a:prstGeom prst="rect">
            <a:avLst/>
          </a:prstGeom>
        </p:spPr>
      </p:pic>
      <p:pic>
        <p:nvPicPr>
          <p:cNvPr id="10" name="Picture 9">
            <a:extLst>
              <a:ext uri="{FF2B5EF4-FFF2-40B4-BE49-F238E27FC236}">
                <a16:creationId xmlns:a16="http://schemas.microsoft.com/office/drawing/2014/main" id="{6456101A-B8CF-A5E5-5A50-16DA02921E0B}"/>
              </a:ext>
            </a:extLst>
          </p:cNvPr>
          <p:cNvPicPr>
            <a:picLocks noChangeAspect="1"/>
          </p:cNvPicPr>
          <p:nvPr/>
        </p:nvPicPr>
        <p:blipFill>
          <a:blip r:embed="rId6"/>
          <a:stretch>
            <a:fillRect/>
          </a:stretch>
        </p:blipFill>
        <p:spPr>
          <a:xfrm>
            <a:off x="290063" y="3457956"/>
            <a:ext cx="2805668" cy="2251462"/>
          </a:xfrm>
          <a:prstGeom prst="rect">
            <a:avLst/>
          </a:prstGeom>
        </p:spPr>
      </p:pic>
      <p:sp>
        <p:nvSpPr>
          <p:cNvPr id="11" name="Right Arrow 10">
            <a:extLst>
              <a:ext uri="{FF2B5EF4-FFF2-40B4-BE49-F238E27FC236}">
                <a16:creationId xmlns:a16="http://schemas.microsoft.com/office/drawing/2014/main" id="{FE109774-09EA-8187-50E1-5F5A685007DD}"/>
              </a:ext>
            </a:extLst>
          </p:cNvPr>
          <p:cNvSpPr/>
          <p:nvPr/>
        </p:nvSpPr>
        <p:spPr>
          <a:xfrm>
            <a:off x="3788302" y="3987800"/>
            <a:ext cx="1050470" cy="49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Pivot</a:t>
            </a:r>
          </a:p>
        </p:txBody>
      </p:sp>
    </p:spTree>
    <p:extLst>
      <p:ext uri="{BB962C8B-B14F-4D97-AF65-F5344CB8AC3E}">
        <p14:creationId xmlns:p14="http://schemas.microsoft.com/office/powerpoint/2010/main" val="504881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D775B2B-D534-F0B1-14EB-472A20859FD9}"/>
              </a:ext>
            </a:extLst>
          </p:cNvPr>
          <p:cNvGraphicFramePr>
            <a:graphicFrameLocks noChangeAspect="1"/>
          </p:cNvGraphicFramePr>
          <p:nvPr>
            <p:custDataLst>
              <p:tags r:id="rId1"/>
            </p:custDataLst>
            <p:extLst>
              <p:ext uri="{D42A27DB-BD31-4B8C-83A1-F6EECF244321}">
                <p14:modId xmlns:p14="http://schemas.microsoft.com/office/powerpoint/2010/main" val="224227513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Object 4" hidden="1">
                        <a:extLst>
                          <a:ext uri="{FF2B5EF4-FFF2-40B4-BE49-F238E27FC236}">
                            <a16:creationId xmlns:a16="http://schemas.microsoft.com/office/drawing/2014/main" id="{2D775B2B-D534-F0B1-14EB-472A20859F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8E56F60F-A051-4EC0-BE86-335C7B59F676}"/>
              </a:ext>
            </a:extLst>
          </p:cNvPr>
          <p:cNvSpPr>
            <a:spLocks noGrp="1"/>
          </p:cNvSpPr>
          <p:nvPr>
            <p:ph type="sldNum" sz="quarter" idx="4"/>
          </p:nvPr>
        </p:nvSpPr>
        <p:spPr>
          <a:xfrm>
            <a:off x="7086599" y="6474690"/>
            <a:ext cx="2057400" cy="366183"/>
          </a:xfrm>
        </p:spPr>
        <p:txBody>
          <a:bodyPr/>
          <a:lstStyle/>
          <a:p>
            <a:fld id="{FADCFBD9-9F52-C944-B84E-C1F34F609C4B}" type="slidenum">
              <a:rPr lang="en-US" smtClean="0"/>
              <a:pPr/>
              <a:t>9</a:t>
            </a:fld>
            <a:endParaRPr lang="en-US" dirty="0"/>
          </a:p>
        </p:txBody>
      </p:sp>
      <p:sp>
        <p:nvSpPr>
          <p:cNvPr id="4" name="Title 3">
            <a:extLst>
              <a:ext uri="{FF2B5EF4-FFF2-40B4-BE49-F238E27FC236}">
                <a16:creationId xmlns:a16="http://schemas.microsoft.com/office/drawing/2014/main" id="{FEAB9CDD-5DC6-40C7-963E-B8A2E9FDD0C9}"/>
              </a:ext>
            </a:extLst>
          </p:cNvPr>
          <p:cNvSpPr>
            <a:spLocks noGrp="1"/>
          </p:cNvSpPr>
          <p:nvPr>
            <p:ph type="title"/>
          </p:nvPr>
        </p:nvSpPr>
        <p:spPr/>
        <p:txBody>
          <a:bodyPr vert="horz"/>
          <a:lstStyle/>
          <a:p>
            <a:r>
              <a:rPr lang="en-US" sz="2800" dirty="0">
                <a:latin typeface="Arial"/>
                <a:cs typeface="Arial"/>
              </a:rPr>
              <a:t>Dataset for each model</a:t>
            </a:r>
            <a:br>
              <a:rPr lang="en-US" sz="2800" dirty="0">
                <a:latin typeface="Arial"/>
                <a:cs typeface="Arial"/>
              </a:rPr>
            </a:br>
            <a:r>
              <a:rPr lang="en-US" sz="2000" dirty="0">
                <a:latin typeface="Arial"/>
                <a:cs typeface="Arial"/>
              </a:rPr>
              <a:t>Data Prep for Models: Columns</a:t>
            </a:r>
            <a:endParaRPr lang="en-US" sz="2800" dirty="0">
              <a:latin typeface="Arial"/>
              <a:cs typeface="Arial"/>
            </a:endParaRPr>
          </a:p>
        </p:txBody>
      </p:sp>
      <p:sp>
        <p:nvSpPr>
          <p:cNvPr id="22" name="TextBox 21">
            <a:extLst>
              <a:ext uri="{FF2B5EF4-FFF2-40B4-BE49-F238E27FC236}">
                <a16:creationId xmlns:a16="http://schemas.microsoft.com/office/drawing/2014/main" id="{78496B09-C04D-476F-99E5-C54E209B8CC0}"/>
              </a:ext>
            </a:extLst>
          </p:cNvPr>
          <p:cNvSpPr txBox="1"/>
          <p:nvPr/>
        </p:nvSpPr>
        <p:spPr>
          <a:xfrm>
            <a:off x="214759" y="1434084"/>
            <a:ext cx="8628300" cy="2813825"/>
          </a:xfrm>
          <a:prstGeom prst="rect">
            <a:avLst/>
          </a:prstGeom>
          <a:noFill/>
        </p:spPr>
        <p:txBody>
          <a:bodyPr wrap="square" rtlCol="0" anchor="t">
            <a:normAutofit fontScale="92500" lnSpcReduction="20000"/>
          </a:bodyPr>
          <a:lstStyle/>
          <a:p>
            <a:pPr marL="285750" indent="-285750">
              <a:buFont typeface="Arial" panose="020B0604020202020204" pitchFamily="34" charset="0"/>
              <a:buChar char="•"/>
            </a:pPr>
            <a:r>
              <a:rPr lang="en-US" dirty="0">
                <a:latin typeface="Arial"/>
                <a:cs typeface="Arial"/>
              </a:rPr>
              <a:t>We run this set as 8 individual and separate regional models</a:t>
            </a:r>
          </a:p>
          <a:p>
            <a:pPr marL="285750" indent="-285750">
              <a:buFont typeface="Arial" panose="020B0604020202020204" pitchFamily="34" charset="0"/>
              <a:buChar char="•"/>
            </a:pPr>
            <a:r>
              <a:rPr lang="en-US" dirty="0">
                <a:latin typeface="Arial"/>
                <a:cs typeface="Arial"/>
              </a:rPr>
              <a:t>We have no missing or duplicate rows in our model datasets. </a:t>
            </a:r>
          </a:p>
          <a:p>
            <a:pPr marL="285750" indent="-285750">
              <a:buFont typeface="Arial" panose="020B0604020202020204" pitchFamily="34" charset="0"/>
              <a:buChar char="•"/>
            </a:pPr>
            <a:r>
              <a:rPr lang="en-US" dirty="0">
                <a:latin typeface="Arial"/>
                <a:cs typeface="Arial"/>
              </a:rPr>
              <a:t>Before studying by region by brand:</a:t>
            </a:r>
          </a:p>
          <a:p>
            <a:pPr marL="285750" indent="-285750">
              <a:buFont typeface="Arial" panose="020B0604020202020204" pitchFamily="34" charset="0"/>
              <a:buChar char="•"/>
            </a:pPr>
            <a:r>
              <a:rPr lang="en-US" dirty="0">
                <a:latin typeface="Arial"/>
                <a:cs typeface="Arial"/>
              </a:rPr>
              <a:t>Our model datasets are composed of 260 rows and 60 columns separately for each 8 region.</a:t>
            </a:r>
          </a:p>
          <a:p>
            <a:pPr marL="285750" indent="-285750">
              <a:buFont typeface="Arial" panose="020B0604020202020204" pitchFamily="34" charset="0"/>
              <a:buChar char="•"/>
            </a:pPr>
            <a:r>
              <a:rPr lang="en-US" dirty="0">
                <a:latin typeface="Arial"/>
                <a:cs typeface="Arial"/>
              </a:rPr>
              <a:t>We split data into training (90%) and test (10%) and look at the test performances by R2.</a:t>
            </a:r>
          </a:p>
          <a:p>
            <a:pPr marL="742950" lvl="1" indent="-285750">
              <a:buFont typeface="Arial" panose="020B0604020202020204" pitchFamily="34" charset="0"/>
              <a:buChar char="•"/>
            </a:pPr>
            <a:r>
              <a:rPr lang="en-US" dirty="0">
                <a:latin typeface="Arial"/>
                <a:cs typeface="Arial"/>
              </a:rPr>
              <a:t>Not too much difference in R2</a:t>
            </a:r>
          </a:p>
          <a:p>
            <a:pPr marL="742950" lvl="1" indent="-285750">
              <a:buFont typeface="Arial" panose="020B0604020202020204" pitchFamily="34" charset="0"/>
              <a:buChar char="•"/>
            </a:pPr>
            <a:r>
              <a:rPr lang="en-US" dirty="0">
                <a:latin typeface="Arial"/>
                <a:cs typeface="Arial"/>
              </a:rPr>
              <a:t>Since we have too less of rows, we decided to get insight with the whole model by analyzing predictors of variables, rather trying to forecast next sales for Conagra.</a:t>
            </a:r>
          </a:p>
          <a:p>
            <a:pPr marL="742950" lvl="1" indent="-285750">
              <a:buFont typeface="Arial" panose="020B0604020202020204" pitchFamily="34" charset="0"/>
              <a:buChar char="•"/>
            </a:pPr>
            <a:r>
              <a:rPr lang="en-US" dirty="0">
                <a:latin typeface="Arial"/>
                <a:cs typeface="Arial"/>
              </a:rPr>
              <a:t>We cleaned up data from duplicates and missing rows</a:t>
            </a:r>
          </a:p>
          <a:p>
            <a:pPr marL="742950" lvl="1" indent="-285750">
              <a:buFont typeface="Arial" panose="020B0604020202020204" pitchFamily="34" charset="0"/>
              <a:buChar char="•"/>
            </a:pPr>
            <a:r>
              <a:rPr lang="en-US" dirty="0">
                <a:latin typeface="Arial"/>
                <a:cs typeface="Arial"/>
              </a:rPr>
              <a:t>We used R for modelling purposes and KNIME for data preparations</a:t>
            </a:r>
          </a:p>
          <a:p>
            <a:pPr marL="285750" indent="-285750">
              <a:buFont typeface="Arial" panose="020B0604020202020204" pitchFamily="34" charset="0"/>
              <a:buChar char="•"/>
            </a:pPr>
            <a:endParaRPr lang="en-US" dirty="0">
              <a:latin typeface="Arial"/>
              <a:cs typeface="Arial"/>
            </a:endParaRPr>
          </a:p>
          <a:p>
            <a:pPr marL="285750"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F6B8605A-F071-0AEC-783F-E4BDC76F49F2}"/>
              </a:ext>
            </a:extLst>
          </p:cNvPr>
          <p:cNvPicPr>
            <a:picLocks noChangeAspect="1"/>
          </p:cNvPicPr>
          <p:nvPr/>
        </p:nvPicPr>
        <p:blipFill>
          <a:blip r:embed="rId5"/>
          <a:stretch>
            <a:fillRect/>
          </a:stretch>
        </p:blipFill>
        <p:spPr>
          <a:xfrm>
            <a:off x="1592881" y="4686629"/>
            <a:ext cx="5958236" cy="1951836"/>
          </a:xfrm>
          <a:prstGeom prst="rect">
            <a:avLst/>
          </a:prstGeom>
        </p:spPr>
      </p:pic>
    </p:spTree>
    <p:extLst>
      <p:ext uri="{BB962C8B-B14F-4D97-AF65-F5344CB8AC3E}">
        <p14:creationId xmlns:p14="http://schemas.microsoft.com/office/powerpoint/2010/main" val="10665932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aEUyzbR_QGO8kJiUwy9K7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1b8144e-2d4f-448a-8ca1-9358a23f60b9" xsi:nil="true"/>
    <lcf76f155ced4ddcb4097134ff3c332f xmlns="cda619c6-4c96-47d2-affe-6186c5c2a4db">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59B22D967BD1345B9832D1DB8AF1C93" ma:contentTypeVersion="12" ma:contentTypeDescription="Create a new document." ma:contentTypeScope="" ma:versionID="4e51a09e19f802803b7b5f5266ebd334">
  <xsd:schema xmlns:xsd="http://www.w3.org/2001/XMLSchema" xmlns:xs="http://www.w3.org/2001/XMLSchema" xmlns:p="http://schemas.microsoft.com/office/2006/metadata/properties" xmlns:ns2="d1b8144e-2d4f-448a-8ca1-9358a23f60b9" xmlns:ns3="cda619c6-4c96-47d2-affe-6186c5c2a4db" xmlns:ns4="100ba7f8-5043-4b46-876b-8acd9fa32930" targetNamespace="http://schemas.microsoft.com/office/2006/metadata/properties" ma:root="true" ma:fieldsID="b27971c1bccd00490a99bbec6bb90a52" ns2:_="" ns3:_="" ns4:_="">
    <xsd:import namespace="d1b8144e-2d4f-448a-8ca1-9358a23f60b9"/>
    <xsd:import namespace="cda619c6-4c96-47d2-affe-6186c5c2a4db"/>
    <xsd:import namespace="100ba7f8-5043-4b46-876b-8acd9fa32930"/>
    <xsd:element name="properties">
      <xsd:complexType>
        <xsd:sequence>
          <xsd:element name="documentManagement">
            <xsd:complexType>
              <xsd:all>
                <xsd:element ref="ns2:TaxCatchAll" minOccurs="0"/>
                <xsd:element ref="ns2:TaxCatchAllLabel" minOccurs="0"/>
                <xsd:element ref="ns3:MediaServiceMetadata" minOccurs="0"/>
                <xsd:element ref="ns3:MediaServiceFastMetadata" minOccurs="0"/>
                <xsd:element ref="ns3:MediaServiceDateTaken" minOccurs="0"/>
                <xsd:element ref="ns3:MediaServiceGenerationTime" minOccurs="0"/>
                <xsd:element ref="ns3:MediaServiceEventHashCode" minOccurs="0"/>
                <xsd:element ref="ns3:MediaServiceLocation" minOccurs="0"/>
                <xsd:element ref="ns4:SharedWithUsers" minOccurs="0"/>
                <xsd:element ref="ns4:SharedWithDetails" minOccurs="0"/>
                <xsd:element ref="ns3:MediaServiceOCR" minOccurs="0"/>
                <xsd:element ref="ns3: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b8144e-2d4f-448a-8ca1-9358a23f60b9"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9ff1bcc9-4265-4e0f-93ea-a2768e571a1d}" ma:internalName="TaxCatchAll" ma:showField="CatchAllData" ma:web="100ba7f8-5043-4b46-876b-8acd9fa32930">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xonomy Catch All Column1" ma:hidden="true" ma:list="{9ff1bcc9-4265-4e0f-93ea-a2768e571a1d}" ma:internalName="TaxCatchAllLabel" ma:readOnly="true" ma:showField="CatchAllDataLabel" ma:web="100ba7f8-5043-4b46-876b-8acd9fa3293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da619c6-4c96-47d2-affe-6186c5c2a4db"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8c6a9cbf-610b-4416-a0bc-2fefbcf90a02"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00ba7f8-5043-4b46-876b-8acd9fa32930"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8c6a9cbf-610b-4416-a0bc-2fefbcf90a02" ContentTypeId="0x0101" PreviousValue="false"/>
</file>

<file path=customXml/itemProps1.xml><?xml version="1.0" encoding="utf-8"?>
<ds:datastoreItem xmlns:ds="http://schemas.openxmlformats.org/officeDocument/2006/customXml" ds:itemID="{41FC1924-E807-4FF0-8C7B-ABE802A5B27F}">
  <ds:schemaRefs>
    <ds:schemaRef ds:uri="http://www.w3.org/XML/1998/namespace"/>
    <ds:schemaRef ds:uri="http://schemas.microsoft.com/office/infopath/2007/PartnerControls"/>
    <ds:schemaRef ds:uri="http://purl.org/dc/dcmitype/"/>
    <ds:schemaRef ds:uri="http://purl.org/dc/terms/"/>
    <ds:schemaRef ds:uri="100ba7f8-5043-4b46-876b-8acd9fa32930"/>
    <ds:schemaRef ds:uri="http://schemas.microsoft.com/office/2006/metadata/properties"/>
    <ds:schemaRef ds:uri="http://schemas.microsoft.com/office/2006/documentManagement/types"/>
    <ds:schemaRef ds:uri="cda619c6-4c96-47d2-affe-6186c5c2a4db"/>
    <ds:schemaRef ds:uri="http://purl.org/dc/elements/1.1/"/>
    <ds:schemaRef ds:uri="http://schemas.openxmlformats.org/package/2006/metadata/core-properties"/>
    <ds:schemaRef ds:uri="d1b8144e-2d4f-448a-8ca1-9358a23f60b9"/>
  </ds:schemaRefs>
</ds:datastoreItem>
</file>

<file path=customXml/itemProps2.xml><?xml version="1.0" encoding="utf-8"?>
<ds:datastoreItem xmlns:ds="http://schemas.openxmlformats.org/officeDocument/2006/customXml" ds:itemID="{1D3E49E4-90A0-4533-AD09-693B934A0E20}">
  <ds:schemaRefs>
    <ds:schemaRef ds:uri="http://schemas.microsoft.com/sharepoint/v3/contenttype/forms"/>
  </ds:schemaRefs>
</ds:datastoreItem>
</file>

<file path=customXml/itemProps3.xml><?xml version="1.0" encoding="utf-8"?>
<ds:datastoreItem xmlns:ds="http://schemas.openxmlformats.org/officeDocument/2006/customXml" ds:itemID="{7CA1C913-6246-40D1-9CA8-DC6DDF2A93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b8144e-2d4f-448a-8ca1-9358a23f60b9"/>
    <ds:schemaRef ds:uri="cda619c6-4c96-47d2-affe-6186c5c2a4db"/>
    <ds:schemaRef ds:uri="100ba7f8-5043-4b46-876b-8acd9fa329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3E8AF06-4BC6-45F9-BA4D-B8182FCD2BFD}">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Office Theme</Template>
  <TotalTime>19116</TotalTime>
  <Words>3596</Words>
  <Application>Microsoft Macintosh PowerPoint</Application>
  <PresentationFormat>On-screen Show (4:3)</PresentationFormat>
  <Paragraphs>335</Paragraphs>
  <Slides>37</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4" baseType="lpstr">
      <vt:lpstr>Arial</vt:lpstr>
      <vt:lpstr>Calibri</vt:lpstr>
      <vt:lpstr>Calibri Light</vt:lpstr>
      <vt:lpstr>sohne</vt:lpstr>
      <vt:lpstr>source-serif-pro</vt:lpstr>
      <vt:lpstr>Custom Design</vt:lpstr>
      <vt:lpstr>think-cell Slide</vt:lpstr>
      <vt:lpstr>PowerPoint Presentation</vt:lpstr>
      <vt:lpstr>PowerPoint Presentation</vt:lpstr>
      <vt:lpstr>POS Dataset Analysis  2018-2023*</vt:lpstr>
      <vt:lpstr>POS Dataset Formation &amp; Tools</vt:lpstr>
      <vt:lpstr>Model before Regional Split</vt:lpstr>
      <vt:lpstr>Grouping Conagra Brands Data Prep for Models: Brand choices for Conagra</vt:lpstr>
      <vt:lpstr>Initial Feature Selection with obvious Collinearity </vt:lpstr>
      <vt:lpstr>Preparing Model Dataset: Pivoting by Brand</vt:lpstr>
      <vt:lpstr>Dataset for each model Data Prep for Models: Columns</vt:lpstr>
      <vt:lpstr>Part III –  Does Conagra cannibalize its own brands?</vt:lpstr>
      <vt:lpstr>Executive Summary Regional Market/Brand Analysis</vt:lpstr>
      <vt:lpstr>Top Conagra Brand per Region</vt:lpstr>
      <vt:lpstr>Southeast with Blue Bonnet</vt:lpstr>
      <vt:lpstr>California with Earth Balance</vt:lpstr>
      <vt:lpstr>Mid-south with Blue Bonnet Brand Total Sales Dollars</vt:lpstr>
      <vt:lpstr>Northeast with Smart Balance Brand Total Sales Dollars</vt:lpstr>
      <vt:lpstr>Great Lakes with Blue Bonnet Brand Total Sales Dollars</vt:lpstr>
      <vt:lpstr>South Central with Blue Bonnet Brand Total Sales Dollars</vt:lpstr>
      <vt:lpstr>West with Earth Balance Brand Total Sales Dollars</vt:lpstr>
      <vt:lpstr>PowerPoint Presentation</vt:lpstr>
      <vt:lpstr>POS Dataset Analysis  2018-2023*</vt:lpstr>
      <vt:lpstr>All POS combined</vt:lpstr>
      <vt:lpstr>POS Margarine/Spreads Dataset Analysis  2018-2023*</vt:lpstr>
      <vt:lpstr>Competitive Margarine Market Share by Geography</vt:lpstr>
      <vt:lpstr>Conagra Brands</vt:lpstr>
      <vt:lpstr>Conagra Brands Geography</vt:lpstr>
      <vt:lpstr>POS Margarine/Spreads Dataset Analysis  2018-2023* Pricing</vt:lpstr>
      <vt:lpstr>Competitive Margarine Market Pricing</vt:lpstr>
      <vt:lpstr>Competitive Margarine Market Pricing 2</vt:lpstr>
      <vt:lpstr>Margarine Correlation Matrix</vt:lpstr>
      <vt:lpstr>PowerPoint Presentation</vt:lpstr>
      <vt:lpstr>Executive Summary Buyers/Buying Market Analysis</vt:lpstr>
      <vt:lpstr>Household buying behavior  Market</vt:lpstr>
      <vt:lpstr>Household buying behavior  Conagra Brands</vt:lpstr>
      <vt:lpstr>Buying Distribution and Buying Index Tablespreads: Which demographics to focus or avoid?</vt:lpstr>
      <vt:lpstr>Tablespreads:  Strongest Competitors (by Buying Distribution)</vt:lpstr>
      <vt:lpstr>PowerPoint Presentation</vt:lpstr>
    </vt:vector>
  </TitlesOfParts>
  <Company>ConAgra Foods,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Scobey, Melissa (Sales)</dc:creator>
  <cp:lastModifiedBy>Genc, Hakan</cp:lastModifiedBy>
  <cp:revision>404</cp:revision>
  <dcterms:created xsi:type="dcterms:W3CDTF">2016-05-25T02:21:29Z</dcterms:created>
  <dcterms:modified xsi:type="dcterms:W3CDTF">2023-05-09T01:49:33Z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0x010100859B22D967BD1345B9832D1DB8AF1C93</vt:lpwstr>
  </property>
  <property fmtid="{D5CDD505-2E9C-101B-9397-08002B2CF9AE}" pid="3" name="MediaServiceImageTags">
    <vt:lpwstr/>
  </property>
  <property fmtid="{D5CDD505-2E9C-101B-9397-08002B2CF9AE}" pid="4" name="MSIP_Label_9d258917-277f-42cd-a3cd-14c4e9ee58bc_Enabled">
    <vt:lpwstr>true</vt:lpwstr>
  </property>
  <property fmtid="{D5CDD505-2E9C-101B-9397-08002B2CF9AE}" pid="5" name="MSIP_Label_9d258917-277f-42cd-a3cd-14c4e9ee58bc_SetDate">
    <vt:lpwstr>2023-04-29T00:47:43Z</vt:lpwstr>
  </property>
  <property fmtid="{D5CDD505-2E9C-101B-9397-08002B2CF9AE}" pid="6" name="MSIP_Label_9d258917-277f-42cd-a3cd-14c4e9ee58bc_Method">
    <vt:lpwstr>Standard</vt:lpwstr>
  </property>
  <property fmtid="{D5CDD505-2E9C-101B-9397-08002B2CF9AE}" pid="7" name="MSIP_Label_9d258917-277f-42cd-a3cd-14c4e9ee58bc_Name">
    <vt:lpwstr>restricted</vt:lpwstr>
  </property>
  <property fmtid="{D5CDD505-2E9C-101B-9397-08002B2CF9AE}" pid="8" name="MSIP_Label_9d258917-277f-42cd-a3cd-14c4e9ee58bc_SiteId">
    <vt:lpwstr>38ae3bcd-9579-4fd4-adda-b42e1495d55a</vt:lpwstr>
  </property>
  <property fmtid="{D5CDD505-2E9C-101B-9397-08002B2CF9AE}" pid="9" name="MSIP_Label_9d258917-277f-42cd-a3cd-14c4e9ee58bc_ActionId">
    <vt:lpwstr>f2a9076a-9d3d-4f89-a379-33dcf25defc0</vt:lpwstr>
  </property>
  <property fmtid="{D5CDD505-2E9C-101B-9397-08002B2CF9AE}" pid="10" name="MSIP_Label_9d258917-277f-42cd-a3cd-14c4e9ee58bc_ContentBits">
    <vt:lpwstr>0</vt:lpwstr>
  </property>
  <property fmtid="{D5CDD505-2E9C-101B-9397-08002B2CF9AE}" pid="11" name="Document_Confidentiality">
    <vt:lpwstr>Restricted</vt:lpwstr>
  </property>
</Properties>
</file>