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58" r:id="rId15"/>
    <p:sldId id="259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7.png"/><Relationship Id="rId3" Type="http://schemas.openxmlformats.org/officeDocument/2006/relationships/tags" Target="../tags/tag3.xml"/><Relationship Id="rId21" Type="http://schemas.openxmlformats.org/officeDocument/2006/relationships/image" Target="../media/image5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6.png"/><Relationship Id="rId2" Type="http://schemas.openxmlformats.org/officeDocument/2006/relationships/tags" Target="../tags/tag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4.png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4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54.png"/><Relationship Id="rId26" Type="http://schemas.openxmlformats.org/officeDocument/2006/relationships/image" Target="../media/image3.png"/><Relationship Id="rId3" Type="http://schemas.openxmlformats.org/officeDocument/2006/relationships/tags" Target="../tags/tag16.xml"/><Relationship Id="rId21" Type="http://schemas.openxmlformats.org/officeDocument/2006/relationships/image" Target="../media/image48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53.png"/><Relationship Id="rId25" Type="http://schemas.openxmlformats.org/officeDocument/2006/relationships/image" Target="../media/image59.png"/><Relationship Id="rId2" Type="http://schemas.openxmlformats.org/officeDocument/2006/relationships/tags" Target="../tags/tag15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3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8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7.png"/><Relationship Id="rId28" Type="http://schemas.openxmlformats.org/officeDocument/2006/relationships/image" Target="../media/image61.png"/><Relationship Id="rId10" Type="http://schemas.openxmlformats.org/officeDocument/2006/relationships/tags" Target="../tags/tag23.xml"/><Relationship Id="rId19" Type="http://schemas.openxmlformats.org/officeDocument/2006/relationships/image" Target="../media/image55.png"/><Relationship Id="rId31" Type="http://schemas.openxmlformats.org/officeDocument/2006/relationships/image" Target="../media/image64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49.png"/><Relationship Id="rId27" Type="http://schemas.openxmlformats.org/officeDocument/2006/relationships/image" Target="../media/image17.png"/><Relationship Id="rId30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3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8.png"/><Relationship Id="rId5" Type="http://schemas.openxmlformats.org/officeDocument/2006/relationships/tags" Target="../tags/tag35.xml"/><Relationship Id="rId10" Type="http://schemas.openxmlformats.org/officeDocument/2006/relationships/image" Target="../media/image62.png"/><Relationship Id="rId4" Type="http://schemas.openxmlformats.org/officeDocument/2006/relationships/tags" Target="../tags/tag34.xml"/><Relationship Id="rId9" Type="http://schemas.openxmlformats.org/officeDocument/2006/relationships/image" Target="../media/image60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CS771: Introduction to Machine Learning</a:t>
            </a:r>
          </a:p>
          <a:p>
            <a:r>
              <a:rPr lang="en-IN" dirty="0" err="1"/>
              <a:t>Purushottam</a:t>
            </a:r>
            <a:r>
              <a:rPr lang="en-IN" dirty="0"/>
              <a:t> </a:t>
            </a:r>
            <a:r>
              <a:rPr lang="en-IN" dirty="0" err="1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1090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  <a:p>
                <a:r>
                  <a:rPr lang="en-IN" sz="2400" dirty="0"/>
                  <a:t>Using a similar method, the Hessian can be calculated as well!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converge toward local max</a:t>
            </a: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diverge away from 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Hessians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Hessian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ND i.e. local max</a:t>
                </a: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PD i.e. local min</a:t>
                </a: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neither PD nor ND (it is a saddle point)</a:t>
                </a: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blipFill>
                <a:blip r:embed="rId5"/>
                <a:stretch>
                  <a:fillRect r="-991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Convex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convex. The union may or may not be convex!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</a:t>
              </a:r>
            </a:p>
            <a:p>
              <a:pPr algn="ctr"/>
              <a:r>
                <a:rPr lang="en-IN" sz="3600" dirty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Convexity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Sums of convex functions are convex</a:t>
                </a:r>
              </a:p>
              <a:p>
                <a:r>
                  <a:rPr lang="en-IN" dirty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Non-differentiable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hinge loss function is not differentiable everywhere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pPr lvl="1"/>
            <a:r>
              <a:rPr lang="en-IN" dirty="0"/>
              <a:t>Can we define some form of gradient for non-diff functions as well?</a:t>
            </a:r>
          </a:p>
          <a:p>
            <a:pPr lvl="1"/>
            <a:r>
              <a:rPr lang="en-IN" dirty="0"/>
              <a:t>Yes, if a function is convex, then no matter if it is non-differentiable, a notion of gradient called </a:t>
            </a:r>
            <a:r>
              <a:rPr lang="en-IN" i="1" dirty="0" err="1"/>
              <a:t>subgradient</a:t>
            </a:r>
            <a:r>
              <a:rPr lang="en-IN" dirty="0"/>
              <a:t> can always be defined for it</a:t>
            </a:r>
          </a:p>
          <a:p>
            <a:r>
              <a:rPr lang="en-IN" dirty="0"/>
              <a:t>Recall that for differentiable functions, the gradient defines a </a:t>
            </a:r>
            <a:r>
              <a:rPr lang="en-IN" i="1" dirty="0"/>
              <a:t>tangent</a:t>
            </a:r>
            <a:r>
              <a:rPr lang="en-IN" dirty="0"/>
              <a:t> hyperplane at every point and the function must lie above this plane</a:t>
            </a:r>
          </a:p>
          <a:p>
            <a:r>
              <a:rPr lang="en-IN" dirty="0" err="1"/>
              <a:t>Subgradients</a:t>
            </a:r>
            <a:r>
              <a:rPr lang="en-IN" dirty="0"/>
              <a:t> exploit and generalize this property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Point of non-differentiability</a:t>
            </a: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Subgradients</a:t>
            </a:r>
            <a:r>
              <a:rPr lang="en-IN" dirty="0"/>
              <a:t> and the </a:t>
            </a:r>
            <a:r>
              <a:rPr lang="en-IN" dirty="0" err="1"/>
              <a:t>subdifferential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are uniquely linked to its gradients</a:t>
                </a:r>
              </a:p>
              <a:p>
                <a:pPr lvl="2"/>
                <a:r>
                  <a:rPr lang="en-IN" dirty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/>
                  <a:t>Trick</a:t>
                </a:r>
                <a:r>
                  <a:rPr lang="en-IN" dirty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Subgradients</a:t>
                </a:r>
                <a:r>
                  <a:rPr lang="en-IN" dirty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that satisfies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is called a </a:t>
                </a:r>
                <a:r>
                  <a:rPr lang="en-IN" dirty="0" err="1"/>
                  <a:t>subgradient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Subdifferential</a:t>
                </a:r>
                <a:r>
                  <a:rPr lang="en-IN" dirty="0"/>
                  <a:t>: the set of all </a:t>
                </a:r>
                <a:r>
                  <a:rPr lang="en-IN" dirty="0" err="1"/>
                  <a:t>subgradients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known as the </a:t>
                </a:r>
                <a:r>
                  <a:rPr lang="en-IN" dirty="0" err="1"/>
                  <a:t>subdifferential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How can I find out the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subgradients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of a function?</a:t>
            </a:r>
          </a:p>
        </p:txBody>
      </p:sp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>
                    <a:solidFill>
                      <a:schemeClr val="accent1"/>
                    </a:solidFill>
                    <a:latin typeface="+mn-lt"/>
                  </a:rPr>
                  <a:t>Gradient Calculus</a:t>
                </a:r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b="1" dirty="0">
                    <a:solidFill>
                      <a:schemeClr val="tx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>
                    <a:solidFill>
                      <a:schemeClr val="accent1"/>
                    </a:solidFill>
                    <a:latin typeface="+mn-lt"/>
                  </a:rPr>
                  <a:t>Subgradient Calculus</a:t>
                </a:r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IN" dirty="0">
                <a:latin typeface="+mj-lt"/>
                <a:ea typeface="Microsoft YaHei UI Light" panose="020B0502040204020203" pitchFamily="34" charset="-122"/>
              </a:rPr>
            </a:b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>Scaling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>Sum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What about stationary points?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Good point! In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subdifferential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6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Local minima/maxima must be stationary in this sense even for non-differentiable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>
                    <a:latin typeface="+mj-lt"/>
                  </a:rPr>
                  <a:t>.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>
                  <a:latin typeface="+mj-lt"/>
                </a:endParaRPr>
              </a:p>
              <a:p>
                <a:r>
                  <a:rPr lang="en-IN" sz="2800" dirty="0">
                    <a:latin typeface="+mj-lt"/>
                  </a:rPr>
                  <a:t>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8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18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Calculus basics: extrema, saddle </a:t>
            </a:r>
            <a:r>
              <a:rPr lang="en-IN"/>
              <a:t>points, gradient</a:t>
            </a:r>
            <a:r>
              <a:rPr lang="en-IN" dirty="0"/>
              <a:t>, Hessian,</a:t>
            </a:r>
          </a:p>
          <a:p>
            <a:r>
              <a:rPr lang="en-IN" dirty="0"/>
              <a:t>Dealing with non-differentiable functions</a:t>
            </a:r>
          </a:p>
          <a:p>
            <a:r>
              <a:rPr lang="en-IN" dirty="0"/>
              <a:t>Convex sets and 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</a:t>
            </a:r>
            <a:r>
              <a:rPr lang="en-IN" dirty="0" err="1"/>
              <a:t>subgradient</a:t>
            </a:r>
            <a:r>
              <a:rPr lang="en-IN" dirty="0"/>
              <a:t> for 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/>
                  <a:t> use </a:t>
                </a:r>
                <a:r>
                  <a:rPr lang="en-IN" b="0" dirty="0" err="1"/>
                  <a:t>subdifferential</a:t>
                </a:r>
                <a:r>
                  <a:rPr lang="en-IN" b="0" dirty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>
                  <a:solidFill>
                    <a:schemeClr val="tx1"/>
                  </a:solidFill>
                  <a:latin typeface="+mj-lt"/>
                </a:rPr>
                <a:t>Applying </a:t>
              </a:r>
              <a:r>
                <a:rPr lang="en-IN" sz="3200" dirty="0" err="1">
                  <a:solidFill>
                    <a:schemeClr val="tx1"/>
                  </a:solidFill>
                  <a:latin typeface="+mj-lt"/>
                </a:rPr>
                <a:t>subgradient</a:t>
              </a:r>
              <a:r>
                <a:rPr lang="en-IN" sz="3200" dirty="0">
                  <a:solidFill>
                    <a:schemeClr val="tx1"/>
                  </a:solidFill>
                  <a:latin typeface="+mj-lt"/>
                </a:rPr>
                <a:t> chain rule gives us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9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Since we always seek the “best” values of a function, usually we are looking for the maxima or the minima of a function</a:t>
            </a:r>
          </a:p>
          <a:p>
            <a:r>
              <a:rPr lang="en-IN" b="1" dirty="0"/>
              <a:t>Global extrema</a:t>
            </a:r>
            <a:r>
              <a:rPr lang="en-IN" dirty="0"/>
              <a:t>: a point which achieves the</a:t>
            </a:r>
            <a:br>
              <a:rPr lang="en-IN" dirty="0"/>
            </a:br>
            <a:r>
              <a:rPr lang="en-IN" dirty="0"/>
              <a:t>best value of the function (max/min) among</a:t>
            </a:r>
            <a:br>
              <a:rPr lang="en-IN" dirty="0"/>
            </a:br>
            <a:r>
              <a:rPr lang="en-IN" dirty="0"/>
              <a:t>all the possible points</a:t>
            </a:r>
          </a:p>
          <a:p>
            <a:r>
              <a:rPr lang="en-IN" b="1" dirty="0"/>
              <a:t>Local extrema</a:t>
            </a:r>
            <a:r>
              <a:rPr lang="en-IN" dirty="0"/>
              <a:t>: a point which achieves the</a:t>
            </a:r>
            <a:br>
              <a:rPr lang="en-IN" dirty="0"/>
            </a:br>
            <a:r>
              <a:rPr lang="en-IN" dirty="0"/>
              <a:t>best value of the function only in a small</a:t>
            </a:r>
            <a:br>
              <a:rPr lang="en-IN" dirty="0"/>
            </a:br>
            <a:r>
              <a:rPr lang="en-IN" dirty="0"/>
              <a:t>region surrounding that point</a:t>
            </a:r>
          </a:p>
          <a:p>
            <a:r>
              <a:rPr lang="en-IN" dirty="0"/>
              <a:t>Most machine learning algorithms love to find the global extrema</a:t>
            </a:r>
          </a:p>
          <a:p>
            <a:pPr lvl="1"/>
            <a:r>
              <a:rPr lang="en-IN" dirty="0"/>
              <a:t>E.g. we saw that CSVM wanted to find the model with max margin</a:t>
            </a:r>
          </a:p>
          <a:p>
            <a:r>
              <a:rPr lang="en-IN" dirty="0"/>
              <a:t>Sometimes it is difficult so we settle for local extrema (e.g. </a:t>
            </a:r>
            <a:r>
              <a:rPr lang="en-IN" dirty="0" err="1"/>
              <a:t>deepnets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74796" y="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821959" y="169503"/>
            <a:ext cx="4169016" cy="899921"/>
          </a:xfrm>
          <a:prstGeom prst="wedgeRectCallout">
            <a:avLst>
              <a:gd name="adj1" fmla="val 80101"/>
              <a:gd name="adj2" fmla="val 642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Forget constraints for now – we will take care of them later!</a:t>
            </a:r>
          </a:p>
        </p:txBody>
      </p:sp>
      <p:sp>
        <p:nvSpPr>
          <p:cNvPr id="20" name="Freeform 19"/>
          <p:cNvSpPr/>
          <p:nvPr/>
        </p:nvSpPr>
        <p:spPr>
          <a:xfrm>
            <a:off x="7686613" y="2015818"/>
            <a:ext cx="4356789" cy="2882589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7686613" y="2015818"/>
            <a:ext cx="4356789" cy="2880516"/>
            <a:chOff x="7686613" y="2015818"/>
            <a:chExt cx="4356789" cy="28805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9547476" y="1342600"/>
            <a:ext cx="1579435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Global max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7161088" y="4082740"/>
            <a:ext cx="1738032" cy="587062"/>
          </a:xfrm>
          <a:prstGeom prst="wedgeRectCallout">
            <a:avLst>
              <a:gd name="adj1" fmla="val 90411"/>
              <a:gd name="adj2" fmla="val 834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Global min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391049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75140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9097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5802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1276263" y="4000363"/>
            <a:ext cx="859588" cy="760039"/>
          </a:xfrm>
          <a:prstGeom prst="wedgeRectCallout">
            <a:avLst>
              <a:gd name="adj1" fmla="val -97548"/>
              <a:gd name="adj2" fmla="val 37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0574796" y="2062111"/>
            <a:ext cx="1579435" cy="587062"/>
          </a:xfrm>
          <a:prstGeom prst="wedgeRectCallout">
            <a:avLst>
              <a:gd name="adj1" fmla="val -61240"/>
              <a:gd name="adj2" fmla="val 92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</p:spTree>
    <p:extLst>
      <p:ext uri="{BB962C8B-B14F-4D97-AF65-F5344CB8AC3E}">
        <p14:creationId xmlns:p14="http://schemas.microsoft.com/office/powerpoint/2010/main" val="6392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uiExpand="1" animBg="1"/>
      <p:bldP spid="20" grpId="0" animBg="1"/>
      <p:bldP spid="31" grpId="0" uiExpand="1" animBg="1"/>
      <p:bldP spid="32" grpId="0" uiExpand="1" animBg="1"/>
      <p:bldP spid="36" grpId="0" uiExpand="1" animBg="1"/>
      <p:bldP spid="35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the sign of its derivative at any point tells us whether we should move left or right on the number line to </a:t>
                </a:r>
                <a:r>
                  <a:rPr lang="en-IN" i="1" dirty="0"/>
                  <a:t>increase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If sign is positive, we should move right else left</a:t>
                </a:r>
              </a:p>
              <a:p>
                <a:r>
                  <a:rPr lang="en-IN" dirty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4"/>
                <a:stretch>
                  <a:fillRect t="-966" r="-134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864033" y="5915433"/>
            <a:ext cx="4033333" cy="865511"/>
          </a:xfrm>
          <a:prstGeom prst="wedgeRectCallout">
            <a:avLst>
              <a:gd name="adj1" fmla="val -67905"/>
              <a:gd name="adj2" fmla="val -239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Why do you keep saying “little bit”? What if I move a lot?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" y="64931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6"/>
                <a:stretch>
                  <a:fillRect t="-3759" r="-1507" b="-37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5-Point Star 48"/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>
                    <a:solidFill>
                      <a:schemeClr val="tx1"/>
                    </a:solidFill>
                    <a:latin typeface="+mj-lt"/>
                  </a:rPr>
                  <a:t>Corollary of Taylor’s Theorem</a:t>
                </a:r>
                <a:br>
                  <a:rPr lang="en-IN" sz="320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IN" sz="3200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+mj-lt"/>
                  </a:rPr>
                  <a:t> is “small”</a:t>
                </a: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blipFill>
                <a:blip r:embed="rId11"/>
                <a:stretch>
                  <a:fillRect t="-5952" b="-1388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59" y="5118453"/>
            <a:ext cx="1735440" cy="1735440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9115561" y="5318479"/>
            <a:ext cx="1547667" cy="868956"/>
          </a:xfrm>
          <a:prstGeom prst="wedgeRectCallout">
            <a:avLst>
              <a:gd name="adj1" fmla="val 89412"/>
              <a:gd name="adj2" fmla="val 53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How small is “small”?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ular Callout 64"/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5" name="Rectangular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4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7" grpId="0" uiExpand="1" animBg="1"/>
      <p:bldP spid="18" grpId="0" animBg="1"/>
      <p:bldP spid="20" grpId="0" animBg="1"/>
      <p:bldP spid="39" grpId="0"/>
      <p:bldP spid="40" grpId="0"/>
      <p:bldP spid="45" grpId="0"/>
      <p:bldP spid="46" grpId="0"/>
      <p:bldP spid="49" grpId="0" animBg="1"/>
      <p:bldP spid="49" grpId="1" animBg="1"/>
      <p:bldP spid="49" grpId="2" animBg="1"/>
      <p:bldP spid="50" grpId="0" animBg="1"/>
      <p:bldP spid="50" grpId="1" animBg="1"/>
      <p:bldP spid="61" grpId="0" animBg="1"/>
      <p:bldP spid="6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places where the derivative vanishes i.e. is 0</a:t>
            </a:r>
          </a:p>
          <a:p>
            <a:r>
              <a:rPr lang="en-IN" dirty="0"/>
              <a:t>These can be local/global extrema or saddle points</a:t>
            </a:r>
          </a:p>
          <a:p>
            <a:r>
              <a:rPr lang="en-IN" dirty="0"/>
              <a:t>The derivative being zero is its way of telling us</a:t>
            </a:r>
            <a:br>
              <a:rPr lang="en-IN" dirty="0"/>
            </a:br>
            <a:r>
              <a:rPr lang="en-IN" dirty="0"/>
              <a:t>that at that point, the function looks flat</a:t>
            </a:r>
          </a:p>
          <a:p>
            <a:r>
              <a:rPr lang="en-IN" dirty="0"/>
              <a:t>Saddle points can be tedious in ML</a:t>
            </a:r>
          </a:p>
          <a:p>
            <a:r>
              <a:rPr lang="en-IN" dirty="0"/>
              <a:t>We can find out if a stationary point</a:t>
            </a:r>
            <a:br>
              <a:rPr lang="en-IN" dirty="0"/>
            </a:br>
            <a:r>
              <a:rPr lang="en-IN" dirty="0"/>
              <a:t>is saddle or extrema using 2</a:t>
            </a:r>
            <a:r>
              <a:rPr lang="en-IN" baseline="30000" dirty="0"/>
              <a:t>nd</a:t>
            </a:r>
            <a:r>
              <a:rPr lang="en-IN" dirty="0"/>
              <a:t> derivative</a:t>
            </a:r>
          </a:p>
          <a:p>
            <a:r>
              <a:rPr lang="en-IN" dirty="0"/>
              <a:t>Just as sign of the derivative tells us if the function is increasing or decreasing if we move left a tiny bit, the 2</a:t>
            </a:r>
            <a:r>
              <a:rPr lang="en-IN" baseline="30000" dirty="0"/>
              <a:t>nd</a:t>
            </a:r>
            <a:r>
              <a:rPr lang="en-IN" dirty="0"/>
              <a:t> derivative tells us if the derivative is increasing or decreasing if we move left a tiny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3517" y="1665171"/>
            <a:ext cx="2743974" cy="51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10529335" y="3142570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8699665" y="3011189"/>
            <a:ext cx="1397313" cy="982037"/>
          </a:xfrm>
          <a:prstGeom prst="wedgeRectCallout">
            <a:avLst>
              <a:gd name="adj1" fmla="val 109532"/>
              <a:gd name="adj2" fmla="val 74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Yeah, not a big fan!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ular Callout 32"/>
              <p:cNvSpPr/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derivative moves from +</a:t>
                </a:r>
                <a:r>
                  <a:rPr lang="en-US" sz="2400" dirty="0" err="1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to -</a:t>
                </a:r>
                <a:r>
                  <a:rPr lang="en-US" sz="2400" dirty="0" err="1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around this point – local/global max!</a:t>
                </a:r>
              </a:p>
            </p:txBody>
          </p:sp>
        </mc:Choice>
        <mc:Fallback xmlns="">
          <p:sp>
            <p:nvSpPr>
              <p:cNvPr id="33" name="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blipFill>
                <a:blip r:embed="rId2"/>
                <a:stretch>
                  <a:fillRect l="-1358" t="-481" b="-8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then derivative moves from -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to +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around this point – local/global min!</a:t>
                </a: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blipFill>
                <a:blip r:embed="rId3"/>
                <a:stretch>
                  <a:fillRect l="-324" t="-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this may be extrema/saddle – higher derivatives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needed</a:t>
                </a: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blipFill>
                <a:blip r:embed="rId4"/>
                <a:stretch>
                  <a:fillRect l="-722" t="-96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32" grpId="0" uiExpand="1" animBg="1"/>
      <p:bldP spid="33" grpId="0" uiExpand="1" animBg="1"/>
      <p:bldP spid="34" grpId="0" uiExpand="1" animBg="1"/>
      <p:bldP spid="3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/>
                  <a:t>Sum Rule</a:t>
                </a:r>
                <a:r>
                  <a:rPr lang="en-IN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/>
              </a:p>
              <a:p>
                <a:r>
                  <a:rPr lang="en-IN" b="1" dirty="0"/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b="0" dirty="0"/>
                  <a:t> is not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b="0" dirty="0"/>
              </a:p>
              <a:p>
                <a:r>
                  <a:rPr lang="en-IN" b="1" dirty="0"/>
                  <a:t>Product Rule</a:t>
                </a:r>
                <a:r>
                  <a:rPr lang="en-IN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/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/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Most common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068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Plots courtesy academo.org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axes! </a:t>
                </a: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dimensions</a:t>
                </a: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>
                    <a:solidFill>
                      <a:schemeClr val="tx1"/>
                    </a:solidFill>
                    <a:latin typeface="+mj-lt"/>
                  </a:rPr>
                  <a:t>Taylor’s Theorem in higher dims</a:t>
                </a:r>
                <a:br>
                  <a:rPr lang="en-IN" sz="2400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If we move along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8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sz="28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is “small”</a:t>
                </a: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blipFill>
                <a:blip r:embed="rId11"/>
                <a:stretch>
                  <a:fillRect l="-1657" b="-3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7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 derivatives in higher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2</a:t>
                </a:r>
                <a:r>
                  <a:rPr lang="en-IN" baseline="30000" dirty="0"/>
                  <a:t>nd</a:t>
                </a:r>
                <a:r>
                  <a:rPr lang="en-IN" dirty="0"/>
                  <a:t> derivative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matrix called the </a:t>
                </a:r>
                <a:r>
                  <a:rPr lang="en-IN" i="1" dirty="0"/>
                  <a:t>Hessian</a:t>
                </a:r>
                <a:br>
                  <a:rPr lang="en-IN" dirty="0"/>
                </a:br>
                <a:endParaRPr lang="en-IN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May get difficult to </a:t>
                </a:r>
                <a:r>
                  <a:rPr lang="en-IN" i="1" dirty="0"/>
                  <a:t>visualize </a:t>
                </a:r>
                <a:r>
                  <a:rPr lang="en-IN" dirty="0"/>
                  <a:t>higher derivatives – just go with the math</a:t>
                </a:r>
              </a:p>
              <a:p>
                <a:r>
                  <a:rPr lang="en-IN" dirty="0"/>
                  <a:t>3</a:t>
                </a:r>
                <a:r>
                  <a:rPr lang="en-IN" baseline="30000" dirty="0"/>
                  <a:t>rd</a:t>
                </a:r>
                <a:r>
                  <a:rPr lang="en-IN" dirty="0"/>
                  <a:t> and higher derivatives must be expressed as </a:t>
                </a:r>
                <a:r>
                  <a:rPr lang="en-IN" i="1" dirty="0"/>
                  <a:t>tensors</a:t>
                </a:r>
              </a:p>
              <a:p>
                <a:r>
                  <a:rPr lang="en-IN" dirty="0"/>
                  <a:t>All rules of derivatives (chain, product </a:t>
                </a:r>
                <a:r>
                  <a:rPr lang="en-IN" dirty="0" err="1"/>
                  <a:t>etc</a:t>
                </a:r>
                <a:r>
                  <a:rPr lang="en-IN" dirty="0"/>
                  <a:t>) apply here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Stationary Points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-dimensions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These are places where the gradient vanishes i.e. is a zero vector!</a:t>
                </a:r>
              </a:p>
              <a:p>
                <a:r>
                  <a:rPr lang="en-IN" dirty="0"/>
                  <a:t>We can still find out if a stationary point is saddle or extrema using the 2</a:t>
                </a:r>
                <a:r>
                  <a:rPr lang="en-IN" baseline="30000" dirty="0"/>
                  <a:t>nd</a:t>
                </a:r>
                <a:r>
                  <a:rPr lang="en-IN" dirty="0"/>
                  <a:t> derivative test just as in 1D</a:t>
                </a:r>
              </a:p>
              <a:p>
                <a:r>
                  <a:rPr lang="en-IN" dirty="0"/>
                  <a:t>A bit more complicated to visualize, but the Hessian tells us how the surface of the function is curved at a point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PD matrix, then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min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ND matrix, then </a:t>
                </a:r>
                <a14:m>
                  <m:oMath xmlns:m="http://schemas.openxmlformats.org/officeDocument/2006/math">
                    <m:r>
                      <a:rPr lang="en-IN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max</a:t>
                </a:r>
              </a:p>
              <a:p>
                <a:r>
                  <a:rPr lang="en-IN" dirty="0"/>
                  <a:t>If neither of these are true, then either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saddle point or the test fails, need higher order derivatives to verify</a:t>
                </a:r>
              </a:p>
              <a:p>
                <a:pPr lvl="2"/>
                <a:r>
                  <a:rPr lang="en-US" dirty="0"/>
                  <a:t>Whether point is saddle or test has failed depends on </a:t>
                </a:r>
                <a:r>
                  <a:rPr lang="en-US" b="1" dirty="0"/>
                  <a:t>eigenvalues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US" dirty="0"/>
                  <a:t>We will learn about eigenvalues in a few weeks when we refresh linear algebra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3"/>
                <a:stretch>
                  <a:fillRect l="-562" t="-2545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17329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318550" y="1469378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negative definite (ND)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50" y="1469378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5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17750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positive definite (PD)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blipFill>
                <a:blip r:embed="rId7"/>
                <a:stretch>
                  <a:fillRect l="-8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1" y="3886127"/>
            <a:ext cx="1813917" cy="1813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376203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negative semidefinite (NSD)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10"/>
                <a:stretch>
                  <a:fillRect r="-22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positive semidefinite (PSD)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blipFill>
                <a:blip r:embed="rId11"/>
                <a:stretch>
                  <a:fillRect l="-838" b="-55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1814</TotalTime>
  <Words>2595</Words>
  <Application>Microsoft Office PowerPoint</Application>
  <PresentationFormat>Widescreen</PresentationFormat>
  <Paragraphs>332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Metropolitan</vt:lpstr>
      <vt:lpstr>Calculus Refresher</vt:lpstr>
      <vt:lpstr>Topics to be Covered</vt:lpstr>
      <vt:lpstr>Extrema</vt:lpstr>
      <vt:lpstr>Derivatives</vt:lpstr>
      <vt:lpstr>Stationary Points</vt:lpstr>
      <vt:lpstr>Rules of derivatives</vt:lpstr>
      <vt:lpstr>Multivariate Functions f:R^d→R</vt:lpstr>
      <vt:lpstr>Higher derivatives in higher dimensions</vt:lpstr>
      <vt:lpstr>Stationary Points in d-dimensions</vt:lpstr>
      <vt:lpstr>A Toy Example – Function Values</vt:lpstr>
      <vt:lpstr>A Toy Example – Gradients</vt:lpstr>
      <vt:lpstr>A Toy Example – Gradients</vt:lpstr>
      <vt:lpstr>A Toy Example – Hessians</vt:lpstr>
      <vt:lpstr>Convex Sets</vt:lpstr>
      <vt:lpstr>Convex Functions</vt:lpstr>
      <vt:lpstr>Checking for Convexity</vt:lpstr>
      <vt:lpstr>Non-differentiable Functions</vt:lpstr>
      <vt:lpstr>Subgradients and the subdifferential</vt:lpstr>
      <vt:lpstr>Subgradient Calculus</vt:lpstr>
      <vt:lpstr>Example: subgradient for hinge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Aditya Raghuwanshi</cp:lastModifiedBy>
  <cp:revision>208</cp:revision>
  <dcterms:created xsi:type="dcterms:W3CDTF">2018-07-30T05:08:11Z</dcterms:created>
  <dcterms:modified xsi:type="dcterms:W3CDTF">2020-01-18T20:34:18Z</dcterms:modified>
</cp:coreProperties>
</file>