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swald Bold" charset="1" panose="00000800000000000000"/>
      <p:regular r:id="rId12"/>
    </p:embeddedFont>
    <p:embeddedFont>
      <p:font typeface="Public San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3.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sp>
        <p:nvSpPr>
          <p:cNvPr name="Freeform 2" id="2"/>
          <p:cNvSpPr/>
          <p:nvPr/>
        </p:nvSpPr>
        <p:spPr>
          <a:xfrm flipH="false" flipV="false" rot="0">
            <a:off x="0" y="-658436"/>
            <a:ext cx="5254656" cy="5015808"/>
          </a:xfrm>
          <a:custGeom>
            <a:avLst/>
            <a:gdLst/>
            <a:ahLst/>
            <a:cxnLst/>
            <a:rect r="r" b="b" t="t" l="l"/>
            <a:pathLst>
              <a:path h="5015808" w="5254656">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14687" y="5798938"/>
            <a:ext cx="6389491" cy="4612051"/>
          </a:xfrm>
          <a:custGeom>
            <a:avLst/>
            <a:gdLst/>
            <a:ahLst/>
            <a:cxnLst/>
            <a:rect r="r" b="b" t="t" l="l"/>
            <a:pathLst>
              <a:path h="4612051" w="638949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483872" y="2552371"/>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23117" y="7602942"/>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172178" y="8461425"/>
            <a:ext cx="1724482" cy="579857"/>
          </a:xfrm>
          <a:custGeom>
            <a:avLst/>
            <a:gdLst/>
            <a:ahLst/>
            <a:cxnLst/>
            <a:rect r="r" b="b" t="t" l="l"/>
            <a:pathLst>
              <a:path h="579857" w="1724482">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608660" y="1245718"/>
            <a:ext cx="1724482" cy="579857"/>
          </a:xfrm>
          <a:custGeom>
            <a:avLst/>
            <a:gdLst/>
            <a:ahLst/>
            <a:cxnLst/>
            <a:rect r="r" b="b" t="t" l="l"/>
            <a:pathLst>
              <a:path h="579857" w="1724482">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1377810" y="8307554"/>
            <a:ext cx="3262781" cy="2854402"/>
          </a:xfrm>
          <a:custGeom>
            <a:avLst/>
            <a:gdLst/>
            <a:ahLst/>
            <a:cxnLst/>
            <a:rect r="r" b="b" t="t" l="l"/>
            <a:pathLst>
              <a:path h="2854402" w="3262781">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6199224" y="-1028827"/>
            <a:ext cx="3262781" cy="2854402"/>
          </a:xfrm>
          <a:custGeom>
            <a:avLst/>
            <a:gdLst/>
            <a:ahLst/>
            <a:cxnLst/>
            <a:rect r="r" b="b" t="t" l="l"/>
            <a:pathLst>
              <a:path h="2854402" w="3262781">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0" id="10"/>
          <p:cNvSpPr txBox="true"/>
          <p:nvPr/>
        </p:nvSpPr>
        <p:spPr>
          <a:xfrm rot="0">
            <a:off x="3111263" y="4456807"/>
            <a:ext cx="12065474" cy="2613823"/>
          </a:xfrm>
          <a:prstGeom prst="rect">
            <a:avLst/>
          </a:prstGeom>
        </p:spPr>
        <p:txBody>
          <a:bodyPr anchor="t" rtlCol="false" tIns="0" lIns="0" bIns="0" rIns="0">
            <a:spAutoFit/>
          </a:bodyPr>
          <a:lstStyle/>
          <a:p>
            <a:pPr algn="ctr">
              <a:lnSpc>
                <a:spcPts val="10039"/>
              </a:lnSpc>
            </a:pPr>
            <a:r>
              <a:rPr lang="en-US" b="true" sz="10141">
                <a:solidFill>
                  <a:srgbClr val="8E1616"/>
                </a:solidFill>
                <a:latin typeface="Oswald Bold"/>
                <a:ea typeface="Oswald Bold"/>
                <a:cs typeface="Oswald Bold"/>
                <a:sym typeface="Oswald Bold"/>
              </a:rPr>
              <a:t>INTEL CORE ULTRA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sp>
        <p:nvSpPr>
          <p:cNvPr name="Freeform 2" id="2"/>
          <p:cNvSpPr/>
          <p:nvPr/>
        </p:nvSpPr>
        <p:spPr>
          <a:xfrm flipH="true" flipV="false" rot="3963971">
            <a:off x="-1734176" y="10479"/>
            <a:ext cx="4613078" cy="3329804"/>
          </a:xfrm>
          <a:custGeom>
            <a:avLst/>
            <a:gdLst/>
            <a:ahLst/>
            <a:cxnLst/>
            <a:rect r="r" b="b" t="t" l="l"/>
            <a:pathLst>
              <a:path h="3329804" w="4613078">
                <a:moveTo>
                  <a:pt x="4613078" y="0"/>
                </a:moveTo>
                <a:lnTo>
                  <a:pt x="0" y="0"/>
                </a:lnTo>
                <a:lnTo>
                  <a:pt x="0" y="3329803"/>
                </a:lnTo>
                <a:lnTo>
                  <a:pt x="4613078" y="3329803"/>
                </a:lnTo>
                <a:lnTo>
                  <a:pt x="4613078"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431932" y="6797710"/>
            <a:ext cx="5305975" cy="3829949"/>
          </a:xfrm>
          <a:custGeom>
            <a:avLst/>
            <a:gdLst/>
            <a:ahLst/>
            <a:cxnLst/>
            <a:rect r="r" b="b" t="t" l="l"/>
            <a:pathLst>
              <a:path h="3829949" w="5305975">
                <a:moveTo>
                  <a:pt x="0" y="0"/>
                </a:moveTo>
                <a:lnTo>
                  <a:pt x="5305975" y="0"/>
                </a:lnTo>
                <a:lnTo>
                  <a:pt x="5305975" y="3829949"/>
                </a:lnTo>
                <a:lnTo>
                  <a:pt x="0" y="3829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2136869" y="3272945"/>
            <a:ext cx="14472055" cy="3674434"/>
          </a:xfrm>
          <a:prstGeom prst="rect">
            <a:avLst/>
          </a:prstGeom>
        </p:spPr>
        <p:txBody>
          <a:bodyPr anchor="t" rtlCol="false" tIns="0" lIns="0" bIns="0" rIns="0">
            <a:spAutoFit/>
          </a:bodyPr>
          <a:lstStyle/>
          <a:p>
            <a:pPr algn="just">
              <a:lnSpc>
                <a:spcPts val="4195"/>
              </a:lnSpc>
              <a:spcBef>
                <a:spcPct val="0"/>
              </a:spcBef>
            </a:pPr>
            <a:r>
              <a:rPr lang="en-US" sz="2996">
                <a:solidFill>
                  <a:srgbClr val="000000"/>
                </a:solidFill>
                <a:latin typeface="Public Sans"/>
                <a:ea typeface="Public Sans"/>
                <a:cs typeface="Public Sans"/>
                <a:sym typeface="Public Sans"/>
              </a:rPr>
              <a:t>Intel C</a:t>
            </a:r>
            <a:r>
              <a:rPr lang="en-US" sz="2996">
                <a:solidFill>
                  <a:srgbClr val="000000"/>
                </a:solidFill>
                <a:latin typeface="Public Sans"/>
                <a:ea typeface="Public Sans"/>
                <a:cs typeface="Public Sans"/>
                <a:sym typeface="Public Sans"/>
              </a:rPr>
              <a:t>ore Ultra adalah generasi terbaru prosesor Intel yang menggantikan seri Core i, Prosesor Core Ultra hadir dengan tiga varian utama (Ultra 5, 7, dan 9) serta dua kelas daya: V Series untuk efisiensi baterai dan H Series untuk performa tinggi. Perbedaan utama generasi ini terletak pada tiga inovasi kunci: arsitektur hybrid (gabungan core performa dan efisiensi), NPU (Neural Processing Unit) untuk akselerasi AI, dan peningkatan signifikan dalam durasi baterai—bahkan bisa mencapai dua kali lipat dibandingkan generasi sebelumnya.</a:t>
            </a:r>
          </a:p>
        </p:txBody>
      </p:sp>
      <p:sp>
        <p:nvSpPr>
          <p:cNvPr name="Freeform 5" id="5"/>
          <p:cNvSpPr/>
          <p:nvPr/>
        </p:nvSpPr>
        <p:spPr>
          <a:xfrm flipH="false" flipV="false" rot="0">
            <a:off x="7419518" y="448843"/>
            <a:ext cx="912675" cy="306887"/>
          </a:xfrm>
          <a:custGeom>
            <a:avLst/>
            <a:gdLst/>
            <a:ahLst/>
            <a:cxnLst/>
            <a:rect r="r" b="b" t="t" l="l"/>
            <a:pathLst>
              <a:path h="306887" w="912675">
                <a:moveTo>
                  <a:pt x="0" y="0"/>
                </a:moveTo>
                <a:lnTo>
                  <a:pt x="912675" y="0"/>
                </a:lnTo>
                <a:lnTo>
                  <a:pt x="912675"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572363" y="8731377"/>
            <a:ext cx="912675" cy="306887"/>
          </a:xfrm>
          <a:custGeom>
            <a:avLst/>
            <a:gdLst/>
            <a:ahLst/>
            <a:cxnLst/>
            <a:rect r="r" b="b" t="t" l="l"/>
            <a:pathLst>
              <a:path h="306887" w="912675">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6802963" y="4988036"/>
            <a:ext cx="912675" cy="306887"/>
          </a:xfrm>
          <a:custGeom>
            <a:avLst/>
            <a:gdLst/>
            <a:ahLst/>
            <a:cxnLst/>
            <a:rect r="r" b="b" t="t" l="l"/>
            <a:pathLst>
              <a:path h="306887" w="912675">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6608925" y="6797710"/>
            <a:ext cx="3262781" cy="2854402"/>
          </a:xfrm>
          <a:custGeom>
            <a:avLst/>
            <a:gdLst/>
            <a:ahLst/>
            <a:cxnLst/>
            <a:rect r="r" b="b" t="t" l="l"/>
            <a:pathLst>
              <a:path h="2854402" w="3262781">
                <a:moveTo>
                  <a:pt x="0" y="0"/>
                </a:moveTo>
                <a:lnTo>
                  <a:pt x="3262781" y="0"/>
                </a:lnTo>
                <a:lnTo>
                  <a:pt x="3262781" y="2854402"/>
                </a:lnTo>
                <a:lnTo>
                  <a:pt x="0" y="28544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9" id="9"/>
          <p:cNvSpPr txBox="true"/>
          <p:nvPr/>
        </p:nvSpPr>
        <p:spPr>
          <a:xfrm rot="0">
            <a:off x="1679075" y="1674351"/>
            <a:ext cx="14929849" cy="870473"/>
          </a:xfrm>
          <a:prstGeom prst="rect">
            <a:avLst/>
          </a:prstGeom>
        </p:spPr>
        <p:txBody>
          <a:bodyPr anchor="t" rtlCol="false" tIns="0" lIns="0" bIns="0" rIns="0">
            <a:spAutoFit/>
          </a:bodyPr>
          <a:lstStyle/>
          <a:p>
            <a:pPr algn="ctr">
              <a:lnSpc>
                <a:spcPts val="6501"/>
              </a:lnSpc>
            </a:pPr>
            <a:r>
              <a:rPr lang="en-US" b="true" sz="6567">
                <a:solidFill>
                  <a:srgbClr val="8E1616"/>
                </a:solidFill>
                <a:latin typeface="Oswald Bold"/>
                <a:ea typeface="Oswald Bold"/>
                <a:cs typeface="Oswald Bold"/>
                <a:sym typeface="Oswald Bold"/>
              </a:rPr>
              <a:t>INTEL CORE ULTRA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grpSp>
        <p:nvGrpSpPr>
          <p:cNvPr name="Group 2" id="2"/>
          <p:cNvGrpSpPr/>
          <p:nvPr/>
        </p:nvGrpSpPr>
        <p:grpSpPr>
          <a:xfrm rot="0">
            <a:off x="8253004" y="-408910"/>
            <a:ext cx="10332107" cy="4147711"/>
            <a:chOff x="0" y="0"/>
            <a:chExt cx="13776143" cy="5530282"/>
          </a:xfrm>
        </p:grpSpPr>
        <p:pic>
          <p:nvPicPr>
            <p:cNvPr name="Picture 3" id="3"/>
            <p:cNvPicPr>
              <a:picLocks noChangeAspect="true"/>
            </p:cNvPicPr>
            <p:nvPr/>
          </p:nvPicPr>
          <p:blipFill>
            <a:blip r:embed="rId2"/>
            <a:srcRect l="0" t="14316" r="0" b="14316"/>
            <a:stretch>
              <a:fillRect/>
            </a:stretch>
          </p:blipFill>
          <p:spPr>
            <a:xfrm flipH="false" flipV="false">
              <a:off x="0" y="0"/>
              <a:ext cx="13776143" cy="5530282"/>
            </a:xfrm>
            <a:prstGeom prst="rect">
              <a:avLst/>
            </a:prstGeom>
          </p:spPr>
        </p:pic>
      </p:grpSp>
      <p:sp>
        <p:nvSpPr>
          <p:cNvPr name="Freeform 4" id="4"/>
          <p:cNvSpPr/>
          <p:nvPr/>
        </p:nvSpPr>
        <p:spPr>
          <a:xfrm flipH="false" flipV="false" rot="0">
            <a:off x="-1562210" y="-2139593"/>
            <a:ext cx="4156628" cy="3455197"/>
          </a:xfrm>
          <a:custGeom>
            <a:avLst/>
            <a:gdLst/>
            <a:ahLst/>
            <a:cxnLst/>
            <a:rect r="r" b="b" t="t" l="l"/>
            <a:pathLst>
              <a:path h="3455197" w="4156628">
                <a:moveTo>
                  <a:pt x="0" y="0"/>
                </a:moveTo>
                <a:lnTo>
                  <a:pt x="4156627" y="0"/>
                </a:lnTo>
                <a:lnTo>
                  <a:pt x="4156627" y="3455197"/>
                </a:lnTo>
                <a:lnTo>
                  <a:pt x="0" y="34551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4947516" y="8805895"/>
            <a:ext cx="4950135" cy="4114800"/>
          </a:xfrm>
          <a:custGeom>
            <a:avLst/>
            <a:gdLst/>
            <a:ahLst/>
            <a:cxnLst/>
            <a:rect r="r" b="b" t="t" l="l"/>
            <a:pathLst>
              <a:path h="4114800" w="4950135">
                <a:moveTo>
                  <a:pt x="4950135" y="4114800"/>
                </a:moveTo>
                <a:lnTo>
                  <a:pt x="0" y="4114800"/>
                </a:lnTo>
                <a:lnTo>
                  <a:pt x="0" y="0"/>
                </a:lnTo>
                <a:lnTo>
                  <a:pt x="4950135" y="0"/>
                </a:lnTo>
                <a:lnTo>
                  <a:pt x="4950135"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27212" y="9182508"/>
            <a:ext cx="1376994" cy="60087"/>
          </a:xfrm>
          <a:custGeom>
            <a:avLst/>
            <a:gdLst/>
            <a:ahLst/>
            <a:cxnLst/>
            <a:rect r="r" b="b" t="t" l="l"/>
            <a:pathLst>
              <a:path h="60087" w="1376994">
                <a:moveTo>
                  <a:pt x="0" y="0"/>
                </a:moveTo>
                <a:lnTo>
                  <a:pt x="1376994" y="0"/>
                </a:lnTo>
                <a:lnTo>
                  <a:pt x="1376994" y="60087"/>
                </a:lnTo>
                <a:lnTo>
                  <a:pt x="0" y="600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38200" y="9388713"/>
            <a:ext cx="1376994" cy="60087"/>
          </a:xfrm>
          <a:custGeom>
            <a:avLst/>
            <a:gdLst/>
            <a:ahLst/>
            <a:cxnLst/>
            <a:rect r="r" b="b" t="t" l="l"/>
            <a:pathLst>
              <a:path h="60087" w="1376994">
                <a:moveTo>
                  <a:pt x="0" y="0"/>
                </a:moveTo>
                <a:lnTo>
                  <a:pt x="1376994" y="0"/>
                </a:lnTo>
                <a:lnTo>
                  <a:pt x="1376994" y="60087"/>
                </a:lnTo>
                <a:lnTo>
                  <a:pt x="0" y="600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028700" y="3227595"/>
            <a:ext cx="912675" cy="306887"/>
          </a:xfrm>
          <a:custGeom>
            <a:avLst/>
            <a:gdLst/>
            <a:ahLst/>
            <a:cxnLst/>
            <a:rect r="r" b="b" t="t" l="l"/>
            <a:pathLst>
              <a:path h="306887" w="912675">
                <a:moveTo>
                  <a:pt x="0" y="0"/>
                </a:moveTo>
                <a:lnTo>
                  <a:pt x="912675" y="0"/>
                </a:lnTo>
                <a:lnTo>
                  <a:pt x="912675" y="306887"/>
                </a:lnTo>
                <a:lnTo>
                  <a:pt x="0" y="3068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6063337" y="875257"/>
            <a:ext cx="912675" cy="306887"/>
          </a:xfrm>
          <a:custGeom>
            <a:avLst/>
            <a:gdLst/>
            <a:ahLst/>
            <a:cxnLst/>
            <a:rect r="r" b="b" t="t" l="l"/>
            <a:pathLst>
              <a:path h="306887" w="912675">
                <a:moveTo>
                  <a:pt x="0" y="0"/>
                </a:moveTo>
                <a:lnTo>
                  <a:pt x="912674" y="0"/>
                </a:lnTo>
                <a:lnTo>
                  <a:pt x="912674" y="306886"/>
                </a:lnTo>
                <a:lnTo>
                  <a:pt x="0" y="3068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782640" y="9218722"/>
            <a:ext cx="912675" cy="306887"/>
          </a:xfrm>
          <a:custGeom>
            <a:avLst/>
            <a:gdLst/>
            <a:ahLst/>
            <a:cxnLst/>
            <a:rect r="r" b="b" t="t" l="l"/>
            <a:pathLst>
              <a:path h="306887" w="912675">
                <a:moveTo>
                  <a:pt x="0" y="0"/>
                </a:moveTo>
                <a:lnTo>
                  <a:pt x="912675" y="0"/>
                </a:lnTo>
                <a:lnTo>
                  <a:pt x="912675" y="306886"/>
                </a:lnTo>
                <a:lnTo>
                  <a:pt x="0" y="3068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1028700" y="3890012"/>
            <a:ext cx="4569699" cy="5136991"/>
          </a:xfrm>
          <a:prstGeom prst="rect">
            <a:avLst/>
          </a:prstGeom>
        </p:spPr>
        <p:txBody>
          <a:bodyPr anchor="t" rtlCol="false" tIns="0" lIns="0" bIns="0" rIns="0">
            <a:spAutoFit/>
          </a:bodyPr>
          <a:lstStyle/>
          <a:p>
            <a:pPr algn="l">
              <a:lnSpc>
                <a:spcPts val="10011"/>
              </a:lnSpc>
            </a:pPr>
            <a:r>
              <a:rPr lang="en-US" b="true" sz="10113">
                <a:solidFill>
                  <a:srgbClr val="8E1616"/>
                </a:solidFill>
                <a:latin typeface="Oswald Bold"/>
                <a:ea typeface="Oswald Bold"/>
                <a:cs typeface="Oswald Bold"/>
                <a:sym typeface="Oswald Bold"/>
              </a:rPr>
              <a:t>SERI INTEL CORE ULTRA</a:t>
            </a:r>
          </a:p>
        </p:txBody>
      </p:sp>
      <p:sp>
        <p:nvSpPr>
          <p:cNvPr name="TextBox 12" id="12"/>
          <p:cNvSpPr txBox="true"/>
          <p:nvPr/>
        </p:nvSpPr>
        <p:spPr>
          <a:xfrm rot="0">
            <a:off x="6063337" y="4357926"/>
            <a:ext cx="11738445" cy="3349509"/>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Public Sans"/>
                <a:ea typeface="Public Sans"/>
                <a:cs typeface="Public Sans"/>
                <a:sym typeface="Public Sans"/>
              </a:rPr>
              <a:t>Intel C</a:t>
            </a:r>
            <a:r>
              <a:rPr lang="en-US" sz="2400">
                <a:solidFill>
                  <a:srgbClr val="000000"/>
                </a:solidFill>
                <a:latin typeface="Public Sans"/>
                <a:ea typeface="Public Sans"/>
                <a:cs typeface="Public Sans"/>
                <a:sym typeface="Public Sans"/>
              </a:rPr>
              <a:t>ore Ultra hadir dalam tiga varian utama dan dua kelas daya untuk memenuhi kebutuhan berbeda. Terdiri dari Core Ultra 5 untuk kebutuhan dasar seperti pekerjaan kantor dan browsing, Core Ultra 7 yang cocok untuk editing konten ringan dan gaming casual, serta Core Ultra 9 yang dirancang untuk tugas berat seperti rendering 4K dan komputasi AI.</a:t>
            </a:r>
          </a:p>
          <a:p>
            <a:pPr algn="just">
              <a:lnSpc>
                <a:spcPts val="3302"/>
              </a:lnSpc>
              <a:spcBef>
                <a:spcPct val="0"/>
              </a:spcBef>
            </a:pPr>
            <a:r>
              <a:rPr lang="en-US" sz="2359">
                <a:solidFill>
                  <a:srgbClr val="000000"/>
                </a:solidFill>
                <a:latin typeface="Public Sans"/>
                <a:ea typeface="Public Sans"/>
                <a:cs typeface="Public Sans"/>
                <a:sym typeface="Public Sans"/>
              </a:rPr>
              <a:t>Prosesor ini dibagi dalam dua kelas daya: V Series yang mengutamakan efisiensi baterai (hingga 15+ jam) dan cocok untuk laptop tipis, serta H Series yang berfokus pada performa tinggi untuk gaming dan creative work.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sp>
        <p:nvSpPr>
          <p:cNvPr name="Freeform 2" id="2"/>
          <p:cNvSpPr/>
          <p:nvPr/>
        </p:nvSpPr>
        <p:spPr>
          <a:xfrm flipH="false" flipV="false" rot="0">
            <a:off x="-2067580" y="1094543"/>
            <a:ext cx="3600669" cy="3149999"/>
          </a:xfrm>
          <a:custGeom>
            <a:avLst/>
            <a:gdLst/>
            <a:ahLst/>
            <a:cxnLst/>
            <a:rect r="r" b="b" t="t" l="l"/>
            <a:pathLst>
              <a:path h="3149999" w="3600669">
                <a:moveTo>
                  <a:pt x="0" y="0"/>
                </a:moveTo>
                <a:lnTo>
                  <a:pt x="3600669" y="0"/>
                </a:lnTo>
                <a:lnTo>
                  <a:pt x="3600669" y="3149999"/>
                </a:lnTo>
                <a:lnTo>
                  <a:pt x="0" y="3149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889058" y="5507393"/>
            <a:ext cx="3600669" cy="3149999"/>
          </a:xfrm>
          <a:custGeom>
            <a:avLst/>
            <a:gdLst/>
            <a:ahLst/>
            <a:cxnLst/>
            <a:rect r="r" b="b" t="t" l="l"/>
            <a:pathLst>
              <a:path h="3149999" w="3600669">
                <a:moveTo>
                  <a:pt x="0" y="0"/>
                </a:moveTo>
                <a:lnTo>
                  <a:pt x="3600669" y="0"/>
                </a:lnTo>
                <a:lnTo>
                  <a:pt x="3600669" y="3149998"/>
                </a:lnTo>
                <a:lnTo>
                  <a:pt x="0" y="3149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6178289" y="1028700"/>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9126613"/>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661867" y="8896055"/>
            <a:ext cx="1077309" cy="362245"/>
          </a:xfrm>
          <a:custGeom>
            <a:avLst/>
            <a:gdLst/>
            <a:ahLst/>
            <a:cxnLst/>
            <a:rect r="r" b="b" t="t" l="l"/>
            <a:pathLst>
              <a:path h="362245" w="1077309">
                <a:moveTo>
                  <a:pt x="0" y="0"/>
                </a:moveTo>
                <a:lnTo>
                  <a:pt x="1077309" y="0"/>
                </a:lnTo>
                <a:lnTo>
                  <a:pt x="1077309" y="362245"/>
                </a:lnTo>
                <a:lnTo>
                  <a:pt x="0" y="3622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562210" y="-2139593"/>
            <a:ext cx="4156628" cy="3455197"/>
          </a:xfrm>
          <a:custGeom>
            <a:avLst/>
            <a:gdLst/>
            <a:ahLst/>
            <a:cxnLst/>
            <a:rect r="r" b="b" t="t" l="l"/>
            <a:pathLst>
              <a:path h="3455197" w="4156628">
                <a:moveTo>
                  <a:pt x="0" y="0"/>
                </a:moveTo>
                <a:lnTo>
                  <a:pt x="4156627" y="0"/>
                </a:lnTo>
                <a:lnTo>
                  <a:pt x="4156627" y="3455197"/>
                </a:lnTo>
                <a:lnTo>
                  <a:pt x="0" y="34551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4947516" y="8805895"/>
            <a:ext cx="4950135" cy="4114800"/>
          </a:xfrm>
          <a:custGeom>
            <a:avLst/>
            <a:gdLst/>
            <a:ahLst/>
            <a:cxnLst/>
            <a:rect r="r" b="b" t="t" l="l"/>
            <a:pathLst>
              <a:path h="4114800" w="4950135">
                <a:moveTo>
                  <a:pt x="4950135" y="4114800"/>
                </a:moveTo>
                <a:lnTo>
                  <a:pt x="0" y="4114800"/>
                </a:lnTo>
                <a:lnTo>
                  <a:pt x="0" y="0"/>
                </a:lnTo>
                <a:lnTo>
                  <a:pt x="4950135" y="0"/>
                </a:lnTo>
                <a:lnTo>
                  <a:pt x="4950135"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5677857" y="1952070"/>
            <a:ext cx="6932286" cy="995605"/>
          </a:xfrm>
          <a:prstGeom prst="rect">
            <a:avLst/>
          </a:prstGeom>
        </p:spPr>
        <p:txBody>
          <a:bodyPr anchor="t" rtlCol="false" tIns="0" lIns="0" bIns="0" rIns="0">
            <a:spAutoFit/>
          </a:bodyPr>
          <a:lstStyle/>
          <a:p>
            <a:pPr algn="l">
              <a:lnSpc>
                <a:spcPts val="7568"/>
              </a:lnSpc>
            </a:pPr>
            <a:r>
              <a:rPr lang="en-US" b="true" sz="7645">
                <a:solidFill>
                  <a:srgbClr val="8E1616"/>
                </a:solidFill>
                <a:latin typeface="Oswald Bold"/>
                <a:ea typeface="Oswald Bold"/>
                <a:cs typeface="Oswald Bold"/>
                <a:sym typeface="Oswald Bold"/>
              </a:rPr>
              <a:t>FITUR UNGGULAN</a:t>
            </a:r>
          </a:p>
        </p:txBody>
      </p:sp>
      <p:sp>
        <p:nvSpPr>
          <p:cNvPr name="TextBox 10" id="10"/>
          <p:cNvSpPr txBox="true"/>
          <p:nvPr/>
        </p:nvSpPr>
        <p:spPr>
          <a:xfrm rot="0">
            <a:off x="2456593" y="3366776"/>
            <a:ext cx="13721696" cy="30607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ublic Sans"/>
                <a:ea typeface="Public Sans"/>
                <a:cs typeface="Public Sans"/>
                <a:sym typeface="Public Sans"/>
              </a:rPr>
              <a:t>P</a:t>
            </a:r>
            <a:r>
              <a:rPr lang="en-US" sz="2499">
                <a:solidFill>
                  <a:srgbClr val="000000"/>
                </a:solidFill>
                <a:latin typeface="Public Sans"/>
                <a:ea typeface="Public Sans"/>
                <a:cs typeface="Public Sans"/>
                <a:sym typeface="Public Sans"/>
              </a:rPr>
              <a:t>rosesor Intel Core Ultra menghadirkan tiga inovasi utama yang membedakannya dari generasi sebelumnya. Pertama, efisiensi daya yang jauh lebih baik berkat arsitektur hybrid Intel 4, memungkinkan laptop bekerja hingga 2x lebih lama dibandingkan prosesor generasi lama dengan beban kerja yang sama. Kedua, integrasi NPU (Neural Processing Unit) khusus yang mempercepat tugas-tugas berbasis AI seperti pengolahan gambar, voice recognition, dan machine learning lokal. Ketiga, desain thermal yang lebih cerdas menghasilkan kinerja lebih stabil dan suhu yang lebih dingin, bahkan saat multitasking berat.</a:t>
            </a:r>
          </a:p>
        </p:txBody>
      </p:sp>
      <p:sp>
        <p:nvSpPr>
          <p:cNvPr name="TextBox 11" id="11"/>
          <p:cNvSpPr txBox="true"/>
          <p:nvPr/>
        </p:nvSpPr>
        <p:spPr>
          <a:xfrm rot="0">
            <a:off x="2456593" y="6846576"/>
            <a:ext cx="13721696" cy="17462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ublic Sans"/>
                <a:ea typeface="Public Sans"/>
                <a:cs typeface="Public Sans"/>
                <a:sym typeface="Public Sans"/>
              </a:rPr>
              <a:t>Fi</a:t>
            </a:r>
            <a:r>
              <a:rPr lang="en-US" sz="2499">
                <a:solidFill>
                  <a:srgbClr val="000000"/>
                </a:solidFill>
                <a:latin typeface="Public Sans"/>
                <a:ea typeface="Public Sans"/>
                <a:cs typeface="Public Sans"/>
                <a:sym typeface="Public Sans"/>
              </a:rPr>
              <a:t>tur-fitur ini didukung oleh teknologi canggih seperti:</a:t>
            </a:r>
          </a:p>
          <a:p>
            <a:pPr algn="just" marL="539749" indent="-269875" lvl="1">
              <a:lnSpc>
                <a:spcPts val="3499"/>
              </a:lnSpc>
              <a:buFont typeface="Arial"/>
              <a:buChar char="•"/>
            </a:pPr>
            <a:r>
              <a:rPr lang="en-US" sz="2499">
                <a:solidFill>
                  <a:srgbClr val="000000"/>
                </a:solidFill>
                <a:latin typeface="Public Sans"/>
                <a:ea typeface="Public Sans"/>
                <a:cs typeface="Public Sans"/>
                <a:sym typeface="Public Sans"/>
              </a:rPr>
              <a:t>Intel Thread Director yang mengoptimalkan alokasi core performance dan efficiency</a:t>
            </a:r>
          </a:p>
          <a:p>
            <a:pPr algn="just" marL="539749" indent="-269875" lvl="1">
              <a:lnSpc>
                <a:spcPts val="3499"/>
              </a:lnSpc>
              <a:spcBef>
                <a:spcPct val="0"/>
              </a:spcBef>
              <a:buFont typeface="Arial"/>
              <a:buChar char="•"/>
            </a:pPr>
            <a:r>
              <a:rPr lang="en-US" sz="2499">
                <a:solidFill>
                  <a:srgbClr val="000000"/>
                </a:solidFill>
                <a:latin typeface="Public Sans"/>
                <a:ea typeface="Public Sans"/>
                <a:cs typeface="Public Sans"/>
                <a:sym typeface="Public Sans"/>
              </a:rPr>
              <a:t>Intel Arc Graphics terintegrasi dengan dukungan XeSS untuk gaming</a:t>
            </a:r>
          </a:p>
          <a:p>
            <a:pPr algn="just" marL="539749" indent="-269875" lvl="1">
              <a:lnSpc>
                <a:spcPts val="3499"/>
              </a:lnSpc>
              <a:spcBef>
                <a:spcPct val="0"/>
              </a:spcBef>
              <a:buFont typeface="Arial"/>
              <a:buChar char="•"/>
            </a:pPr>
            <a:r>
              <a:rPr lang="en-US" sz="2499">
                <a:solidFill>
                  <a:srgbClr val="000000"/>
                </a:solidFill>
                <a:latin typeface="Public Sans"/>
                <a:ea typeface="Public Sans"/>
                <a:cs typeface="Public Sans"/>
                <a:sym typeface="Public Sans"/>
              </a:rPr>
              <a:t>AI Boost untuk akselerasi aplikasi berbasis kecerdasan buatan</a:t>
            </a:r>
          </a:p>
        </p:txBody>
      </p:sp>
      <p:sp>
        <p:nvSpPr>
          <p:cNvPr name="Freeform 12" id="12"/>
          <p:cNvSpPr/>
          <p:nvPr/>
        </p:nvSpPr>
        <p:spPr>
          <a:xfrm flipH="false" flipV="false" rot="0">
            <a:off x="2594417" y="1315604"/>
            <a:ext cx="1077309" cy="362245"/>
          </a:xfrm>
          <a:custGeom>
            <a:avLst/>
            <a:gdLst/>
            <a:ahLst/>
            <a:cxnLst/>
            <a:rect r="r" b="b" t="t" l="l"/>
            <a:pathLst>
              <a:path h="362245" w="1077309">
                <a:moveTo>
                  <a:pt x="0" y="0"/>
                </a:moveTo>
                <a:lnTo>
                  <a:pt x="1077309" y="0"/>
                </a:lnTo>
                <a:lnTo>
                  <a:pt x="1077309" y="362245"/>
                </a:lnTo>
                <a:lnTo>
                  <a:pt x="0" y="3622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sp>
        <p:nvSpPr>
          <p:cNvPr name="Freeform 2" id="2"/>
          <p:cNvSpPr/>
          <p:nvPr/>
        </p:nvSpPr>
        <p:spPr>
          <a:xfrm flipH="false" flipV="false" rot="0">
            <a:off x="-1846537" y="6016546"/>
            <a:ext cx="3289763" cy="2878007"/>
          </a:xfrm>
          <a:custGeom>
            <a:avLst/>
            <a:gdLst/>
            <a:ahLst/>
            <a:cxnLst/>
            <a:rect r="r" b="b" t="t" l="l"/>
            <a:pathLst>
              <a:path h="2878007" w="3289763">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44774" y="1392447"/>
            <a:ext cx="3289763" cy="2878007"/>
          </a:xfrm>
          <a:custGeom>
            <a:avLst/>
            <a:gdLst/>
            <a:ahLst/>
            <a:cxnLst/>
            <a:rect r="r" b="b" t="t" l="l"/>
            <a:pathLst>
              <a:path h="2878007" w="3289763">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54598" y="-1283349"/>
            <a:ext cx="5846963" cy="4114800"/>
          </a:xfrm>
          <a:custGeom>
            <a:avLst/>
            <a:gdLst/>
            <a:ahLst/>
            <a:cxnLst/>
            <a:rect r="r" b="b" t="t" l="l"/>
            <a:pathLst>
              <a:path h="4114800" w="5846963">
                <a:moveTo>
                  <a:pt x="0" y="0"/>
                </a:moveTo>
                <a:lnTo>
                  <a:pt x="5846963" y="0"/>
                </a:lnTo>
                <a:lnTo>
                  <a:pt x="58469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true" rot="0">
            <a:off x="-829726" y="7575178"/>
            <a:ext cx="5846963" cy="4114800"/>
          </a:xfrm>
          <a:custGeom>
            <a:avLst/>
            <a:gdLst/>
            <a:ahLst/>
            <a:cxnLst/>
            <a:rect r="r" b="b" t="t" l="l"/>
            <a:pathLst>
              <a:path h="4114800" w="5846963">
                <a:moveTo>
                  <a:pt x="5846963" y="4114800"/>
                </a:moveTo>
                <a:lnTo>
                  <a:pt x="0" y="4114800"/>
                </a:lnTo>
                <a:lnTo>
                  <a:pt x="0" y="0"/>
                </a:lnTo>
                <a:lnTo>
                  <a:pt x="5846963" y="0"/>
                </a:lnTo>
                <a:lnTo>
                  <a:pt x="5846963"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766022" y="1028700"/>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814093" y="9500891"/>
            <a:ext cx="1081011" cy="131687"/>
          </a:xfrm>
          <a:custGeom>
            <a:avLst/>
            <a:gdLst/>
            <a:ahLst/>
            <a:cxnLst/>
            <a:rect r="r" b="b" t="t" l="l"/>
            <a:pathLst>
              <a:path h="131687" w="1081011">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836850" y="2208488"/>
            <a:ext cx="14614301" cy="859402"/>
          </a:xfrm>
          <a:prstGeom prst="rect">
            <a:avLst/>
          </a:prstGeom>
        </p:spPr>
        <p:txBody>
          <a:bodyPr anchor="t" rtlCol="false" tIns="0" lIns="0" bIns="0" rIns="0">
            <a:spAutoFit/>
          </a:bodyPr>
          <a:lstStyle/>
          <a:p>
            <a:pPr algn="l" marL="0" indent="0" lvl="0">
              <a:lnSpc>
                <a:spcPts val="6444"/>
              </a:lnSpc>
              <a:spcBef>
                <a:spcPct val="0"/>
              </a:spcBef>
            </a:pPr>
            <a:r>
              <a:rPr lang="en-US" b="true" sz="6509">
                <a:solidFill>
                  <a:srgbClr val="8E1616"/>
                </a:solidFill>
                <a:latin typeface="Oswald Bold"/>
                <a:ea typeface="Oswald Bold"/>
                <a:cs typeface="Oswald Bold"/>
                <a:sym typeface="Oswald Bold"/>
              </a:rPr>
              <a:t>PEMILIHAN PROSESSOR INTEL CORE ULTRA</a:t>
            </a:r>
          </a:p>
        </p:txBody>
      </p:sp>
      <p:sp>
        <p:nvSpPr>
          <p:cNvPr name="TextBox 9" id="9"/>
          <p:cNvSpPr txBox="true"/>
          <p:nvPr/>
        </p:nvSpPr>
        <p:spPr>
          <a:xfrm rot="0">
            <a:off x="1836850" y="3677489"/>
            <a:ext cx="14614301" cy="4115436"/>
          </a:xfrm>
          <a:prstGeom prst="rect">
            <a:avLst/>
          </a:prstGeom>
        </p:spPr>
        <p:txBody>
          <a:bodyPr anchor="t" rtlCol="false" tIns="0" lIns="0" bIns="0" rIns="0">
            <a:spAutoFit/>
          </a:bodyPr>
          <a:lstStyle/>
          <a:p>
            <a:pPr algn="just">
              <a:lnSpc>
                <a:spcPts val="3639"/>
              </a:lnSpc>
              <a:spcBef>
                <a:spcPct val="0"/>
              </a:spcBef>
            </a:pPr>
            <a:r>
              <a:rPr lang="en-US" sz="2599">
                <a:solidFill>
                  <a:srgbClr val="332C2C"/>
                </a:solidFill>
                <a:latin typeface="Public Sans"/>
                <a:ea typeface="Public Sans"/>
                <a:cs typeface="Public Sans"/>
                <a:sym typeface="Public Sans"/>
              </a:rPr>
              <a:t>M</a:t>
            </a:r>
            <a:r>
              <a:rPr lang="en-US" sz="2599">
                <a:solidFill>
                  <a:srgbClr val="332C2C"/>
                </a:solidFill>
                <a:latin typeface="Public Sans"/>
                <a:ea typeface="Public Sans"/>
                <a:cs typeface="Public Sans"/>
                <a:sym typeface="Public Sans"/>
              </a:rPr>
              <a:t>emilih prosesor Intel Core Ultra yang tepat bergantung pada kebutuhan spesifik dan pola penggunaan Anda sehari-hari. Untuk pengguna umum yang mengutamakan mobilitas dan baterai tahan lama, Core Ultra 5 V Series (seperti 125U) sudah lebih dari cukup untuk menangani tugas-tugas dasar seperti pekerjaan kantor, streaming, dan video call. Para kreator konten atau gamer casual bisa memilih Core Ultra 7 V Series yang menawarkan performa lebih mumpuni untuk editing foto dan game ringan, sambil tetap menjaga efisiensi daya. Jika bekerja dengan aplikasi berat seperti Premiere Pro, Blender, atau game AAA, Core Ultra 7/9 H Series (contoh: 155H) dengan TDP tinggi akan menjadi pilihan ideal, meski dengan kompromi pada daya tahan baterai.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C999"/>
        </a:solidFill>
      </p:bgPr>
    </p:bg>
    <p:spTree>
      <p:nvGrpSpPr>
        <p:cNvPr id="1" name=""/>
        <p:cNvGrpSpPr/>
        <p:nvPr/>
      </p:nvGrpSpPr>
      <p:grpSpPr>
        <a:xfrm>
          <a:off x="0" y="0"/>
          <a:ext cx="0" cy="0"/>
          <a:chOff x="0" y="0"/>
          <a:chExt cx="0" cy="0"/>
        </a:xfrm>
      </p:grpSpPr>
      <p:sp>
        <p:nvSpPr>
          <p:cNvPr name="Freeform 2" id="2"/>
          <p:cNvSpPr/>
          <p:nvPr/>
        </p:nvSpPr>
        <p:spPr>
          <a:xfrm flipH="false" flipV="false" rot="0">
            <a:off x="0" y="-658436"/>
            <a:ext cx="5254656" cy="5015808"/>
          </a:xfrm>
          <a:custGeom>
            <a:avLst/>
            <a:gdLst/>
            <a:ahLst/>
            <a:cxnLst/>
            <a:rect r="r" b="b" t="t" l="l"/>
            <a:pathLst>
              <a:path h="5015808" w="5254656">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14687" y="5798938"/>
            <a:ext cx="6389491" cy="4612051"/>
          </a:xfrm>
          <a:custGeom>
            <a:avLst/>
            <a:gdLst/>
            <a:ahLst/>
            <a:cxnLst/>
            <a:rect r="r" b="b" t="t" l="l"/>
            <a:pathLst>
              <a:path h="4612051" w="638949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7172178" y="8461425"/>
            <a:ext cx="1724482" cy="579857"/>
          </a:xfrm>
          <a:custGeom>
            <a:avLst/>
            <a:gdLst/>
            <a:ahLst/>
            <a:cxnLst/>
            <a:rect r="r" b="b" t="t" l="l"/>
            <a:pathLst>
              <a:path h="579857" w="1724482">
                <a:moveTo>
                  <a:pt x="0" y="0"/>
                </a:moveTo>
                <a:lnTo>
                  <a:pt x="1724482" y="0"/>
                </a:lnTo>
                <a:lnTo>
                  <a:pt x="1724482" y="579857"/>
                </a:lnTo>
                <a:lnTo>
                  <a:pt x="0" y="579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08660" y="1245718"/>
            <a:ext cx="1724482" cy="579857"/>
          </a:xfrm>
          <a:custGeom>
            <a:avLst/>
            <a:gdLst/>
            <a:ahLst/>
            <a:cxnLst/>
            <a:rect r="r" b="b" t="t" l="l"/>
            <a:pathLst>
              <a:path h="579857" w="1724482">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6363015" y="3680011"/>
            <a:ext cx="1121438" cy="377083"/>
          </a:xfrm>
          <a:custGeom>
            <a:avLst/>
            <a:gdLst/>
            <a:ahLst/>
            <a:cxnLst/>
            <a:rect r="r" b="b" t="t" l="l"/>
            <a:pathLst>
              <a:path h="377083" w="1121438">
                <a:moveTo>
                  <a:pt x="0" y="0"/>
                </a:moveTo>
                <a:lnTo>
                  <a:pt x="1121438" y="0"/>
                </a:lnTo>
                <a:lnTo>
                  <a:pt x="1121438" y="377084"/>
                </a:lnTo>
                <a:lnTo>
                  <a:pt x="0" y="3770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803547" y="6229905"/>
            <a:ext cx="1121438" cy="377083"/>
          </a:xfrm>
          <a:custGeom>
            <a:avLst/>
            <a:gdLst/>
            <a:ahLst/>
            <a:cxnLst/>
            <a:rect r="r" b="b" t="t" l="l"/>
            <a:pathLst>
              <a:path h="377083" w="1121438">
                <a:moveTo>
                  <a:pt x="0" y="0"/>
                </a:moveTo>
                <a:lnTo>
                  <a:pt x="1121438" y="0"/>
                </a:lnTo>
                <a:lnTo>
                  <a:pt x="1121438" y="377084"/>
                </a:lnTo>
                <a:lnTo>
                  <a:pt x="0" y="3770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0">
            <a:off x="1999911" y="-1216068"/>
            <a:ext cx="3262781" cy="2854402"/>
          </a:xfrm>
          <a:custGeom>
            <a:avLst/>
            <a:gdLst/>
            <a:ahLst/>
            <a:cxnLst/>
            <a:rect r="r" b="b" t="t" l="l"/>
            <a:pathLst>
              <a:path h="2854402" w="3262781">
                <a:moveTo>
                  <a:pt x="0" y="0"/>
                </a:moveTo>
                <a:lnTo>
                  <a:pt x="3262781" y="0"/>
                </a:lnTo>
                <a:lnTo>
                  <a:pt x="3262781" y="2854402"/>
                </a:lnTo>
                <a:lnTo>
                  <a:pt x="0" y="28544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025308" y="8648666"/>
            <a:ext cx="3262781" cy="2854402"/>
          </a:xfrm>
          <a:custGeom>
            <a:avLst/>
            <a:gdLst/>
            <a:ahLst/>
            <a:cxnLst/>
            <a:rect r="r" b="b" t="t" l="l"/>
            <a:pathLst>
              <a:path h="2854402" w="3262781">
                <a:moveTo>
                  <a:pt x="0" y="0"/>
                </a:moveTo>
                <a:lnTo>
                  <a:pt x="3262781" y="0"/>
                </a:lnTo>
                <a:lnTo>
                  <a:pt x="3262781" y="2854402"/>
                </a:lnTo>
                <a:lnTo>
                  <a:pt x="0" y="28544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0" id="10"/>
          <p:cNvSpPr txBox="true"/>
          <p:nvPr/>
        </p:nvSpPr>
        <p:spPr>
          <a:xfrm rot="0">
            <a:off x="3111263" y="3908611"/>
            <a:ext cx="12065474" cy="2890560"/>
          </a:xfrm>
          <a:prstGeom prst="rect">
            <a:avLst/>
          </a:prstGeom>
        </p:spPr>
        <p:txBody>
          <a:bodyPr anchor="t" rtlCol="false" tIns="0" lIns="0" bIns="0" rIns="0">
            <a:spAutoFit/>
          </a:bodyPr>
          <a:lstStyle/>
          <a:p>
            <a:pPr algn="ctr">
              <a:lnSpc>
                <a:spcPts val="11128"/>
              </a:lnSpc>
            </a:pPr>
            <a:r>
              <a:rPr lang="en-US" b="true" sz="11241">
                <a:solidFill>
                  <a:srgbClr val="8E1616"/>
                </a:solidFill>
                <a:latin typeface="Oswald Bold"/>
                <a:ea typeface="Oswald Bold"/>
                <a:cs typeface="Oswald Bold"/>
                <a:sym typeface="Oswald Bold"/>
              </a:rPr>
              <a:t>TERIMA KASIH ATAS PERHATIANYA</a:t>
            </a:r>
          </a:p>
        </p:txBody>
      </p:sp>
      <p:sp>
        <p:nvSpPr>
          <p:cNvPr name="Freeform 11" id="11"/>
          <p:cNvSpPr/>
          <p:nvPr/>
        </p:nvSpPr>
        <p:spPr>
          <a:xfrm flipH="false" flipV="false" rot="0">
            <a:off x="3506727" y="8045703"/>
            <a:ext cx="1081011" cy="131687"/>
          </a:xfrm>
          <a:custGeom>
            <a:avLst/>
            <a:gdLst/>
            <a:ahLst/>
            <a:cxnLst/>
            <a:rect r="r" b="b" t="t" l="l"/>
            <a:pathLst>
              <a:path h="131687" w="1081011">
                <a:moveTo>
                  <a:pt x="0" y="0"/>
                </a:moveTo>
                <a:lnTo>
                  <a:pt x="1081010" y="0"/>
                </a:lnTo>
                <a:lnTo>
                  <a:pt x="1081010" y="131687"/>
                </a:lnTo>
                <a:lnTo>
                  <a:pt x="0" y="13168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3700263" y="2109610"/>
            <a:ext cx="1081011" cy="131687"/>
          </a:xfrm>
          <a:custGeom>
            <a:avLst/>
            <a:gdLst/>
            <a:ahLst/>
            <a:cxnLst/>
            <a:rect r="r" b="b" t="t" l="l"/>
            <a:pathLst>
              <a:path h="131687" w="1081011">
                <a:moveTo>
                  <a:pt x="0" y="0"/>
                </a:moveTo>
                <a:lnTo>
                  <a:pt x="1081010" y="0"/>
                </a:lnTo>
                <a:lnTo>
                  <a:pt x="1081010" y="131687"/>
                </a:lnTo>
                <a:lnTo>
                  <a:pt x="0" y="13168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DAGkrt2X9OQ</dc:identifier>
  <dcterms:modified xsi:type="dcterms:W3CDTF">2011-08-01T06:04:30Z</dcterms:modified>
  <cp:revision>1</cp:revision>
  <dc:title>Tugas Kelompok Informatika</dc:title>
</cp:coreProperties>
</file>