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kubernetes.io/docs/user-guide/federation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3a6b4772d_1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3a6b4772d_1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kubectl get nodes  : We did this in the class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It check all the nodes in the cluster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What are we seeing here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the internal IP address of each node, 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6096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their current status (master or node), and uptime are shown.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The key information here is the Kubernetes version for each node in the cluster, v1.10.3 in this case.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3a6b477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3a6b477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3a6b4772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3a6b4772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AutoscalingGroup/master-us-east-1a.masters.aaggarwalash.k8s.tejasparikh.com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MinSize             	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MaxSize             	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Subnets             	[name:us-east-1a.aaggarwalash.k8s.tejasparikh.com]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Tags                	{k8s.io/cluster-autoscaler/node-template/label/kops.k8s.io/instancegroup: master-us-east-1a, k8s.io/role/master: 1, Name: master-us-east-1a.masters.aaggarwalash.k8s.tejasparikh.com, KubernetesCluster: aaggarwalash.k8s.tejasparikh.com}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Granularity         	1Minute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Metrics             	[GroupDesiredCapacity, GroupInServiceInstances, GroupMaxSize, GroupMinSize, GroupPendingInstances, GroupStandbyInstances, GroupTerminatingInstances, GroupTotalInstances]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LaunchConfiguration 	name:master-us-east-1a.masters.aaggarwalash.k8s.tejasparikh.com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AutoscalingGroup/nodes.aaggarwalash.k8s.tejasparikh.com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MinSize             	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MaxSize             	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Subnets             	[name:us-east-1a.aaggarwalash.k8s.tejasparikh.com]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Tags                	{k8s.io/cluster-autoscaler/node-template/label/kops.k8s.io/instancegroup: nodes, k8s.io/role/node: 1, Name: nodes.aaggarwalash.k8s.tejasparikh.com, KubernetesCluster: aaggarwalash.k8s.tejasparikh.com}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Granularity         	1Minute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Metrics             	[GroupDesiredCapacity, GroupInServiceInstances, GroupMaxSize, GroupMinSize, GroupPendingInstances, GroupStandbyInstances, GroupTerminatingInstances, GroupTotalInstances]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LaunchConfiguration 	name:nodes.aaggarwalash.k8s.tejasparikh.com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DHCPOptions/aaggarwalash.k8s.tejasparikh.com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DomainName          	ec2.internal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DomainNameServers   	AmazonProvidedDNS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Shared              	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Tags                	{kubernetes.io/cluster/aaggarwalash.k8s.tejasparikh.com: owned, Name: aaggarwalash.k8s.tejasparikh.com, KubernetesCluster: aaggarwalash.k8s.tejasparikh.com}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EBSVolume/a.etcd-events.aaggarwalash.k8s.tejasparikh.com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AvailabilityZone    	us-east-1a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VolumeType          	gp2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SizeGB              	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Encrypted           	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Tags                	{k8s.io/etcd/events: a/a, k8s.io/role/master: 1, kubernetes.io/cluster/aaggarwalash.k8s.tejasparikh.com: owned, Name: a.etcd-events.aaggarwalash.k8s.tejasparikh.com, KubernetesCluster: aaggarwalash.k8s.tejasparikh.com}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EBSVolume/a.etcd-main.aaggarwalash.k8s.tejasparikh.com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AvailabilityZone    	us-east-1a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VolumeType          	gp2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SizeGB              	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Encrypted           	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Tags                	{k8s.io/etcd/main: a/a, k8s.io/role/master: 1, kubernetes.io/cluster/aaggarwalash.k8s.tejasparikh.com: owned, Name: a.etcd-main.aaggarwalash.k8s.tejasparikh.com, KubernetesCluster: aaggarwalash.k8s.tejasparikh.com}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IAMInstanceProfile/masters.aaggarwalash.k8s.tejasparikh.com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Shared              	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IAMInstanceProfile/nodes.aaggarwalash.k8s.tejasparikh.com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Shared              	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IAMInstanceProfileRole/masters.aaggarwalash.k8s.tejasparikh.com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InstanceProfile     	name:masters.aaggarwalash.k8s.tejasparikh.com id:masters.aaggarwalash.k8s.tejasparikh.com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Role                	name:masters.aaggarwalash.k8s.tejasparikh.com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IAMInstanceProfileRole/nodes.aaggarwalash.k8s.tejasparikh.com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InstanceProfile     	name:nodes.aaggarwalash.k8s.tejasparikh.com id:nodes.aaggarwalash.k8s.tejasparikh.com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Role                	name:nodes.aaggarwalash.k8s.tejasparikh.com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IAMRole/masters.aaggarwalash.k8s.tejasparikh.com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ExportWithID        	masters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IAMRole/nodes.aaggarwalash.k8s.tejasparikh.com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ExportWithID        	nodes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IAMRolePolicy/masters.aaggarwalash.k8s.tejasparikh.com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Role                	name:masters.aaggarwalash.k8s.tejasparikh.com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IAMRolePolicy/nodes.aaggarwalash.k8s.tejasparikh.com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Role                	name:nodes.aaggarwalash.k8s.tejasparikh.com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InternetGateway/aaggarwalash.k8s.tejasparikh.com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VPC                 	name:aaggarwalash.k8s.tejasparikh.com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Shared              	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Tags                	{kubernetes.io/cluster/aaggarwalash.k8s.tejasparikh.com: owned, Name: aaggarwalash.k8s.tejasparikh.com, KubernetesCluster: aaggarwalash.k8s.tejasparikh.com}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Keypair/apiserver-aggregator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Signer              	name:apiserver-aggregator-ca id:cn=apiserver-aggregator-ca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Subject             	cn=aggregator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Type                	client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Format              	v1alpha2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Keypair/apiserver-aggregator-ca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Subject             	cn=apiserver-aggregator-ca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Type                	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Format              	v1alpha2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Keypair/apiserver-proxy-client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Signer              	name:ca id:cn=kubernetes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Subject             	cn=apiserver-proxy-client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Type                	client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Format              	v1alpha2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Keypair/ca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Subject             	cn=kubernetes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Type                	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Format              	v1alpha2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Keypair/kops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Signer              	name:ca id:cn=kubernetes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Subject             	o=system:masters,cn=kops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Type                	client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Format              	v1alpha2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Keypair/kube-controller-manager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Signer              	name:ca id:cn=kubernetes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Subject             	cn=system:kube-controller-manager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Type                	client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Format              	v1alpha2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Keypair/kube-proxy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Signer              	name:ca id:cn=kubernetes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Subject             	cn=system:kube-proxy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Type                	client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Format              	v1alpha2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Keypair/kube-scheduler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Signer              	name:ca id:cn=kubernetes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Subject             	cn=system:kube-scheduler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Type                	client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Format              	v1alpha2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Keypair/kubecfg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Signer              	name:ca id:cn=kubernetes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Subject             	o=system:masters,cn=kubecfg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Type                	client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Format              	v1alpha2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Keypair/kubelet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Signer              	name:ca id:cn=kubernetes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Subject             	o=system:nodes,cn=kubelet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Type                	client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Format              	v1alpha2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Keypair/kubelet-api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Signer              	name:ca id:cn=kubernetes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Subject             	cn=kubelet-api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Type                	client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Format              	v1alpha2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Keypair/master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AlternateNames      	[100.64.0.1, 127.0.0.1, api.aaggarwalash.k8s.tejasparikh.com, api.internal.aaggarwalash.k8s.tejasparikh.com, kubernetes, kubernetes.default, kubernetes.default.svc, kubernetes.default.svc.cluster.local]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Signer              	name:ca id:cn=kubernetes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Subject             	cn=kubernetes-master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Type                	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Format              	v1alpha2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LaunchConfiguration/master-us-east-1a.masters.aaggarwalash.k8s.tejasparikh.com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ImageID             	kope.io/k8s-1.9-debian-jessie-amd64-hvm-ebs-2018-03-11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InstanceType        	t2.medium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SSHKey              	name:kubernetes.aaggarwalash.k8s.tejasparikh.com-9f:a3:80:b4:63:ba:ae:9f:73:b8:48:70:52:f0:ef:eb id:kubernetes.aaggarwalash.k8s.tejasparikh.com-9f:a3:80:b4:63:ba:ae:9f:73:b8:48:70:52:f0:ef:eb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SecurityGroups      	[name:masters.aaggarwalash.k8s.tejasparikh.com]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AssociatePublicIP   	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IAMInstanceProfile  	name:masters.aaggarwalash.k8s.tejasparikh.com id:masters.aaggarwalash.k8s.tejasparikh.com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RootVolumeSize      	64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RootVolumeType      	gp2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SpotPrice           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LaunchConfiguration/nodes.aaggarwalash.k8s.tejasparikh.com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ImageID             	kope.io/k8s-1.9-debian-jessie-amd64-hvm-ebs-2018-03-11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InstanceType        	t2.medium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SSHKey              	name:kubernetes.aaggarwalash.k8s.tejasparikh.com-9f:a3:80:b4:63:ba:ae:9f:73:b8:48:70:52:f0:ef:eb id:kubernetes.aaggarwalash.k8s.tejasparikh.com-9f:a3:80:b4:63:ba:ae:9f:73:b8:48:70:52:f0:ef:eb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SecurityGroups      	[name:nodes.aaggarwalash.k8s.tejasparikh.com]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AssociatePublicIP   	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IAMInstanceProfile  	name:nodes.aaggarwalash.k8s.tejasparikh.com id:nodes.aaggarwalash.k8s.tejasparikh.com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RootVolumeSize      	128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RootVolumeType      	gp2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SpotPrice           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ManagedFile/aaggarwalash.k8s.tejasparikh.com-addons-bootstrap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Location            	addons/bootstrap-channel.yaml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ManagedFile/aaggarwalash.k8s.tejasparikh.com-addons-core.addons.k8s.io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Location            	addons/core.addons.k8s.io/v1.4.0.yaml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ManagedFile/aaggarwalash.k8s.tejasparikh.com-addons-dns-controller.addons.k8s.io-k8s-1.6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Location            	addons/dns-controller.addons.k8s.io/k8s-1.6.yaml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ManagedFile/aaggarwalash.k8s.tejasparikh.com-addons-dns-controller.addons.k8s.io-pre-k8s-1.6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Location            	addons/dns-controller.addons.k8s.io/pre-k8s-1.6.yaml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ManagedFile/aaggarwalash.k8s.tejasparikh.com-addons-kube-dns.addons.k8s.io-k8s-1.6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Location            	addons/kube-dns.addons.k8s.io/k8s-1.6.yaml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ManagedFile/aaggarwalash.k8s.tejasparikh.com-addons-kube-dns.addons.k8s.io-pre-k8s-1.6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Location            	addons/kube-dns.addons.k8s.io/pre-k8s-1.6.yaml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ManagedFile/aaggarwalash.k8s.tejasparikh.com-addons-limit-range.addons.k8s.io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Location            	addons/limit-range.addons.k8s.io/v1.5.0.yaml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ManagedFile/aaggarwalash.k8s.tejasparikh.com-addons-rbac.addons.k8s.io-k8s-1.8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Location            	addons/rbac.addons.k8s.io/k8s-1.8.yaml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ManagedFile/aaggarwalash.k8s.tejasparikh.com-addons-storage-aws.addons.k8s.io-v1.6.0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Location            	addons/storage-aws.addons.k8s.io/v1.6.0.yaml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ManagedFile/aaggarwalash.k8s.tejasparikh.com-addons-storage-aws.addons.k8s.io-v1.7.0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Location            	addons/storage-aws.addons.k8s.io/v1.7.0.yaml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Route/0.0.0.0/0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RouteTable          	name:aaggarwalash.k8s.tejasparikh.com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CIDR                	0.0.0.0/0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InternetGateway     	name:aaggarwalash.k8s.tejasparikh.com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RouteTable/aaggarwalash.k8s.tejasparikh.com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VPC                 	name:aaggarwalash.k8s.tejasparikh.com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Shared              	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Tags                	{Name: aaggarwalash.k8s.tejasparikh.com, KubernetesCluster: aaggarwalash.k8s.tejasparikh.com, kubernetes.io/cluster/aaggarwalash.k8s.tejasparikh.com: owned, kubernetes.io/kops/role: public}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RouteTableAssociation/us-east-1a.aaggarwalash.k8s.tejasparikh.com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RouteTable          	name:aaggarwalash.k8s.tejasparikh.com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Subnet              	name:us-east-1a.aaggarwalash.k8s.tejasparikh.com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SSHKey/kubernetes.aaggarwalash.k8s.tejasparikh.com-9f:a3:80:b4:63:ba:ae:9f:73:b8:48:70:52:f0:ef:eb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KeyFingerprint      	fe:b8:a6:df:1a:d2:e6:0e:0e:a3:54:12:6f:87:08:6c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Secret/admin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Secret/kube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Secret/kube-proxy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Secret/kubelet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Secret/system:controller_manager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Secret/system:dns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Secret/system:logging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Secret/system:monitoring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Secret/system:scheduler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SecurityGroup/masters.aaggarwalash.k8s.tejasparikh.com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Description         	Security group for masters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VPC                 	name:aaggarwalash.k8s.tejasparikh.com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RemoveExtraRules    	[port=22, port=443, port=2380, port=2381, port=4001, port=4002, port=4789, port=179]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Tags                	{Name: masters.aaggarwalash.k8s.tejasparikh.com, KubernetesCluster: aaggarwalash.k8s.tejasparikh.com, kubernetes.io/cluster/aaggarwalash.k8s.tejasparikh.com: owned}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SecurityGroup/nodes.aaggarwalash.k8s.tejasparikh.com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Description         	Security group for nodes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VPC                 	name:aaggarwalash.k8s.tejasparikh.com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RemoveExtraRules    	[port=22]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Tags                	{Name: nodes.aaggarwalash.k8s.tejasparikh.com, KubernetesCluster: aaggarwalash.k8s.tejasparikh.com, kubernetes.io/cluster/aaggarwalash.k8s.tejasparikh.com: owned}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SecurityGroupRule/all-master-to-master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SecurityGroup       	name:masters.aaggarwalash.k8s.tejasparikh.com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SourceGroup         	name:masters.aaggarwalash.k8s.tejasparikh.com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SecurityGroupRule/all-master-to-node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SecurityGroup       	name:nodes.aaggarwalash.k8s.tejasparikh.com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SourceGroup         	name:masters.aaggarwalash.k8s.tejasparikh.com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SecurityGroupRule/all-node-to-node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SecurityGroup       	name:nodes.aaggarwalash.k8s.tejasparikh.com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SourceGroup         	name:nodes.aaggarwalash.k8s.tejasparikh.com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SecurityGroupRule/https-external-to-master-0.0.0.0/0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SecurityGroup       	name:masters.aaggarwalash.k8s.tejasparikh.com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CIDR                	0.0.0.0/0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Protocol            	tcp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FromPort            	443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ToPort              	443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SecurityGroupRule/master-egress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SecurityGroup       	name:masters.aaggarwalash.k8s.tejasparikh.com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CIDR                	0.0.0.0/0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Egress              	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SecurityGroupRule/node-egress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SecurityGroup       	name:nodes.aaggarwalash.k8s.tejasparikh.com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CIDR                	0.0.0.0/0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Egress              	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SecurityGroupRule/node-to-master-tcp-1-2379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SecurityGroup       	name:masters.aaggarwalash.k8s.tejasparikh.com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Protocol            	tcp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FromPort            	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ToPort              	2379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SourceGroup         	name:nodes.aaggarwalash.k8s.tejasparikh.com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SecurityGroupRule/node-to-master-tcp-2382-4000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SecurityGroup       	name:masters.aaggarwalash.k8s.tejasparikh.com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Protocol            	tcp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FromPort            	2382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ToPort              	4000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SourceGroup         	name:nodes.aaggarwalash.k8s.tejasparikh.com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SecurityGroupRule/node-to-master-tcp-4003-65535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SecurityGroup       	name:masters.aaggarwalash.k8s.tejasparikh.com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Protocol            	tcp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FromPort            	4003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ToPort              	65535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SourceGroup         	name:nodes.aaggarwalash.k8s.tejasparikh.com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SecurityGroupRule/node-to-master-udp-1-65535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SecurityGroup       	name:masters.aaggarwalash.k8s.tejasparikh.com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Protocol            	udp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FromPort            	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ToPort              	65535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SourceGroup         	name:nodes.aaggarwalash.k8s.tejasparikh.com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SecurityGroupRule/ssh-external-to-master-0.0.0.0/0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SecurityGroup       	name:masters.aaggarwalash.k8s.tejasparikh.com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CIDR                	0.0.0.0/0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Protocol            	tcp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FromPort            	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ToPort              	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SecurityGroupRule/ssh-external-to-node-0.0.0.0/0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SecurityGroup       	name:nodes.aaggarwalash.k8s.tejasparikh.com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CIDR                	0.0.0.0/0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Protocol            	tcp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FromPort            	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ToPort              	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Subnet/us-east-1a.aaggarwalash.k8s.tejasparikh.com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ShortName           	us-east-1a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VPC                 	name:aaggarwalash.k8s.tejasparikh.com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AvailabilityZone    	us-east-1a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CIDR                	172.20.32.0/19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Shared              	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Tags                	{kubernetes.io/cluster/aaggarwalash.k8s.tejasparikh.com: owned, kubernetes.io/role/elb: 1, SubnetType: Public, Name: us-east-1a.aaggarwalash.k8s.tejasparikh.com, KubernetesCluster: aaggarwalash.k8s.tejasparikh.com}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VPC/aaggarwalash.k8s.tejasparikh.com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CIDR                	172.20.0.0/16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EnableDNSHostnames  	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EnableDNSSupport    	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Shared              	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Tags                	{Name: aaggarwalash.k8s.tejasparikh.com, KubernetesCluster: aaggarwalash.k8s.tejasparikh.com, kubernetes.io/cluster/aaggarwalash.k8s.tejasparikh.com: owned}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VPCDHCPOptionsAssociation/aaggarwalash.k8s.tejasparikh.com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VPC                 	name:aaggarwalash.k8s.tejasparikh.com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	DHCPOptions         	name:aaggarwalash.k8s.tejasparikh.com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3a6b4772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3a6b4772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43a6b4772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43a6b4772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3a6a660d3_0_1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3a6a660d3_0_1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High Availability Support: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lphaLcPeriod"/>
            </a:pPr>
            <a:r>
              <a:rPr lang="en-GB" sz="1200">
                <a:solidFill>
                  <a:srgbClr val="24292E"/>
                </a:solidFill>
              </a:rPr>
              <a:t>Run multiple independent clusters and combine them behind one management plane</a:t>
            </a:r>
            <a:endParaRPr sz="1200" u="sng">
              <a:solidFill>
                <a:srgbClr val="0366D6"/>
              </a:solidFill>
              <a:hlinkClick r:id="rId2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lphaLcPeriod"/>
            </a:pPr>
            <a:r>
              <a:rPr lang="en-GB" sz="1200">
                <a:solidFill>
                  <a:srgbClr val="24292E"/>
                </a:solidFill>
              </a:rPr>
              <a:t>Run a single cluster in multiple cloud zones, with redundant components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rabicPeriod"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</a:rPr>
              <a:t>In the event of a master instance failure, the kubernetes API will continue to operate.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rabicPeriod"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</a:rPr>
              <a:t>Autoscaling: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lphaLcPeriod"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</a:rPr>
              <a:t>Masters are run in auto-scaling groups, with the data on an EBS volume.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lphaLcPeriod"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</a:rPr>
              <a:t> If a master node is terminated, the ASG will launch a new master instance, and kops will mount the master volume and replace the master.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rabicPeriod"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3a6a660d3_0_1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3a6a660d3_0_1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rabicPeriod"/>
            </a:pPr>
            <a:r>
              <a:rPr lang="en-GB" sz="1200">
                <a:solidFill>
                  <a:srgbClr val="333333"/>
                </a:solidFill>
                <a:highlight>
                  <a:srgbClr val="FFFFFF"/>
                </a:highlight>
              </a:rPr>
              <a:t>Kops is currently the best tool to deploy Kubernetes clusters to Amazon Web Services.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rabicPeriod"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3a6a660d3_0_1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3a6a660d3_0_1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3a6a660d3_0_1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3a6a660d3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Set up an IAM User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We implement this in the lab ( Its mandatory )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Set up a Kubernetes user ( KOPS 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3a6b4772d_1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3a6b4772d_1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EC2 instances, 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VPC and subnets, 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required DNS entries in Route53, 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load balancers for exposing the Kubernetes API,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all of the other necessary infrastructure components.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3a6b4772d_1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3a6b4772d_1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happening there: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We export local variables to define the name of the Cluster and the State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This one can also be defined as part of a tag 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--state  -&gt; Points to the S3 bucket that is the state store.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--name  -&gt; Defines the cluster’s name.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--zones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Defines the zones in which the cluster is going to be created.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Multiple comma-separated zones can be specified to span the cluster across multiple zones.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start a single cluster with one Master Node and the worker node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 the cluster:    ( Kops update cluster $NAME --yes 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</a:rPr>
              <a:t>we take the final step of actually building the cluster. 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</a:rPr>
              <a:t> 	We can also build the cluster immediately adding the tag --yes in the create cluster command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3a6b4772d_1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3a6b4772d_1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</a:rPr>
              <a:t>1.All instances created by </a:t>
            </a:r>
            <a:r>
              <a:rPr lang="en-GB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kops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</a:rPr>
              <a:t> will be built within ASG (Auto Scaling Groups), which means each instance will be automatically monitored and rebuilt by AWS if it suffers any failure.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</a:rPr>
              <a:t>2. </a:t>
            </a:r>
            <a:r>
              <a:rPr lang="en-GB" sz="1050">
                <a:solidFill>
                  <a:srgbClr val="333333"/>
                </a:solidFill>
              </a:rPr>
              <a:t>The master is in an Auto Scaling group and the worker nodes are in a separate group</a:t>
            </a:r>
            <a:endParaRPr sz="10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</a:rPr>
              <a:t>3. Master and worker nodes are assigned separate IAM roles as well</a:t>
            </a:r>
            <a:endParaRPr sz="10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3a6b4772d_1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3a6b4772d_1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am not sure if we should leave that tittle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Yea leave it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rgbClr val="674EA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kubernetes.io/docs/setup/custom-cloud/kop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1406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KOPS</a:t>
            </a:r>
            <a:endParaRPr sz="6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1642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Kubernetes Operations Tool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"/>
          <p:cNvSpPr txBox="1"/>
          <p:nvPr>
            <p:ph type="title"/>
          </p:nvPr>
        </p:nvSpPr>
        <p:spPr>
          <a:xfrm>
            <a:off x="368125" y="718825"/>
            <a:ext cx="5857800" cy="10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Nunito"/>
                <a:ea typeface="Nunito"/>
                <a:cs typeface="Nunito"/>
                <a:sym typeface="Nunito"/>
              </a:rPr>
              <a:t>k</a:t>
            </a:r>
            <a:r>
              <a:rPr lang="en-GB" sz="3000">
                <a:latin typeface="Nunito"/>
                <a:ea typeface="Nunito"/>
                <a:cs typeface="Nunito"/>
                <a:sym typeface="Nunito"/>
              </a:rPr>
              <a:t>ubectl get node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8" name="Google Shape;3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" y="2088813"/>
            <a:ext cx="83439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"/>
          <p:cNvSpPr txBox="1"/>
          <p:nvPr>
            <p:ph type="ctrTitle"/>
          </p:nvPr>
        </p:nvSpPr>
        <p:spPr>
          <a:xfrm>
            <a:off x="808000" y="1342275"/>
            <a:ext cx="7718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List of resources created by Kops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/>
          <p:nvPr/>
        </p:nvSpPr>
        <p:spPr>
          <a:xfrm>
            <a:off x="282513" y="892900"/>
            <a:ext cx="1995600" cy="452700"/>
          </a:xfrm>
          <a:prstGeom prst="flowChartAlternateProcess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2 Autoscaling Groups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9" name="Google Shape;339;p24"/>
          <p:cNvSpPr/>
          <p:nvPr/>
        </p:nvSpPr>
        <p:spPr>
          <a:xfrm>
            <a:off x="282513" y="2892075"/>
            <a:ext cx="1995600" cy="452700"/>
          </a:xfrm>
          <a:prstGeom prst="flowChartAlternateProcess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1 DHCP Options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0" name="Google Shape;340;p24"/>
          <p:cNvSpPr/>
          <p:nvPr/>
        </p:nvSpPr>
        <p:spPr>
          <a:xfrm>
            <a:off x="2763238" y="892900"/>
            <a:ext cx="2455800" cy="452700"/>
          </a:xfrm>
          <a:prstGeom prst="flowChartAlternateProcess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2 EBS Volumes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1" name="Google Shape;341;p24"/>
          <p:cNvSpPr/>
          <p:nvPr/>
        </p:nvSpPr>
        <p:spPr>
          <a:xfrm>
            <a:off x="3223438" y="2167525"/>
            <a:ext cx="1995600" cy="452700"/>
          </a:xfrm>
          <a:prstGeom prst="flowChartAlternateProcess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1 Internet Gateway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2" name="Google Shape;342;p24"/>
          <p:cNvSpPr/>
          <p:nvPr/>
        </p:nvSpPr>
        <p:spPr>
          <a:xfrm>
            <a:off x="2993338" y="1483825"/>
            <a:ext cx="2225700" cy="452700"/>
          </a:xfrm>
          <a:prstGeom prst="flowChartAlternateProcess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12 Key pairs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3" name="Google Shape;343;p24"/>
          <p:cNvSpPr/>
          <p:nvPr/>
        </p:nvSpPr>
        <p:spPr>
          <a:xfrm>
            <a:off x="282513" y="1514675"/>
            <a:ext cx="2455800" cy="452700"/>
          </a:xfrm>
          <a:prstGeom prst="flowChartAlternateProcess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2 Launch Configurations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4" name="Google Shape;344;p24"/>
          <p:cNvSpPr/>
          <p:nvPr/>
        </p:nvSpPr>
        <p:spPr>
          <a:xfrm>
            <a:off x="282513" y="2230950"/>
            <a:ext cx="2710800" cy="452700"/>
          </a:xfrm>
          <a:prstGeom prst="flowChartAlternateProcess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10 Managed Files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5" name="Google Shape;345;p24"/>
          <p:cNvSpPr/>
          <p:nvPr/>
        </p:nvSpPr>
        <p:spPr>
          <a:xfrm>
            <a:off x="2993338" y="4214325"/>
            <a:ext cx="2455800" cy="452700"/>
          </a:xfrm>
          <a:prstGeom prst="flowChartAlternateProcess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1 SSH Key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6" name="Google Shape;346;p24"/>
          <p:cNvSpPr/>
          <p:nvPr/>
        </p:nvSpPr>
        <p:spPr>
          <a:xfrm>
            <a:off x="5788588" y="4214325"/>
            <a:ext cx="2455800" cy="452700"/>
          </a:xfrm>
          <a:prstGeom prst="flowChartAlternateProcess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2 Security Groups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7" name="Google Shape;347;p24"/>
          <p:cNvSpPr/>
          <p:nvPr/>
        </p:nvSpPr>
        <p:spPr>
          <a:xfrm>
            <a:off x="282513" y="4214325"/>
            <a:ext cx="2455800" cy="452700"/>
          </a:xfrm>
          <a:prstGeom prst="flowChartAlternateProcess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12 Security Group Rules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8" name="Google Shape;348;p24"/>
          <p:cNvSpPr/>
          <p:nvPr/>
        </p:nvSpPr>
        <p:spPr>
          <a:xfrm>
            <a:off x="3795713" y="3553200"/>
            <a:ext cx="4075500" cy="452700"/>
          </a:xfrm>
          <a:prstGeom prst="flowChartAlternateProcess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1 Subnet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9" name="Google Shape;349;p24"/>
          <p:cNvSpPr/>
          <p:nvPr/>
        </p:nvSpPr>
        <p:spPr>
          <a:xfrm>
            <a:off x="2621088" y="2892075"/>
            <a:ext cx="2598000" cy="452700"/>
          </a:xfrm>
          <a:prstGeom prst="flowChartAlternateProcess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1 VPC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0" name="Google Shape;350;p24"/>
          <p:cNvSpPr/>
          <p:nvPr/>
        </p:nvSpPr>
        <p:spPr>
          <a:xfrm>
            <a:off x="282513" y="3553200"/>
            <a:ext cx="3168900" cy="452700"/>
          </a:xfrm>
          <a:prstGeom prst="flowChartAlternateProcess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1 </a:t>
            </a:r>
            <a:r>
              <a:rPr lang="en-GB">
                <a:solidFill>
                  <a:srgbClr val="FFFFFF"/>
                </a:solidFill>
              </a:rPr>
              <a:t>VPCDHCPOptionsAssociation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51" name="Google Shape;351;p24"/>
          <p:cNvGrpSpPr/>
          <p:nvPr/>
        </p:nvGrpSpPr>
        <p:grpSpPr>
          <a:xfrm>
            <a:off x="5514836" y="893030"/>
            <a:ext cx="3346645" cy="1501934"/>
            <a:chOff x="5421250" y="1481925"/>
            <a:chExt cx="3003900" cy="1212900"/>
          </a:xfrm>
        </p:grpSpPr>
        <p:sp>
          <p:nvSpPr>
            <p:cNvPr id="352" name="Google Shape;352;p24"/>
            <p:cNvSpPr/>
            <p:nvPr/>
          </p:nvSpPr>
          <p:spPr>
            <a:xfrm>
              <a:off x="5421250" y="1481925"/>
              <a:ext cx="3003900" cy="1212900"/>
            </a:xfrm>
            <a:prstGeom prst="flowChartAlternateProcess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</a:rPr>
                <a:t>IAM Instance Profile</a:t>
              </a:r>
              <a:r>
                <a:rPr lang="en-GB">
                  <a:solidFill>
                    <a:srgbClr val="FFFFFF"/>
                  </a:solidFill>
                </a:rPr>
                <a:t>s</a:t>
              </a:r>
              <a:endParaRPr>
                <a:solidFill>
                  <a:srgbClr val="FFFFFF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</a:rPr>
                <a:t>IAM Instance Profile Roles</a:t>
              </a:r>
              <a:endParaRPr>
                <a:solidFill>
                  <a:srgbClr val="FFFFFF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</a:rPr>
                <a:t>IAM Roles</a:t>
              </a:r>
              <a:endParaRPr>
                <a:solidFill>
                  <a:srgbClr val="FFFFFF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</a:rPr>
                <a:t>IAM Role Policies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3" name="Google Shape;353;p24"/>
            <p:cNvSpPr txBox="1"/>
            <p:nvPr/>
          </p:nvSpPr>
          <p:spPr>
            <a:xfrm>
              <a:off x="5521227" y="1781378"/>
              <a:ext cx="457200" cy="770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>
                  <a:solidFill>
                    <a:srgbClr val="FFFFFF"/>
                  </a:solidFill>
                </a:rPr>
                <a:t>2</a:t>
              </a:r>
              <a:endParaRPr sz="3600">
                <a:solidFill>
                  <a:srgbClr val="FFFFFF"/>
                </a:solidFill>
              </a:endParaRPr>
            </a:p>
          </p:txBody>
        </p:sp>
      </p:grpSp>
      <p:grpSp>
        <p:nvGrpSpPr>
          <p:cNvPr id="354" name="Google Shape;354;p24"/>
          <p:cNvGrpSpPr/>
          <p:nvPr/>
        </p:nvGrpSpPr>
        <p:grpSpPr>
          <a:xfrm>
            <a:off x="5449138" y="2597475"/>
            <a:ext cx="3381900" cy="747300"/>
            <a:chOff x="853875" y="2839900"/>
            <a:chExt cx="3381900" cy="747300"/>
          </a:xfrm>
        </p:grpSpPr>
        <p:sp>
          <p:nvSpPr>
            <p:cNvPr id="355" name="Google Shape;355;p24"/>
            <p:cNvSpPr/>
            <p:nvPr/>
          </p:nvSpPr>
          <p:spPr>
            <a:xfrm>
              <a:off x="853875" y="2839900"/>
              <a:ext cx="3381900" cy="747300"/>
            </a:xfrm>
            <a:prstGeom prst="flowChartAlternateProcess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</a:rPr>
                <a:t>Route</a:t>
              </a:r>
              <a:endParaRPr>
                <a:solidFill>
                  <a:srgbClr val="FFFFFF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</a:rPr>
                <a:t>Route Table</a:t>
              </a:r>
              <a:endParaRPr>
                <a:solidFill>
                  <a:srgbClr val="FFFFFF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</a:rPr>
                <a:t>Route Table Association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6" name="Google Shape;356;p24"/>
            <p:cNvSpPr txBox="1"/>
            <p:nvPr/>
          </p:nvSpPr>
          <p:spPr>
            <a:xfrm>
              <a:off x="966800" y="2911105"/>
              <a:ext cx="457200" cy="61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FFFFFF"/>
                  </a:solidFill>
                </a:rPr>
                <a:t>1</a:t>
              </a:r>
              <a:endParaRPr sz="3000">
                <a:solidFill>
                  <a:srgbClr val="FFFFFF"/>
                </a:solidFill>
              </a:endParaRPr>
            </a:p>
          </p:txBody>
        </p:sp>
      </p:grpSp>
      <p:sp>
        <p:nvSpPr>
          <p:cNvPr id="357" name="Google Shape;357;p24"/>
          <p:cNvSpPr txBox="1"/>
          <p:nvPr/>
        </p:nvSpPr>
        <p:spPr>
          <a:xfrm>
            <a:off x="246900" y="131675"/>
            <a:ext cx="59253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Total: 59 Resources</a:t>
            </a:r>
            <a:endParaRPr b="1" sz="3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"/>
          <p:cNvSpPr txBox="1"/>
          <p:nvPr>
            <p:ph type="ctrTitle"/>
          </p:nvPr>
        </p:nvSpPr>
        <p:spPr>
          <a:xfrm>
            <a:off x="604475" y="5317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Resources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3" name="Google Shape;363;p25"/>
          <p:cNvSpPr txBox="1"/>
          <p:nvPr>
            <p:ph idx="1" type="subTitle"/>
          </p:nvPr>
        </p:nvSpPr>
        <p:spPr>
          <a:xfrm>
            <a:off x="729575" y="2152350"/>
            <a:ext cx="8082900" cy="1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n-GB" u="sng">
                <a:solidFill>
                  <a:srgbClr val="FFFFFF"/>
                </a:solidFill>
                <a:hlinkClick r:id="rId3"/>
              </a:rPr>
              <a:t>https://kubernetes.io/docs/setup/custom-cloud/kops/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https://github.com/kubernetes/kops/blob/master/docs/high_availability.md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https://cloudacademy.com/blog/kubernetes-operations-with-kop</a:t>
            </a:r>
            <a:r>
              <a:rPr lang="en-GB"/>
              <a:t>s/   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https://aws.amazon.com/blogs/compute/kubernetes-clusters-aws-kops/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Thank You!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idx="1" type="subTitle"/>
          </p:nvPr>
        </p:nvSpPr>
        <p:spPr>
          <a:xfrm>
            <a:off x="506400" y="433625"/>
            <a:ext cx="8131200" cy="4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KOPS Intro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KOPS or Kubernetes Operations is an official kubernetes project for managing production grade Kube clusters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KOPS is a kubernetes cluster provisioning and tool.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Fully Automated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Use DNS to identify clusters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Support multiple OS support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Everything in auto scaling groups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High availability support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It is mainly used to deploy and maintain kubernetes clusters on various cloud service providers like AWS, GCP etc.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idx="1" type="subTitle"/>
          </p:nvPr>
        </p:nvSpPr>
        <p:spPr>
          <a:xfrm>
            <a:off x="560700" y="798625"/>
            <a:ext cx="7574700" cy="33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KOPS Intro (Continued)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Key Features: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Deploy clusters to existing virtual private clouds (VPC) or create a new VPC from scratch.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Provision single or multiple master clusters.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Provides configurable bastion machines for SSH access to individual cluster nodes.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/>
          <p:nvPr>
            <p:ph idx="1" type="subTitle"/>
          </p:nvPr>
        </p:nvSpPr>
        <p:spPr>
          <a:xfrm>
            <a:off x="603375" y="818650"/>
            <a:ext cx="7574700" cy="33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KOPS Intro (Continued)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Other </a:t>
            </a:r>
            <a:r>
              <a:rPr lang="en-GB" sz="1800"/>
              <a:t>Features: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Works with both Cloudformation or Terraform.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Provides ability to perform rolling cluster updates.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Supports </a:t>
            </a:r>
            <a:r>
              <a:rPr lang="en-GB" sz="1800"/>
              <a:t>heterogeneous</a:t>
            </a:r>
            <a:r>
              <a:rPr lang="en-GB" sz="1800"/>
              <a:t> clusters by creating multiple cluster groups.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/>
          <p:nvPr>
            <p:ph idx="1" type="subTitle"/>
          </p:nvPr>
        </p:nvSpPr>
        <p:spPr>
          <a:xfrm>
            <a:off x="470350" y="549350"/>
            <a:ext cx="8382300" cy="3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KOPS Requirements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of the basic requirements to create a kubernetes cluster on AWS using kops are as follows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IAM Permissions</a:t>
            </a:r>
            <a:endParaRPr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AmazonEC2FullAccess</a:t>
            </a:r>
            <a:endParaRPr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AmazonRoute53FullAccess</a:t>
            </a:r>
            <a:endParaRPr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AmazonS3FullAccess</a:t>
            </a:r>
            <a:endParaRPr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IAMFullAccess</a:t>
            </a:r>
            <a:endParaRPr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AmazonVPCFullAccess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A S3 bucket for the KOPS_STATE_STORE*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A configured DNS service with DNS names from Route 53.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kubectl (kubernetes command line tool)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* </a:t>
            </a:r>
            <a:r>
              <a:rPr lang="en-GB" sz="1000"/>
              <a:t>Environment variable used by kops to specify S3 bucket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8"/>
          <p:cNvSpPr txBox="1"/>
          <p:nvPr>
            <p:ph type="title"/>
          </p:nvPr>
        </p:nvSpPr>
        <p:spPr>
          <a:xfrm>
            <a:off x="632300" y="444125"/>
            <a:ext cx="65559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Nunito"/>
                <a:ea typeface="Nunito"/>
                <a:cs typeface="Nunito"/>
                <a:sym typeface="Nunito"/>
              </a:rPr>
              <a:t>Default Configuration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0" lang="en-GB" sz="1800">
                <a:latin typeface="Nunito"/>
                <a:ea typeface="Nunito"/>
                <a:cs typeface="Nunito"/>
                <a:sym typeface="Nunito"/>
              </a:rPr>
              <a:t>It creates all of the required resources on AWS for you</a:t>
            </a:r>
            <a:endParaRPr b="0" sz="1800">
              <a:latin typeface="Nunito"/>
              <a:ea typeface="Nunito"/>
              <a:cs typeface="Nunito"/>
              <a:sym typeface="Nuni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b="0" lang="en-GB" sz="1800">
                <a:latin typeface="Nunito"/>
                <a:ea typeface="Nunito"/>
                <a:cs typeface="Nunito"/>
                <a:sym typeface="Nunito"/>
              </a:rPr>
              <a:t>EC2 instances</a:t>
            </a:r>
            <a:endParaRPr b="0" sz="1800">
              <a:latin typeface="Nunito"/>
              <a:ea typeface="Nunito"/>
              <a:cs typeface="Nunito"/>
              <a:sym typeface="Nuni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b="0" lang="en-GB" sz="1800">
                <a:latin typeface="Nunito"/>
                <a:ea typeface="Nunito"/>
                <a:cs typeface="Nunito"/>
                <a:sym typeface="Nunito"/>
              </a:rPr>
              <a:t>VPC and Subnets</a:t>
            </a:r>
            <a:endParaRPr b="0" sz="1800">
              <a:latin typeface="Nunito"/>
              <a:ea typeface="Nunito"/>
              <a:cs typeface="Nunito"/>
              <a:sym typeface="Nuni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b="0" lang="en-GB" sz="1800">
                <a:latin typeface="Nunito"/>
                <a:ea typeface="Nunito"/>
                <a:cs typeface="Nunito"/>
                <a:sym typeface="Nunito"/>
              </a:rPr>
              <a:t>DNS entries in Route53</a:t>
            </a:r>
            <a:endParaRPr b="0" sz="1800">
              <a:latin typeface="Nunito"/>
              <a:ea typeface="Nunito"/>
              <a:cs typeface="Nunito"/>
              <a:sym typeface="Nuni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b="0" lang="en-GB" sz="1800">
                <a:latin typeface="Nunito"/>
                <a:ea typeface="Nunito"/>
                <a:cs typeface="Nunito"/>
                <a:sym typeface="Nunito"/>
              </a:rPr>
              <a:t>Load Balancers</a:t>
            </a:r>
            <a:endParaRPr b="0" sz="1800">
              <a:latin typeface="Nunito"/>
              <a:ea typeface="Nunito"/>
              <a:cs typeface="Nunito"/>
              <a:sym typeface="Nuni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b="0" lang="en-GB" sz="1800">
                <a:latin typeface="Nunito"/>
                <a:ea typeface="Nunito"/>
                <a:cs typeface="Nunito"/>
                <a:sym typeface="Nunito"/>
              </a:rPr>
              <a:t>Auto Scaling groups</a:t>
            </a:r>
            <a:endParaRPr b="0" sz="1800">
              <a:latin typeface="Nunito"/>
              <a:ea typeface="Nunito"/>
              <a:cs typeface="Nunito"/>
              <a:sym typeface="Nuni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b="0" lang="en-GB" sz="1800">
                <a:latin typeface="Nunito"/>
                <a:ea typeface="Nunito"/>
                <a:cs typeface="Nunito"/>
                <a:sym typeface="Nunito"/>
              </a:rPr>
              <a:t>Security groups</a:t>
            </a:r>
            <a:endParaRPr b="0"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9"/>
          <p:cNvSpPr txBox="1"/>
          <p:nvPr>
            <p:ph type="title"/>
          </p:nvPr>
        </p:nvSpPr>
        <p:spPr>
          <a:xfrm>
            <a:off x="615375" y="399325"/>
            <a:ext cx="7567200" cy="40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Nunito"/>
                <a:ea typeface="Nunito"/>
                <a:cs typeface="Nunito"/>
                <a:sym typeface="Nunito"/>
              </a:rPr>
              <a:t>Kubernetes Cluster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b="0" lang="en-GB" sz="1800">
                <a:latin typeface="Nunito"/>
                <a:ea typeface="Nunito"/>
                <a:cs typeface="Nunito"/>
                <a:sym typeface="Nunito"/>
              </a:rPr>
              <a:t>export NAME=lozano.k8s.tejasparikh.com</a:t>
            </a:r>
            <a:endParaRPr b="0"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b="0" lang="en-GB" sz="1800">
                <a:latin typeface="Nunito"/>
                <a:ea typeface="Nunito"/>
                <a:cs typeface="Nunito"/>
                <a:sym typeface="Nunito"/>
              </a:rPr>
              <a:t>export KOPS_STATE_STORE=s3://lozano.k8s.tejasparikh.com</a:t>
            </a:r>
            <a:endParaRPr b="0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b="0" lang="en-GB" sz="1800">
                <a:latin typeface="Nunito"/>
                <a:ea typeface="Nunito"/>
                <a:cs typeface="Nunito"/>
                <a:sym typeface="Nunito"/>
              </a:rPr>
              <a:t>kops create cluster </a:t>
            </a:r>
            <a:endParaRPr b="0" sz="1800">
              <a:latin typeface="Nunito"/>
              <a:ea typeface="Nunito"/>
              <a:cs typeface="Nunito"/>
              <a:sym typeface="Nunit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>
                <a:latin typeface="Nunito"/>
                <a:ea typeface="Nunito"/>
                <a:cs typeface="Nunito"/>
                <a:sym typeface="Nunito"/>
              </a:rPr>
              <a:t>--zones us-east-1a </a:t>
            </a:r>
            <a:endParaRPr b="0" sz="1800">
              <a:latin typeface="Nunito"/>
              <a:ea typeface="Nunito"/>
              <a:cs typeface="Nunito"/>
              <a:sym typeface="Nunit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>
                <a:latin typeface="Nunito"/>
                <a:ea typeface="Nunito"/>
                <a:cs typeface="Nunito"/>
                <a:sym typeface="Nunito"/>
              </a:rPr>
              <a:t>--node-size t2.medium </a:t>
            </a:r>
            <a:endParaRPr b="0" sz="1800">
              <a:latin typeface="Nunito"/>
              <a:ea typeface="Nunito"/>
              <a:cs typeface="Nunito"/>
              <a:sym typeface="Nunit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>
                <a:latin typeface="Nunito"/>
                <a:ea typeface="Nunito"/>
                <a:cs typeface="Nunito"/>
                <a:sym typeface="Nunito"/>
              </a:rPr>
              <a:t>--master-size t2.medium </a:t>
            </a:r>
            <a:endParaRPr b="0" sz="1800">
              <a:latin typeface="Nunito"/>
              <a:ea typeface="Nunito"/>
              <a:cs typeface="Nunito"/>
              <a:sym typeface="Nunit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>
                <a:latin typeface="Nunito"/>
                <a:ea typeface="Nunito"/>
                <a:cs typeface="Nunito"/>
                <a:sym typeface="Nunito"/>
              </a:rPr>
              <a:t>$NAME</a:t>
            </a:r>
            <a:endParaRPr b="0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>
                <a:latin typeface="Nunito"/>
                <a:ea typeface="Nunito"/>
                <a:cs typeface="Nunito"/>
                <a:sym typeface="Nunito"/>
              </a:rPr>
              <a:t>2.	kops update cluster $NAME --yes</a:t>
            </a:r>
            <a:endParaRPr b="0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"/>
          <p:cNvSpPr txBox="1"/>
          <p:nvPr>
            <p:ph idx="4294967295"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latin typeface="Nunito"/>
              <a:ea typeface="Nunito"/>
              <a:cs typeface="Nunito"/>
              <a:sym typeface="Nunit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4" name="Google Shape;3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88" y="3319538"/>
            <a:ext cx="766762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6613" y="444000"/>
            <a:ext cx="5610225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0"/>
          <p:cNvSpPr txBox="1"/>
          <p:nvPr/>
        </p:nvSpPr>
        <p:spPr>
          <a:xfrm>
            <a:off x="303500" y="444000"/>
            <a:ext cx="11022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VPC</a:t>
            </a:r>
            <a:endParaRPr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20"/>
          <p:cNvSpPr txBox="1"/>
          <p:nvPr/>
        </p:nvSpPr>
        <p:spPr>
          <a:xfrm>
            <a:off x="303500" y="2672425"/>
            <a:ext cx="62985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EC2  ( Master and Worker node instances ) </a:t>
            </a:r>
            <a:endParaRPr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"/>
          <p:cNvSpPr txBox="1"/>
          <p:nvPr>
            <p:ph type="title"/>
          </p:nvPr>
        </p:nvSpPr>
        <p:spPr>
          <a:xfrm>
            <a:off x="664250" y="859425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Is our Cluster Ready 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