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60" r:id="rId3"/>
    <p:sldId id="261" r:id="rId4"/>
    <p:sldId id="257" r:id="rId5"/>
    <p:sldId id="258" r:id="rId6"/>
    <p:sldId id="259" r:id="rId7"/>
    <p:sldId id="262" r:id="rId8"/>
    <p:sldId id="265" r:id="rId9"/>
    <p:sldId id="263"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0"/>
  </p:normalViewPr>
  <p:slideViewPr>
    <p:cSldViewPr snapToGrid="0">
      <p:cViewPr varScale="1">
        <p:scale>
          <a:sx n="84" d="100"/>
          <a:sy n="84" d="100"/>
        </p:scale>
        <p:origin x="125" y="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FDB088-758C-49BD-87A9-424927EB343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62C017A-60E0-4A99-BDB5-E0D41CE0010C}" type="slidenum">
              <a:rPr lang="en-IN" smtClean="0"/>
              <a:t>‹#›</a:t>
            </a:fld>
            <a:endParaRPr lang="en-IN"/>
          </a:p>
        </p:txBody>
      </p:sp>
    </p:spTree>
    <p:extLst>
      <p:ext uri="{BB962C8B-B14F-4D97-AF65-F5344CB8AC3E}">
        <p14:creationId xmlns:p14="http://schemas.microsoft.com/office/powerpoint/2010/main" val="78419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FDB088-758C-49BD-87A9-424927EB343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2C017A-60E0-4A99-BDB5-E0D41CE0010C}" type="slidenum">
              <a:rPr lang="en-IN" smtClean="0"/>
              <a:t>‹#›</a:t>
            </a:fld>
            <a:endParaRPr lang="en-IN"/>
          </a:p>
        </p:txBody>
      </p:sp>
    </p:spTree>
    <p:extLst>
      <p:ext uri="{BB962C8B-B14F-4D97-AF65-F5344CB8AC3E}">
        <p14:creationId xmlns:p14="http://schemas.microsoft.com/office/powerpoint/2010/main" val="2459693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FDB088-758C-49BD-87A9-424927EB343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2C017A-60E0-4A99-BDB5-E0D41CE0010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36851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2FDB088-758C-49BD-87A9-424927EB343A}"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2C017A-60E0-4A99-BDB5-E0D41CE0010C}" type="slidenum">
              <a:rPr lang="en-IN" smtClean="0"/>
              <a:t>‹#›</a:t>
            </a:fld>
            <a:endParaRPr lang="en-IN"/>
          </a:p>
        </p:txBody>
      </p:sp>
    </p:spTree>
    <p:extLst>
      <p:ext uri="{BB962C8B-B14F-4D97-AF65-F5344CB8AC3E}">
        <p14:creationId xmlns:p14="http://schemas.microsoft.com/office/powerpoint/2010/main" val="2020014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2FDB088-758C-49BD-87A9-424927EB343A}"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2C017A-60E0-4A99-BDB5-E0D41CE0010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0878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2FDB088-758C-49BD-87A9-424927EB343A}"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2C017A-60E0-4A99-BDB5-E0D41CE0010C}" type="slidenum">
              <a:rPr lang="en-IN" smtClean="0"/>
              <a:t>‹#›</a:t>
            </a:fld>
            <a:endParaRPr lang="en-IN"/>
          </a:p>
        </p:txBody>
      </p:sp>
    </p:spTree>
    <p:extLst>
      <p:ext uri="{BB962C8B-B14F-4D97-AF65-F5344CB8AC3E}">
        <p14:creationId xmlns:p14="http://schemas.microsoft.com/office/powerpoint/2010/main" val="3123769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FDB088-758C-49BD-87A9-424927EB343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2C017A-60E0-4A99-BDB5-E0D41CE0010C}" type="slidenum">
              <a:rPr lang="en-IN" smtClean="0"/>
              <a:t>‹#›</a:t>
            </a:fld>
            <a:endParaRPr lang="en-IN"/>
          </a:p>
        </p:txBody>
      </p:sp>
    </p:spTree>
    <p:extLst>
      <p:ext uri="{BB962C8B-B14F-4D97-AF65-F5344CB8AC3E}">
        <p14:creationId xmlns:p14="http://schemas.microsoft.com/office/powerpoint/2010/main" val="324638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FDB088-758C-49BD-87A9-424927EB343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2C017A-60E0-4A99-BDB5-E0D41CE0010C}" type="slidenum">
              <a:rPr lang="en-IN" smtClean="0"/>
              <a:t>‹#›</a:t>
            </a:fld>
            <a:endParaRPr lang="en-IN"/>
          </a:p>
        </p:txBody>
      </p:sp>
    </p:spTree>
    <p:extLst>
      <p:ext uri="{BB962C8B-B14F-4D97-AF65-F5344CB8AC3E}">
        <p14:creationId xmlns:p14="http://schemas.microsoft.com/office/powerpoint/2010/main" val="995196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FDB088-758C-49BD-87A9-424927EB343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2C017A-60E0-4A99-BDB5-E0D41CE0010C}" type="slidenum">
              <a:rPr lang="en-IN" smtClean="0"/>
              <a:t>‹#›</a:t>
            </a:fld>
            <a:endParaRPr lang="en-IN"/>
          </a:p>
        </p:txBody>
      </p:sp>
    </p:spTree>
    <p:extLst>
      <p:ext uri="{BB962C8B-B14F-4D97-AF65-F5344CB8AC3E}">
        <p14:creationId xmlns:p14="http://schemas.microsoft.com/office/powerpoint/2010/main" val="1231720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FDB088-758C-49BD-87A9-424927EB343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2C017A-60E0-4A99-BDB5-E0D41CE0010C}" type="slidenum">
              <a:rPr lang="en-IN" smtClean="0"/>
              <a:t>‹#›</a:t>
            </a:fld>
            <a:endParaRPr lang="en-IN"/>
          </a:p>
        </p:txBody>
      </p:sp>
    </p:spTree>
    <p:extLst>
      <p:ext uri="{BB962C8B-B14F-4D97-AF65-F5344CB8AC3E}">
        <p14:creationId xmlns:p14="http://schemas.microsoft.com/office/powerpoint/2010/main" val="3733812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FDB088-758C-49BD-87A9-424927EB343A}"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62C017A-60E0-4A99-BDB5-E0D41CE0010C}" type="slidenum">
              <a:rPr lang="en-IN" smtClean="0"/>
              <a:t>‹#›</a:t>
            </a:fld>
            <a:endParaRPr lang="en-IN"/>
          </a:p>
        </p:txBody>
      </p:sp>
    </p:spTree>
    <p:extLst>
      <p:ext uri="{BB962C8B-B14F-4D97-AF65-F5344CB8AC3E}">
        <p14:creationId xmlns:p14="http://schemas.microsoft.com/office/powerpoint/2010/main" val="294365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FDB088-758C-49BD-87A9-424927EB343A}" type="datetimeFigureOut">
              <a:rPr lang="en-IN" smtClean="0"/>
              <a:t>21-10-2022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2C017A-60E0-4A99-BDB5-E0D41CE0010C}" type="slidenum">
              <a:rPr lang="en-IN" smtClean="0"/>
              <a:t>‹#›</a:t>
            </a:fld>
            <a:endParaRPr lang="en-IN"/>
          </a:p>
        </p:txBody>
      </p:sp>
    </p:spTree>
    <p:extLst>
      <p:ext uri="{BB962C8B-B14F-4D97-AF65-F5344CB8AC3E}">
        <p14:creationId xmlns:p14="http://schemas.microsoft.com/office/powerpoint/2010/main" val="279812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FDB088-758C-49BD-87A9-424927EB343A}" type="datetimeFigureOut">
              <a:rPr lang="en-IN" smtClean="0"/>
              <a:t>21-10-2022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2C017A-60E0-4A99-BDB5-E0D41CE0010C}" type="slidenum">
              <a:rPr lang="en-IN" smtClean="0"/>
              <a:t>‹#›</a:t>
            </a:fld>
            <a:endParaRPr lang="en-IN"/>
          </a:p>
        </p:txBody>
      </p:sp>
    </p:spTree>
    <p:extLst>
      <p:ext uri="{BB962C8B-B14F-4D97-AF65-F5344CB8AC3E}">
        <p14:creationId xmlns:p14="http://schemas.microsoft.com/office/powerpoint/2010/main" val="285928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DB088-758C-49BD-87A9-424927EB343A}" type="datetimeFigureOut">
              <a:rPr lang="en-IN" smtClean="0"/>
              <a:t>21-10-2022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2C017A-60E0-4A99-BDB5-E0D41CE0010C}" type="slidenum">
              <a:rPr lang="en-IN" smtClean="0"/>
              <a:t>‹#›</a:t>
            </a:fld>
            <a:endParaRPr lang="en-IN"/>
          </a:p>
        </p:txBody>
      </p:sp>
    </p:spTree>
    <p:extLst>
      <p:ext uri="{BB962C8B-B14F-4D97-AF65-F5344CB8AC3E}">
        <p14:creationId xmlns:p14="http://schemas.microsoft.com/office/powerpoint/2010/main" val="245017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FDB088-758C-49BD-87A9-424927EB343A}"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2C017A-60E0-4A99-BDB5-E0D41CE0010C}" type="slidenum">
              <a:rPr lang="en-IN" smtClean="0"/>
              <a:t>‹#›</a:t>
            </a:fld>
            <a:endParaRPr lang="en-IN"/>
          </a:p>
        </p:txBody>
      </p:sp>
    </p:spTree>
    <p:extLst>
      <p:ext uri="{BB962C8B-B14F-4D97-AF65-F5344CB8AC3E}">
        <p14:creationId xmlns:p14="http://schemas.microsoft.com/office/powerpoint/2010/main" val="3858021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FDB088-758C-49BD-87A9-424927EB343A}"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2C017A-60E0-4A99-BDB5-E0D41CE0010C}" type="slidenum">
              <a:rPr lang="en-IN" smtClean="0"/>
              <a:t>‹#›</a:t>
            </a:fld>
            <a:endParaRPr lang="en-IN"/>
          </a:p>
        </p:txBody>
      </p:sp>
    </p:spTree>
    <p:extLst>
      <p:ext uri="{BB962C8B-B14F-4D97-AF65-F5344CB8AC3E}">
        <p14:creationId xmlns:p14="http://schemas.microsoft.com/office/powerpoint/2010/main" val="256769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2FDB088-758C-49BD-87A9-424927EB343A}" type="datetimeFigureOut">
              <a:rPr lang="en-IN" smtClean="0"/>
              <a:t>21-10-2022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62C017A-60E0-4A99-BDB5-E0D41CE0010C}" type="slidenum">
              <a:rPr lang="en-IN" smtClean="0"/>
              <a:t>‹#›</a:t>
            </a:fld>
            <a:endParaRPr lang="en-IN"/>
          </a:p>
        </p:txBody>
      </p:sp>
    </p:spTree>
    <p:extLst>
      <p:ext uri="{BB962C8B-B14F-4D97-AF65-F5344CB8AC3E}">
        <p14:creationId xmlns:p14="http://schemas.microsoft.com/office/powerpoint/2010/main" val="217248439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google/guice" TargetMode="External"/><Relationship Id="rId2" Type="http://schemas.openxmlformats.org/officeDocument/2006/relationships/hyperlink" Target="https://www.tutorialspoint.com/spring/spring_dependency_injection.htm" TargetMode="External"/><Relationship Id="rId1" Type="http://schemas.openxmlformats.org/officeDocument/2006/relationships/slideLayout" Target="../slideLayouts/slideLayout2.xml"/><Relationship Id="rId6" Type="http://schemas.openxmlformats.org/officeDocument/2006/relationships/hyperlink" Target="https://www.microsoft.com/en-us/download/details.aspx?id=39944" TargetMode="External"/><Relationship Id="rId5" Type="http://schemas.openxmlformats.org/officeDocument/2006/relationships/hyperlink" Target="https://github.com/castleproject/Windsor" TargetMode="External"/><Relationship Id="rId4" Type="http://schemas.openxmlformats.org/officeDocument/2006/relationships/hyperlink" Target="http://square.github.io/dagger/"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6021" y="1325881"/>
            <a:ext cx="8915399" cy="1417320"/>
          </a:xfrm>
        </p:spPr>
        <p:txBody>
          <a:bodyPr>
            <a:normAutofit fontScale="90000"/>
          </a:bodyPr>
          <a:lstStyle/>
          <a:p>
            <a:pPr algn="ctr"/>
            <a:r>
              <a:rPr lang="en-US" b="1" dirty="0"/>
              <a:t>Dependency Injection Using Spring Boot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2504" y="4141106"/>
            <a:ext cx="4434840" cy="1876772"/>
          </a:xfrm>
          <a:prstGeom prst="rect">
            <a:avLst/>
          </a:prstGeom>
        </p:spPr>
      </p:pic>
    </p:spTree>
    <p:extLst>
      <p:ext uri="{BB962C8B-B14F-4D97-AF65-F5344CB8AC3E}">
        <p14:creationId xmlns:p14="http://schemas.microsoft.com/office/powerpoint/2010/main" val="2378747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197" y="441230"/>
            <a:ext cx="8911687" cy="619474"/>
          </a:xfrm>
        </p:spPr>
        <p:txBody>
          <a:bodyPr>
            <a:normAutofit fontScale="90000"/>
          </a:bodyPr>
          <a:lstStyle/>
          <a:p>
            <a:r>
              <a:rPr lang="en-US" b="1" dirty="0" smtClean="0"/>
              <a:t>Demonstration of DI with an example</a:t>
            </a:r>
            <a:endParaRPr lang="en-IN" b="1" dirty="0"/>
          </a:p>
        </p:txBody>
      </p:sp>
      <p:sp>
        <p:nvSpPr>
          <p:cNvPr id="3" name="Content Placeholder 2"/>
          <p:cNvSpPr>
            <a:spLocks noGrp="1"/>
          </p:cNvSpPr>
          <p:nvPr>
            <p:ph idx="1"/>
          </p:nvPr>
        </p:nvSpPr>
        <p:spPr>
          <a:xfrm>
            <a:off x="2186876" y="1173480"/>
            <a:ext cx="8915400" cy="4696968"/>
          </a:xfrm>
        </p:spPr>
        <p:txBody>
          <a:bodyPr>
            <a:normAutofit/>
          </a:bodyPr>
          <a:lstStyle/>
          <a:p>
            <a:pPr algn="just"/>
            <a:r>
              <a:rPr lang="en-US" dirty="0"/>
              <a:t>There are many ways to send a message like an email, </a:t>
            </a:r>
            <a:r>
              <a:rPr lang="en-US" dirty="0" smtClean="0"/>
              <a:t>twitter</a:t>
            </a:r>
            <a:r>
              <a:rPr lang="en-US" dirty="0"/>
              <a:t>, </a:t>
            </a:r>
            <a:r>
              <a:rPr lang="en-US" dirty="0" smtClean="0"/>
              <a:t>SMS etc</a:t>
            </a:r>
            <a:r>
              <a:rPr lang="en-US" dirty="0"/>
              <a:t>.</a:t>
            </a:r>
          </a:p>
          <a:p>
            <a:pPr algn="just"/>
            <a:r>
              <a:rPr lang="en-US" dirty="0" smtClean="0"/>
              <a:t>Let’s </a:t>
            </a:r>
            <a:r>
              <a:rPr lang="en-US" dirty="0"/>
              <a:t>say we want to send email message and twitter message to the users. For dependency injection, we need to have a base class for the services. Implement the </a:t>
            </a:r>
            <a:r>
              <a:rPr lang="en-US" dirty="0" err="1"/>
              <a:t>MessageService</a:t>
            </a:r>
            <a:r>
              <a:rPr lang="en-US" dirty="0"/>
              <a:t> </a:t>
            </a:r>
            <a:r>
              <a:rPr lang="en-US" dirty="0" smtClean="0"/>
              <a:t>interface </a:t>
            </a:r>
            <a:r>
              <a:rPr lang="en-US" dirty="0"/>
              <a:t>with single method declaration for sending message.</a:t>
            </a:r>
            <a:endParaRPr lang="en-US" dirty="0" smtClean="0"/>
          </a:p>
          <a:p>
            <a:endParaRPr lang="en-US" dirty="0" smtClean="0"/>
          </a:p>
          <a:p>
            <a:endParaRPr lang="en-US" dirty="0"/>
          </a:p>
          <a:p>
            <a:endParaRPr lang="en-US" dirty="0" smtClean="0"/>
          </a:p>
          <a:p>
            <a:endParaRPr lang="en-US" dirty="0"/>
          </a:p>
          <a:p>
            <a:endParaRPr lang="en-US" dirty="0" smtClean="0"/>
          </a:p>
          <a:p>
            <a:pPr algn="just"/>
            <a:r>
              <a:rPr lang="en-US" dirty="0" smtClean="0"/>
              <a:t>We will have actual </a:t>
            </a:r>
            <a:r>
              <a:rPr lang="en-US" dirty="0"/>
              <a:t>implementation classes to send email and twitter message.</a:t>
            </a:r>
            <a:endParaRPr lang="en-IN" dirty="0"/>
          </a:p>
        </p:txBody>
      </p:sp>
      <p:pic>
        <p:nvPicPr>
          <p:cNvPr id="4" name="Picture 3"/>
          <p:cNvPicPr>
            <a:picLocks noChangeAspect="1"/>
          </p:cNvPicPr>
          <p:nvPr/>
        </p:nvPicPr>
        <p:blipFill>
          <a:blip r:embed="rId2"/>
          <a:stretch>
            <a:fillRect/>
          </a:stretch>
        </p:blipFill>
        <p:spPr>
          <a:xfrm>
            <a:off x="2885313" y="2864739"/>
            <a:ext cx="4629150" cy="1314450"/>
          </a:xfrm>
          <a:prstGeom prst="rect">
            <a:avLst/>
          </a:prstGeom>
        </p:spPr>
      </p:pic>
    </p:spTree>
    <p:extLst>
      <p:ext uri="{BB962C8B-B14F-4D97-AF65-F5344CB8AC3E}">
        <p14:creationId xmlns:p14="http://schemas.microsoft.com/office/powerpoint/2010/main" val="739086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51176" y="567357"/>
            <a:ext cx="1810512" cy="369332"/>
          </a:xfrm>
          <a:prstGeom prst="rect">
            <a:avLst/>
          </a:prstGeom>
          <a:noFill/>
          <a:ln>
            <a:solidFill>
              <a:schemeClr val="accent1"/>
            </a:solidFill>
          </a:ln>
        </p:spPr>
        <p:txBody>
          <a:bodyPr wrap="square" rtlCol="0">
            <a:spAutoFit/>
          </a:bodyPr>
          <a:lstStyle/>
          <a:p>
            <a:r>
              <a:rPr lang="en-US" dirty="0" smtClean="0"/>
              <a:t>Email Service</a:t>
            </a:r>
            <a:endParaRPr lang="en-IN" dirty="0"/>
          </a:p>
        </p:txBody>
      </p:sp>
      <p:sp>
        <p:nvSpPr>
          <p:cNvPr id="7" name="TextBox 6"/>
          <p:cNvSpPr txBox="1"/>
          <p:nvPr/>
        </p:nvSpPr>
        <p:spPr>
          <a:xfrm>
            <a:off x="2427732" y="3345743"/>
            <a:ext cx="3227832" cy="369332"/>
          </a:xfrm>
          <a:prstGeom prst="rect">
            <a:avLst/>
          </a:prstGeom>
          <a:noFill/>
          <a:ln>
            <a:solidFill>
              <a:schemeClr val="accent1"/>
            </a:solidFill>
          </a:ln>
        </p:spPr>
        <p:txBody>
          <a:bodyPr wrap="square" rtlCol="0">
            <a:spAutoFit/>
          </a:bodyPr>
          <a:lstStyle/>
          <a:p>
            <a:r>
              <a:rPr lang="en-US" dirty="0" smtClean="0"/>
              <a:t>Twitter  Service</a:t>
            </a:r>
            <a:endParaRPr lang="en-IN" dirty="0"/>
          </a:p>
        </p:txBody>
      </p:sp>
      <p:sp>
        <p:nvSpPr>
          <p:cNvPr id="8" name="Rectangle 7"/>
          <p:cNvSpPr/>
          <p:nvPr/>
        </p:nvSpPr>
        <p:spPr>
          <a:xfrm>
            <a:off x="9137904" y="1247847"/>
            <a:ext cx="2529840" cy="1107996"/>
          </a:xfrm>
          <a:prstGeom prst="rect">
            <a:avLst/>
          </a:prstGeom>
        </p:spPr>
        <p:txBody>
          <a:bodyPr wrap="square">
            <a:spAutoFit/>
          </a:bodyPr>
          <a:lstStyle/>
          <a:p>
            <a:pPr algn="just"/>
            <a:r>
              <a:rPr lang="en-US" sz="1600" dirty="0">
                <a:solidFill>
                  <a:srgbClr val="000000"/>
                </a:solidFill>
                <a:latin typeface="Georgia" panose="02040502050405020303" pitchFamily="18" charset="0"/>
              </a:rPr>
              <a:t>Now that our services are ready, we can move on to </a:t>
            </a:r>
            <a:r>
              <a:rPr lang="en-US" sz="1600" dirty="0">
                <a:solidFill>
                  <a:srgbClr val="000000"/>
                </a:solidFill>
                <a:latin typeface="Georgia" panose="02040502050405020303" pitchFamily="18" charset="0"/>
              </a:rPr>
              <a:t>Controller </a:t>
            </a:r>
            <a:r>
              <a:rPr lang="en-US" sz="1600" dirty="0">
                <a:solidFill>
                  <a:srgbClr val="000000"/>
                </a:solidFill>
                <a:latin typeface="Georgia" panose="02040502050405020303" pitchFamily="18" charset="0"/>
              </a:rPr>
              <a:t>classes that will consume the service</a:t>
            </a:r>
            <a:r>
              <a:rPr lang="en-US" dirty="0">
                <a:solidFill>
                  <a:srgbClr val="000000"/>
                </a:solidFill>
                <a:latin typeface="Georgia" panose="02040502050405020303" pitchFamily="18" charset="0"/>
              </a:rPr>
              <a:t>.</a:t>
            </a:r>
            <a:endParaRPr lang="en-IN" dirty="0">
              <a:solidFill>
                <a:srgbClr val="000000"/>
              </a:solidFill>
              <a:latin typeface="Georgia" panose="02040502050405020303" pitchFamily="18" charset="0"/>
            </a:endParaRPr>
          </a:p>
        </p:txBody>
      </p:sp>
      <p:sp>
        <p:nvSpPr>
          <p:cNvPr id="9" name="Rectangle 8"/>
          <p:cNvSpPr/>
          <p:nvPr/>
        </p:nvSpPr>
        <p:spPr>
          <a:xfrm>
            <a:off x="9065039" y="3715956"/>
            <a:ext cx="2895313" cy="1323439"/>
          </a:xfrm>
          <a:prstGeom prst="rect">
            <a:avLst/>
          </a:prstGeom>
        </p:spPr>
        <p:txBody>
          <a:bodyPr wrap="square">
            <a:spAutoFit/>
          </a:bodyPr>
          <a:lstStyle/>
          <a:p>
            <a:pPr algn="just"/>
            <a:r>
              <a:rPr lang="en-US" sz="1600" dirty="0">
                <a:solidFill>
                  <a:srgbClr val="000000"/>
                </a:solidFill>
                <a:latin typeface="Georgia" panose="02040502050405020303" pitchFamily="18" charset="0"/>
              </a:rPr>
              <a:t>Note that there are multiple implementations for </a:t>
            </a:r>
            <a:r>
              <a:rPr lang="en-US" sz="1600" dirty="0" smtClean="0">
                <a:solidFill>
                  <a:srgbClr val="000000"/>
                </a:solidFill>
                <a:latin typeface="Georgia" panose="02040502050405020303" pitchFamily="18" charset="0"/>
              </a:rPr>
              <a:t>the</a:t>
            </a:r>
            <a:r>
              <a:rPr lang="en-US" sz="1600" dirty="0">
                <a:solidFill>
                  <a:srgbClr val="000000"/>
                </a:solidFill>
                <a:latin typeface="Georgia" panose="02040502050405020303" pitchFamily="18" charset="0"/>
              </a:rPr>
              <a:t> </a:t>
            </a:r>
            <a:r>
              <a:rPr lang="en-US" sz="1600" dirty="0" err="1">
                <a:solidFill>
                  <a:srgbClr val="D73A49"/>
                </a:solidFill>
                <a:latin typeface="Georgia" panose="02040502050405020303" pitchFamily="18" charset="0"/>
              </a:rPr>
              <a:t>MessageService</a:t>
            </a:r>
            <a:r>
              <a:rPr lang="en-US" sz="1600" dirty="0">
                <a:solidFill>
                  <a:srgbClr val="000000"/>
                </a:solidFill>
                <a:latin typeface="Georgia" panose="02040502050405020303" pitchFamily="18" charset="0"/>
              </a:rPr>
              <a:t> </a:t>
            </a:r>
            <a:r>
              <a:rPr lang="en-US" sz="1600" dirty="0" smtClean="0">
                <a:solidFill>
                  <a:srgbClr val="000000"/>
                </a:solidFill>
                <a:latin typeface="Georgia" panose="02040502050405020303" pitchFamily="18" charset="0"/>
              </a:rPr>
              <a:t>interface. </a:t>
            </a:r>
            <a:r>
              <a:rPr lang="en-US" sz="1600" dirty="0">
                <a:solidFill>
                  <a:srgbClr val="000000"/>
                </a:solidFill>
                <a:latin typeface="Georgia" panose="02040502050405020303" pitchFamily="18" charset="0"/>
              </a:rPr>
              <a:t>S</a:t>
            </a:r>
            <a:r>
              <a:rPr lang="en-US" sz="1600" dirty="0" smtClean="0">
                <a:solidFill>
                  <a:srgbClr val="000000"/>
                </a:solidFill>
                <a:latin typeface="Georgia" panose="02040502050405020303" pitchFamily="18" charset="0"/>
              </a:rPr>
              <a:t>o </a:t>
            </a:r>
            <a:r>
              <a:rPr lang="en-US" sz="1600" dirty="0">
                <a:solidFill>
                  <a:srgbClr val="000000"/>
                </a:solidFill>
                <a:latin typeface="Georgia" panose="02040502050405020303" pitchFamily="18" charset="0"/>
              </a:rPr>
              <a:t>to avoid ambiguity, let's </a:t>
            </a:r>
            <a:r>
              <a:rPr lang="en-US" sz="1600" dirty="0" smtClean="0">
                <a:solidFill>
                  <a:srgbClr val="000000"/>
                </a:solidFill>
                <a:latin typeface="Georgia" panose="02040502050405020303" pitchFamily="18" charset="0"/>
              </a:rPr>
              <a:t>use</a:t>
            </a:r>
            <a:r>
              <a:rPr lang="en-US" sz="1600" dirty="0">
                <a:solidFill>
                  <a:srgbClr val="000000"/>
                </a:solidFill>
                <a:latin typeface="Georgia" panose="02040502050405020303" pitchFamily="18" charset="0"/>
              </a:rPr>
              <a:t> </a:t>
            </a:r>
            <a:r>
              <a:rPr lang="en-US" sz="1600" b="1" dirty="0">
                <a:solidFill>
                  <a:srgbClr val="D73A49"/>
                </a:solidFill>
                <a:latin typeface="Georgia" panose="02040502050405020303" pitchFamily="18" charset="0"/>
              </a:rPr>
              <a:t>@Primary</a:t>
            </a:r>
            <a:r>
              <a:rPr lang="en-US" sz="1600" dirty="0">
                <a:solidFill>
                  <a:srgbClr val="000000"/>
                </a:solidFill>
                <a:latin typeface="Georgia" panose="02040502050405020303" pitchFamily="18" charset="0"/>
              </a:rPr>
              <a:t> annotation.</a:t>
            </a:r>
            <a:endParaRPr lang="en-IN" sz="1600" dirty="0">
              <a:latin typeface="Georgia" panose="02040502050405020303" pitchFamily="18" charset="0"/>
            </a:endParaRPr>
          </a:p>
        </p:txBody>
      </p:sp>
      <p:pic>
        <p:nvPicPr>
          <p:cNvPr id="10" name="Picture 9"/>
          <p:cNvPicPr>
            <a:picLocks noChangeAspect="1"/>
          </p:cNvPicPr>
          <p:nvPr/>
        </p:nvPicPr>
        <p:blipFill>
          <a:blip r:embed="rId2"/>
          <a:stretch>
            <a:fillRect/>
          </a:stretch>
        </p:blipFill>
        <p:spPr>
          <a:xfrm>
            <a:off x="1862264" y="1096681"/>
            <a:ext cx="6819900" cy="2112863"/>
          </a:xfrm>
          <a:prstGeom prst="rect">
            <a:avLst/>
          </a:prstGeom>
        </p:spPr>
      </p:pic>
      <p:pic>
        <p:nvPicPr>
          <p:cNvPr id="11" name="Picture 10"/>
          <p:cNvPicPr>
            <a:picLocks noChangeAspect="1"/>
          </p:cNvPicPr>
          <p:nvPr/>
        </p:nvPicPr>
        <p:blipFill>
          <a:blip r:embed="rId3"/>
          <a:stretch>
            <a:fillRect/>
          </a:stretch>
        </p:blipFill>
        <p:spPr>
          <a:xfrm>
            <a:off x="1073564" y="3856333"/>
            <a:ext cx="7991475" cy="2543175"/>
          </a:xfrm>
          <a:prstGeom prst="rect">
            <a:avLst/>
          </a:prstGeom>
        </p:spPr>
      </p:pic>
    </p:spTree>
    <p:extLst>
      <p:ext uri="{BB962C8B-B14F-4D97-AF65-F5344CB8AC3E}">
        <p14:creationId xmlns:p14="http://schemas.microsoft.com/office/powerpoint/2010/main" val="2614928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1196" y="606552"/>
            <a:ext cx="8915400" cy="381000"/>
          </a:xfrm>
        </p:spPr>
        <p:txBody>
          <a:bodyPr/>
          <a:lstStyle/>
          <a:p>
            <a:r>
              <a:rPr lang="en-US" smtClean="0"/>
              <a:t> We will have a controller class with Spring annotations for autowiring </a:t>
            </a:r>
            <a:endParaRPr lang="en-IN" dirty="0"/>
          </a:p>
        </p:txBody>
      </p:sp>
      <p:sp>
        <p:nvSpPr>
          <p:cNvPr id="11" name="Rectangle 1"/>
          <p:cNvSpPr>
            <a:spLocks noChangeArrowheads="1"/>
          </p:cNvSpPr>
          <p:nvPr/>
        </p:nvSpPr>
        <p:spPr bwMode="auto">
          <a:xfrm>
            <a:off x="8623375" y="4765142"/>
            <a:ext cx="2962013" cy="1384995"/>
          </a:xfrm>
          <a:prstGeom prst="rect">
            <a:avLst/>
          </a:prstGeom>
          <a:solidFill>
            <a:srgbClr val="E3E8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lvl="0" indent="-171450" algn="just">
              <a:buFont typeface="Arial" panose="020B0604020202020204" pitchFamily="34" charset="0"/>
              <a:buChar char="•"/>
            </a:pPr>
            <a:r>
              <a:rPr lang="en-US" sz="1400" b="1" dirty="0"/>
              <a:t>@</a:t>
            </a:r>
            <a:r>
              <a:rPr lang="en-US" sz="1400" b="1" dirty="0" err="1"/>
              <a:t>Autowired</a:t>
            </a:r>
            <a:r>
              <a:rPr lang="en-US" sz="1400" b="1" dirty="0"/>
              <a:t> is used to inject the </a:t>
            </a:r>
            <a:r>
              <a:rPr lang="en-US" sz="1400" b="1" dirty="0" smtClean="0"/>
              <a:t>dependency.</a:t>
            </a:r>
            <a:endParaRPr lang="en-US" altLang="en-US" sz="1400" b="1" dirty="0"/>
          </a:p>
          <a:p>
            <a:pPr marL="171450" lvl="0" indent="-171450" algn="just">
              <a:buFont typeface="Arial" panose="020B0604020202020204" pitchFamily="34" charset="0"/>
              <a:buChar char="•"/>
            </a:pPr>
            <a:r>
              <a:rPr lang="en-US" altLang="en-US" sz="1400" b="1" dirty="0" smtClean="0"/>
              <a:t>The </a:t>
            </a:r>
            <a:r>
              <a:rPr lang="en-US" altLang="en-US" sz="1400" b="1" dirty="0"/>
              <a:t>@Service annotation makes it </a:t>
            </a:r>
            <a:r>
              <a:rPr lang="en-US" altLang="en-US" sz="1400" b="1" dirty="0" err="1"/>
              <a:t>autowireable</a:t>
            </a:r>
            <a:r>
              <a:rPr lang="en-US" altLang="en-US" sz="1400" b="1" dirty="0"/>
              <a:t>. Spring injects the dependency into our controller.</a:t>
            </a:r>
            <a:endParaRPr kumimoji="0" lang="en-US" altLang="en-US" sz="1400" b="1" i="0" u="none" strike="noStrike" cap="none" normalizeH="0" baseline="0" dirty="0" smtClean="0">
              <a:ln>
                <a:noFill/>
              </a:ln>
              <a:solidFill>
                <a:schemeClr val="tx1"/>
              </a:solidFill>
              <a:effectLst/>
            </a:endParaRPr>
          </a:p>
        </p:txBody>
      </p:sp>
      <p:pic>
        <p:nvPicPr>
          <p:cNvPr id="2" name="Picture 1"/>
          <p:cNvPicPr>
            <a:picLocks noChangeAspect="1"/>
          </p:cNvPicPr>
          <p:nvPr/>
        </p:nvPicPr>
        <p:blipFill>
          <a:blip r:embed="rId2"/>
          <a:stretch>
            <a:fillRect/>
          </a:stretch>
        </p:blipFill>
        <p:spPr>
          <a:xfrm>
            <a:off x="2212849" y="987552"/>
            <a:ext cx="5916168" cy="5605272"/>
          </a:xfrm>
          <a:prstGeom prst="rect">
            <a:avLst/>
          </a:prstGeom>
        </p:spPr>
      </p:pic>
      <p:pic>
        <p:nvPicPr>
          <p:cNvPr id="4" name="Picture 3"/>
          <p:cNvPicPr>
            <a:picLocks noChangeAspect="1"/>
          </p:cNvPicPr>
          <p:nvPr/>
        </p:nvPicPr>
        <p:blipFill>
          <a:blip r:embed="rId3"/>
          <a:stretch>
            <a:fillRect/>
          </a:stretch>
        </p:blipFill>
        <p:spPr>
          <a:xfrm>
            <a:off x="8531994" y="1170432"/>
            <a:ext cx="3263766" cy="3236976"/>
          </a:xfrm>
          <a:prstGeom prst="rect">
            <a:avLst/>
          </a:prstGeom>
        </p:spPr>
      </p:pic>
    </p:spTree>
    <p:extLst>
      <p:ext uri="{BB962C8B-B14F-4D97-AF65-F5344CB8AC3E}">
        <p14:creationId xmlns:p14="http://schemas.microsoft.com/office/powerpoint/2010/main" val="6947993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sp>
        <p:nvSpPr>
          <p:cNvPr id="3" name="Content Placeholder 2"/>
          <p:cNvSpPr>
            <a:spLocks noGrp="1"/>
          </p:cNvSpPr>
          <p:nvPr>
            <p:ph idx="1"/>
          </p:nvPr>
        </p:nvSpPr>
        <p:spPr/>
        <p:txBody>
          <a:bodyPr/>
          <a:lstStyle/>
          <a:p>
            <a:r>
              <a:rPr lang="en-US" dirty="0" smtClean="0"/>
              <a:t>Add SMS service for the above application and demonstrate the same.</a:t>
            </a:r>
            <a:endParaRPr lang="en-IN" dirty="0"/>
          </a:p>
        </p:txBody>
      </p:sp>
    </p:spTree>
    <p:extLst>
      <p:ext uri="{BB962C8B-B14F-4D97-AF65-F5344CB8AC3E}">
        <p14:creationId xmlns:p14="http://schemas.microsoft.com/office/powerpoint/2010/main" val="1605620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9773" y="550958"/>
            <a:ext cx="8911687" cy="1280890"/>
          </a:xfrm>
        </p:spPr>
        <p:txBody>
          <a:bodyPr/>
          <a:lstStyle/>
          <a:p>
            <a:r>
              <a:rPr lang="en-IN" b="1" dirty="0"/>
              <a:t>Inversion of Control</a:t>
            </a:r>
            <a:br>
              <a:rPr lang="en-IN" b="1" dirty="0"/>
            </a:br>
            <a:endParaRPr lang="en-IN" dirty="0"/>
          </a:p>
        </p:txBody>
      </p:sp>
      <p:sp>
        <p:nvSpPr>
          <p:cNvPr id="3" name="Content Placeholder 2"/>
          <p:cNvSpPr>
            <a:spLocks noGrp="1"/>
          </p:cNvSpPr>
          <p:nvPr>
            <p:ph idx="1"/>
          </p:nvPr>
        </p:nvSpPr>
        <p:spPr>
          <a:xfrm>
            <a:off x="1993392" y="1435608"/>
            <a:ext cx="9438068" cy="4937760"/>
          </a:xfrm>
        </p:spPr>
        <p:txBody>
          <a:bodyPr>
            <a:noAutofit/>
          </a:bodyPr>
          <a:lstStyle/>
          <a:p>
            <a:pPr algn="just"/>
            <a:r>
              <a:rPr lang="en-US" dirty="0">
                <a:solidFill>
                  <a:schemeClr val="tx1"/>
                </a:solidFill>
              </a:rPr>
              <a:t>Inversion of Control is a principle based on which, Dependency Injection is made. Also, as the name suggests, Inversion of Control is basically used to invert different kinds of additional responsibilities of a class rather than the main responsibility</a:t>
            </a:r>
            <a:r>
              <a:rPr lang="en-US" dirty="0" smtClean="0">
                <a:solidFill>
                  <a:schemeClr val="tx1"/>
                </a:solidFill>
              </a:rPr>
              <a:t>.</a:t>
            </a:r>
          </a:p>
          <a:p>
            <a:pPr algn="just"/>
            <a:r>
              <a:rPr lang="en-US" dirty="0"/>
              <a:t>Inversion of Control is a principle in software engineering which transfers the control of objects or portions of a program to a container or framework. We most often use it in the context of object-oriented programming.</a:t>
            </a:r>
            <a:endParaRPr lang="en-US" dirty="0" smtClean="0">
              <a:solidFill>
                <a:schemeClr val="tx1"/>
              </a:solidFill>
            </a:endParaRPr>
          </a:p>
          <a:p>
            <a:pPr algn="just"/>
            <a:r>
              <a:rPr lang="en-US" dirty="0"/>
              <a:t>C</a:t>
            </a:r>
            <a:r>
              <a:rPr lang="en-US" dirty="0" smtClean="0"/>
              <a:t>onsider </a:t>
            </a:r>
            <a:r>
              <a:rPr lang="en-US" dirty="0"/>
              <a:t>an example, wherein you have the ability to cook. According to the </a:t>
            </a:r>
            <a:r>
              <a:rPr lang="en-US" dirty="0" err="1"/>
              <a:t>IoC</a:t>
            </a:r>
            <a:r>
              <a:rPr lang="en-US" dirty="0"/>
              <a:t> principle, you can invert the control, so instead of you cooking food, you can just directly order from outside, wherein you receive food at your doorstep. Thus the process of food delivered to you at your doorstep is called the Inversion of Control.</a:t>
            </a:r>
          </a:p>
          <a:p>
            <a:pPr algn="just"/>
            <a:r>
              <a:rPr lang="en-US" dirty="0"/>
              <a:t>You do not have to cook yourself, instead, you can order the food and let a delivery executive, deliver the food for you. In this way, you do not have to take care of the additional responsibilities and just focus on the main work</a:t>
            </a:r>
            <a:r>
              <a:rPr lang="en-US" dirty="0" smtClean="0"/>
              <a:t>.</a:t>
            </a:r>
          </a:p>
          <a:p>
            <a:pPr algn="just"/>
            <a:endParaRPr lang="en-US" dirty="0"/>
          </a:p>
          <a:p>
            <a:pPr algn="just"/>
            <a:endParaRPr lang="en-US" dirty="0">
              <a:solidFill>
                <a:schemeClr val="tx1"/>
              </a:solidFill>
            </a:endParaRPr>
          </a:p>
        </p:txBody>
      </p:sp>
    </p:spTree>
    <p:extLst>
      <p:ext uri="{BB962C8B-B14F-4D97-AF65-F5344CB8AC3E}">
        <p14:creationId xmlns:p14="http://schemas.microsoft.com/office/powerpoint/2010/main" val="2566344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92042"/>
          </a:xfrm>
        </p:spPr>
        <p:txBody>
          <a:bodyPr>
            <a:normAutofit fontScale="90000"/>
          </a:bodyPr>
          <a:lstStyle/>
          <a:p>
            <a:r>
              <a:rPr lang="en-US" b="1" dirty="0" err="1" smtClean="0"/>
              <a:t>IoC</a:t>
            </a:r>
            <a:r>
              <a:rPr lang="en-US" b="1" dirty="0" smtClean="0"/>
              <a:t> : an Example</a:t>
            </a:r>
            <a:endParaRPr lang="en-IN" b="1" dirty="0"/>
          </a:p>
        </p:txBody>
      </p:sp>
      <p:pic>
        <p:nvPicPr>
          <p:cNvPr id="4" name="Picture 3"/>
          <p:cNvPicPr>
            <a:picLocks noChangeAspect="1"/>
          </p:cNvPicPr>
          <p:nvPr/>
        </p:nvPicPr>
        <p:blipFill>
          <a:blip r:embed="rId2"/>
          <a:stretch>
            <a:fillRect/>
          </a:stretch>
        </p:blipFill>
        <p:spPr>
          <a:xfrm>
            <a:off x="7170705" y="1298694"/>
            <a:ext cx="3886200" cy="1352550"/>
          </a:xfrm>
          <a:prstGeom prst="rect">
            <a:avLst/>
          </a:prstGeom>
          <a:ln>
            <a:solidFill>
              <a:schemeClr val="accent1"/>
            </a:solidFill>
          </a:ln>
        </p:spPr>
      </p:pic>
      <p:sp>
        <p:nvSpPr>
          <p:cNvPr id="5" name="TextBox 4"/>
          <p:cNvSpPr txBox="1"/>
          <p:nvPr/>
        </p:nvSpPr>
        <p:spPr>
          <a:xfrm>
            <a:off x="2310716" y="1298270"/>
            <a:ext cx="4565572" cy="1323439"/>
          </a:xfrm>
          <a:prstGeom prst="rect">
            <a:avLst/>
          </a:prstGeom>
          <a:noFill/>
          <a:ln>
            <a:solidFill>
              <a:schemeClr val="accent1"/>
            </a:solidFill>
          </a:ln>
        </p:spPr>
        <p:txBody>
          <a:bodyPr wrap="square" rtlCol="0">
            <a:spAutoFit/>
          </a:bodyPr>
          <a:lstStyle/>
          <a:p>
            <a:pPr algn="just"/>
            <a:r>
              <a:rPr lang="en-US" sz="1600" dirty="0"/>
              <a:t>Consider an application having text editor component in which you want to add a spell checker. </a:t>
            </a:r>
            <a:r>
              <a:rPr lang="en-US" sz="1600" dirty="0" smtClean="0"/>
              <a:t>This </a:t>
            </a:r>
            <a:r>
              <a:rPr lang="en-US" sz="1600" dirty="0"/>
              <a:t> is a creation of a dependency between a </a:t>
            </a:r>
            <a:r>
              <a:rPr lang="en-US" sz="1600" dirty="0" err="1"/>
              <a:t>TextEditor</a:t>
            </a:r>
            <a:r>
              <a:rPr lang="en-US" sz="1600" dirty="0"/>
              <a:t> and the </a:t>
            </a:r>
            <a:r>
              <a:rPr lang="en-US" sz="1600" dirty="0" err="1"/>
              <a:t>SpellCheker</a:t>
            </a:r>
            <a:r>
              <a:rPr lang="en-US" sz="1600" dirty="0"/>
              <a:t>. </a:t>
            </a:r>
            <a:endParaRPr lang="en-IN" sz="1600" dirty="0"/>
          </a:p>
        </p:txBody>
      </p:sp>
      <p:pic>
        <p:nvPicPr>
          <p:cNvPr id="6" name="Picture 5"/>
          <p:cNvPicPr>
            <a:picLocks noChangeAspect="1"/>
          </p:cNvPicPr>
          <p:nvPr/>
        </p:nvPicPr>
        <p:blipFill>
          <a:blip r:embed="rId3"/>
          <a:stretch>
            <a:fillRect/>
          </a:stretch>
        </p:blipFill>
        <p:spPr>
          <a:xfrm>
            <a:off x="7170705" y="3013985"/>
            <a:ext cx="4159835" cy="1371600"/>
          </a:xfrm>
          <a:prstGeom prst="rect">
            <a:avLst/>
          </a:prstGeom>
          <a:ln>
            <a:solidFill>
              <a:schemeClr val="accent1"/>
            </a:solidFill>
          </a:ln>
        </p:spPr>
      </p:pic>
      <p:sp>
        <p:nvSpPr>
          <p:cNvPr id="7" name="TextBox 6"/>
          <p:cNvSpPr txBox="1"/>
          <p:nvPr/>
        </p:nvSpPr>
        <p:spPr>
          <a:xfrm>
            <a:off x="2245201" y="2866981"/>
            <a:ext cx="4631087" cy="2062103"/>
          </a:xfrm>
          <a:prstGeom prst="rect">
            <a:avLst/>
          </a:prstGeom>
          <a:noFill/>
          <a:ln>
            <a:solidFill>
              <a:schemeClr val="accent1"/>
            </a:solidFill>
          </a:ln>
        </p:spPr>
        <p:txBody>
          <a:bodyPr wrap="square" rtlCol="0">
            <a:spAutoFit/>
          </a:bodyPr>
          <a:lstStyle/>
          <a:p>
            <a:pPr algn="just"/>
            <a:r>
              <a:rPr lang="en-US" sz="1600" dirty="0" smtClean="0"/>
              <a:t>This is the code using </a:t>
            </a:r>
            <a:r>
              <a:rPr lang="en-US" sz="1600" dirty="0" err="1" smtClean="0"/>
              <a:t>IoC</a:t>
            </a:r>
            <a:r>
              <a:rPr lang="en-US" sz="1600" dirty="0" smtClean="0"/>
              <a:t> container. </a:t>
            </a:r>
            <a:r>
              <a:rPr lang="en-US" sz="1600" dirty="0"/>
              <a:t>The </a:t>
            </a:r>
            <a:r>
              <a:rPr lang="en-US" sz="1600" dirty="0" err="1"/>
              <a:t>TextEditor</a:t>
            </a:r>
            <a:r>
              <a:rPr lang="en-US" sz="1600" dirty="0"/>
              <a:t> here shouldn’t worry about the implementation of the </a:t>
            </a:r>
            <a:r>
              <a:rPr lang="en-US" sz="1600" dirty="0" err="1"/>
              <a:t>SpellChecker</a:t>
            </a:r>
            <a:r>
              <a:rPr lang="en-US" sz="1600" dirty="0"/>
              <a:t>. Instead, the </a:t>
            </a:r>
            <a:r>
              <a:rPr lang="en-US" sz="1600" dirty="0" err="1"/>
              <a:t>SpellChecker</a:t>
            </a:r>
            <a:r>
              <a:rPr lang="en-US" sz="1600" dirty="0"/>
              <a:t> should be implemented separately and should be provided to the </a:t>
            </a:r>
            <a:r>
              <a:rPr lang="en-US" sz="1600" dirty="0" err="1"/>
              <a:t>TextEditor</a:t>
            </a:r>
            <a:r>
              <a:rPr lang="en-US" sz="1600" dirty="0"/>
              <a:t> while doing the instantiation of the </a:t>
            </a:r>
            <a:r>
              <a:rPr lang="en-US" sz="1600" dirty="0" err="1"/>
              <a:t>TextEditor</a:t>
            </a:r>
            <a:r>
              <a:rPr lang="en-US" sz="1600" dirty="0"/>
              <a:t>. This process is entirely controlled by the Spring Framework.</a:t>
            </a:r>
            <a:endParaRPr lang="en-IN" sz="1600" dirty="0"/>
          </a:p>
        </p:txBody>
      </p:sp>
      <p:sp>
        <p:nvSpPr>
          <p:cNvPr id="9" name="Rectangle 8"/>
          <p:cNvSpPr/>
          <p:nvPr/>
        </p:nvSpPr>
        <p:spPr>
          <a:xfrm>
            <a:off x="2221974" y="5001807"/>
            <a:ext cx="9653587" cy="1815882"/>
          </a:xfrm>
          <a:prstGeom prst="rect">
            <a:avLst/>
          </a:prstGeom>
        </p:spPr>
        <p:txBody>
          <a:bodyPr wrap="square">
            <a:spAutoFit/>
          </a:bodyPr>
          <a:lstStyle/>
          <a:p>
            <a:pPr marL="285750" indent="-285750" algn="just">
              <a:buFont typeface="Arial" panose="020B0604020202020204" pitchFamily="34" charset="0"/>
              <a:buChar char="•"/>
            </a:pPr>
            <a:r>
              <a:rPr lang="en-US" sz="1600" dirty="0"/>
              <a:t>Now after removing the entire control from the </a:t>
            </a:r>
            <a:r>
              <a:rPr lang="en-US" sz="1600" dirty="0" err="1"/>
              <a:t>TextEditor</a:t>
            </a:r>
            <a:r>
              <a:rPr lang="en-US" sz="1600" dirty="0"/>
              <a:t> and then keeping it somewhere else and the Dependency that is </a:t>
            </a:r>
            <a:r>
              <a:rPr lang="en-US" sz="1600" dirty="0" err="1"/>
              <a:t>SpellChecker</a:t>
            </a:r>
            <a:r>
              <a:rPr lang="en-US" sz="1600" dirty="0"/>
              <a:t> is injected into the </a:t>
            </a:r>
            <a:r>
              <a:rPr lang="en-US" sz="1600" dirty="0" err="1"/>
              <a:t>TextEditor</a:t>
            </a:r>
            <a:r>
              <a:rPr lang="en-US" sz="1600" dirty="0"/>
              <a:t> class via a Class Constructor. Therefore, the flow of control is being inverted by the Spring Dependency Injection as you have delegated the dependencies to some external system.</a:t>
            </a:r>
          </a:p>
          <a:p>
            <a:pPr marL="285750" indent="-285750" algn="just">
              <a:buFont typeface="Arial" panose="020B0604020202020204" pitchFamily="34" charset="0"/>
              <a:buChar char="•"/>
            </a:pPr>
            <a:r>
              <a:rPr lang="en-US" sz="1600" dirty="0"/>
              <a:t>Another method of injecting the dependency is via Setter methods of the class </a:t>
            </a:r>
            <a:r>
              <a:rPr lang="en-US" sz="1600" dirty="0" err="1"/>
              <a:t>TextEditor</a:t>
            </a:r>
            <a:r>
              <a:rPr lang="en-US" sz="1600" dirty="0"/>
              <a:t> where the </a:t>
            </a:r>
            <a:r>
              <a:rPr lang="en-US" sz="1600" dirty="0" err="1"/>
              <a:t>SpellChecker</a:t>
            </a:r>
            <a:r>
              <a:rPr lang="en-US" sz="1600" dirty="0"/>
              <a:t> instantiation is created. This will be used for calling the setter methods to initialize the </a:t>
            </a:r>
            <a:r>
              <a:rPr lang="en-US" sz="1600" dirty="0" err="1"/>
              <a:t>TextEditor</a:t>
            </a:r>
            <a:r>
              <a:rPr lang="en-US" sz="1600" dirty="0"/>
              <a:t> properties.</a:t>
            </a:r>
            <a:endParaRPr lang="en-IN" sz="1600" dirty="0"/>
          </a:p>
        </p:txBody>
      </p:sp>
    </p:spTree>
    <p:extLst>
      <p:ext uri="{BB962C8B-B14F-4D97-AF65-F5344CB8AC3E}">
        <p14:creationId xmlns:p14="http://schemas.microsoft.com/office/powerpoint/2010/main" val="359607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75506"/>
          </a:xfrm>
        </p:spPr>
        <p:txBody>
          <a:bodyPr/>
          <a:lstStyle/>
          <a:p>
            <a:r>
              <a:rPr lang="en-US" b="1" dirty="0" smtClean="0"/>
              <a:t>What is Dependency Injection (DI)</a:t>
            </a:r>
            <a:endParaRPr lang="en-IN" b="1" dirty="0"/>
          </a:p>
        </p:txBody>
      </p:sp>
      <p:sp>
        <p:nvSpPr>
          <p:cNvPr id="3" name="Content Placeholder 2"/>
          <p:cNvSpPr>
            <a:spLocks noGrp="1"/>
          </p:cNvSpPr>
          <p:nvPr>
            <p:ph idx="1"/>
          </p:nvPr>
        </p:nvSpPr>
        <p:spPr>
          <a:xfrm>
            <a:off x="1967420" y="1639824"/>
            <a:ext cx="8915400" cy="3983736"/>
          </a:xfrm>
        </p:spPr>
        <p:txBody>
          <a:bodyPr>
            <a:normAutofit fontScale="92500" lnSpcReduction="20000"/>
          </a:bodyPr>
          <a:lstStyle/>
          <a:p>
            <a:pPr algn="just"/>
            <a:r>
              <a:rPr lang="en-US" sz="2200" dirty="0"/>
              <a:t>Dependency Injection is the ability of an object to supply dependencies of another object.</a:t>
            </a:r>
            <a:endParaRPr lang="en-US" sz="2200" dirty="0" smtClean="0"/>
          </a:p>
          <a:p>
            <a:pPr algn="just"/>
            <a:r>
              <a:rPr lang="en-US" sz="2200" dirty="0" smtClean="0"/>
              <a:t>It is a technique </a:t>
            </a:r>
            <a:r>
              <a:rPr lang="en-US" sz="2200" dirty="0"/>
              <a:t>which aims to help the developer code easily by providing dependencies of another object</a:t>
            </a:r>
            <a:r>
              <a:rPr lang="en-US" sz="2200" dirty="0" smtClean="0"/>
              <a:t>.</a:t>
            </a:r>
          </a:p>
          <a:p>
            <a:pPr algn="just"/>
            <a:r>
              <a:rPr lang="en-US" sz="2200" dirty="0" smtClean="0"/>
              <a:t>The Dependency Injection Principle (DIP) </a:t>
            </a:r>
            <a:r>
              <a:rPr lang="en-US" sz="2200" dirty="0"/>
              <a:t>is a simple – yet powerful – programming paradigm that we can use </a:t>
            </a:r>
            <a:r>
              <a:rPr lang="en-US" sz="2200" b="1" dirty="0"/>
              <a:t>to implement well-structured, highly-decoupled, and reusable software components</a:t>
            </a:r>
            <a:r>
              <a:rPr lang="en-US" sz="2200" dirty="0"/>
              <a:t>.</a:t>
            </a:r>
            <a:endParaRPr lang="en-US" sz="2200" dirty="0" smtClean="0"/>
          </a:p>
          <a:p>
            <a:pPr algn="just"/>
            <a:r>
              <a:rPr lang="en-US" sz="2200" dirty="0"/>
              <a:t>Dependency in programming is an approach where a class uses specific functionalities of another class. So, for example, If you consider two classes A and B, and say that class A uses functionalities of class B, then its implied that class A has a dependency of class B. Now, if you are coding in Java then you must know that, you have to create an instance of class B before the objects are being used by class A.</a:t>
            </a:r>
            <a:endParaRPr lang="en-IN" sz="2200" dirty="0"/>
          </a:p>
          <a:p>
            <a:pPr algn="just"/>
            <a:endParaRPr lang="en-US" dirty="0"/>
          </a:p>
          <a:p>
            <a:pPr algn="just"/>
            <a:endParaRPr lang="en-IN" dirty="0"/>
          </a:p>
        </p:txBody>
      </p:sp>
    </p:spTree>
    <p:extLst>
      <p:ext uri="{BB962C8B-B14F-4D97-AF65-F5344CB8AC3E}">
        <p14:creationId xmlns:p14="http://schemas.microsoft.com/office/powerpoint/2010/main" val="2861093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2908" y="716281"/>
            <a:ext cx="8915400" cy="1551432"/>
          </a:xfrm>
        </p:spPr>
        <p:txBody>
          <a:bodyPr>
            <a:normAutofit fontScale="92500" lnSpcReduction="20000"/>
          </a:bodyPr>
          <a:lstStyle/>
          <a:p>
            <a:pPr algn="just"/>
            <a:r>
              <a:rPr lang="en-US" dirty="0"/>
              <a:t>The process of creating an object for some other class and let the class directly using the dependency is called Dependency Injection</a:t>
            </a:r>
            <a:r>
              <a:rPr lang="en-US" dirty="0" smtClean="0"/>
              <a:t>.</a:t>
            </a:r>
          </a:p>
          <a:p>
            <a:pPr algn="just"/>
            <a:r>
              <a:rPr lang="en-US" dirty="0"/>
              <a:t>If there is any change in objects, then DI looks into it and it should not concern the class using those objects. This way if the objects change in the future, then its DI’s responsibility to provide the appropriate objects to the class</a:t>
            </a:r>
            <a:r>
              <a:rPr lang="en-US" dirty="0" smtClean="0"/>
              <a:t>.  </a:t>
            </a:r>
            <a:r>
              <a:rPr lang="en-US" dirty="0"/>
              <a:t>It mainly has three </a:t>
            </a:r>
            <a:r>
              <a:rPr lang="en-US" dirty="0" smtClean="0"/>
              <a:t>classes</a:t>
            </a:r>
          </a:p>
          <a:p>
            <a:endParaRPr lang="en-US" dirty="0"/>
          </a:p>
          <a:p>
            <a:endParaRPr lang="en-IN" dirty="0"/>
          </a:p>
        </p:txBody>
      </p:sp>
      <p:pic>
        <p:nvPicPr>
          <p:cNvPr id="4" name="Picture 2" descr="https://miro.medium.com/max/375/1*muhJboMa1mrwDDjRiTopA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6152" y="2083208"/>
            <a:ext cx="2857500" cy="15621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a:spLocks noChangeArrowheads="1"/>
          </p:cNvSpPr>
          <p:nvPr/>
        </p:nvSpPr>
        <p:spPr bwMode="auto">
          <a:xfrm>
            <a:off x="2752343" y="3773035"/>
            <a:ext cx="8851393" cy="3046988"/>
          </a:xfrm>
          <a:prstGeom prst="rect">
            <a:avLst/>
          </a:prstGeom>
          <a:noFill/>
          <a:ln>
            <a:solidFill>
              <a:schemeClr val="accent1"/>
            </a:solid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smtClean="0">
                <a:latin typeface="+mn-lt"/>
              </a:rPr>
              <a:t>A Java </a:t>
            </a:r>
            <a:r>
              <a:rPr lang="en-US" altLang="en-US" sz="1600" dirty="0">
                <a:latin typeface="+mn-lt"/>
              </a:rPr>
              <a:t>class creates an instance of another class via the </a:t>
            </a:r>
            <a:r>
              <a:rPr lang="en-US" altLang="en-US" sz="1600" b="1" dirty="0">
                <a:effectLst>
                  <a:outerShdw blurRad="38100" dist="38100" dir="2700000" algn="tl">
                    <a:srgbClr val="000000">
                      <a:alpha val="43137"/>
                    </a:srgbClr>
                  </a:outerShdw>
                </a:effectLst>
                <a:latin typeface="+mn-lt"/>
              </a:rPr>
              <a:t>new</a:t>
            </a:r>
            <a:r>
              <a:rPr lang="en-US" altLang="en-US" sz="1600" dirty="0">
                <a:latin typeface="+mn-lt"/>
              </a:rPr>
              <a:t> operator, it cannot be used (and tested) independently from this class and this is called a hard dependency. </a:t>
            </a:r>
          </a:p>
          <a:p>
            <a:pPr marL="285750" lvl="0" indent="-285750" algn="just">
              <a:buFont typeface="Arial" panose="020B0604020202020204" pitchFamily="34" charset="0"/>
              <a:buChar char="•"/>
            </a:pPr>
            <a:r>
              <a:rPr lang="en-US" sz="1600" dirty="0">
                <a:latin typeface="+mn-lt"/>
              </a:rPr>
              <a:t>A framework class, usually called the </a:t>
            </a:r>
            <a:r>
              <a:rPr lang="en-US" sz="1600" i="1" dirty="0">
                <a:latin typeface="+mn-lt"/>
              </a:rPr>
              <a:t>dependency container</a:t>
            </a:r>
            <a:r>
              <a:rPr lang="en-US" sz="1600" dirty="0">
                <a:latin typeface="+mn-lt"/>
              </a:rPr>
              <a:t>, could analyze the dependencies of this class. With this analysis it is able to create an instance of the class and inject the objects into the defined dependencies, via Java reflection</a:t>
            </a:r>
            <a:r>
              <a:rPr lang="en-US" sz="1600" dirty="0" smtClean="0">
                <a:latin typeface="+mn-lt"/>
              </a:rPr>
              <a:t>.</a:t>
            </a:r>
          </a:p>
          <a:p>
            <a:pPr marL="742950" lvl="1" indent="-285750" algn="just">
              <a:buFont typeface="Arial" panose="020B0604020202020204" pitchFamily="34" charset="0"/>
              <a:buChar char="•"/>
            </a:pPr>
            <a:r>
              <a:rPr lang="en-US" sz="1600" dirty="0" smtClean="0">
                <a:latin typeface="+mn-lt"/>
              </a:rPr>
              <a:t>It </a:t>
            </a:r>
            <a:r>
              <a:rPr lang="en-US" sz="1600" dirty="0">
                <a:latin typeface="+mn-lt"/>
              </a:rPr>
              <a:t>does not rely on an instance of a certain class. This allows you to test your class in isolation, for example by using </a:t>
            </a:r>
            <a:r>
              <a:rPr lang="en-US" sz="1600" i="1" dirty="0">
                <a:latin typeface="+mn-lt"/>
              </a:rPr>
              <a:t>mock</a:t>
            </a:r>
            <a:r>
              <a:rPr lang="en-US" sz="1600" dirty="0">
                <a:latin typeface="+mn-lt"/>
              </a:rPr>
              <a:t> objects</a:t>
            </a:r>
            <a:r>
              <a:rPr lang="en-US" sz="1600" dirty="0" smtClean="0">
                <a:latin typeface="+mn-lt"/>
              </a:rPr>
              <a:t>.</a:t>
            </a:r>
          </a:p>
          <a:p>
            <a:pPr marL="742950" lvl="1" indent="-285750" algn="just">
              <a:buFont typeface="Arial" panose="020B0604020202020204" pitchFamily="34" charset="0"/>
              <a:buChar char="•"/>
            </a:pPr>
            <a:r>
              <a:rPr lang="en-US" sz="1600" dirty="0">
                <a:latin typeface="+mn-lt"/>
              </a:rPr>
              <a:t>Mock objects (</a:t>
            </a:r>
            <a:r>
              <a:rPr lang="en-US" sz="1600" dirty="0" smtClean="0">
                <a:latin typeface="+mn-lt"/>
              </a:rPr>
              <a:t>mocks/imitates) </a:t>
            </a:r>
            <a:r>
              <a:rPr lang="en-US" sz="1600" dirty="0">
                <a:latin typeface="+mn-lt"/>
              </a:rPr>
              <a:t>are objects which behave similar as the real object. But these mocks are not programmed; they are configured to behave in a certain predefined way. </a:t>
            </a:r>
            <a:r>
              <a:rPr lang="en-US" sz="1600" dirty="0" smtClean="0">
                <a:latin typeface="+mn-lt"/>
              </a:rPr>
              <a:t>If </a:t>
            </a:r>
            <a:r>
              <a:rPr lang="en-US" sz="1600" dirty="0">
                <a:latin typeface="+mn-lt"/>
              </a:rPr>
              <a:t>dependency injection is used, a Java class can be tested in isolation</a:t>
            </a:r>
            <a:r>
              <a:rPr lang="en-US" sz="1600" dirty="0" smtClean="0">
                <a:latin typeface="+mn-lt"/>
              </a:rPr>
              <a:t>.</a:t>
            </a:r>
            <a:endParaRPr lang="en-US" sz="1600" dirty="0">
              <a:latin typeface="+mn-lt"/>
            </a:endParaRPr>
          </a:p>
        </p:txBody>
      </p:sp>
      <p:sp>
        <p:nvSpPr>
          <p:cNvPr id="8" name="Content Placeholder 2"/>
          <p:cNvSpPr txBox="1">
            <a:spLocks/>
          </p:cNvSpPr>
          <p:nvPr/>
        </p:nvSpPr>
        <p:spPr>
          <a:xfrm>
            <a:off x="2752343" y="2180795"/>
            <a:ext cx="5604579" cy="1551432"/>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900" b="1" dirty="0" smtClean="0"/>
              <a:t>Client Class:</a:t>
            </a:r>
            <a:r>
              <a:rPr lang="en-US" sz="1900" dirty="0" smtClean="0"/>
              <a:t> This is the dependent class and is dependent on the Service class.</a:t>
            </a:r>
          </a:p>
          <a:p>
            <a:r>
              <a:rPr lang="en-US" sz="1900" b="1" dirty="0" smtClean="0"/>
              <a:t>Service Class:</a:t>
            </a:r>
            <a:r>
              <a:rPr lang="en-US" sz="1900" dirty="0" smtClean="0"/>
              <a:t> This class provides a service to the client class.</a:t>
            </a:r>
          </a:p>
          <a:p>
            <a:r>
              <a:rPr lang="en-US" sz="1900" b="1" dirty="0" smtClean="0"/>
              <a:t>Injector Class:</a:t>
            </a:r>
            <a:r>
              <a:rPr lang="en-US" sz="1900" dirty="0" smtClean="0"/>
              <a:t> This class is responsible for injecting the service class object into the client class</a:t>
            </a:r>
          </a:p>
          <a:p>
            <a:endParaRPr lang="en-US" dirty="0" smtClean="0"/>
          </a:p>
          <a:p>
            <a:endParaRPr lang="en-IN" dirty="0"/>
          </a:p>
        </p:txBody>
      </p:sp>
    </p:spTree>
    <p:extLst>
      <p:ext uri="{BB962C8B-B14F-4D97-AF65-F5344CB8AC3E}">
        <p14:creationId xmlns:p14="http://schemas.microsoft.com/office/powerpoint/2010/main" val="3290548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104106"/>
          </a:xfrm>
        </p:spPr>
        <p:txBody>
          <a:bodyPr>
            <a:normAutofit fontScale="90000"/>
          </a:bodyPr>
          <a:lstStyle/>
          <a:p>
            <a:pPr algn="ctr"/>
            <a:r>
              <a:rPr lang="en-IN" b="1" dirty="0" smtClean="0"/>
              <a:t>Advantages and Disadvantages </a:t>
            </a:r>
            <a:r>
              <a:rPr lang="en-IN" b="1" dirty="0"/>
              <a:t>of Dependency Injection</a:t>
            </a:r>
            <a:br>
              <a:rPr lang="en-IN" b="1" dirty="0"/>
            </a:br>
            <a:endParaRPr lang="en-IN" dirty="0"/>
          </a:p>
        </p:txBody>
      </p:sp>
      <p:sp>
        <p:nvSpPr>
          <p:cNvPr id="3" name="Content Placeholder 2"/>
          <p:cNvSpPr>
            <a:spLocks noGrp="1"/>
          </p:cNvSpPr>
          <p:nvPr>
            <p:ph idx="1"/>
          </p:nvPr>
        </p:nvSpPr>
        <p:spPr>
          <a:xfrm>
            <a:off x="2452052" y="1795272"/>
            <a:ext cx="8915400" cy="3777622"/>
          </a:xfrm>
        </p:spPr>
        <p:txBody>
          <a:bodyPr>
            <a:normAutofit fontScale="92500" lnSpcReduction="20000"/>
          </a:bodyPr>
          <a:lstStyle/>
          <a:p>
            <a:r>
              <a:rPr lang="en-US" dirty="0" smtClean="0"/>
              <a:t>Advantages</a:t>
            </a:r>
          </a:p>
          <a:p>
            <a:pPr lvl="1"/>
            <a:r>
              <a:rPr lang="en-US" dirty="0" smtClean="0"/>
              <a:t>Loosely </a:t>
            </a:r>
            <a:r>
              <a:rPr lang="en-US" dirty="0"/>
              <a:t>coupled architecture.</a:t>
            </a:r>
          </a:p>
          <a:p>
            <a:pPr lvl="1"/>
            <a:r>
              <a:rPr lang="en-US" dirty="0"/>
              <a:t>Separation of responsibility.</a:t>
            </a:r>
          </a:p>
          <a:p>
            <a:pPr lvl="1"/>
            <a:r>
              <a:rPr lang="en-US" dirty="0"/>
              <a:t>Configuration and code are separate.</a:t>
            </a:r>
          </a:p>
          <a:p>
            <a:pPr lvl="1"/>
            <a:r>
              <a:rPr lang="en-US" dirty="0"/>
              <a:t>A different implementation can be supplied using configuration without changing the code dependent.</a:t>
            </a:r>
          </a:p>
          <a:p>
            <a:pPr lvl="1"/>
            <a:r>
              <a:rPr lang="en-US" dirty="0"/>
              <a:t>Improves testability.</a:t>
            </a:r>
          </a:p>
          <a:p>
            <a:pPr lvl="1"/>
            <a:r>
              <a:rPr lang="en-US" dirty="0"/>
              <a:t>DI allows you to replace actual objects with mock objects. This improves testability by writing simple JUnit tests that use mock objects</a:t>
            </a:r>
            <a:r>
              <a:rPr lang="en-US" dirty="0" smtClean="0"/>
              <a:t>.</a:t>
            </a:r>
          </a:p>
          <a:p>
            <a:r>
              <a:rPr lang="en-US" dirty="0" smtClean="0"/>
              <a:t>Disadvantages</a:t>
            </a:r>
          </a:p>
          <a:p>
            <a:pPr lvl="1" fontAlgn="base"/>
            <a:r>
              <a:rPr lang="en-US" dirty="0"/>
              <a:t>It’s a bit complex to learn, and if overused can lead to management issues and other problems.</a:t>
            </a:r>
          </a:p>
          <a:p>
            <a:pPr lvl="1" fontAlgn="base"/>
            <a:r>
              <a:rPr lang="en-US" dirty="0"/>
              <a:t>Many compile time errors are pushed to </a:t>
            </a:r>
            <a:r>
              <a:rPr lang="en-US" dirty="0" smtClean="0"/>
              <a:t>run-time.</a:t>
            </a:r>
            <a:endParaRPr lang="en-US" dirty="0"/>
          </a:p>
          <a:p>
            <a:endParaRPr lang="en-US" dirty="0"/>
          </a:p>
          <a:p>
            <a:endParaRPr lang="en-US" dirty="0"/>
          </a:p>
          <a:p>
            <a:endParaRPr lang="en-IN" dirty="0"/>
          </a:p>
        </p:txBody>
      </p:sp>
    </p:spTree>
    <p:extLst>
      <p:ext uri="{BB962C8B-B14F-4D97-AF65-F5344CB8AC3E}">
        <p14:creationId xmlns:p14="http://schemas.microsoft.com/office/powerpoint/2010/main" val="3093405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3210"/>
          </a:xfrm>
        </p:spPr>
        <p:txBody>
          <a:bodyPr/>
          <a:lstStyle/>
          <a:p>
            <a:r>
              <a:rPr lang="en-IN" b="1" dirty="0"/>
              <a:t>Types of Dependency </a:t>
            </a:r>
            <a:r>
              <a:rPr lang="en-IN" b="1" dirty="0" smtClean="0"/>
              <a:t>Injection</a:t>
            </a:r>
            <a:endParaRPr lang="en-IN" dirty="0"/>
          </a:p>
        </p:txBody>
      </p:sp>
      <p:sp>
        <p:nvSpPr>
          <p:cNvPr id="3" name="Content Placeholder 2"/>
          <p:cNvSpPr>
            <a:spLocks noGrp="1"/>
          </p:cNvSpPr>
          <p:nvPr>
            <p:ph idx="1"/>
          </p:nvPr>
        </p:nvSpPr>
        <p:spPr>
          <a:xfrm>
            <a:off x="2671508" y="1575816"/>
            <a:ext cx="8915400" cy="3777622"/>
          </a:xfrm>
        </p:spPr>
        <p:txBody>
          <a:bodyPr>
            <a:normAutofit lnSpcReduction="10000"/>
          </a:bodyPr>
          <a:lstStyle/>
          <a:p>
            <a:r>
              <a:rPr lang="en-US" dirty="0"/>
              <a:t>Dependency Injection in Spring can be done through </a:t>
            </a:r>
            <a:r>
              <a:rPr lang="en-US" b="1" dirty="0"/>
              <a:t>constructors, setters or fields</a:t>
            </a:r>
            <a:r>
              <a:rPr lang="en-US" b="1" dirty="0" smtClean="0"/>
              <a:t>.</a:t>
            </a:r>
          </a:p>
          <a:p>
            <a:r>
              <a:rPr lang="en-US" dirty="0"/>
              <a:t>Spring recommends constructor based dependency in most cases</a:t>
            </a:r>
          </a:p>
          <a:p>
            <a:r>
              <a:rPr lang="en-US" dirty="0"/>
              <a:t>I</a:t>
            </a:r>
            <a:r>
              <a:rPr lang="en-US" dirty="0" smtClean="0"/>
              <a:t>t </a:t>
            </a:r>
            <a:r>
              <a:rPr lang="en-US" dirty="0"/>
              <a:t>is a good rule of thumb to use constructors for mandatory dependencies and setter methods or configuration methods for optional dependencies</a:t>
            </a:r>
            <a:r>
              <a:rPr lang="en-US" dirty="0" smtClean="0"/>
              <a:t>.”</a:t>
            </a:r>
          </a:p>
          <a:p>
            <a:pPr algn="just"/>
            <a:r>
              <a:rPr lang="en-US" dirty="0"/>
              <a:t>Spring introduced the @</a:t>
            </a:r>
            <a:r>
              <a:rPr lang="en-US" dirty="0" err="1"/>
              <a:t>Autowired</a:t>
            </a:r>
            <a:r>
              <a:rPr lang="en-US" dirty="0"/>
              <a:t> annotation for dependency injection. Any of the Spring components can be </a:t>
            </a:r>
            <a:r>
              <a:rPr lang="en-US" dirty="0" err="1"/>
              <a:t>autowired</a:t>
            </a:r>
            <a:r>
              <a:rPr lang="en-US" dirty="0"/>
              <a:t>. These include, components, configurations, services and beans. </a:t>
            </a:r>
            <a:endParaRPr lang="en-US" dirty="0" smtClean="0"/>
          </a:p>
          <a:p>
            <a:pPr algn="just"/>
            <a:r>
              <a:rPr lang="en-US" dirty="0"/>
              <a:t>It’s a common pattern for controllers to be responsible for managing requests and responses while services perform business logic. </a:t>
            </a:r>
            <a:endParaRPr lang="en-US" dirty="0" smtClean="0"/>
          </a:p>
          <a:p>
            <a:pPr algn="just"/>
            <a:r>
              <a:rPr lang="en-US" dirty="0"/>
              <a:t>we can put the @</a:t>
            </a:r>
            <a:r>
              <a:rPr lang="en-US" dirty="0" err="1"/>
              <a:t>Autowired</a:t>
            </a:r>
            <a:r>
              <a:rPr lang="en-US" dirty="0"/>
              <a:t> annotation before the constructor and give Spring hints as to what the values of the constructor parameters should be</a:t>
            </a:r>
            <a:endParaRPr lang="en-IN" dirty="0"/>
          </a:p>
        </p:txBody>
      </p:sp>
    </p:spTree>
    <p:extLst>
      <p:ext uri="{BB962C8B-B14F-4D97-AF65-F5344CB8AC3E}">
        <p14:creationId xmlns:p14="http://schemas.microsoft.com/office/powerpoint/2010/main" val="4132864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Libraries and Frameworks that implement DI</a:t>
            </a:r>
            <a:br>
              <a:rPr lang="en-IN" b="1" dirty="0"/>
            </a:br>
            <a:endParaRPr lang="en-IN" dirty="0"/>
          </a:p>
        </p:txBody>
      </p:sp>
      <p:sp>
        <p:nvSpPr>
          <p:cNvPr id="3" name="Content Placeholder 2"/>
          <p:cNvSpPr>
            <a:spLocks noGrp="1"/>
          </p:cNvSpPr>
          <p:nvPr>
            <p:ph idx="1"/>
          </p:nvPr>
        </p:nvSpPr>
        <p:spPr/>
        <p:txBody>
          <a:bodyPr/>
          <a:lstStyle/>
          <a:p>
            <a:pPr fontAlgn="base"/>
            <a:r>
              <a:rPr lang="en-IN" b="1" u="sng" dirty="0" smtClean="0">
                <a:hlinkClick r:id="rId2"/>
              </a:rPr>
              <a:t>Spring</a:t>
            </a:r>
            <a:r>
              <a:rPr lang="en-IN" b="1" u="sng" dirty="0">
                <a:hlinkClick r:id="rId2"/>
              </a:rPr>
              <a:t> </a:t>
            </a:r>
            <a:r>
              <a:rPr lang="en-IN" b="1" dirty="0"/>
              <a:t>(Java)</a:t>
            </a:r>
          </a:p>
          <a:p>
            <a:pPr fontAlgn="base"/>
            <a:r>
              <a:rPr lang="en-IN" b="1" u="sng" dirty="0">
                <a:hlinkClick r:id="rId3"/>
              </a:rPr>
              <a:t>Google </a:t>
            </a:r>
            <a:r>
              <a:rPr lang="en-IN" b="1" u="sng" dirty="0" err="1">
                <a:hlinkClick r:id="rId3"/>
              </a:rPr>
              <a:t>Guice</a:t>
            </a:r>
            <a:r>
              <a:rPr lang="en-IN" b="1" dirty="0"/>
              <a:t> (Java)</a:t>
            </a:r>
          </a:p>
          <a:p>
            <a:pPr fontAlgn="base"/>
            <a:r>
              <a:rPr lang="en-IN" u="sng" dirty="0">
                <a:hlinkClick r:id="rId4"/>
              </a:rPr>
              <a:t>Dagger </a:t>
            </a:r>
            <a:r>
              <a:rPr lang="en-IN" dirty="0"/>
              <a:t>(Java and Android)</a:t>
            </a:r>
          </a:p>
          <a:p>
            <a:pPr fontAlgn="base"/>
            <a:r>
              <a:rPr lang="en-IN" u="sng" dirty="0">
                <a:hlinkClick r:id="rId5"/>
              </a:rPr>
              <a:t>Castle Windsor</a:t>
            </a:r>
            <a:r>
              <a:rPr lang="en-IN" dirty="0"/>
              <a:t> (.NET)</a:t>
            </a:r>
          </a:p>
          <a:p>
            <a:pPr fontAlgn="base"/>
            <a:r>
              <a:rPr lang="en-IN" u="sng" dirty="0">
                <a:hlinkClick r:id="rId6"/>
              </a:rPr>
              <a:t>Unity</a:t>
            </a:r>
            <a:r>
              <a:rPr lang="en-IN" dirty="0"/>
              <a:t>(.NET)</a:t>
            </a:r>
          </a:p>
          <a:p>
            <a:endParaRPr lang="en-IN" dirty="0"/>
          </a:p>
        </p:txBody>
      </p:sp>
      <p:sp>
        <p:nvSpPr>
          <p:cNvPr id="4" name="Right Brace 3"/>
          <p:cNvSpPr/>
          <p:nvPr/>
        </p:nvSpPr>
        <p:spPr>
          <a:xfrm>
            <a:off x="5779008" y="2176272"/>
            <a:ext cx="402336" cy="6949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p:cNvSpPr txBox="1"/>
          <p:nvPr/>
        </p:nvSpPr>
        <p:spPr>
          <a:xfrm>
            <a:off x="6409944" y="2240280"/>
            <a:ext cx="2715768" cy="646331"/>
          </a:xfrm>
          <a:prstGeom prst="rect">
            <a:avLst/>
          </a:prstGeom>
          <a:noFill/>
        </p:spPr>
        <p:txBody>
          <a:bodyPr wrap="square" rtlCol="0">
            <a:spAutoFit/>
          </a:bodyPr>
          <a:lstStyle/>
          <a:p>
            <a:r>
              <a:rPr lang="en-IN" dirty="0"/>
              <a:t>popular dependency injection frameworks</a:t>
            </a:r>
          </a:p>
        </p:txBody>
      </p:sp>
    </p:spTree>
    <p:extLst>
      <p:ext uri="{BB962C8B-B14F-4D97-AF65-F5344CB8AC3E}">
        <p14:creationId xmlns:p14="http://schemas.microsoft.com/office/powerpoint/2010/main" val="3743482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48074"/>
          </a:xfrm>
        </p:spPr>
        <p:txBody>
          <a:bodyPr/>
          <a:lstStyle/>
          <a:p>
            <a:r>
              <a:rPr lang="en-IN" b="1" dirty="0"/>
              <a:t>Spring Dependency </a:t>
            </a:r>
            <a:r>
              <a:rPr lang="en-IN" b="1" dirty="0" smtClean="0"/>
              <a:t>Injection</a:t>
            </a:r>
            <a:endParaRPr lang="en-IN" dirty="0"/>
          </a:p>
        </p:txBody>
      </p:sp>
      <p:sp>
        <p:nvSpPr>
          <p:cNvPr id="3" name="Content Placeholder 2"/>
          <p:cNvSpPr>
            <a:spLocks noGrp="1"/>
          </p:cNvSpPr>
          <p:nvPr>
            <p:ph idx="1"/>
          </p:nvPr>
        </p:nvSpPr>
        <p:spPr>
          <a:xfrm>
            <a:off x="1243584" y="1472184"/>
            <a:ext cx="5550408" cy="4846320"/>
          </a:xfrm>
        </p:spPr>
        <p:txBody>
          <a:bodyPr>
            <a:normAutofit fontScale="92500" lnSpcReduction="10000"/>
          </a:bodyPr>
          <a:lstStyle/>
          <a:p>
            <a:pPr algn="just"/>
            <a:r>
              <a:rPr lang="en-US" dirty="0"/>
              <a:t>There are three possible ways of DI in Spring</a:t>
            </a:r>
            <a:endParaRPr lang="en-US" b="1" dirty="0" smtClean="0"/>
          </a:p>
          <a:p>
            <a:pPr algn="just"/>
            <a:r>
              <a:rPr lang="en-US" b="1" dirty="0" smtClean="0"/>
              <a:t>Constructor-based</a:t>
            </a:r>
            <a:r>
              <a:rPr lang="en-US" dirty="0"/>
              <a:t>: should be used for mandatory dependencies. In constructor, we should assign constructor </a:t>
            </a:r>
            <a:r>
              <a:rPr lang="en-US" dirty="0" err="1"/>
              <a:t>args</a:t>
            </a:r>
            <a:r>
              <a:rPr lang="en-US" dirty="0"/>
              <a:t> to final member fields</a:t>
            </a:r>
            <a:r>
              <a:rPr lang="en-US" dirty="0" smtClean="0"/>
              <a:t>.</a:t>
            </a:r>
            <a:endParaRPr lang="en-US" dirty="0"/>
          </a:p>
          <a:p>
            <a:pPr algn="just"/>
            <a:r>
              <a:rPr lang="en-US" b="1" dirty="0"/>
              <a:t>Setter-based</a:t>
            </a:r>
            <a:r>
              <a:rPr lang="en-US" dirty="0"/>
              <a:t>: Should be used for optional dependencies</a:t>
            </a:r>
            <a:r>
              <a:rPr lang="en-US" dirty="0" smtClean="0"/>
              <a:t>.</a:t>
            </a:r>
            <a:endParaRPr lang="en-US" dirty="0"/>
          </a:p>
          <a:p>
            <a:pPr algn="just"/>
            <a:r>
              <a:rPr lang="en-US" b="1" dirty="0"/>
              <a:t>Field-based</a:t>
            </a:r>
            <a:r>
              <a:rPr lang="en-US" dirty="0"/>
              <a:t>: Spring discourages the use of this because it would possibly hide mandatory fields from outside which would otherwise be assigned in the constructor. This would take away the advantage of properly initialized </a:t>
            </a:r>
            <a:r>
              <a:rPr lang="en-US" dirty="0" smtClean="0"/>
              <a:t>POJO (</a:t>
            </a:r>
            <a:r>
              <a:rPr lang="en-IN" b="1" dirty="0"/>
              <a:t>Plain Old Java </a:t>
            </a:r>
            <a:r>
              <a:rPr lang="en-IN" b="1" dirty="0" smtClean="0"/>
              <a:t>Object)</a:t>
            </a:r>
            <a:r>
              <a:rPr lang="en-US" dirty="0" smtClean="0"/>
              <a:t>, </a:t>
            </a:r>
            <a:r>
              <a:rPr lang="en-US" dirty="0"/>
              <a:t>specially if intended to use outside of Spring container. Even though, we are mostly using field based </a:t>
            </a:r>
            <a:r>
              <a:rPr lang="en-US" dirty="0" smtClean="0"/>
              <a:t>injection, </a:t>
            </a:r>
            <a:r>
              <a:rPr lang="en-US" dirty="0"/>
              <a:t>we suggest the developers to always avoid using field-based DI in real project scenarios.</a:t>
            </a:r>
          </a:p>
          <a:p>
            <a:endParaRPr lang="en-IN" dirty="0"/>
          </a:p>
        </p:txBody>
      </p:sp>
      <p:pic>
        <p:nvPicPr>
          <p:cNvPr id="4" name="Picture 3"/>
          <p:cNvPicPr>
            <a:picLocks noChangeAspect="1"/>
          </p:cNvPicPr>
          <p:nvPr/>
        </p:nvPicPr>
        <p:blipFill>
          <a:blip r:embed="rId2"/>
          <a:stretch>
            <a:fillRect/>
          </a:stretch>
        </p:blipFill>
        <p:spPr>
          <a:xfrm>
            <a:off x="6866001" y="1304544"/>
            <a:ext cx="4933950" cy="4724400"/>
          </a:xfrm>
          <a:prstGeom prst="rect">
            <a:avLst/>
          </a:prstGeom>
        </p:spPr>
      </p:pic>
    </p:spTree>
    <p:extLst>
      <p:ext uri="{BB962C8B-B14F-4D97-AF65-F5344CB8AC3E}">
        <p14:creationId xmlns:p14="http://schemas.microsoft.com/office/powerpoint/2010/main" val="128896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1008</TotalTime>
  <Words>971</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Georgia</vt:lpstr>
      <vt:lpstr>Wingdings 3</vt:lpstr>
      <vt:lpstr>Wisp</vt:lpstr>
      <vt:lpstr>Dependency Injection Using Spring Boot</vt:lpstr>
      <vt:lpstr>Inversion of Control </vt:lpstr>
      <vt:lpstr>IoC : an Example</vt:lpstr>
      <vt:lpstr>What is Dependency Injection (DI)</vt:lpstr>
      <vt:lpstr>PowerPoint Presentation</vt:lpstr>
      <vt:lpstr>Advantages and Disadvantages of Dependency Injection </vt:lpstr>
      <vt:lpstr>Types of Dependency Injection</vt:lpstr>
      <vt:lpstr>Libraries and Frameworks that implement DI </vt:lpstr>
      <vt:lpstr>Spring Dependency Injection</vt:lpstr>
      <vt:lpstr>Demonstration of DI with an example</vt:lpstr>
      <vt:lpstr>PowerPoint Presentation</vt:lpstr>
      <vt:lpstr>PowerPoint Presentation</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Micro services</dc:title>
  <dc:creator>Admin</dc:creator>
  <cp:lastModifiedBy>Admin</cp:lastModifiedBy>
  <cp:revision>111</cp:revision>
  <dcterms:created xsi:type="dcterms:W3CDTF">2021-07-28T04:55:41Z</dcterms:created>
  <dcterms:modified xsi:type="dcterms:W3CDTF">2022-10-21T05:44:42Z</dcterms:modified>
</cp:coreProperties>
</file>