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0" r:id="rId9"/>
    <p:sldId id="260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/>
    <p:restoredTop sz="94695"/>
  </p:normalViewPr>
  <p:slideViewPr>
    <p:cSldViewPr snapToGrid="0" snapToObjects="1">
      <p:cViewPr>
        <p:scale>
          <a:sx n="88" d="100"/>
          <a:sy n="88" d="100"/>
        </p:scale>
        <p:origin x="11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66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506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3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7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E934-A358-3D48-AE32-92B24B8F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891653"/>
            <a:ext cx="8361229" cy="2338621"/>
          </a:xfrm>
        </p:spPr>
        <p:txBody>
          <a:bodyPr/>
          <a:lstStyle/>
          <a:p>
            <a:r>
              <a:rPr lang="en-US" sz="4000" dirty="0"/>
              <a:t>GSE 580: Seminar in Economics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Presentation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DF67-00A3-EB44-8A3E-D6676507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313880"/>
            <a:ext cx="6831673" cy="1832651"/>
          </a:xfrm>
        </p:spPr>
        <p:txBody>
          <a:bodyPr>
            <a:normAutofit fontScale="77500" lnSpcReduction="20000"/>
          </a:bodyPr>
          <a:lstStyle/>
          <a:p>
            <a:r>
              <a:rPr lang="en-IN" b="1" i="1" dirty="0"/>
              <a:t>“The Effect of EU-ETS Carbon-Price Shocks on Green-Energy Equity Performance and Volatility”</a:t>
            </a:r>
          </a:p>
          <a:p>
            <a:endParaRPr lang="en-IN" b="1" i="1" dirty="0"/>
          </a:p>
          <a:p>
            <a:endParaRPr lang="en-IN" b="1" i="1" dirty="0"/>
          </a:p>
          <a:p>
            <a:br>
              <a:rPr lang="en-IN" b="1" i="1" dirty="0"/>
            </a:br>
            <a:r>
              <a:rPr lang="en-IN" b="1" i="1" dirty="0"/>
              <a:t>Aditya Rohatgi, Marco Montenegro, Jesse Mason, and Vicente </a:t>
            </a:r>
            <a:r>
              <a:rPr lang="en-IN" b="1" i="1" dirty="0" err="1"/>
              <a:t>Puga</a:t>
            </a:r>
            <a:endParaRPr lang="en-IN" b="1" i="1" dirty="0"/>
          </a:p>
          <a:p>
            <a:endParaRPr lang="en-US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32D51-D75B-F745-BFA4-FE470429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7" y="891653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10820400" cy="1485900"/>
          </a:xfrm>
        </p:spPr>
        <p:txBody>
          <a:bodyPr/>
          <a:lstStyle/>
          <a:p>
            <a:r>
              <a:rPr lang="en-IN" dirty="0"/>
              <a:t>The Story, Implications, &amp;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021985" cy="4576608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Overall Story:</a:t>
            </a:r>
          </a:p>
          <a:p>
            <a:pPr lvl="1"/>
            <a:r>
              <a:rPr lang="en-IN" i="0" dirty="0"/>
              <a:t>Investors are sensitive to carbon pricing policy signals and actively reallocate capital accordingly. </a:t>
            </a:r>
          </a:p>
          <a:p>
            <a:pPr lvl="1"/>
            <a:r>
              <a:rPr lang="en-IN" i="0" dirty="0"/>
              <a:t>Positive signals strengthen valuations of climate-aligned assets while raising concerns for traditional fossil-fuel investments. </a:t>
            </a:r>
          </a:p>
          <a:p>
            <a:r>
              <a:rPr lang="en-IN" b="1" dirty="0"/>
              <a:t>Policy and Market Implications:</a:t>
            </a:r>
          </a:p>
          <a:p>
            <a:pPr lvl="1"/>
            <a:r>
              <a:rPr lang="en-IN" i="0" dirty="0"/>
              <a:t>Investors: Recognize policy events as critical trading signals for ESG-focused investment strategies. </a:t>
            </a:r>
          </a:p>
          <a:p>
            <a:pPr lvl="1"/>
            <a:r>
              <a:rPr lang="en-IN" i="0" dirty="0"/>
              <a:t>Policymakers: Credible carbon policies have immediate and meaningful effects on capital markets. </a:t>
            </a:r>
          </a:p>
          <a:p>
            <a:pPr lvl="1"/>
            <a:r>
              <a:rPr lang="en-IN" i="0" dirty="0"/>
              <a:t>Asset Managers: Can exploit policy announcement windows for strategic portfolio management. </a:t>
            </a:r>
          </a:p>
          <a:p>
            <a:r>
              <a:rPr lang="en-IN" b="1" dirty="0"/>
              <a:t>Recommendations:</a:t>
            </a:r>
          </a:p>
          <a:p>
            <a:pPr lvl="1"/>
            <a:r>
              <a:rPr lang="en-IN" i="0" dirty="0"/>
              <a:t>Investors: Leverage climate policy announcements for tactical ESG portfolio adjustments. </a:t>
            </a:r>
          </a:p>
          <a:p>
            <a:pPr lvl="1"/>
            <a:r>
              <a:rPr lang="en-IN" i="0" dirty="0"/>
              <a:t>Policymakers: Communicate policy intentions clearly and credibly to facilitate efficient market transitions.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IN" dirty="0"/>
              <a:t>Limitations, Next Steps &amp;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021985" cy="457660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Limitations:</a:t>
            </a:r>
          </a:p>
          <a:p>
            <a:pPr lvl="1"/>
            <a:r>
              <a:rPr lang="en-IN" i="0" dirty="0"/>
              <a:t>Limited carbon event frequency restricts broader inference. </a:t>
            </a:r>
          </a:p>
          <a:p>
            <a:pPr lvl="1"/>
            <a:r>
              <a:rPr lang="en-IN" i="0" dirty="0"/>
              <a:t>Potential confounding from macroeconomic or unrelated financial events. </a:t>
            </a:r>
          </a:p>
          <a:p>
            <a:pPr lvl="1"/>
            <a:r>
              <a:rPr lang="en-IN" i="0" dirty="0"/>
              <a:t>ETF price movements may partially reflect broader ESG market sentiments not explicitly controlled in analysis.</a:t>
            </a:r>
          </a:p>
          <a:p>
            <a:r>
              <a:rPr lang="en-IN" b="1" dirty="0"/>
              <a:t>Next Steps:</a:t>
            </a:r>
          </a:p>
          <a:p>
            <a:pPr lvl="1"/>
            <a:r>
              <a:rPr lang="en-IN" i="0" dirty="0"/>
              <a:t>Expand the dataset with additional historical carbon pricing events. </a:t>
            </a:r>
          </a:p>
          <a:p>
            <a:pPr lvl="1"/>
            <a:r>
              <a:rPr lang="en-IN" i="0" dirty="0"/>
              <a:t>Incorporate macroeconomic controls and perform longer-term market impact analyses.</a:t>
            </a:r>
          </a:p>
          <a:p>
            <a:pPr lvl="1"/>
            <a:r>
              <a:rPr lang="en-IN" i="0" dirty="0"/>
              <a:t>Refine visualizations and </a:t>
            </a:r>
            <a:r>
              <a:rPr lang="en-IN" i="0"/>
              <a:t>comprehensive research.</a:t>
            </a:r>
            <a:endParaRPr lang="en-IN" i="0" dirty="0"/>
          </a:p>
          <a:p>
            <a:r>
              <a:rPr lang="en-IN" b="1" dirty="0"/>
              <a:t>Conclusions:</a:t>
            </a:r>
          </a:p>
          <a:p>
            <a:pPr lvl="1"/>
            <a:r>
              <a:rPr lang="en-IN" i="0" dirty="0"/>
              <a:t>Financial markets are increasingly integrating climate policy risk into asset prices, suggesting growing climate-policy credibility and investor sophistication.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ADF67-00A3-EB44-8A3E-D6676507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795609"/>
            <a:ext cx="6831673" cy="1086237"/>
          </a:xfrm>
        </p:spPr>
        <p:txBody>
          <a:bodyPr>
            <a:normAutofit/>
          </a:bodyPr>
          <a:lstStyle/>
          <a:p>
            <a:r>
              <a:rPr lang="en-IN" sz="4400" dirty="0"/>
              <a:t>THANK YOU!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32D51-D75B-F745-BFA4-FE470429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7" y="891653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IN" dirty="0"/>
              <a:t>Research Question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167641" cy="49257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Motivation:</a:t>
            </a:r>
          </a:p>
          <a:p>
            <a:r>
              <a:rPr lang="en-IN" dirty="0"/>
              <a:t>Governments increasingly adopt carbon pricing to address climate change.</a:t>
            </a:r>
          </a:p>
          <a:p>
            <a:r>
              <a:rPr lang="en-IN" dirty="0"/>
              <a:t>Investors increasingly integrate climate policies into asset valuations. </a:t>
            </a:r>
          </a:p>
          <a:p>
            <a:r>
              <a:rPr lang="en-IN" dirty="0"/>
              <a:t>Crucial to understand how these policy shocks translate into market reactions, particularly for environmentally aligned (green) vs. traditional (brown) investments.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Research Question:</a:t>
            </a:r>
            <a:endParaRPr lang="en-IN" dirty="0"/>
          </a:p>
          <a:p>
            <a:r>
              <a:rPr lang="en-IN" dirty="0"/>
              <a:t>How do significant carbon pricing events impact returns of green (e.g., ICLN) vs. brown (e.g., XLE) ETFs?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Hypotheses:</a:t>
            </a:r>
            <a:endParaRPr lang="en-IN" dirty="0"/>
          </a:p>
          <a:p>
            <a:r>
              <a:rPr lang="en-IN" i="1" dirty="0"/>
              <a:t>Null</a:t>
            </a:r>
            <a:r>
              <a:rPr lang="en-IN" dirty="0"/>
              <a:t>: Carbon pricing events have no significant impact on ETF returns.  </a:t>
            </a:r>
          </a:p>
          <a:p>
            <a:r>
              <a:rPr lang="en-IN" i="1" dirty="0"/>
              <a:t>Alternative</a:t>
            </a:r>
            <a:r>
              <a:rPr lang="en-IN" dirty="0"/>
              <a:t>: Green and brown ETFs respond differently to carbon pricing shocks.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Data Sources &amp; 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64700"/>
            <a:ext cx="10289177" cy="5068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i="1" dirty="0"/>
          </a:p>
          <a:p>
            <a:r>
              <a:rPr lang="en-IN" b="1" dirty="0"/>
              <a:t>Data Sources:</a:t>
            </a:r>
            <a:endParaRPr lang="en-IN" b="1" i="0" dirty="0"/>
          </a:p>
          <a:p>
            <a:pPr lvl="1"/>
            <a:r>
              <a:rPr lang="en-IN" i="0" dirty="0"/>
              <a:t>ETF price data (daily): Yahoo Finance (2018–2024) </a:t>
            </a:r>
          </a:p>
          <a:p>
            <a:pPr lvl="1"/>
            <a:r>
              <a:rPr lang="en-IN" i="0" dirty="0"/>
              <a:t>Green ETF: iShares Global Clean Energy ETF (ICLN) </a:t>
            </a:r>
          </a:p>
          <a:p>
            <a:pPr lvl="1"/>
            <a:r>
              <a:rPr lang="en-IN" i="0" dirty="0"/>
              <a:t>Brown ETF: Energy Select Sector SPDR Fund (XLE) </a:t>
            </a:r>
          </a:p>
          <a:p>
            <a:pPr lvl="1"/>
            <a:r>
              <a:rPr lang="en-IN" i="0" dirty="0"/>
              <a:t>Benchmark ETF: SPDR S&amp;P 500 ETF (SPY) </a:t>
            </a:r>
          </a:p>
          <a:p>
            <a:pPr lvl="1"/>
            <a:r>
              <a:rPr lang="en-IN" i="0" dirty="0"/>
              <a:t>Carbon policy events data, curated from official announcements (IMF, EU ETS, World Bank)</a:t>
            </a:r>
          </a:p>
          <a:p>
            <a:r>
              <a:rPr lang="en-IN" dirty="0"/>
              <a:t>Ga</a:t>
            </a:r>
            <a:r>
              <a:rPr lang="en-IN" i="0" dirty="0"/>
              <a:t>thered over 1,700 daily observations per variable, blending carbon prices, ETF returns, and the pulse of global markets (VIX, oil, stocks, T-Bill rates).</a:t>
            </a:r>
          </a:p>
          <a:p>
            <a:r>
              <a:rPr lang="en-IN" dirty="0"/>
              <a:t>This makes the results fully reproducible and robust to bias.</a:t>
            </a:r>
          </a:p>
          <a:p>
            <a:r>
              <a:rPr lang="en-IN" b="1" dirty="0"/>
              <a:t>Methodologies:</a:t>
            </a:r>
          </a:p>
          <a:p>
            <a:pPr lvl="1"/>
            <a:r>
              <a:rPr lang="en-IN" i="0" dirty="0"/>
              <a:t>Event Study: </a:t>
            </a:r>
            <a:r>
              <a:rPr lang="en-IN" i="0" dirty="0" err="1"/>
              <a:t>Analyze</a:t>
            </a:r>
            <a:r>
              <a:rPr lang="en-IN" i="0" dirty="0"/>
              <a:t> returns and volatility around carbon shocks. </a:t>
            </a:r>
          </a:p>
          <a:p>
            <a:pPr lvl="1"/>
            <a:r>
              <a:rPr lang="en-IN" i="0" dirty="0"/>
              <a:t>OLS Regression: Measure average impact of carbon shocks controlling for macro factors. </a:t>
            </a:r>
          </a:p>
          <a:p>
            <a:pPr lvl="1"/>
            <a:r>
              <a:rPr lang="en-IN" i="0" dirty="0"/>
              <a:t>Causal Forest Analysis: Estimate heterogeneous (context-dependent) treatment effects. </a:t>
            </a:r>
          </a:p>
          <a:p>
            <a:pPr lvl="1"/>
            <a:r>
              <a:rPr lang="en-IN" i="0" dirty="0"/>
              <a:t>Forecasting: Compare volatility forecasts (LSTM vs. GARCH).</a:t>
            </a:r>
          </a:p>
          <a:p>
            <a:endParaRPr lang="en-IN" dirty="0"/>
          </a:p>
          <a:p>
            <a:endParaRPr lang="en-IN" i="0" dirty="0"/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Carbon Shock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13" y="1326496"/>
            <a:ext cx="3873261" cy="1567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i="1" dirty="0"/>
          </a:p>
          <a:p>
            <a:r>
              <a:rPr lang="en-IN" i="0" dirty="0"/>
              <a:t>Autoregressive AR(5) model to detect statistically significant carbon price shocks.</a:t>
            </a:r>
            <a:endParaRPr lang="en-IN" dirty="0"/>
          </a:p>
          <a:p>
            <a:endParaRPr lang="en-IN" i="0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8495D-F5F0-3441-98B6-BACA7882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80529"/>
            <a:ext cx="3319818" cy="4963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2F64-F740-4947-8267-A3F03F69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75" y="1069061"/>
            <a:ext cx="6918384" cy="240782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9A3B8A-B5EA-0942-AE33-6C520A15AABE}"/>
              </a:ext>
            </a:extLst>
          </p:cNvPr>
          <p:cNvSpPr txBox="1">
            <a:spLocks/>
          </p:cNvSpPr>
          <p:nvPr/>
        </p:nvSpPr>
        <p:spPr>
          <a:xfrm>
            <a:off x="1147313" y="3804671"/>
            <a:ext cx="10567359" cy="172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Once the model estimates daily prices, the residual tells us how "surprising" today's price is.</a:t>
            </a:r>
          </a:p>
          <a:p>
            <a:r>
              <a:rPr lang="en-IN" dirty="0"/>
              <a:t>We define a "shock day" as any day when the residual (surprise) is larger than 1.5 times the standard deviation of all residuals.</a:t>
            </a:r>
          </a:p>
          <a:p>
            <a:r>
              <a:rPr lang="en-IN" dirty="0"/>
              <a:t>Shock days represent significant deviations from the typical price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IN" b="1" dirty="0"/>
          </a:p>
          <a:p>
            <a:pPr lvl="1"/>
            <a:endParaRPr lang="en-IN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2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519"/>
            <a:ext cx="10654937" cy="1485900"/>
          </a:xfrm>
        </p:spPr>
        <p:txBody>
          <a:bodyPr/>
          <a:lstStyle/>
          <a:p>
            <a:r>
              <a:rPr lang="en-US" dirty="0"/>
              <a:t>Volatility Response (Model and Event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99072"/>
            <a:ext cx="3554083" cy="276907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We examined volatility response around carbon shock events.</a:t>
            </a:r>
          </a:p>
          <a:p>
            <a:r>
              <a:rPr lang="en-IN" i="0" dirty="0"/>
              <a:t>Tak</a:t>
            </a:r>
            <a:r>
              <a:rPr lang="en-IN" dirty="0"/>
              <a:t>ing the 10-day rolling standard deviation of ETF log returns </a:t>
            </a:r>
            <a:r>
              <a:rPr lang="en-IN" dirty="0" err="1"/>
              <a:t>centered</a:t>
            </a:r>
            <a:r>
              <a:rPr lang="en-IN" dirty="0"/>
              <a:t> on shock day (t=0).</a:t>
            </a:r>
          </a:p>
          <a:p>
            <a:endParaRPr lang="en-IN" i="0" dirty="0"/>
          </a:p>
          <a:p>
            <a:pPr marL="530352" lvl="1" indent="0">
              <a:buNone/>
            </a:pPr>
            <a:endParaRPr lang="en-IN" i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0DB02-C023-394F-BFBB-662EA2200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45" y="1716755"/>
            <a:ext cx="6913592" cy="34244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0C557-93BC-F74E-9A3E-6CDC7EED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96" y="4226213"/>
            <a:ext cx="2866489" cy="71454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D349AF-3C10-2B47-AFC8-4C1FB0942F09}"/>
              </a:ext>
            </a:extLst>
          </p:cNvPr>
          <p:cNvSpPr txBox="1">
            <a:spLocks/>
          </p:cNvSpPr>
          <p:nvPr/>
        </p:nvSpPr>
        <p:spPr>
          <a:xfrm>
            <a:off x="1419641" y="5472068"/>
            <a:ext cx="9941348" cy="99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Both ETFs experience volatility spikes post-shock. But XLE (Brown) volatility </a:t>
            </a:r>
            <a:r>
              <a:rPr lang="en-IN"/>
              <a:t>remains consistent, </a:t>
            </a:r>
            <a:r>
              <a:rPr lang="en-IN" dirty="0"/>
              <a:t>but ICLN (Green) exhibits clearer post-event response dynamics.</a:t>
            </a:r>
          </a:p>
          <a:p>
            <a:endParaRPr lang="en-IN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IN" i="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OLS Regression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8547"/>
            <a:ext cx="10349368" cy="751529"/>
          </a:xfrm>
        </p:spPr>
        <p:txBody>
          <a:bodyPr>
            <a:normAutofit/>
          </a:bodyPr>
          <a:lstStyle/>
          <a:p>
            <a:r>
              <a:rPr lang="en-IN" dirty="0"/>
              <a:t>To understand and quantify how much carbon shocks affect ETF returns, after adjusting for broader market conditions, we use OLS lets us isolate and measure this impact.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9CCD8-155D-6F40-83D4-42AB5FC6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66026"/>
              </p:ext>
            </p:extLst>
          </p:nvPr>
        </p:nvGraphicFramePr>
        <p:xfrm>
          <a:off x="3565234" y="2737164"/>
          <a:ext cx="5953655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5916">
                  <a:extLst>
                    <a:ext uri="{9D8B030D-6E8A-4147-A177-3AD203B41FA5}">
                      <a16:colId xmlns:a16="http://schemas.microsoft.com/office/drawing/2014/main" val="4126097381"/>
                    </a:ext>
                  </a:extLst>
                </a:gridCol>
                <a:gridCol w="1366562">
                  <a:extLst>
                    <a:ext uri="{9D8B030D-6E8A-4147-A177-3AD203B41FA5}">
                      <a16:colId xmlns:a16="http://schemas.microsoft.com/office/drawing/2014/main" val="521880685"/>
                    </a:ext>
                  </a:extLst>
                </a:gridCol>
                <a:gridCol w="1201850">
                  <a:extLst>
                    <a:ext uri="{9D8B030D-6E8A-4147-A177-3AD203B41FA5}">
                      <a16:colId xmlns:a16="http://schemas.microsoft.com/office/drawing/2014/main" val="3713644948"/>
                    </a:ext>
                  </a:extLst>
                </a:gridCol>
                <a:gridCol w="2239327">
                  <a:extLst>
                    <a:ext uri="{9D8B030D-6E8A-4147-A177-3AD203B41FA5}">
                      <a16:colId xmlns:a16="http://schemas.microsoft.com/office/drawing/2014/main" val="1574812653"/>
                    </a:ext>
                  </a:extLst>
                </a:gridCol>
              </a:tblGrid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ETF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Coefficient (Carbon Shock)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Statistical Significance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Interpretation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847306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ICLN (Green)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+0.20%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P&lt;0.05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Positive &amp; Statistically Robust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25031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XLE (Brown)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~0.00%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P&gt;0.1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 meaningful impact detected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7847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C19971-9D76-E840-AF7B-FA925E89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08" y="2247244"/>
            <a:ext cx="6414908" cy="2935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B42B7-4212-EC40-8AA7-677AE1471DB6}"/>
              </a:ext>
            </a:extLst>
          </p:cNvPr>
          <p:cNvSpPr txBox="1">
            <a:spLocks/>
          </p:cNvSpPr>
          <p:nvPr/>
        </p:nvSpPr>
        <p:spPr>
          <a:xfrm>
            <a:off x="1363158" y="3939375"/>
            <a:ext cx="10357809" cy="249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ICLN (Green ETF): The Coefficient +0.20 means, on average, the returns of the green ETF increase by about 0.20% on days when there is a carbon shock. And the since p &lt; 0.05, the effect is statistically significant.</a:t>
            </a:r>
          </a:p>
          <a:p>
            <a:r>
              <a:rPr lang="en-IN" dirty="0"/>
              <a:t>XLE (Brown ETF): The Coefficient ~0.00, indicates no measurable effect. And since </a:t>
            </a:r>
            <a:br>
              <a:rPr lang="en-IN" dirty="0"/>
            </a:br>
            <a:r>
              <a:rPr lang="en-IN" dirty="0"/>
              <a:t>p &gt; 0.1, implying the carbon shocks have no reliable impact on brown ETF returns.</a:t>
            </a:r>
          </a:p>
          <a:p>
            <a:r>
              <a:rPr lang="en-IN" dirty="0"/>
              <a:t>These results clearly indicate that carbon shocks systematically and significantly boost returns for green ETFs, while leaving brown ETFs unaffected.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6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Robustness &amp; Placebo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8547"/>
            <a:ext cx="4649638" cy="4908380"/>
          </a:xfrm>
        </p:spPr>
        <p:txBody>
          <a:bodyPr>
            <a:normAutofit/>
          </a:bodyPr>
          <a:lstStyle/>
          <a:p>
            <a:r>
              <a:rPr lang="en-IN" b="1" dirty="0"/>
              <a:t>Robustness Analysis:</a:t>
            </a:r>
            <a:endParaRPr lang="en-IN" i="0" dirty="0"/>
          </a:p>
          <a:p>
            <a:pPr lvl="1"/>
            <a:r>
              <a:rPr lang="en-IN" i="0" dirty="0"/>
              <a:t>Placebo Test - Randomized shocks remove the measured effect entirely—proving causal effect validity.</a:t>
            </a:r>
          </a:p>
          <a:p>
            <a:pPr lvl="1"/>
            <a:r>
              <a:rPr lang="en-IN" i="0" dirty="0"/>
              <a:t>Bootstrap Confidence Interval: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i="0" dirty="0"/>
              <a:t>ICLN effect robust within 95% confidence intervals.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i="0" dirty="0"/>
              <a:t>No significant effect for XLE confirmed via bootstrapping.</a:t>
            </a:r>
          </a:p>
          <a:p>
            <a:pPr marL="1444752" lvl="3" indent="0">
              <a:buNone/>
            </a:pPr>
            <a:endParaRPr lang="en-IN" i="0" dirty="0"/>
          </a:p>
          <a:p>
            <a:r>
              <a:rPr lang="en-IN" dirty="0"/>
              <a:t>Robust causal effect for ICLN; negligible for XLE across all contexts.</a:t>
            </a:r>
            <a:endParaRPr lang="en-IN" i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923A9-467D-0E4E-B087-5A8B71D6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90" y="899563"/>
            <a:ext cx="5116362" cy="25294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EB7E7-69E2-5C46-97E6-F6BF6CB8E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91" y="3566549"/>
            <a:ext cx="5116361" cy="25294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830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10299700" cy="1485900"/>
          </a:xfrm>
        </p:spPr>
        <p:txBody>
          <a:bodyPr>
            <a:normAutofit/>
          </a:bodyPr>
          <a:lstStyle/>
          <a:p>
            <a:r>
              <a:rPr lang="en-IN" dirty="0"/>
              <a:t>Causal Forest – Heterogeneous Treatment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8547"/>
            <a:ext cx="9908696" cy="1485900"/>
          </a:xfrm>
        </p:spPr>
        <p:txBody>
          <a:bodyPr>
            <a:normAutofit/>
          </a:bodyPr>
          <a:lstStyle/>
          <a:p>
            <a:r>
              <a:rPr lang="en-IN" dirty="0"/>
              <a:t>Traditional methods (like OLS) give us average effects but might miss important differences across different conditions.</a:t>
            </a:r>
          </a:p>
          <a:p>
            <a:r>
              <a:rPr lang="en-IN" dirty="0"/>
              <a:t>The Causal Forest estimates what's called a Conditional Average Treatment Effect (CATE).</a:t>
            </a:r>
          </a:p>
          <a:p>
            <a:endParaRPr lang="en-IN" dirty="0"/>
          </a:p>
          <a:p>
            <a:endParaRPr lang="en-I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0CA0B-1822-C84E-83A6-F7456583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42" y="2884447"/>
            <a:ext cx="2752997" cy="4450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C98D77-C2DB-3C44-A902-A4082F867BF0}"/>
              </a:ext>
            </a:extLst>
          </p:cNvPr>
          <p:cNvSpPr txBox="1">
            <a:spLocks/>
          </p:cNvSpPr>
          <p:nvPr/>
        </p:nvSpPr>
        <p:spPr>
          <a:xfrm>
            <a:off x="1371600" y="3517635"/>
            <a:ext cx="9908696" cy="278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ICLN (Green ETF):</a:t>
            </a:r>
          </a:p>
          <a:p>
            <a:pPr lvl="1"/>
            <a:r>
              <a:rPr lang="en-IN" i="0" dirty="0"/>
              <a:t>Positive effect observed broadly across different market conditions.</a:t>
            </a:r>
          </a:p>
          <a:p>
            <a:pPr lvl="1"/>
            <a:r>
              <a:rPr lang="en-IN" i="0" dirty="0"/>
              <a:t>Effects especially strong in high-volatility periods.</a:t>
            </a:r>
          </a:p>
          <a:p>
            <a:r>
              <a:rPr lang="en-IN" b="1" dirty="0"/>
              <a:t>XLE (Brown ETF):</a:t>
            </a:r>
            <a:endParaRPr lang="en-IN" dirty="0"/>
          </a:p>
          <a:p>
            <a:pPr lvl="1"/>
            <a:r>
              <a:rPr lang="en-IN" i="0" dirty="0"/>
              <a:t>No significant effects across any market conditions.</a:t>
            </a:r>
          </a:p>
          <a:p>
            <a:pPr lvl="1"/>
            <a:r>
              <a:rPr lang="en-IN" i="0" dirty="0"/>
              <a:t>Causal Forest confirms no hidden or situational benefits from carbon shocks for brown ETFs.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50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Volatility Forecasting – LSTM vs. GARCH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122656"/>
            <a:ext cx="2441212" cy="2134350"/>
          </a:xfrm>
        </p:spPr>
        <p:txBody>
          <a:bodyPr>
            <a:normAutofit/>
          </a:bodyPr>
          <a:lstStyle/>
          <a:p>
            <a:r>
              <a:rPr lang="en-IN" dirty="0"/>
              <a:t>GARCH: A widely-used method to forecast volatility, relying primarily on past price volatility.</a:t>
            </a:r>
            <a:endParaRPr lang="en-IN" i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E1C37-B8F5-D24A-A3B8-79ADCC6C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6" y="3384294"/>
            <a:ext cx="2232752" cy="37054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7A082-3AFB-1D40-BFD0-491AEC8F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97" y="931067"/>
            <a:ext cx="8778240" cy="2823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E67E7F-3D76-FA40-BBA2-BA0C072C76DC}"/>
              </a:ext>
            </a:extLst>
          </p:cNvPr>
          <p:cNvSpPr txBox="1">
            <a:spLocks/>
          </p:cNvSpPr>
          <p:nvPr/>
        </p:nvSpPr>
        <p:spPr>
          <a:xfrm>
            <a:off x="685166" y="4099185"/>
            <a:ext cx="11236868" cy="2134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LSTM: A modern neural-network-based model designed to capture complex time dependencies and patterns that traditional methods may miss.</a:t>
            </a:r>
          </a:p>
          <a:p>
            <a:r>
              <a:rPr lang="en-IN" i="0" dirty="0"/>
              <a:t>LSTM forecasts volatility by learning from historical sequences of volatility data, automatically capturing subtle relationships.</a:t>
            </a:r>
          </a:p>
          <a:p>
            <a:r>
              <a:rPr lang="en-IN" dirty="0"/>
              <a:t>LSTM model improved volatility forecasting accuracy compared to the traditional GARCH model by approximately 13.2% (in RMSE terms) and about 14.0% (in MAE terms).</a:t>
            </a:r>
            <a:endParaRPr lang="en-IN" i="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56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{7C0B9470-BD6F-834D-AD0E-5DBC9223E7B2}tf10001072</Template>
  <TotalTime>2560</TotalTime>
  <Words>1066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GSE 580: Seminar in Economics  Presentation</vt:lpstr>
      <vt:lpstr>Research Question &amp; Motivation</vt:lpstr>
      <vt:lpstr>Data Sources &amp; Methodologies</vt:lpstr>
      <vt:lpstr>Carbon Shock Identification</vt:lpstr>
      <vt:lpstr>Volatility Response (Model and Event Based)</vt:lpstr>
      <vt:lpstr>OLS Regression Analysis</vt:lpstr>
      <vt:lpstr>Robustness &amp; Placebo Testing</vt:lpstr>
      <vt:lpstr>Causal Forest – Heterogeneous Treatment Effects</vt:lpstr>
      <vt:lpstr>Volatility Forecasting – LSTM vs. GARCH</vt:lpstr>
      <vt:lpstr>The Story, Implications, &amp; Recommendations</vt:lpstr>
      <vt:lpstr>Limitations, Next Steps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ECONOMETRICS II </dc:title>
  <dc:creator>Microsoft Office User</dc:creator>
  <cp:lastModifiedBy>Microsoft Office User</cp:lastModifiedBy>
  <cp:revision>9</cp:revision>
  <dcterms:created xsi:type="dcterms:W3CDTF">2025-03-09T22:40:31Z</dcterms:created>
  <dcterms:modified xsi:type="dcterms:W3CDTF">2025-06-06T02:03:52Z</dcterms:modified>
</cp:coreProperties>
</file>