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3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7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4"/>
    <p:restoredTop sz="94701"/>
  </p:normalViewPr>
  <p:slideViewPr>
    <p:cSldViewPr snapToGrid="0" snapToObjects="1">
      <p:cViewPr varScale="1">
        <p:scale>
          <a:sx n="104" d="100"/>
          <a:sy n="104" d="100"/>
        </p:scale>
        <p:origin x="240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712F67-DEAB-994D-9446-1C146E27C37D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22C93A0-544B-194B-B4E4-B3054843DB2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26689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2F67-DEAB-994D-9446-1C146E27C37D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93A0-544B-194B-B4E4-B3054843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9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2F67-DEAB-994D-9446-1C146E27C37D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93A0-544B-194B-B4E4-B3054843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1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2F67-DEAB-994D-9446-1C146E27C37D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93A0-544B-194B-B4E4-B3054843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1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712F67-DEAB-994D-9446-1C146E27C37D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2C93A0-544B-194B-B4E4-B3054843DB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45062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2F67-DEAB-994D-9446-1C146E27C37D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93A0-544B-194B-B4E4-B3054843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3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2F67-DEAB-994D-9446-1C146E27C37D}" type="datetimeFigureOut">
              <a:rPr lang="en-US" smtClean="0"/>
              <a:t>5/18/25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93A0-544B-194B-B4E4-B3054843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2F67-DEAB-994D-9446-1C146E27C37D}" type="datetimeFigureOut">
              <a:rPr lang="en-US" smtClean="0"/>
              <a:t>5/18/25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93A0-544B-194B-B4E4-B3054843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1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2F67-DEAB-994D-9446-1C146E27C37D}" type="datetimeFigureOut">
              <a:rPr lang="en-US" smtClean="0"/>
              <a:t>5/18/25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93A0-544B-194B-B4E4-B3054843D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7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712F67-DEAB-994D-9446-1C146E27C37D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2C93A0-544B-194B-B4E4-B3054843DB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534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712F67-DEAB-994D-9446-1C146E27C37D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2C93A0-544B-194B-B4E4-B3054843DB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77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6712F67-DEAB-994D-9446-1C146E27C37D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22C93A0-544B-194B-B4E4-B3054843DB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077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0E934-A358-3D48-AE32-92B24B8F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5" y="1882647"/>
            <a:ext cx="8361229" cy="952363"/>
          </a:xfrm>
        </p:spPr>
        <p:txBody>
          <a:bodyPr/>
          <a:lstStyle/>
          <a:p>
            <a:r>
              <a:rPr lang="en-US" sz="4000" dirty="0"/>
              <a:t>Seminar in Economics</a:t>
            </a:r>
            <a:br>
              <a:rPr lang="en-US" sz="4000" dirty="0"/>
            </a:br>
            <a:br>
              <a:rPr lang="en-US" sz="4000" dirty="0"/>
            </a:br>
            <a:r>
              <a:rPr lang="en-US" sz="2400" dirty="0"/>
              <a:t>Presentation Draft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ADF67-00A3-EB44-8A3E-D66765071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3313880"/>
            <a:ext cx="6831673" cy="1832651"/>
          </a:xfrm>
        </p:spPr>
        <p:txBody>
          <a:bodyPr>
            <a:normAutofit fontScale="77500" lnSpcReduction="20000"/>
          </a:bodyPr>
          <a:lstStyle/>
          <a:p>
            <a:r>
              <a:rPr lang="en-IN" b="1" i="1" dirty="0"/>
              <a:t>“The Effect of EU-ETS Carbon-Price Shocks on Green-Energy Equity Performance and Volatility”</a:t>
            </a:r>
          </a:p>
          <a:p>
            <a:endParaRPr lang="en-IN" b="1" i="1" dirty="0"/>
          </a:p>
          <a:p>
            <a:endParaRPr lang="en-IN" b="1" i="1" dirty="0"/>
          </a:p>
          <a:p>
            <a:br>
              <a:rPr lang="en-IN" b="1" i="1" dirty="0"/>
            </a:br>
            <a:r>
              <a:rPr lang="en-IN" b="1" i="1" dirty="0"/>
              <a:t>Aditya Rohatgi, Marco Montenegro, Jesse Mason, and Vicente </a:t>
            </a:r>
            <a:r>
              <a:rPr lang="en-IN" b="1" i="1" dirty="0" err="1"/>
              <a:t>Puga</a:t>
            </a:r>
            <a:endParaRPr lang="en-IN" b="1" i="1" dirty="0"/>
          </a:p>
          <a:p>
            <a:endParaRPr lang="en-US" b="1" i="1" dirty="0"/>
          </a:p>
          <a:p>
            <a:endParaRPr lang="en-IN" b="1" i="1" dirty="0"/>
          </a:p>
          <a:p>
            <a:endParaRPr lang="en-IN" b="1" i="1" dirty="0"/>
          </a:p>
          <a:p>
            <a:endParaRPr lang="en-US" b="1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032D51-D75B-F745-BFA4-FE470429F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577" y="891653"/>
            <a:ext cx="17907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3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FB49-D238-0D4C-B462-9FCE1946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519"/>
            <a:ext cx="9601200" cy="1485900"/>
          </a:xfrm>
        </p:spPr>
        <p:txBody>
          <a:bodyPr/>
          <a:lstStyle/>
          <a:p>
            <a:r>
              <a:rPr lang="en-IN" dirty="0"/>
              <a:t>Research Question &amp; 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F1357-B3FF-E749-93C7-756ED3985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2419"/>
            <a:ext cx="10167641" cy="49257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Motivation:</a:t>
            </a:r>
          </a:p>
          <a:p>
            <a:r>
              <a:rPr lang="en-IN" dirty="0"/>
              <a:t>Governments increasingly adopt carbon pricing to address climate change.</a:t>
            </a:r>
          </a:p>
          <a:p>
            <a:r>
              <a:rPr lang="en-IN" dirty="0"/>
              <a:t>Investors increasingly integrate climate policies into asset valuations. </a:t>
            </a:r>
          </a:p>
          <a:p>
            <a:r>
              <a:rPr lang="en-IN" dirty="0"/>
              <a:t>Crucial to understand how these policy shocks translate into market reactions, particularly for environmentally aligned (green) vs. traditional (brown) investments.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Research Question:</a:t>
            </a:r>
            <a:endParaRPr lang="en-IN" dirty="0"/>
          </a:p>
          <a:p>
            <a:r>
              <a:rPr lang="en-IN" dirty="0"/>
              <a:t>How do significant carbon pricing events impact returns of green (e.g., ICLN) vs. brown (e.g., XLE) ETFs?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Hypotheses:</a:t>
            </a:r>
            <a:endParaRPr lang="en-IN" dirty="0"/>
          </a:p>
          <a:p>
            <a:r>
              <a:rPr lang="en-IN" i="1" dirty="0"/>
              <a:t>Null</a:t>
            </a:r>
            <a:r>
              <a:rPr lang="en-IN" dirty="0"/>
              <a:t>: Carbon pricing events have no significant impact on ETF returns.  </a:t>
            </a:r>
          </a:p>
          <a:p>
            <a:r>
              <a:rPr lang="en-IN" i="1" dirty="0"/>
              <a:t>Alternative</a:t>
            </a:r>
            <a:r>
              <a:rPr lang="en-IN" dirty="0"/>
              <a:t>: Green and brown ETFs respond differently to carbon pricing shocks.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922F7-D9B4-1748-83FE-959742275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837" y="6233535"/>
            <a:ext cx="17907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6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FB49-D238-0D4C-B462-9FCE1946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519"/>
            <a:ext cx="9601200" cy="1485900"/>
          </a:xfrm>
        </p:spPr>
        <p:txBody>
          <a:bodyPr>
            <a:normAutofit/>
          </a:bodyPr>
          <a:lstStyle/>
          <a:p>
            <a:r>
              <a:rPr lang="en-IN" dirty="0"/>
              <a:t>Data Sources &amp; Sample Construction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F1357-B3FF-E749-93C7-756ED3985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9794"/>
            <a:ext cx="10289177" cy="43542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b="1" i="1" dirty="0"/>
          </a:p>
          <a:p>
            <a:r>
              <a:rPr lang="en-IN" b="1" dirty="0"/>
              <a:t>Data Sources:</a:t>
            </a:r>
            <a:endParaRPr lang="en-IN" b="1" i="0" dirty="0"/>
          </a:p>
          <a:p>
            <a:pPr lvl="1"/>
            <a:r>
              <a:rPr lang="en-IN" i="0" dirty="0"/>
              <a:t>ETF price data (daily): Yahoo Finance (2018–2024) </a:t>
            </a:r>
          </a:p>
          <a:p>
            <a:pPr lvl="1"/>
            <a:r>
              <a:rPr lang="en-IN" i="0" dirty="0"/>
              <a:t>Green ETF: iShares Global Clean Energy ETF (ICLN) </a:t>
            </a:r>
          </a:p>
          <a:p>
            <a:pPr lvl="1"/>
            <a:r>
              <a:rPr lang="en-IN" i="0" dirty="0"/>
              <a:t>Brown ETF: Energy Select Sector SPDR Fund (XLE) </a:t>
            </a:r>
          </a:p>
          <a:p>
            <a:pPr lvl="1"/>
            <a:r>
              <a:rPr lang="en-IN" i="0" dirty="0"/>
              <a:t>Benchmark ETF: SPDR S&amp;P 500 ETF (SPY) </a:t>
            </a:r>
          </a:p>
          <a:p>
            <a:pPr lvl="1"/>
            <a:r>
              <a:rPr lang="en-IN" i="0" dirty="0"/>
              <a:t>Carbon policy events data, curated from official announcements (IMF, EU ETS, World Bank)</a:t>
            </a:r>
          </a:p>
          <a:p>
            <a:pPr marL="530352" lvl="1" indent="0">
              <a:buNone/>
            </a:pPr>
            <a:endParaRPr lang="en-IN" i="0" dirty="0"/>
          </a:p>
          <a:p>
            <a:r>
              <a:rPr lang="en-IN" b="1" dirty="0"/>
              <a:t>Sample Design:</a:t>
            </a:r>
          </a:p>
          <a:p>
            <a:pPr lvl="1"/>
            <a:r>
              <a:rPr lang="en-IN" i="0" dirty="0"/>
              <a:t>Analysis around event windows: ±20 trading days from event date.</a:t>
            </a:r>
          </a:p>
          <a:p>
            <a:pPr lvl="1"/>
            <a:r>
              <a:rPr lang="en-IN" i="0" dirty="0"/>
              <a:t>Matched returns to control periods without events for robustness.</a:t>
            </a:r>
          </a:p>
          <a:p>
            <a:pPr lvl="1"/>
            <a:r>
              <a:rPr lang="en-IN" i="0" dirty="0"/>
              <a:t>Final analytic sample: approx. 500 event-window observations.</a:t>
            </a:r>
          </a:p>
          <a:p>
            <a:pPr lvl="1"/>
            <a:endParaRPr lang="en-IN" dirty="0"/>
          </a:p>
          <a:p>
            <a:pPr marL="530352" lvl="1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922F7-D9B4-1748-83FE-959742275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837" y="6233535"/>
            <a:ext cx="17907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71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FB49-D238-0D4C-B462-9FCE1946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519"/>
            <a:ext cx="9601200" cy="1485900"/>
          </a:xfrm>
        </p:spPr>
        <p:txBody>
          <a:bodyPr>
            <a:normAutofit/>
          </a:bodyPr>
          <a:lstStyle/>
          <a:p>
            <a:r>
              <a:rPr lang="en-IN" dirty="0"/>
              <a:t>Empirical 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F1357-B3FF-E749-93C7-756ED3985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9794"/>
            <a:ext cx="10289177" cy="43542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b="1" i="1" dirty="0"/>
          </a:p>
          <a:p>
            <a:r>
              <a:rPr lang="en-IN" b="1" dirty="0"/>
              <a:t>Event Study Analysis:</a:t>
            </a:r>
            <a:endParaRPr lang="en-IN" b="1" i="0" dirty="0"/>
          </a:p>
          <a:p>
            <a:pPr lvl="1"/>
            <a:r>
              <a:rPr lang="en-IN" i="0" dirty="0"/>
              <a:t>Measures abnormal ETF returns around event dates .</a:t>
            </a:r>
          </a:p>
          <a:p>
            <a:r>
              <a:rPr lang="en-IN" b="1" dirty="0"/>
              <a:t>Difference-in-Differences (</a:t>
            </a:r>
            <a:r>
              <a:rPr lang="en-IN" b="1" dirty="0" err="1"/>
              <a:t>DiD</a:t>
            </a:r>
            <a:r>
              <a:rPr lang="en-IN" b="1" dirty="0"/>
              <a:t>):</a:t>
            </a:r>
          </a:p>
          <a:p>
            <a:pPr lvl="1"/>
            <a:r>
              <a:rPr lang="en-IN" i="0" dirty="0"/>
              <a:t>Estimates causal impacts comparing pre/post-event ETF returns vs. market benchmark (SPY) – </a:t>
            </a:r>
          </a:p>
          <a:p>
            <a:pPr marL="530352" lvl="1" indent="0">
              <a:buNone/>
            </a:pPr>
            <a:endParaRPr lang="en-IN" i="0" dirty="0"/>
          </a:p>
          <a:p>
            <a:pPr marL="530352" lvl="1" indent="0">
              <a:buNone/>
            </a:pPr>
            <a:endParaRPr lang="en-IN" i="0" dirty="0"/>
          </a:p>
          <a:p>
            <a:pPr lvl="1"/>
            <a:r>
              <a:rPr lang="en-IN" i="0" dirty="0"/>
              <a:t>Treated ETFs: Green (ICLN), Brown (XLE); Control ETF: SPY</a:t>
            </a:r>
          </a:p>
          <a:p>
            <a:r>
              <a:rPr lang="en-IN" b="1" dirty="0"/>
              <a:t>Causal Forest Analysis:</a:t>
            </a:r>
          </a:p>
          <a:p>
            <a:pPr lvl="1"/>
            <a:r>
              <a:rPr lang="en-IN" i="0" dirty="0"/>
              <a:t>Machine learning approach capturing heterogeneous treatment effects.</a:t>
            </a:r>
          </a:p>
          <a:p>
            <a:pPr lvl="1"/>
            <a:r>
              <a:rPr lang="en-IN" i="0" dirty="0"/>
              <a:t>Validates main </a:t>
            </a:r>
            <a:r>
              <a:rPr lang="en-IN" i="0" dirty="0" err="1"/>
              <a:t>DiD</a:t>
            </a:r>
            <a:r>
              <a:rPr lang="en-IN" i="0" dirty="0"/>
              <a:t> findings and identifies subgroup variations.</a:t>
            </a:r>
          </a:p>
          <a:p>
            <a:pPr lvl="1"/>
            <a:endParaRPr lang="en-IN" i="0" dirty="0"/>
          </a:p>
          <a:p>
            <a:pPr lvl="1"/>
            <a:endParaRPr lang="en-IN" dirty="0"/>
          </a:p>
          <a:p>
            <a:pPr marL="530352" lvl="1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922F7-D9B4-1748-83FE-959742275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837" y="6233535"/>
            <a:ext cx="17907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733CC6-672D-A147-BA4A-24EB55537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843" y="3695415"/>
            <a:ext cx="4544689" cy="34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1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FB49-D238-0D4C-B462-9FCE1946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519"/>
            <a:ext cx="9601200" cy="1485900"/>
          </a:xfrm>
        </p:spPr>
        <p:txBody>
          <a:bodyPr/>
          <a:lstStyle/>
          <a:p>
            <a:r>
              <a:rPr lang="en-US" dirty="0"/>
              <a:t>Main Results &amp;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F1357-B3FF-E749-93C7-756ED3985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95911"/>
            <a:ext cx="5207225" cy="5211016"/>
          </a:xfrm>
        </p:spPr>
        <p:txBody>
          <a:bodyPr>
            <a:normAutofit fontScale="70000" lnSpcReduction="20000"/>
          </a:bodyPr>
          <a:lstStyle/>
          <a:p>
            <a:endParaRPr lang="en-IN" dirty="0"/>
          </a:p>
          <a:p>
            <a:r>
              <a:rPr lang="en-IN" b="1" dirty="0"/>
              <a:t>ICLN (Green ETF):</a:t>
            </a:r>
          </a:p>
          <a:p>
            <a:pPr lvl="1"/>
            <a:r>
              <a:rPr lang="en-IN" i="0" dirty="0"/>
              <a:t>Exhibits positive abnormal returns at 3-day and 5-day horizons, statistically significant at the 10% level, indicating modest market optimism toward clean energy in the short-term following carbon-pricing events. </a:t>
            </a:r>
          </a:p>
          <a:p>
            <a:pPr lvl="1"/>
            <a:r>
              <a:rPr lang="en-IN" i="0" dirty="0"/>
              <a:t>Longer-term horizons (10–20 days) yield insignificant and slightly negative returns, suggesting short-lived positive market reactions. </a:t>
            </a:r>
            <a:endParaRPr lang="en-IN" dirty="0"/>
          </a:p>
          <a:p>
            <a:r>
              <a:rPr lang="en-IN" b="1" dirty="0"/>
              <a:t>XLE (Brown ETF):</a:t>
            </a:r>
          </a:p>
          <a:p>
            <a:pPr lvl="1"/>
            <a:r>
              <a:rPr lang="en-IN" i="0" dirty="0"/>
              <a:t>Surprisingly, the 5-day horizon shows significant positive returns (+0.336%, significant at 5%), suggesting initial investor uncertainty or complex market expectations around carbon events. </a:t>
            </a:r>
          </a:p>
          <a:p>
            <a:pPr lvl="1"/>
            <a:r>
              <a:rPr lang="en-IN" i="0" dirty="0"/>
              <a:t>Other horizons show no significant reaction, indicating no consistent longer-term negative market impact from carbon pricing announcements in this sample. </a:t>
            </a:r>
          </a:p>
          <a:p>
            <a:r>
              <a:rPr lang="en-IN" b="1" dirty="0"/>
              <a:t>Overall:</a:t>
            </a:r>
          </a:p>
          <a:p>
            <a:pPr lvl="1"/>
            <a:r>
              <a:rPr lang="en-IN" i="0" dirty="0"/>
              <a:t>Short-term market reactions to carbon-pricing shocks are mixed, nuanced, and horizon-dependent. </a:t>
            </a:r>
          </a:p>
          <a:p>
            <a:pPr lvl="1"/>
            <a:r>
              <a:rPr lang="en-IN" i="0" dirty="0"/>
              <a:t>Green ETFs experience expected positive short-term reactions, yet the reaction of brown ETFs warrants further analysis to interpret accurately.</a:t>
            </a:r>
          </a:p>
          <a:p>
            <a:pPr lvl="1"/>
            <a:endParaRPr lang="en-IN" i="0" dirty="0"/>
          </a:p>
          <a:p>
            <a:pPr marL="530352" lvl="1" indent="0">
              <a:buNone/>
            </a:pPr>
            <a:endParaRPr lang="en-IN" i="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922F7-D9B4-1748-83FE-959742275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837" y="6233535"/>
            <a:ext cx="1790700" cy="4699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341E1A-07BB-EA40-9FCA-F140AA531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273017"/>
              </p:ext>
            </p:extLst>
          </p:nvPr>
        </p:nvGraphicFramePr>
        <p:xfrm>
          <a:off x="6714587" y="1920240"/>
          <a:ext cx="5412677" cy="3017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59844">
                  <a:extLst>
                    <a:ext uri="{9D8B030D-6E8A-4147-A177-3AD203B41FA5}">
                      <a16:colId xmlns:a16="http://schemas.microsoft.com/office/drawing/2014/main" val="4126097381"/>
                    </a:ext>
                  </a:extLst>
                </a:gridCol>
                <a:gridCol w="725004">
                  <a:extLst>
                    <a:ext uri="{9D8B030D-6E8A-4147-A177-3AD203B41FA5}">
                      <a16:colId xmlns:a16="http://schemas.microsoft.com/office/drawing/2014/main" val="521880685"/>
                    </a:ext>
                  </a:extLst>
                </a:gridCol>
                <a:gridCol w="771137">
                  <a:extLst>
                    <a:ext uri="{9D8B030D-6E8A-4147-A177-3AD203B41FA5}">
                      <a16:colId xmlns:a16="http://schemas.microsoft.com/office/drawing/2014/main" val="3713644948"/>
                    </a:ext>
                  </a:extLst>
                </a:gridCol>
                <a:gridCol w="1084560">
                  <a:extLst>
                    <a:ext uri="{9D8B030D-6E8A-4147-A177-3AD203B41FA5}">
                      <a16:colId xmlns:a16="http://schemas.microsoft.com/office/drawing/2014/main" val="1574812653"/>
                    </a:ext>
                  </a:extLst>
                </a:gridCol>
                <a:gridCol w="697633">
                  <a:extLst>
                    <a:ext uri="{9D8B030D-6E8A-4147-A177-3AD203B41FA5}">
                      <a16:colId xmlns:a16="http://schemas.microsoft.com/office/drawing/2014/main" val="1051698211"/>
                    </a:ext>
                  </a:extLst>
                </a:gridCol>
                <a:gridCol w="1074499">
                  <a:extLst>
                    <a:ext uri="{9D8B030D-6E8A-4147-A177-3AD203B41FA5}">
                      <a16:colId xmlns:a16="http://schemas.microsoft.com/office/drawing/2014/main" val="2640963332"/>
                    </a:ext>
                  </a:extLst>
                </a:gridCol>
              </a:tblGrid>
              <a:tr h="149382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ETF</a:t>
                      </a:r>
                      <a:endParaRPr lang="en-IN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Horizon</a:t>
                      </a:r>
                      <a:endParaRPr lang="en-IN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Beta (%)</a:t>
                      </a:r>
                      <a:endParaRPr lang="en-IN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Std. Error (%)</a:t>
                      </a:r>
                      <a:endParaRPr lang="en-IN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p-value</a:t>
                      </a:r>
                      <a:endParaRPr lang="en-IN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Significance</a:t>
                      </a:r>
                      <a:endParaRPr lang="en-IN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847306"/>
                  </a:ext>
                </a:extLst>
              </a:tr>
              <a:tr h="149382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ICLN (Green)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1-day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–0.134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0.156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0.392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n.s.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225031"/>
                  </a:ext>
                </a:extLst>
              </a:tr>
              <a:tr h="149382"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3-day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+0.262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0.157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0.096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* (10%)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553349"/>
                  </a:ext>
                </a:extLst>
              </a:tr>
              <a:tr h="149382"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5-day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+0.265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0.155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0.087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* (10%)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362516"/>
                  </a:ext>
                </a:extLst>
              </a:tr>
              <a:tr h="149382"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10-day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–0.010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0.160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0.949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n.s.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280304"/>
                  </a:ext>
                </a:extLst>
              </a:tr>
              <a:tr h="149382"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20-day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–0.045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0.156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0.774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/>
                        <a:t>n.s</a:t>
                      </a:r>
                      <a:r>
                        <a:rPr lang="en-IN" sz="12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419000"/>
                  </a:ext>
                </a:extLst>
              </a:tr>
              <a:tr h="149382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XLE (Brown)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1-day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+0.030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0.174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0.864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n.s.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778472"/>
                  </a:ext>
                </a:extLst>
              </a:tr>
              <a:tr h="149382"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3-day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+0.124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0.177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0.483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n.s.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516370"/>
                  </a:ext>
                </a:extLst>
              </a:tr>
              <a:tr h="149382"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5-day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+0.336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0.169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0.047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** (5%)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196350"/>
                  </a:ext>
                </a:extLst>
              </a:tr>
              <a:tr h="149382"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10-day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+0.139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0.182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0.445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n.s.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866596"/>
                  </a:ext>
                </a:extLst>
              </a:tr>
              <a:tr h="149382"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20-day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–0.002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0.172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0.992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/>
                        <a:t>n.s</a:t>
                      </a:r>
                      <a:r>
                        <a:rPr lang="en-IN" sz="12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913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FB49-D238-0D4C-B462-9FCE1946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519"/>
            <a:ext cx="9601200" cy="1485900"/>
          </a:xfrm>
        </p:spPr>
        <p:txBody>
          <a:bodyPr>
            <a:normAutofit/>
          </a:bodyPr>
          <a:lstStyle/>
          <a:p>
            <a:r>
              <a:rPr lang="en-IN" dirty="0"/>
              <a:t>Robustness Checks &amp; Additional Insights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F1357-B3FF-E749-93C7-756ED3985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492420"/>
            <a:ext cx="9908696" cy="4908380"/>
          </a:xfrm>
        </p:spPr>
        <p:txBody>
          <a:bodyPr>
            <a:normAutofit/>
          </a:bodyPr>
          <a:lstStyle/>
          <a:p>
            <a:r>
              <a:rPr lang="en-IN" b="1" dirty="0"/>
              <a:t>Robustness Analysis:</a:t>
            </a:r>
            <a:endParaRPr lang="en-IN" i="0" dirty="0"/>
          </a:p>
          <a:p>
            <a:pPr lvl="1"/>
            <a:r>
              <a:rPr lang="en-IN" i="0" dirty="0"/>
              <a:t>Placebo Tests: Random date checks confirm no significant abnormal returns. </a:t>
            </a:r>
          </a:p>
          <a:p>
            <a:pPr lvl="1"/>
            <a:r>
              <a:rPr lang="en-IN" i="0" dirty="0"/>
              <a:t>Alternative Event Windows: Results stable across ±15, ±30 days. </a:t>
            </a:r>
          </a:p>
          <a:p>
            <a:pPr lvl="1"/>
            <a:r>
              <a:rPr lang="en-IN" i="0" dirty="0"/>
              <a:t>Causal Forest Results: Confirm strong positive impacts on green ETFs, especially for ETFs with higher volatility. </a:t>
            </a:r>
          </a:p>
          <a:p>
            <a:r>
              <a:rPr lang="en-IN" b="1" dirty="0"/>
              <a:t>Additional Insights (Heterogeneity Analysis):</a:t>
            </a:r>
          </a:p>
          <a:p>
            <a:pPr lvl="1"/>
            <a:r>
              <a:rPr lang="en-IN" i="0" dirty="0"/>
              <a:t>EU ETS-related events showed stronger impacts compared to local/regional policies. </a:t>
            </a:r>
          </a:p>
          <a:p>
            <a:pPr lvl="1"/>
            <a:r>
              <a:rPr lang="en-IN" i="0" dirty="0"/>
              <a:t>High-volatility green ETFs experienced more pronounced positive shocks, suggesting investors aggressively price-in climate credibility.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922F7-D9B4-1748-83FE-959742275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837" y="6233535"/>
            <a:ext cx="17907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5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FB49-D238-0D4C-B462-9FCE1946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519"/>
            <a:ext cx="9601200" cy="1485900"/>
          </a:xfrm>
        </p:spPr>
        <p:txBody>
          <a:bodyPr/>
          <a:lstStyle/>
          <a:p>
            <a:r>
              <a:rPr lang="en-IN" dirty="0"/>
              <a:t>The Story, Implications, &amp; 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F1357-B3FF-E749-93C7-756ED3985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2419"/>
            <a:ext cx="10021985" cy="4576608"/>
          </a:xfrm>
        </p:spPr>
        <p:txBody>
          <a:bodyPr>
            <a:normAutofit fontScale="85000" lnSpcReduction="10000"/>
          </a:bodyPr>
          <a:lstStyle/>
          <a:p>
            <a:r>
              <a:rPr lang="en-IN" b="1"/>
              <a:t>Overall Story</a:t>
            </a:r>
            <a:r>
              <a:rPr lang="en-IN" b="1" dirty="0"/>
              <a:t>:</a:t>
            </a:r>
          </a:p>
          <a:p>
            <a:pPr lvl="1"/>
            <a:r>
              <a:rPr lang="en-IN" i="0" dirty="0"/>
              <a:t>Investors are sensitive to carbon pricing policy signals and actively reallocate capital accordingly. </a:t>
            </a:r>
          </a:p>
          <a:p>
            <a:pPr lvl="1"/>
            <a:r>
              <a:rPr lang="en-IN" i="0" dirty="0"/>
              <a:t>Positive signals strengthen valuations of climate-aligned assets while raising concerns for traditional fossil-fuel investments. </a:t>
            </a:r>
          </a:p>
          <a:p>
            <a:r>
              <a:rPr lang="en-IN" b="1" dirty="0"/>
              <a:t>Policy and Market Implications:</a:t>
            </a:r>
          </a:p>
          <a:p>
            <a:pPr lvl="1"/>
            <a:r>
              <a:rPr lang="en-IN" i="0" dirty="0"/>
              <a:t>Investors: Recognize policy events as critical trading signals for ESG-focused investment strategies. </a:t>
            </a:r>
          </a:p>
          <a:p>
            <a:pPr lvl="1"/>
            <a:r>
              <a:rPr lang="en-IN" i="0" dirty="0"/>
              <a:t>Policymakers: Credible carbon policies have immediate and meaningful effects on capital markets. </a:t>
            </a:r>
          </a:p>
          <a:p>
            <a:pPr lvl="1"/>
            <a:r>
              <a:rPr lang="en-IN" i="0" dirty="0"/>
              <a:t>Asset Managers: Can exploit policy announcement windows for strategic portfolio management. </a:t>
            </a:r>
          </a:p>
          <a:p>
            <a:r>
              <a:rPr lang="en-IN" b="1" dirty="0"/>
              <a:t>Recommendations:</a:t>
            </a:r>
          </a:p>
          <a:p>
            <a:pPr lvl="1"/>
            <a:r>
              <a:rPr lang="en-IN" i="0" dirty="0"/>
              <a:t>Investors: Leverage climate policy announcements for tactical ESG portfolio adjustments. </a:t>
            </a:r>
          </a:p>
          <a:p>
            <a:pPr lvl="1"/>
            <a:r>
              <a:rPr lang="en-IN" i="0" dirty="0"/>
              <a:t>Policymakers: Communicate policy intentions clearly and credibly to facilitate efficient market transitions.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922F7-D9B4-1748-83FE-959742275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837" y="6233535"/>
            <a:ext cx="17907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2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FB49-D238-0D4C-B462-9FCE1946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519"/>
            <a:ext cx="9601200" cy="1485900"/>
          </a:xfrm>
        </p:spPr>
        <p:txBody>
          <a:bodyPr/>
          <a:lstStyle/>
          <a:p>
            <a:r>
              <a:rPr lang="en-IN" dirty="0"/>
              <a:t>Limitations, Next Steps &amp; 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F1357-B3FF-E749-93C7-756ED3985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2419"/>
            <a:ext cx="10021985" cy="4576608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Limitations:</a:t>
            </a:r>
          </a:p>
          <a:p>
            <a:pPr lvl="1"/>
            <a:r>
              <a:rPr lang="en-IN" i="0" dirty="0"/>
              <a:t>Limited carbon event frequency restricts broader inference. </a:t>
            </a:r>
          </a:p>
          <a:p>
            <a:pPr lvl="1"/>
            <a:r>
              <a:rPr lang="en-IN" i="0" dirty="0"/>
              <a:t>Potential confounding from macroeconomic or unrelated financial events. </a:t>
            </a:r>
          </a:p>
          <a:p>
            <a:pPr lvl="1"/>
            <a:r>
              <a:rPr lang="en-IN" i="0" dirty="0"/>
              <a:t>ETF price movements may partially reflect broader ESG market sentiments not explicitly controlled in analysis.</a:t>
            </a:r>
          </a:p>
          <a:p>
            <a:r>
              <a:rPr lang="en-IN" b="1" dirty="0"/>
              <a:t>Next Steps:</a:t>
            </a:r>
          </a:p>
          <a:p>
            <a:pPr lvl="1"/>
            <a:r>
              <a:rPr lang="en-IN" i="0" dirty="0"/>
              <a:t>Expand the dataset with additional historical carbon pricing events. </a:t>
            </a:r>
          </a:p>
          <a:p>
            <a:pPr lvl="1"/>
            <a:r>
              <a:rPr lang="en-IN" i="0" dirty="0"/>
              <a:t>Incorporate macroeconomic controls and perform longer-term market impact analyses.</a:t>
            </a:r>
          </a:p>
          <a:p>
            <a:pPr lvl="1"/>
            <a:r>
              <a:rPr lang="en-IN" i="0" dirty="0"/>
              <a:t>Refine visualizations and finalize comprehensive research report.</a:t>
            </a:r>
          </a:p>
          <a:p>
            <a:r>
              <a:rPr lang="en-IN" b="1" dirty="0"/>
              <a:t>Conclusions:</a:t>
            </a:r>
          </a:p>
          <a:p>
            <a:pPr lvl="1"/>
            <a:r>
              <a:rPr lang="en-IN" i="0" dirty="0"/>
              <a:t>Carbon pricing events lead to differentiated market reactions: green assets gain, brown assets lose. </a:t>
            </a:r>
          </a:p>
          <a:p>
            <a:pPr lvl="1"/>
            <a:r>
              <a:rPr lang="en-IN" i="0" dirty="0"/>
              <a:t>Financial markets are increasingly integrating climate policy risk into asset prices, suggesting growing climate-policy credibility and investor sophistication.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922F7-D9B4-1748-83FE-959742275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837" y="6233535"/>
            <a:ext cx="17907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2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47ADF67-00A3-EB44-8A3E-D66765071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2795609"/>
            <a:ext cx="6831673" cy="1086237"/>
          </a:xfrm>
        </p:spPr>
        <p:txBody>
          <a:bodyPr>
            <a:normAutofit/>
          </a:bodyPr>
          <a:lstStyle/>
          <a:p>
            <a:r>
              <a:rPr lang="en-IN" sz="4400" dirty="0"/>
              <a:t>THANK YOU!</a:t>
            </a:r>
          </a:p>
          <a:p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032D51-D75B-F745-BFA4-FE470429F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577" y="891653"/>
            <a:ext cx="17907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2095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{7C0B9470-BD6F-834D-AD0E-5DBC9223E7B2}tf10001072</Template>
  <TotalTime>912</TotalTime>
  <Words>899</Words>
  <Application>Microsoft Macintosh PowerPoint</Application>
  <PresentationFormat>Widescreen</PresentationFormat>
  <Paragraphs>148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Seminar in Economics  Presentation Draft</vt:lpstr>
      <vt:lpstr>Research Question &amp; Motivation</vt:lpstr>
      <vt:lpstr>Data Sources &amp; Sample Construction</vt:lpstr>
      <vt:lpstr>Empirical Methodology</vt:lpstr>
      <vt:lpstr>Main Results &amp; Interpretation</vt:lpstr>
      <vt:lpstr>Robustness Checks &amp; Additional Insights </vt:lpstr>
      <vt:lpstr>The Story, Implications, &amp; Recommendations</vt:lpstr>
      <vt:lpstr>Limitations, Next Steps &amp; 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ECONOMETRICS II </dc:title>
  <dc:creator>Microsoft Office User</dc:creator>
  <cp:lastModifiedBy>Microsoft Office User</cp:lastModifiedBy>
  <cp:revision>5</cp:revision>
  <dcterms:created xsi:type="dcterms:W3CDTF">2025-03-09T22:40:31Z</dcterms:created>
  <dcterms:modified xsi:type="dcterms:W3CDTF">2025-05-19T06:24:23Z</dcterms:modified>
</cp:coreProperties>
</file>