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8fd1d263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8fd1d263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c170f030dfc630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c170f030dfc630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8fd1d263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8fd1d263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f4e814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f4e814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8fd1d263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8fd1d263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fd1d263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fd1d263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f4e814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f4e814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fd1d263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fd1d263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f4e814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f4e814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f4e814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f4e814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f4e814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f4e814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8fd1d263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8fd1d263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8f4e814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8f4e814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in.mathworks.com/help/images/single-image-super-resolution-using-deep-learning.html#mw_rtc_VeryDeepSuperResolutionUsingDeepLearningExample_905B46A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in.mathworks.com/help/deeplearning/ref/nnet.cnn.layer.imageinputlayer.html" TargetMode="External"/><Relationship Id="rId4" Type="http://schemas.openxmlformats.org/officeDocument/2006/relationships/hyperlink" Target="https://in.mathworks.com/help/deeplearning/ref/nnet.cnn.layer.convolution2dlayer.html" TargetMode="External"/><Relationship Id="rId5" Type="http://schemas.openxmlformats.org/officeDocument/2006/relationships/hyperlink" Target="https://in.mathworks.com/help/deeplearning/ref/nnet.cnn.layer.relulayer.html" TargetMode="External"/><Relationship Id="rId6" Type="http://schemas.openxmlformats.org/officeDocument/2006/relationships/hyperlink" Target="https://in.mathworks.com/help/deeplearning/ref/regressionlay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analyticsvidhya.com/blog/2021/05/deep-learning-for-image-super-resolution/" TargetMode="External"/><Relationship Id="rId4" Type="http://schemas.openxmlformats.org/officeDocument/2006/relationships/hyperlink" Target="https://blog.paperspace.com/image-super-resolution/" TargetMode="External"/><Relationship Id="rId5" Type="http://schemas.openxmlformats.org/officeDocument/2006/relationships/hyperlink" Target="https://www.v7labs.com/blog/image-super-resolution-guide" TargetMode="External"/><Relationship Id="rId6" Type="http://schemas.openxmlformats.org/officeDocument/2006/relationships/hyperlink" Target="https://in.mathworks.com/help/images/single-image-super-resolution-using-deep-learning.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 Image-Resolution using CNN</a:t>
            </a:r>
            <a:endParaRPr/>
          </a:p>
        </p:txBody>
      </p:sp>
      <p:sp>
        <p:nvSpPr>
          <p:cNvPr id="73" name="Google Shape;73;p13"/>
          <p:cNvSpPr txBox="1"/>
          <p:nvPr/>
        </p:nvSpPr>
        <p:spPr>
          <a:xfrm>
            <a:off x="2489425" y="3362391"/>
            <a:ext cx="500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TEAM MEMBERS</a:t>
            </a:r>
            <a:endParaRPr b="1">
              <a:solidFill>
                <a:schemeClr val="lt1"/>
              </a:solidFill>
            </a:endParaRPr>
          </a:p>
          <a:p>
            <a:pPr indent="-317500" lvl="0" marL="457200" rtl="0" algn="l">
              <a:spcBef>
                <a:spcPts val="0"/>
              </a:spcBef>
              <a:spcAft>
                <a:spcPts val="0"/>
              </a:spcAft>
              <a:buClr>
                <a:schemeClr val="lt1"/>
              </a:buClr>
              <a:buSzPts val="1400"/>
              <a:buAutoNum type="arabicPeriod"/>
            </a:pPr>
            <a:r>
              <a:rPr b="1" lang="en">
                <a:solidFill>
                  <a:schemeClr val="lt1"/>
                </a:solidFill>
              </a:rPr>
              <a:t>Aditya S RA2011003010252</a:t>
            </a:r>
            <a:endParaRPr b="1">
              <a:solidFill>
                <a:schemeClr val="lt1"/>
              </a:solidFill>
            </a:endParaRPr>
          </a:p>
          <a:p>
            <a:pPr indent="-317500" lvl="0" marL="457200" rtl="0" algn="l">
              <a:spcBef>
                <a:spcPts val="0"/>
              </a:spcBef>
              <a:spcAft>
                <a:spcPts val="0"/>
              </a:spcAft>
              <a:buClr>
                <a:schemeClr val="lt1"/>
              </a:buClr>
              <a:buSzPts val="1400"/>
              <a:buAutoNum type="arabicPeriod"/>
            </a:pPr>
            <a:r>
              <a:rPr b="1" lang="en">
                <a:solidFill>
                  <a:schemeClr val="lt1"/>
                </a:solidFill>
              </a:rPr>
              <a:t>Vara</a:t>
            </a:r>
            <a:r>
              <a:rPr b="1" lang="en">
                <a:solidFill>
                  <a:schemeClr val="lt1"/>
                </a:solidFill>
              </a:rPr>
              <a:t>d Shinde RA2011003010259</a:t>
            </a:r>
            <a:endParaRPr b="1">
              <a:solidFill>
                <a:schemeClr val="lt1"/>
              </a:solidFill>
            </a:endParaRPr>
          </a:p>
          <a:p>
            <a:pPr indent="-317500" lvl="0" marL="457200" rtl="0" algn="l">
              <a:spcBef>
                <a:spcPts val="0"/>
              </a:spcBef>
              <a:spcAft>
                <a:spcPts val="0"/>
              </a:spcAft>
              <a:buClr>
                <a:schemeClr val="lt1"/>
              </a:buClr>
              <a:buSzPts val="1400"/>
              <a:buAutoNum type="arabicPeriod"/>
            </a:pPr>
            <a:r>
              <a:rPr b="1" lang="en">
                <a:solidFill>
                  <a:schemeClr val="lt1"/>
                </a:solidFill>
              </a:rPr>
              <a:t>Viraj Agarwal RA2011003010262</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127" name="Google Shape;127;p22"/>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b="0" lang="en" sz="1200">
                <a:solidFill>
                  <a:srgbClr val="212121"/>
                </a:solidFill>
                <a:highlight>
                  <a:srgbClr val="FFFFFF"/>
                </a:highlight>
                <a:latin typeface="Roboto"/>
                <a:ea typeface="Roboto"/>
                <a:cs typeface="Roboto"/>
                <a:sym typeface="Roboto"/>
              </a:rPr>
              <a:t>VDSR is a convolutional neural network architecture designed to perform single image super-resolution [</a:t>
            </a:r>
            <a:r>
              <a:rPr b="0" lang="en" sz="1200">
                <a:solidFill>
                  <a:srgbClr val="0076A8"/>
                </a:solidFill>
                <a:highlight>
                  <a:srgbClr val="FFFFFF"/>
                </a:highlight>
                <a:uFill>
                  <a:noFill/>
                </a:uFill>
                <a:latin typeface="Roboto"/>
                <a:ea typeface="Roboto"/>
                <a:cs typeface="Roboto"/>
                <a:sym typeface="Roboto"/>
                <a:hlinkClick r:id="rId3">
                  <a:extLst>
                    <a:ext uri="{A12FA001-AC4F-418D-AE19-62706E023703}">
                      <ahyp:hlinkClr val="tx"/>
                    </a:ext>
                  </a:extLst>
                </a:hlinkClick>
              </a:rPr>
              <a:t>1</a:t>
            </a:r>
            <a:r>
              <a:rPr b="0" lang="en" sz="1200">
                <a:solidFill>
                  <a:srgbClr val="212121"/>
                </a:solidFill>
                <a:highlight>
                  <a:srgbClr val="FFFFFF"/>
                </a:highlight>
                <a:latin typeface="Roboto"/>
                <a:ea typeface="Roboto"/>
                <a:cs typeface="Roboto"/>
                <a:sym typeface="Roboto"/>
              </a:rPr>
              <a:t>]. The VDSR network learns the mapping between low- and high-resolution images.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solidFill>
                  <a:srgbClr val="212121"/>
                </a:solidFill>
                <a:highlight>
                  <a:srgbClr val="FFFFFF"/>
                </a:highlight>
                <a:latin typeface="Roboto"/>
                <a:ea typeface="Roboto"/>
                <a:cs typeface="Roboto"/>
                <a:sym typeface="Roboto"/>
              </a:rPr>
              <a:t>This mapping is possible because low-resolution and high-resolution images have similar image content and differ primarily in high-frequency details.</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solidFill>
                  <a:srgbClr val="212121"/>
                </a:solidFill>
                <a:highlight>
                  <a:srgbClr val="FFFFFF"/>
                </a:highlight>
                <a:latin typeface="Roboto"/>
                <a:ea typeface="Roboto"/>
                <a:cs typeface="Roboto"/>
                <a:sym typeface="Roboto"/>
              </a:rPr>
              <a:t>VDSR employs a residual learning strategy, meaning that the network learns to estimate a residual image. In the context of super-resolution, a residual image is the difference between a high-resolution reference image and a low-resolution image that has been upscaled using bicubic interpolation to match the size of the reference image. A residual image contains information about the high-frequency details of an image.</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0" lang="en" sz="1200">
                <a:solidFill>
                  <a:srgbClr val="212121"/>
                </a:solidFill>
                <a:highlight>
                  <a:srgbClr val="FFFFFF"/>
                </a:highlight>
                <a:latin typeface="Roboto"/>
                <a:ea typeface="Roboto"/>
                <a:cs typeface="Roboto"/>
                <a:sym typeface="Roboto"/>
              </a:rPr>
              <a:t>The VDSR network detects the residual image from the luminance of a color image. The luminance channel of an image, </a:t>
            </a:r>
            <a:r>
              <a:rPr b="0" lang="en" sz="1200">
                <a:solidFill>
                  <a:srgbClr val="188038"/>
                </a:solidFill>
                <a:highlight>
                  <a:srgbClr val="FFFFFF"/>
                </a:highlight>
                <a:latin typeface="Courier New"/>
                <a:ea typeface="Courier New"/>
                <a:cs typeface="Courier New"/>
                <a:sym typeface="Courier New"/>
              </a:rPr>
              <a:t>Y</a:t>
            </a:r>
            <a:r>
              <a:rPr b="0" lang="en" sz="1200">
                <a:solidFill>
                  <a:srgbClr val="212121"/>
                </a:solidFill>
                <a:highlight>
                  <a:srgbClr val="FFFFFF"/>
                </a:highlight>
                <a:latin typeface="Roboto"/>
                <a:ea typeface="Roboto"/>
                <a:cs typeface="Roboto"/>
                <a:sym typeface="Roboto"/>
              </a:rPr>
              <a:t>, represents the brightness of each pixel through a linear combination of the red, green, and blue pixel values. In contrast, the two chrominance channels of an image, </a:t>
            </a:r>
            <a:r>
              <a:rPr b="0" i="1" lang="en" sz="1200">
                <a:solidFill>
                  <a:srgbClr val="212121"/>
                </a:solidFill>
                <a:highlight>
                  <a:srgbClr val="FFFFFF"/>
                </a:highlight>
                <a:latin typeface="Roboto"/>
                <a:ea typeface="Roboto"/>
                <a:cs typeface="Roboto"/>
                <a:sym typeface="Roboto"/>
              </a:rPr>
              <a:t>Cb</a:t>
            </a:r>
            <a:r>
              <a:rPr b="0" lang="en" sz="1200">
                <a:solidFill>
                  <a:srgbClr val="212121"/>
                </a:solidFill>
                <a:highlight>
                  <a:srgbClr val="FFFFFF"/>
                </a:highlight>
                <a:latin typeface="Roboto"/>
                <a:ea typeface="Roboto"/>
                <a:cs typeface="Roboto"/>
                <a:sym typeface="Roboto"/>
              </a:rPr>
              <a:t> and </a:t>
            </a:r>
            <a:r>
              <a:rPr b="0" i="1" lang="en" sz="1200">
                <a:solidFill>
                  <a:srgbClr val="212121"/>
                </a:solidFill>
                <a:highlight>
                  <a:srgbClr val="FFFFFF"/>
                </a:highlight>
                <a:latin typeface="Roboto"/>
                <a:ea typeface="Roboto"/>
                <a:cs typeface="Roboto"/>
                <a:sym typeface="Roboto"/>
              </a:rPr>
              <a:t>Cr</a:t>
            </a:r>
            <a:r>
              <a:rPr b="0" lang="en" sz="1200">
                <a:solidFill>
                  <a:srgbClr val="212121"/>
                </a:solidFill>
                <a:highlight>
                  <a:srgbClr val="FFFFFF"/>
                </a:highlight>
                <a:latin typeface="Roboto"/>
                <a:ea typeface="Roboto"/>
                <a:cs typeface="Roboto"/>
                <a:sym typeface="Roboto"/>
              </a:rPr>
              <a:t>, are different linear combinations of the red, green, and blue pixel values that represent color-difference information. VDSR is trained using only the luminance channel because human perception is more sensitive to changes in brightness than to changes in color.</a:t>
            </a:r>
            <a:endParaRPr b="0" sz="1200">
              <a:solidFill>
                <a:srgbClr val="212121"/>
              </a:solidFill>
              <a:highlight>
                <a:srgbClr val="FFFFFF"/>
              </a:highlight>
              <a:latin typeface="Roboto"/>
              <a:ea typeface="Roboto"/>
              <a:cs typeface="Roboto"/>
              <a:sym typeface="Roboto"/>
            </a:endParaRPr>
          </a:p>
          <a:p>
            <a:pPr indent="0" lvl="0" marL="0" rtl="0" algn="l">
              <a:lnSpc>
                <a:spcPct val="115000"/>
              </a:lnSpc>
              <a:spcBef>
                <a:spcPts val="800"/>
              </a:spcBef>
              <a:spcAft>
                <a:spcPts val="1600"/>
              </a:spcAft>
              <a:buNone/>
            </a:pPr>
            <a:r>
              <a:t/>
            </a:r>
            <a:endParaRPr b="0"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133" name="Google Shape;133;p23"/>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200">
                <a:solidFill>
                  <a:srgbClr val="212121"/>
                </a:solidFill>
                <a:highlight>
                  <a:srgbClr val="FFFFFF"/>
                </a:highlight>
                <a:latin typeface="Roboto"/>
                <a:ea typeface="Roboto"/>
                <a:cs typeface="Roboto"/>
                <a:sym typeface="Roboto"/>
              </a:rPr>
              <a:t>This example defines the VDSR network using 41 individual layers from Deep Learning Toolbox™, including:</a:t>
            </a:r>
            <a:endParaRPr b="0" sz="1200">
              <a:solidFill>
                <a:srgbClr val="212121"/>
              </a:solidFill>
              <a:highlight>
                <a:srgbClr val="FFFFFF"/>
              </a:highlight>
              <a:latin typeface="Roboto"/>
              <a:ea typeface="Roboto"/>
              <a:cs typeface="Roboto"/>
              <a:sym typeface="Roboto"/>
            </a:endParaRPr>
          </a:p>
          <a:p>
            <a:pPr indent="-304800" lvl="0" marL="635000" rtl="0" algn="l">
              <a:lnSpc>
                <a:spcPct val="115000"/>
              </a:lnSpc>
              <a:spcBef>
                <a:spcPts val="800"/>
              </a:spcBef>
              <a:spcAft>
                <a:spcPts val="0"/>
              </a:spcAft>
              <a:buClr>
                <a:srgbClr val="212121"/>
              </a:buClr>
              <a:buSzPts val="1200"/>
              <a:buFont typeface="Roboto"/>
              <a:buChar char="●"/>
            </a:pPr>
            <a:r>
              <a:rPr b="0" lang="en" sz="1200">
                <a:solidFill>
                  <a:srgbClr val="188038"/>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imageInputLayer</a:t>
            </a:r>
            <a:r>
              <a:rPr b="0" lang="en" sz="1200">
                <a:solidFill>
                  <a:srgbClr val="212121"/>
                </a:solidFill>
                <a:highlight>
                  <a:srgbClr val="FFFFFF"/>
                </a:highlight>
                <a:latin typeface="Roboto"/>
                <a:ea typeface="Roboto"/>
                <a:cs typeface="Roboto"/>
                <a:sym typeface="Roboto"/>
              </a:rPr>
              <a:t> (Deep Learning Toolbox) - Image input layer</a:t>
            </a:r>
            <a:endParaRPr b="0" sz="1200">
              <a:solidFill>
                <a:srgbClr val="212121"/>
              </a:solidFill>
              <a:highlight>
                <a:srgbClr val="FFFFFF"/>
              </a:highlight>
              <a:latin typeface="Roboto"/>
              <a:ea typeface="Roboto"/>
              <a:cs typeface="Roboto"/>
              <a:sym typeface="Roboto"/>
            </a:endParaRPr>
          </a:p>
          <a:p>
            <a:pPr indent="-304800" lvl="0" marL="635000" rtl="0" algn="l">
              <a:lnSpc>
                <a:spcPct val="115000"/>
              </a:lnSpc>
              <a:spcBef>
                <a:spcPts val="0"/>
              </a:spcBef>
              <a:spcAft>
                <a:spcPts val="0"/>
              </a:spcAft>
              <a:buClr>
                <a:srgbClr val="212121"/>
              </a:buClr>
              <a:buSzPts val="1200"/>
              <a:buFont typeface="Roboto"/>
              <a:buChar char="●"/>
            </a:pPr>
            <a:r>
              <a:rPr b="0" lang="en" sz="1200">
                <a:solidFill>
                  <a:srgbClr val="188038"/>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convolution2dLayer</a:t>
            </a:r>
            <a:r>
              <a:rPr b="0" lang="en" sz="1200">
                <a:solidFill>
                  <a:srgbClr val="212121"/>
                </a:solidFill>
                <a:highlight>
                  <a:srgbClr val="FFFFFF"/>
                </a:highlight>
                <a:latin typeface="Roboto"/>
                <a:ea typeface="Roboto"/>
                <a:cs typeface="Roboto"/>
                <a:sym typeface="Roboto"/>
              </a:rPr>
              <a:t> (Deep Learning Toolbox) - 2-D convolution layer for convolutional neural networks</a:t>
            </a:r>
            <a:endParaRPr b="0" sz="1200">
              <a:solidFill>
                <a:srgbClr val="212121"/>
              </a:solidFill>
              <a:highlight>
                <a:srgbClr val="FFFFFF"/>
              </a:highlight>
              <a:latin typeface="Roboto"/>
              <a:ea typeface="Roboto"/>
              <a:cs typeface="Roboto"/>
              <a:sym typeface="Roboto"/>
            </a:endParaRPr>
          </a:p>
          <a:p>
            <a:pPr indent="-304800" lvl="0" marL="635000" rtl="0" algn="l">
              <a:lnSpc>
                <a:spcPct val="115000"/>
              </a:lnSpc>
              <a:spcBef>
                <a:spcPts val="0"/>
              </a:spcBef>
              <a:spcAft>
                <a:spcPts val="0"/>
              </a:spcAft>
              <a:buClr>
                <a:srgbClr val="212121"/>
              </a:buClr>
              <a:buSzPts val="1200"/>
              <a:buFont typeface="Roboto"/>
              <a:buChar char="●"/>
            </a:pPr>
            <a:r>
              <a:rPr b="0" lang="en" sz="1200">
                <a:solidFill>
                  <a:srgbClr val="188038"/>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reluLayer</a:t>
            </a:r>
            <a:r>
              <a:rPr b="0" lang="en" sz="1200">
                <a:solidFill>
                  <a:srgbClr val="212121"/>
                </a:solidFill>
                <a:highlight>
                  <a:srgbClr val="FFFFFF"/>
                </a:highlight>
                <a:latin typeface="Roboto"/>
                <a:ea typeface="Roboto"/>
                <a:cs typeface="Roboto"/>
                <a:sym typeface="Roboto"/>
              </a:rPr>
              <a:t> (Deep Learning Toolbox) - Rectified linear unit (ReLU) layer</a:t>
            </a:r>
            <a:endParaRPr b="0" sz="1200">
              <a:solidFill>
                <a:srgbClr val="212121"/>
              </a:solidFill>
              <a:highlight>
                <a:srgbClr val="FFFFFF"/>
              </a:highlight>
              <a:latin typeface="Roboto"/>
              <a:ea typeface="Roboto"/>
              <a:cs typeface="Roboto"/>
              <a:sym typeface="Roboto"/>
            </a:endParaRPr>
          </a:p>
          <a:p>
            <a:pPr indent="-304800" lvl="0" marL="635000" rtl="0" algn="l">
              <a:lnSpc>
                <a:spcPct val="115000"/>
              </a:lnSpc>
              <a:spcBef>
                <a:spcPts val="0"/>
              </a:spcBef>
              <a:spcAft>
                <a:spcPts val="0"/>
              </a:spcAft>
              <a:buClr>
                <a:srgbClr val="212121"/>
              </a:buClr>
              <a:buSzPts val="1200"/>
              <a:buFont typeface="Roboto"/>
              <a:buChar char="●"/>
            </a:pPr>
            <a:r>
              <a:rPr b="0" lang="en" sz="1200">
                <a:solidFill>
                  <a:srgbClr val="188038"/>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regressionLayer</a:t>
            </a:r>
            <a:r>
              <a:rPr b="0" lang="en" sz="1200">
                <a:solidFill>
                  <a:srgbClr val="212121"/>
                </a:solidFill>
                <a:highlight>
                  <a:srgbClr val="FFFFFF"/>
                </a:highlight>
                <a:latin typeface="Roboto"/>
                <a:ea typeface="Roboto"/>
                <a:cs typeface="Roboto"/>
                <a:sym typeface="Roboto"/>
              </a:rPr>
              <a:t> (Deep Learning Toolbox) - Regression output layer for a neural network</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Char char="●"/>
            </a:pPr>
            <a:r>
              <a:rPr b="0" lang="en" sz="1200">
                <a:solidFill>
                  <a:srgbClr val="212121"/>
                </a:solidFill>
                <a:highlight>
                  <a:srgbClr val="FFFFFF"/>
                </a:highlight>
                <a:latin typeface="Roboto"/>
                <a:ea typeface="Roboto"/>
                <a:cs typeface="Roboto"/>
                <a:sym typeface="Roboto"/>
              </a:rPr>
              <a:t>The first layer, </a:t>
            </a:r>
            <a:r>
              <a:rPr b="0" lang="en" sz="1200">
                <a:solidFill>
                  <a:srgbClr val="188038"/>
                </a:solidFill>
                <a:highlight>
                  <a:srgbClr val="FFFFFF"/>
                </a:highlight>
                <a:latin typeface="Courier New"/>
                <a:ea typeface="Courier New"/>
                <a:cs typeface="Courier New"/>
                <a:sym typeface="Courier New"/>
              </a:rPr>
              <a:t>imageInputLayer</a:t>
            </a:r>
            <a:r>
              <a:rPr b="0" lang="en" sz="1200">
                <a:solidFill>
                  <a:srgbClr val="212121"/>
                </a:solidFill>
                <a:highlight>
                  <a:srgbClr val="FFFFFF"/>
                </a:highlight>
                <a:latin typeface="Roboto"/>
                <a:ea typeface="Roboto"/>
                <a:cs typeface="Roboto"/>
                <a:sym typeface="Roboto"/>
              </a:rPr>
              <a:t>, operates on image patches. The patch size is based on the network receptive field, which is the spatial image region that affects the response of the top-most layer in the network. Ideally, the network receptive field is the same as the image size so that the field can see all the high-level features in the image. In this case, for a network with </a:t>
            </a:r>
            <a:r>
              <a:rPr b="0" i="1" lang="en" sz="1200">
                <a:solidFill>
                  <a:srgbClr val="212121"/>
                </a:solidFill>
                <a:highlight>
                  <a:srgbClr val="FFFFFF"/>
                </a:highlight>
                <a:latin typeface="Roboto"/>
                <a:ea typeface="Roboto"/>
                <a:cs typeface="Roboto"/>
                <a:sym typeface="Roboto"/>
              </a:rPr>
              <a:t>D</a:t>
            </a:r>
            <a:r>
              <a:rPr b="0" lang="en" sz="1200">
                <a:solidFill>
                  <a:srgbClr val="212121"/>
                </a:solidFill>
                <a:highlight>
                  <a:srgbClr val="FFFFFF"/>
                </a:highlight>
                <a:latin typeface="Roboto"/>
                <a:ea typeface="Roboto"/>
                <a:cs typeface="Roboto"/>
                <a:sym typeface="Roboto"/>
              </a:rPr>
              <a:t> convolutional layers, the receptive field is (2</a:t>
            </a:r>
            <a:r>
              <a:rPr b="0" i="1" lang="en" sz="1200">
                <a:solidFill>
                  <a:srgbClr val="212121"/>
                </a:solidFill>
                <a:highlight>
                  <a:srgbClr val="FFFFFF"/>
                </a:highlight>
                <a:latin typeface="Roboto"/>
                <a:ea typeface="Roboto"/>
                <a:cs typeface="Roboto"/>
                <a:sym typeface="Roboto"/>
              </a:rPr>
              <a:t>D</a:t>
            </a:r>
            <a:r>
              <a:rPr b="0" lang="en" sz="1200">
                <a:solidFill>
                  <a:srgbClr val="212121"/>
                </a:solidFill>
                <a:highlight>
                  <a:srgbClr val="FFFFFF"/>
                </a:highlight>
                <a:latin typeface="Roboto"/>
                <a:ea typeface="Roboto"/>
                <a:cs typeface="Roboto"/>
                <a:sym typeface="Roboto"/>
              </a:rPr>
              <a:t>+1)-by-(2</a:t>
            </a:r>
            <a:r>
              <a:rPr b="0" i="1" lang="en" sz="1200">
                <a:solidFill>
                  <a:srgbClr val="212121"/>
                </a:solidFill>
                <a:highlight>
                  <a:srgbClr val="FFFFFF"/>
                </a:highlight>
                <a:latin typeface="Roboto"/>
                <a:ea typeface="Roboto"/>
                <a:cs typeface="Roboto"/>
                <a:sym typeface="Roboto"/>
              </a:rPr>
              <a:t>D</a:t>
            </a:r>
            <a:r>
              <a:rPr b="0" lang="en" sz="1200">
                <a:solidFill>
                  <a:srgbClr val="212121"/>
                </a:solidFill>
                <a:highlight>
                  <a:srgbClr val="FFFFFF"/>
                </a:highlight>
                <a:latin typeface="Roboto"/>
                <a:ea typeface="Roboto"/>
                <a:cs typeface="Roboto"/>
                <a:sym typeface="Roboto"/>
              </a:rPr>
              <a:t>+1).</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VDSR has 20 convolutional layers so the receptive field and the image patch size are 41-by-41. The image input layer accepts images with one channel because VDSR is trained using only the luminance channel.</a:t>
            </a:r>
            <a:endParaRPr b="0" sz="1200">
              <a:solidFill>
                <a:srgbClr val="212121"/>
              </a:solidFill>
              <a:highlight>
                <a:srgbClr val="FFFFFF"/>
              </a:highlight>
              <a:latin typeface="Roboto"/>
              <a:ea typeface="Roboto"/>
              <a:cs typeface="Roboto"/>
              <a:sym typeface="Roboto"/>
            </a:endParaRPr>
          </a:p>
          <a:p>
            <a:pPr indent="0" lvl="0" marL="0" rtl="0" algn="l">
              <a:lnSpc>
                <a:spcPct val="115000"/>
              </a:lnSpc>
              <a:spcBef>
                <a:spcPts val="800"/>
              </a:spcBef>
              <a:spcAft>
                <a:spcPts val="1600"/>
              </a:spcAft>
              <a:buNone/>
            </a:pPr>
            <a:r>
              <a:t/>
            </a:r>
            <a:endParaRPr b="0"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139" name="Google Shape;139;p24"/>
          <p:cNvSpPr txBox="1"/>
          <p:nvPr>
            <p:ph idx="4294967295" type="title"/>
          </p:nvPr>
        </p:nvSpPr>
        <p:spPr>
          <a:xfrm>
            <a:off x="508950" y="1480150"/>
            <a:ext cx="812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12121"/>
                </a:solidFill>
                <a:highlight>
                  <a:srgbClr val="FFFFFF"/>
                </a:highlight>
                <a:latin typeface="Roboto"/>
                <a:ea typeface="Roboto"/>
                <a:cs typeface="Roboto"/>
                <a:sym typeface="Roboto"/>
              </a:rPr>
              <a:t>Train the Network</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160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Train the network using stochastic gradient descent with momentum (SGDM) optimization.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Specify the hyperparameter settings for SGDM by using the trainingOptions (Deep Learning Toolbox) function.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The learning rate is initially 0.1 and decreased by a factor of 10 every 10 epochs.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Train for 100 epochs.</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By default, the example loads a pretrained version of the VDSR network that has been trained to super-resolve images for scale factors 2, 3 and 4.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The pretrained network enables you to perform super-resolution of test images without waiting for training to complete.</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Train the network using the trainNetwork (Deep Learning Toolbox) function.</a:t>
            </a:r>
            <a:endParaRPr b="0"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4294967295" type="title"/>
          </p:nvPr>
        </p:nvSpPr>
        <p:spPr>
          <a:xfrm>
            <a:off x="568825" y="194500"/>
            <a:ext cx="7815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RESULT AND DISCUSSION</a:t>
            </a:r>
            <a:endParaRPr sz="2400"/>
          </a:p>
        </p:txBody>
      </p:sp>
      <p:pic>
        <p:nvPicPr>
          <p:cNvPr id="145" name="Google Shape;145;p25"/>
          <p:cNvPicPr preferRelativeResize="0"/>
          <p:nvPr/>
        </p:nvPicPr>
        <p:blipFill>
          <a:blip r:embed="rId3">
            <a:alphaModFix/>
          </a:blip>
          <a:stretch>
            <a:fillRect/>
          </a:stretch>
        </p:blipFill>
        <p:spPr>
          <a:xfrm>
            <a:off x="816150" y="1138851"/>
            <a:ext cx="7210200" cy="316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151" name="Google Shape;151;p26"/>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1200">
              <a:solidFill>
                <a:srgbClr val="212121"/>
              </a:solidFill>
              <a:highlight>
                <a:srgbClr val="FFFFFF"/>
              </a:highlight>
              <a:latin typeface="Roboto"/>
              <a:ea typeface="Roboto"/>
              <a:cs typeface="Roboto"/>
              <a:sym typeface="Roboto"/>
            </a:endParaRPr>
          </a:p>
          <a:p>
            <a:pPr indent="0" lvl="0" marL="0" rtl="0" algn="l">
              <a:lnSpc>
                <a:spcPct val="115000"/>
              </a:lnSpc>
              <a:spcBef>
                <a:spcPts val="800"/>
              </a:spcBef>
              <a:spcAft>
                <a:spcPts val="1600"/>
              </a:spcAft>
              <a:buNone/>
            </a:pPr>
            <a:r>
              <a:t/>
            </a:r>
            <a:endParaRPr b="0" sz="1200">
              <a:solidFill>
                <a:srgbClr val="212121"/>
              </a:solidFill>
              <a:highlight>
                <a:srgbClr val="FFFFFF"/>
              </a:highlight>
              <a:latin typeface="Roboto"/>
              <a:ea typeface="Roboto"/>
              <a:cs typeface="Roboto"/>
              <a:sym typeface="Roboto"/>
            </a:endParaRPr>
          </a:p>
        </p:txBody>
      </p:sp>
      <p:pic>
        <p:nvPicPr>
          <p:cNvPr id="152" name="Google Shape;152;p26"/>
          <p:cNvPicPr preferRelativeResize="0"/>
          <p:nvPr/>
        </p:nvPicPr>
        <p:blipFill>
          <a:blip r:embed="rId3">
            <a:alphaModFix/>
          </a:blip>
          <a:stretch>
            <a:fillRect/>
          </a:stretch>
        </p:blipFill>
        <p:spPr>
          <a:xfrm>
            <a:off x="315502" y="474423"/>
            <a:ext cx="7966201" cy="3997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332625" y="449775"/>
            <a:ext cx="8427674" cy="4096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Abstract</a:t>
            </a:r>
            <a:endParaRPr sz="2400"/>
          </a:p>
        </p:txBody>
      </p:sp>
      <p:sp>
        <p:nvSpPr>
          <p:cNvPr id="79" name="Google Shape;79;p14"/>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b="0" lang="en" sz="1200">
                <a:latin typeface="Arial"/>
                <a:ea typeface="Arial"/>
                <a:cs typeface="Arial"/>
                <a:sym typeface="Arial"/>
              </a:rPr>
              <a:t>We propose a deep learning method for single image super-resolution (SR).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Our method directly learns an end-to-end mapping between the low/high-resolution images.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The mapping is represented as a deep convolutional neural network (CNN) that takes the low-resolution image as the input and outputs the high-resolution one.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We further show that traditional sparse-coding-based SR methods can also be viewed as a deep convolutional network.</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 But unlike traditional methods that handle each component separately, our method jointly optimizes all layers.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Our deep CNN has a lightweight structure, yet demonstrates state-of-the-art restoration quality, and achieves fast speed for practical on-line usage.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We explore different network structures and parameter settings to achieve trade- offs between performance and speed.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Moreover, we extend our network to cope with three color channels simultaneously, and show better overall reconstruction quality.</a:t>
            </a:r>
            <a:endParaRPr b="0" sz="1200">
              <a:latin typeface="Arial"/>
              <a:ea typeface="Arial"/>
              <a:cs typeface="Arial"/>
              <a:sym typeface="Arial"/>
            </a:endParaRPr>
          </a:p>
          <a:p>
            <a:pPr indent="0" lvl="0" marL="0" rtl="0" algn="l">
              <a:lnSpc>
                <a:spcPct val="115000"/>
              </a:lnSpc>
              <a:spcBef>
                <a:spcPts val="12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5" name="Google Shape;85;p15"/>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b="0" lang="en" sz="1200">
                <a:latin typeface="Arial"/>
                <a:ea typeface="Arial"/>
                <a:cs typeface="Arial"/>
                <a:sym typeface="Arial"/>
              </a:rPr>
              <a:t>Single image super-resolution  which aims at recovering a high-resolution image from a single low- resolution image, is a classical problem in computer vision.</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 This problem is inherently ill-posed since a mul- tiplicity of solutions exist for any given low-resolution pixel. In other words, it is an underdetermined in- verse problem, of which solution is not unique.</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 Such a problem is typically mitigated by constraining the solution space by strong prior information. To learn the prior, recent state-of-the-art methods mostly adopt the example-based [46] strategy.</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sparse-coding-based method [49], [50] is one of the representative external example-based SR methods.</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This method involves several steps in its solution pipeline.</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First, overlapping patches are densely cropped from the input image and pre-processed.</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These patches are then encoded by a low-resolution dictionary.   </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The sparse coefficients are passed into a high-resolution dictionary for reconstructing high-resolution patches.</a:t>
            </a:r>
            <a:endParaRPr b="0" sz="1200">
              <a:latin typeface="Arial"/>
              <a:ea typeface="Arial"/>
              <a:cs typeface="Arial"/>
              <a:sym typeface="Arial"/>
            </a:endParaRPr>
          </a:p>
          <a:p>
            <a:pPr indent="0" lvl="0" marL="457200" rtl="0" algn="l">
              <a:lnSpc>
                <a:spcPct val="115000"/>
              </a:lnSpc>
              <a:spcBef>
                <a:spcPts val="1200"/>
              </a:spcBef>
              <a:spcAft>
                <a:spcPts val="0"/>
              </a:spcAft>
              <a:buNone/>
            </a:pPr>
            <a:r>
              <a:t/>
            </a:r>
            <a:endParaRPr b="0" sz="1200">
              <a:latin typeface="Arial"/>
              <a:ea typeface="Arial"/>
              <a:cs typeface="Arial"/>
              <a:sym typeface="Arial"/>
            </a:endParaRPr>
          </a:p>
          <a:p>
            <a:pPr indent="0" lvl="0" marL="457200" rtl="0" algn="l">
              <a:lnSpc>
                <a:spcPct val="115000"/>
              </a:lnSpc>
              <a:spcBef>
                <a:spcPts val="1200"/>
              </a:spcBef>
              <a:spcAft>
                <a:spcPts val="0"/>
              </a:spcAft>
              <a:buNone/>
            </a:pPr>
            <a:r>
              <a:t/>
            </a:r>
            <a:endParaRPr b="0" sz="1200">
              <a:latin typeface="Arial"/>
              <a:ea typeface="Arial"/>
              <a:cs typeface="Arial"/>
              <a:sym typeface="Arial"/>
            </a:endParaRPr>
          </a:p>
          <a:p>
            <a:pPr indent="0" lvl="0" marL="0" rtl="0" algn="l">
              <a:lnSpc>
                <a:spcPct val="115000"/>
              </a:lnSpc>
              <a:spcBef>
                <a:spcPts val="1200"/>
              </a:spcBef>
              <a:spcAft>
                <a:spcPts val="1600"/>
              </a:spcAft>
              <a:buNone/>
            </a:pPr>
            <a:r>
              <a:t/>
            </a:r>
            <a:endParaRPr b="0"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91" name="Google Shape;91;p16"/>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 The overlapping constructed patches are aggregated (e.g., by weighted averaging) to produce the final output.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This pipeline is shared by most external example-based methods, which pay particular attention to learning and optimizing the dictionaries [2], [49], [50] or building efficient mapping functions [25], [41], [42], [47].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However, the rest of the steps in the pipeline have been rarely optimized or considered in an unified optimization framework.</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Our method differs fundamentally from existing external example-based approaches, in that ours does not explicitly learn the dictionaries.</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We name the proposed model Super-Resolution Convolutional Neural Network the proposed SRCNN has several appealing properties.</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 First, its structure is intentionally designed with simplicity in mind, and yet provides superior accuracy compared with state-of-the-art example-based methods.</a:t>
            </a:r>
            <a:endParaRPr b="0" sz="1200">
              <a:latin typeface="Lato"/>
              <a:ea typeface="Lato"/>
              <a:cs typeface="Lato"/>
              <a:sym typeface="Lato"/>
            </a:endParaRPr>
          </a:p>
          <a:p>
            <a:pPr indent="0" lvl="0" marL="457200" rtl="0" algn="l">
              <a:lnSpc>
                <a:spcPct val="115000"/>
              </a:lnSpc>
              <a:spcBef>
                <a:spcPts val="1600"/>
              </a:spcBef>
              <a:spcAft>
                <a:spcPts val="0"/>
              </a:spcAft>
              <a:buNone/>
            </a:pPr>
            <a:r>
              <a:t/>
            </a:r>
            <a:endParaRPr b="0" sz="1200">
              <a:latin typeface="Lato"/>
              <a:ea typeface="Lato"/>
              <a:cs typeface="Lato"/>
              <a:sym typeface="Lato"/>
            </a:endParaRPr>
          </a:p>
          <a:p>
            <a:pPr indent="0" lvl="0" marL="457200" rtl="0" algn="l">
              <a:lnSpc>
                <a:spcPct val="115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REQUIREMENTS</a:t>
            </a:r>
            <a:endParaRPr sz="2400"/>
          </a:p>
        </p:txBody>
      </p:sp>
      <p:sp>
        <p:nvSpPr>
          <p:cNvPr id="97" name="Google Shape;97;p17"/>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MATLAB  Software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ImageNet </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LITERATURE SURVEY</a:t>
            </a:r>
            <a:endParaRPr sz="2400"/>
          </a:p>
        </p:txBody>
      </p:sp>
      <p:sp>
        <p:nvSpPr>
          <p:cNvPr id="103" name="Google Shape;103;p18"/>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latin typeface="Arial"/>
                <a:ea typeface="Arial"/>
                <a:cs typeface="Arial"/>
                <a:sym typeface="Arial"/>
              </a:rPr>
              <a:t>LINKS:</a:t>
            </a:r>
            <a:endParaRPr b="0" sz="1200">
              <a:latin typeface="Arial"/>
              <a:ea typeface="Arial"/>
              <a:cs typeface="Arial"/>
              <a:sym typeface="Arial"/>
            </a:endParaRPr>
          </a:p>
          <a:p>
            <a:pPr indent="-304800" lvl="0" marL="457200" rtl="0" algn="l">
              <a:lnSpc>
                <a:spcPct val="115000"/>
              </a:lnSpc>
              <a:spcBef>
                <a:spcPts val="1600"/>
              </a:spcBef>
              <a:spcAft>
                <a:spcPts val="0"/>
              </a:spcAft>
              <a:buSzPts val="1200"/>
              <a:buFont typeface="Arial"/>
              <a:buChar char="●"/>
            </a:pPr>
            <a:r>
              <a:rPr b="0" lang="en" sz="1200" u="sng">
                <a:solidFill>
                  <a:schemeClr val="hlink"/>
                </a:solidFill>
                <a:latin typeface="Arial"/>
                <a:ea typeface="Arial"/>
                <a:cs typeface="Arial"/>
                <a:sym typeface="Arial"/>
                <a:hlinkClick r:id="rId3"/>
              </a:rPr>
              <a:t>https://www.analyticsvidhya.com/blog/2021/05/deep-learning-for-image-super-resolution/</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u="sng">
                <a:solidFill>
                  <a:schemeClr val="hlink"/>
                </a:solidFill>
                <a:latin typeface="Arial"/>
                <a:ea typeface="Arial"/>
                <a:cs typeface="Arial"/>
                <a:sym typeface="Arial"/>
                <a:hlinkClick r:id="rId4"/>
              </a:rPr>
              <a:t>https://blog.paperspace.com/image-super-resolution/</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u="sng">
                <a:solidFill>
                  <a:schemeClr val="hlink"/>
                </a:solidFill>
                <a:latin typeface="Arial"/>
                <a:ea typeface="Arial"/>
                <a:cs typeface="Arial"/>
                <a:sym typeface="Arial"/>
                <a:hlinkClick r:id="rId5"/>
              </a:rPr>
              <a:t>https://www.v7labs.com/blog/image-super-resolution-guide</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Image Super-Resolution Using Deep Convolutional Networks Chao Dong, Chen Change Loy, Member, IEEE, Kaiming He, Member, IEEE, and Xiaoou Tang, Fellow, IEEE.</a:t>
            </a:r>
            <a:endParaRPr b="0"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b="0" lang="en" sz="1200" u="sng">
                <a:solidFill>
                  <a:schemeClr val="hlink"/>
                </a:solidFill>
                <a:latin typeface="Arial"/>
                <a:ea typeface="Arial"/>
                <a:cs typeface="Arial"/>
                <a:sym typeface="Arial"/>
                <a:hlinkClick r:id="rId6"/>
              </a:rPr>
              <a:t>https://in.mathworks.com/help/images/single-image-super-resolution-using-deep-learning.html</a:t>
            </a:r>
            <a:r>
              <a:rPr b="0" lang="en" sz="1200">
                <a:latin typeface="Arial"/>
                <a:ea typeface="Arial"/>
                <a:cs typeface="Arial"/>
                <a:sym typeface="Arial"/>
              </a:rPr>
              <a:t> </a:t>
            </a:r>
            <a:endParaRPr b="0" sz="1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535775" y="712150"/>
            <a:ext cx="750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METHODS</a:t>
            </a:r>
            <a:endParaRPr sz="2400"/>
          </a:p>
        </p:txBody>
      </p:sp>
      <p:sp>
        <p:nvSpPr>
          <p:cNvPr id="109" name="Google Shape;109;p19"/>
          <p:cNvSpPr txBox="1"/>
          <p:nvPr>
            <p:ph idx="4294967295" type="title"/>
          </p:nvPr>
        </p:nvSpPr>
        <p:spPr>
          <a:xfrm>
            <a:off x="535775" y="1480150"/>
            <a:ext cx="8126100" cy="3502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Convolutional neural networks (CNN)</a:t>
            </a:r>
            <a:r>
              <a:rPr b="0" lang="en" sz="1200">
                <a:latin typeface="Lato"/>
                <a:ea typeface="Lato"/>
                <a:cs typeface="Lato"/>
                <a:sym typeface="Lato"/>
              </a:rPr>
              <a:t> date back decades and deep CNNs have recently shown an explosive popularity partially due to its success in image classification.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They have also been successfully applied to other computer vision fields, such as object detection, face recognition, and pedestrian detection.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Several factors are of central importance in this progress:  (i) the efficient training implementation on modern powerful GPUs, (ii) the proposal of the Rectified Linear Unit (ReLU) which makes convergence much faster while still presents good quality.  (iii) the easy access to an abundance of data (like ImageNet) for training larger models. Our method also benefits from these progresses.</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Deep learning and image resolution</a:t>
            </a:r>
            <a:r>
              <a:rPr b="0" lang="en" sz="1200">
                <a:latin typeface="Lato"/>
                <a:ea typeface="Lato"/>
                <a:cs typeface="Lato"/>
                <a:sym typeface="Lato"/>
              </a:rPr>
              <a:t> There have been a few studies of using deep learning techniques for image restoration.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The multi-layer perceptron (MLP), whose all layers are fully-connected (in contrast to convolutional), is applied for natural image denoising  and post-deblurring denoising.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More closely related to our work, the convolutional neural network is applied for natural image denoising  and removing noisy patterns. These restoration problems are more or less denoising-driven. Cui et al. propose to embed auto-encoder networks in their superresolution pipeline under the notion internal example based approach.</a:t>
            </a:r>
            <a:endParaRPr b="0" sz="1200">
              <a:latin typeface="Lato"/>
              <a:ea typeface="Lato"/>
              <a:cs typeface="Lato"/>
              <a:sym typeface="Lato"/>
            </a:endParaRPr>
          </a:p>
          <a:p>
            <a:pPr indent="0" lvl="0" marL="0" rtl="0" algn="l">
              <a:lnSpc>
                <a:spcPct val="115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535775" y="712150"/>
            <a:ext cx="750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METHODS</a:t>
            </a:r>
            <a:endParaRPr sz="2400"/>
          </a:p>
        </p:txBody>
      </p:sp>
      <p:sp>
        <p:nvSpPr>
          <p:cNvPr id="115" name="Google Shape;115;p20"/>
          <p:cNvSpPr txBox="1"/>
          <p:nvPr>
            <p:ph idx="4294967295" type="title"/>
          </p:nvPr>
        </p:nvSpPr>
        <p:spPr>
          <a:xfrm>
            <a:off x="535775" y="1480150"/>
            <a:ext cx="8126100" cy="3502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These restoration problems are more or less denoising-driven. Cui et al. propose to embed auto-encoder networks in their superresolution pipeline under the notion internal example based approach.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The deep model is not specifically designed to be an end-to-end solution, since each layer of the cascade requires independent optimization of the self-similarity search process and the auto-encoder.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On the contrary, the proposed SRCNN optimizes an end-to end mapping.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Further, the SRCNN is faster at speed.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It is not only a quantitatively superior method, but also a practically useful one.</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Patch extraction and representation </a:t>
            </a:r>
            <a:r>
              <a:rPr b="0" lang="en" sz="1200">
                <a:latin typeface="Lato"/>
                <a:ea typeface="Lato"/>
                <a:cs typeface="Lato"/>
                <a:sym typeface="Lato"/>
              </a:rPr>
              <a:t>this operation extracts (overlapping) patches from the low resolution image Y and represents each patch as a high-dimensional vector.</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Non-linear mapping</a:t>
            </a:r>
            <a:r>
              <a:rPr b="0" lang="en" sz="1200">
                <a:latin typeface="Lato"/>
                <a:ea typeface="Lato"/>
                <a:cs typeface="Lato"/>
                <a:sym typeface="Lato"/>
              </a:rPr>
              <a:t> this operation nonlinearly maps each high-dimensional vector onto another high-dimensional vector.</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Reconstruction </a:t>
            </a:r>
            <a:r>
              <a:rPr b="0" lang="en" sz="1200">
                <a:latin typeface="Lato"/>
                <a:ea typeface="Lato"/>
                <a:cs typeface="Lato"/>
                <a:sym typeface="Lato"/>
              </a:rPr>
              <a:t>this operation aggregates the above high-resolution patch-wise representations to generate the final high-resolution image. This image is expected to be similar to the ground truth X.</a:t>
            </a:r>
            <a:endParaRPr b="0" sz="1200">
              <a:latin typeface="Lato"/>
              <a:ea typeface="Lato"/>
              <a:cs typeface="Lato"/>
              <a:sym typeface="Lato"/>
            </a:endParaRPr>
          </a:p>
          <a:p>
            <a:pPr indent="0" lvl="0" marL="457200" rtl="0" algn="l">
              <a:lnSpc>
                <a:spcPct val="115000"/>
              </a:lnSpc>
              <a:spcBef>
                <a:spcPts val="1600"/>
              </a:spcBef>
              <a:spcAft>
                <a:spcPts val="1600"/>
              </a:spcAft>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a:t>
            </a:r>
            <a:endParaRPr sz="2400"/>
          </a:p>
        </p:txBody>
      </p:sp>
      <p:sp>
        <p:nvSpPr>
          <p:cNvPr id="121" name="Google Shape;121;p21"/>
          <p:cNvSpPr txBox="1"/>
          <p:nvPr>
            <p:ph idx="4294967295" type="title"/>
          </p:nvPr>
        </p:nvSpPr>
        <p:spPr>
          <a:xfrm>
            <a:off x="535775" y="1480150"/>
            <a:ext cx="8126100" cy="306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This example shows how to create a high-resolution image from a low-resolution image using a very-deep super-resolution (VDSR) neural network.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Super-resolution is the process of creating high-resolution images from low-resolution images. This example considers single image super-resolution (SISR), where the goal is to recover one high-resolution image from one low-resolution image.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SISR is challenging because high-frequency image content typically cannot be recovered from the low-resolution image. Without high-frequency information, the quality of the high-resolution image is limited.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Further, SISR is an ill-posed problem because one low-resolution image can yield several possible high-resolution images.</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VDSR is a convolutional neural network architecture designed to perform single image super-resolution. </a:t>
            </a:r>
            <a:endParaRPr b="0"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highlight>
                  <a:srgbClr val="FFFFFF"/>
                </a:highlight>
                <a:latin typeface="Roboto"/>
                <a:ea typeface="Roboto"/>
                <a:cs typeface="Roboto"/>
                <a:sym typeface="Roboto"/>
              </a:rPr>
              <a:t>The VDSR network learns the mapping between low- and high-resolution images. This mapping is possible because low-resolution and high-resolution images have similar image content and differ primarily in high-frequency details.</a:t>
            </a:r>
            <a:endParaRPr b="0" sz="1200">
              <a:solidFill>
                <a:srgbClr val="212121"/>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t/>
            </a:r>
            <a:endParaRPr b="0" sz="1200">
              <a:solidFill>
                <a:srgbClr val="212121"/>
              </a:solidFill>
              <a:highlight>
                <a:srgbClr val="FFFFFF"/>
              </a:highlight>
              <a:latin typeface="Roboto"/>
              <a:ea typeface="Roboto"/>
              <a:cs typeface="Roboto"/>
              <a:sym typeface="Roboto"/>
            </a:endParaRPr>
          </a:p>
          <a:p>
            <a:pPr indent="0" lvl="0" marL="0" rtl="0" algn="l">
              <a:lnSpc>
                <a:spcPct val="115000"/>
              </a:lnSpc>
              <a:spcBef>
                <a:spcPts val="800"/>
              </a:spcBef>
              <a:spcAft>
                <a:spcPts val="1600"/>
              </a:spcAft>
              <a:buNone/>
            </a:pPr>
            <a:r>
              <a:t/>
            </a:r>
            <a:endParaRPr b="0"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