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14"/>
  </p:notesMasterIdLst>
  <p:sldIdLst>
    <p:sldId id="256" r:id="rId2"/>
    <p:sldId id="265" r:id="rId3"/>
    <p:sldId id="266" r:id="rId4"/>
    <p:sldId id="257" r:id="rId5"/>
    <p:sldId id="258" r:id="rId6"/>
    <p:sldId id="259" r:id="rId7"/>
    <p:sldId id="260" r:id="rId8"/>
    <p:sldId id="261" r:id="rId9"/>
    <p:sldId id="262" r:id="rId10"/>
    <p:sldId id="263" r:id="rId11"/>
    <p:sldId id="267"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5" autoAdjust="0"/>
    <p:restoredTop sz="94660"/>
  </p:normalViewPr>
  <p:slideViewPr>
    <p:cSldViewPr snapToGrid="0">
      <p:cViewPr varScale="1">
        <p:scale>
          <a:sx n="89" d="100"/>
          <a:sy n="89" d="100"/>
        </p:scale>
        <p:origin x="235"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H:\GDP\gdppro.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H:\GDP\gdppro.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H:\GDP\gdppro.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H:\GDP\gdppro.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H:\GDP\gdppro.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H:\GDP\gdppro.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H:\GDP\gdppro.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H:\GDP\gdppro.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[gdppro.xlsx]top 10 per capita!PivotTable3</c:name>
    <c:fmtId val="8"/>
  </c:pivotSource>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IN" dirty="0" smtClean="0"/>
              <a:t>Top </a:t>
            </a:r>
            <a:r>
              <a:rPr lang="en-IN" dirty="0"/>
              <a:t>10 Per capita</a:t>
            </a:r>
          </a:p>
        </c:rich>
      </c:tx>
      <c:layout>
        <c:manualLayout>
          <c:xMode val="edge"/>
          <c:yMode val="edge"/>
          <c:x val="0.42500083481931172"/>
          <c:y val="8.190758562587084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rgbClr val="FFFF00"/>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FFFF00"/>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FFFF00"/>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2641406401381034E-2"/>
          <c:y val="0.28873116777833968"/>
          <c:w val="0.89016243460339273"/>
          <c:h val="0.51268149967492593"/>
        </c:manualLayout>
      </c:layout>
      <c:barChart>
        <c:barDir val="col"/>
        <c:grouping val="clustered"/>
        <c:varyColors val="0"/>
        <c:ser>
          <c:idx val="0"/>
          <c:order val="0"/>
          <c:tx>
            <c:strRef>
              <c:f>'top 10 per capita'!$B$3</c:f>
              <c:strCache>
                <c:ptCount val="1"/>
                <c:pt idx="0">
                  <c:v>Total</c:v>
                </c:pt>
              </c:strCache>
            </c:strRef>
          </c:tx>
          <c:spPr>
            <a:solidFill>
              <a:srgbClr val="FFFF00"/>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'top 10 per capita'!$A$4:$A$14</c:f>
              <c:strCache>
                <c:ptCount val="10"/>
                <c:pt idx="0">
                  <c:v>United States</c:v>
                </c:pt>
                <c:pt idx="1">
                  <c:v>Iceland</c:v>
                </c:pt>
                <c:pt idx="2">
                  <c:v>Sweden</c:v>
                </c:pt>
                <c:pt idx="3">
                  <c:v>United Arab Emirates</c:v>
                </c:pt>
                <c:pt idx="4">
                  <c:v>Denmark</c:v>
                </c:pt>
                <c:pt idx="5">
                  <c:v>San Marino</c:v>
                </c:pt>
                <c:pt idx="6">
                  <c:v>Norway</c:v>
                </c:pt>
                <c:pt idx="7">
                  <c:v>Switzerland</c:v>
                </c:pt>
                <c:pt idx="8">
                  <c:v>Qatar</c:v>
                </c:pt>
                <c:pt idx="9">
                  <c:v>Luxembourg</c:v>
                </c:pt>
              </c:strCache>
            </c:strRef>
          </c:cat>
          <c:val>
            <c:numRef>
              <c:f>'top 10 per capita'!$B$4:$B$14</c:f>
              <c:numCache>
                <c:formatCode>0.00</c:formatCode>
                <c:ptCount val="10"/>
                <c:pt idx="0">
                  <c:v>39269.612903225803</c:v>
                </c:pt>
                <c:pt idx="1">
                  <c:v>39274.753926701567</c:v>
                </c:pt>
                <c:pt idx="2">
                  <c:v>41357.575418994413</c:v>
                </c:pt>
                <c:pt idx="3">
                  <c:v>42162</c:v>
                </c:pt>
                <c:pt idx="4">
                  <c:v>49299.909090909088</c:v>
                </c:pt>
                <c:pt idx="5">
                  <c:v>53663.666666666664</c:v>
                </c:pt>
                <c:pt idx="6">
                  <c:v>57319.6</c:v>
                </c:pt>
                <c:pt idx="7">
                  <c:v>62981.761904761908</c:v>
                </c:pt>
                <c:pt idx="8">
                  <c:v>67756.449438202253</c:v>
                </c:pt>
                <c:pt idx="9">
                  <c:v>68798.387096774197</c:v>
                </c:pt>
              </c:numCache>
            </c:numRef>
          </c:val>
        </c:ser>
        <c:dLbls>
          <c:dLblPos val="outEnd"/>
          <c:showLegendKey val="0"/>
          <c:showVal val="1"/>
          <c:showCatName val="0"/>
          <c:showSerName val="0"/>
          <c:showPercent val="0"/>
          <c:showBubbleSize val="0"/>
        </c:dLbls>
        <c:gapWidth val="219"/>
        <c:overlap val="-27"/>
        <c:axId val="357090288"/>
        <c:axId val="357085976"/>
      </c:barChart>
      <c:catAx>
        <c:axId val="357090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357085976"/>
        <c:crosses val="autoZero"/>
        <c:auto val="1"/>
        <c:lblAlgn val="ctr"/>
        <c:lblOffset val="100"/>
        <c:noMultiLvlLbl val="0"/>
      </c:catAx>
      <c:valAx>
        <c:axId val="357085976"/>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357090288"/>
        <c:crosses val="autoZero"/>
        <c:crossBetween val="between"/>
      </c:valAx>
      <c:spPr>
        <a:noFill/>
        <a:ln w="25400">
          <a:noFill/>
        </a:ln>
        <a:effectLst/>
      </c:spPr>
    </c:plotArea>
    <c:legend>
      <c:legendPos val="r"/>
      <c:layout>
        <c:manualLayout>
          <c:xMode val="edge"/>
          <c:yMode val="edge"/>
          <c:x val="0.90958422658999682"/>
          <c:y val="0.88473389479513709"/>
          <c:w val="6.9211362892615522E-2"/>
          <c:h val="7.3428584474078781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[gdppro.xlsx]TOP 10 gdp!PivotTable2</c:name>
    <c:fmtId val="8"/>
  </c:pivotSource>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t>TOP 10 GDP</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w="28575" cap="rnd">
            <a:solidFill>
              <a:srgbClr val="FFFF00"/>
            </a:solidFill>
            <a:round/>
          </a:ln>
          <a:effectLst/>
        </c:spPr>
        <c:marker>
          <c:symbol val="none"/>
        </c:marker>
      </c:pivotFmt>
      <c:pivotFmt>
        <c:idx val="5"/>
        <c:spPr>
          <a:solidFill>
            <a:schemeClr val="accent1"/>
          </a:solidFill>
          <a:ln w="28575" cap="rnd">
            <a:solidFill>
              <a:srgbClr val="FFFF00"/>
            </a:solidFill>
            <a:round/>
          </a:ln>
          <a:effectLst/>
        </c:spPr>
        <c:marker>
          <c:symbol val="none"/>
        </c:marker>
      </c:pivotFmt>
      <c:pivotFmt>
        <c:idx val="6"/>
        <c:spPr>
          <a:solidFill>
            <a:schemeClr val="accent1"/>
          </a:solidFill>
          <a:ln w="28575" cap="rnd">
            <a:solidFill>
              <a:srgbClr val="FFFF00"/>
            </a:solidFill>
            <a:round/>
          </a:ln>
          <a:effectLst/>
        </c:spPr>
        <c:marker>
          <c:symbol val="none"/>
        </c:marker>
      </c:pivotFmt>
      <c:pivotFmt>
        <c:idx val="7"/>
        <c:spPr>
          <a:solidFill>
            <a:schemeClr val="accent1"/>
          </a:solidFill>
          <a:ln w="28575" cap="rnd">
            <a:solidFill>
              <a:srgbClr val="FFFF00"/>
            </a:solidFill>
            <a:round/>
          </a:ln>
          <a:effectLst/>
        </c:spPr>
        <c:marker>
          <c:symbol val="none"/>
        </c:marker>
      </c:pivotFmt>
    </c:pivotFmts>
    <c:plotArea>
      <c:layout/>
      <c:lineChart>
        <c:grouping val="standard"/>
        <c:varyColors val="0"/>
        <c:ser>
          <c:idx val="0"/>
          <c:order val="0"/>
          <c:tx>
            <c:strRef>
              <c:f>'TOP 10 gdp'!$B$3</c:f>
              <c:strCache>
                <c:ptCount val="1"/>
                <c:pt idx="0">
                  <c:v>Total</c:v>
                </c:pt>
              </c:strCache>
            </c:strRef>
          </c:tx>
          <c:spPr>
            <a:ln w="28575" cap="rnd">
              <a:solidFill>
                <a:srgbClr val="FFFF00"/>
              </a:solidFill>
              <a:round/>
            </a:ln>
            <a:effectLst/>
          </c:spPr>
          <c:marker>
            <c:symbol val="none"/>
          </c:marker>
          <c:cat>
            <c:strRef>
              <c:f>'TOP 10 gdp'!$A$4:$A$14</c:f>
              <c:strCache>
                <c:ptCount val="10"/>
                <c:pt idx="0">
                  <c:v>United States</c:v>
                </c:pt>
                <c:pt idx="1">
                  <c:v>Japan</c:v>
                </c:pt>
                <c:pt idx="2">
                  <c:v>Germany</c:v>
                </c:pt>
                <c:pt idx="3">
                  <c:v>United Kingdom</c:v>
                </c:pt>
                <c:pt idx="4">
                  <c:v>France</c:v>
                </c:pt>
                <c:pt idx="5">
                  <c:v>Italy</c:v>
                </c:pt>
                <c:pt idx="6">
                  <c:v>Brazil</c:v>
                </c:pt>
                <c:pt idx="7">
                  <c:v>Canada</c:v>
                </c:pt>
                <c:pt idx="8">
                  <c:v>Russian Federation</c:v>
                </c:pt>
                <c:pt idx="9">
                  <c:v>Spain</c:v>
                </c:pt>
              </c:strCache>
            </c:strRef>
          </c:cat>
          <c:val>
            <c:numRef>
              <c:f>'TOP 10 gdp'!$B$4:$B$14</c:f>
              <c:numCache>
                <c:formatCode>General</c:formatCode>
                <c:ptCount val="10"/>
                <c:pt idx="0">
                  <c:v>10510712193548.387</c:v>
                </c:pt>
                <c:pt idx="1">
                  <c:v>4339220721652.1289</c:v>
                </c:pt>
                <c:pt idx="2">
                  <c:v>2742233009725.731</c:v>
                </c:pt>
                <c:pt idx="3">
                  <c:v>1816067469426.6128</c:v>
                </c:pt>
                <c:pt idx="4">
                  <c:v>1781194065793.1001</c:v>
                </c:pt>
                <c:pt idx="5">
                  <c:v>1481751544779.1936</c:v>
                </c:pt>
                <c:pt idx="6">
                  <c:v>1022560962485.3549</c:v>
                </c:pt>
                <c:pt idx="7">
                  <c:v>913187607121.86206</c:v>
                </c:pt>
                <c:pt idx="8">
                  <c:v>884322917284.88892</c:v>
                </c:pt>
                <c:pt idx="9">
                  <c:v>856567980317.03223</c:v>
                </c:pt>
              </c:numCache>
            </c:numRef>
          </c:val>
          <c:smooth val="0"/>
        </c:ser>
        <c:dLbls>
          <c:showLegendKey val="0"/>
          <c:showVal val="0"/>
          <c:showCatName val="0"/>
          <c:showSerName val="0"/>
          <c:showPercent val="0"/>
          <c:showBubbleSize val="0"/>
        </c:dLbls>
        <c:smooth val="0"/>
        <c:axId val="357086760"/>
        <c:axId val="357088328"/>
      </c:lineChart>
      <c:catAx>
        <c:axId val="357086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357088328"/>
        <c:crosses val="autoZero"/>
        <c:auto val="1"/>
        <c:lblAlgn val="ctr"/>
        <c:lblOffset val="100"/>
        <c:noMultiLvlLbl val="0"/>
      </c:catAx>
      <c:valAx>
        <c:axId val="35708832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35708676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[gdppro.xlsx]pop age wise!PivotTable1</c:name>
    <c:fmtId val="19"/>
  </c:pivotSource>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IN"/>
              <a:t>Population Age wise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pivotFmt>
      <c:pivotFmt>
        <c:idx val="36"/>
        <c:spPr>
          <a:solidFill>
            <a:schemeClr val="accent1"/>
          </a:solidFill>
          <a:ln>
            <a:noFill/>
          </a:ln>
          <a:effectLst/>
        </c:spPr>
        <c:marker>
          <c:symbol val="none"/>
        </c:marker>
      </c:pivotFmt>
      <c:pivotFmt>
        <c:idx val="37"/>
        <c:spPr>
          <a:solidFill>
            <a:schemeClr val="accent1"/>
          </a:solidFill>
          <a:ln>
            <a:noFill/>
          </a:ln>
          <a:effectLst/>
        </c:spPr>
        <c:marker>
          <c:symbol val="none"/>
        </c:marker>
      </c:pivotFmt>
      <c:pivotFmt>
        <c:idx val="38"/>
        <c:spPr>
          <a:solidFill>
            <a:schemeClr val="accent1"/>
          </a:solidFill>
          <a:ln>
            <a:noFill/>
          </a:ln>
          <a:effectLst/>
        </c:spPr>
        <c:marker>
          <c:symbol val="none"/>
        </c:marker>
      </c:pivotFmt>
      <c:pivotFmt>
        <c:idx val="39"/>
        <c:spPr>
          <a:solidFill>
            <a:schemeClr val="accent1"/>
          </a:solidFill>
          <a:ln>
            <a:noFill/>
          </a:ln>
          <a:effectLst/>
        </c:spPr>
        <c:marker>
          <c:symbol val="none"/>
        </c:marker>
      </c:pivotFmt>
      <c:pivotFmt>
        <c:idx val="40"/>
        <c:spPr>
          <a:solidFill>
            <a:schemeClr val="accent1"/>
          </a:solidFill>
          <a:ln>
            <a:noFill/>
          </a:ln>
          <a:effectLst/>
        </c:spPr>
        <c:marker>
          <c:symbol val="none"/>
        </c:marker>
      </c:pivotFmt>
      <c:pivotFmt>
        <c:idx val="41"/>
        <c:spPr>
          <a:solidFill>
            <a:schemeClr val="accent1"/>
          </a:solidFill>
          <a:ln>
            <a:noFill/>
          </a:ln>
          <a:effectLst/>
        </c:spPr>
        <c:marker>
          <c:symbol val="none"/>
        </c:marker>
      </c:pivotFmt>
      <c:pivotFmt>
        <c:idx val="42"/>
        <c:spPr>
          <a:solidFill>
            <a:schemeClr val="accent1"/>
          </a:solidFill>
          <a:ln>
            <a:noFill/>
          </a:ln>
          <a:effectLst/>
        </c:spPr>
        <c:marker>
          <c:symbol val="none"/>
        </c:marker>
      </c:pivotFmt>
      <c:pivotFmt>
        <c:idx val="43"/>
        <c:spPr>
          <a:solidFill>
            <a:schemeClr val="accent1"/>
          </a:solidFill>
          <a:ln>
            <a:noFill/>
          </a:ln>
          <a:effectLst/>
        </c:spPr>
        <c:marker>
          <c:symbol val="none"/>
        </c:marker>
      </c:pivotFmt>
      <c:pivotFmt>
        <c:idx val="44"/>
        <c:spPr>
          <a:solidFill>
            <a:schemeClr val="accent1"/>
          </a:solidFill>
          <a:ln>
            <a:noFill/>
          </a:ln>
          <a:effectLst/>
        </c:spPr>
        <c:marker>
          <c:symbol val="none"/>
        </c:marker>
      </c:pivotFmt>
      <c:pivotFmt>
        <c:idx val="45"/>
        <c:spPr>
          <a:solidFill>
            <a:schemeClr val="accent1"/>
          </a:solidFill>
          <a:ln>
            <a:noFill/>
          </a:ln>
          <a:effectLst/>
        </c:spPr>
        <c:marker>
          <c:symbol val="none"/>
        </c:marker>
      </c:pivotFmt>
    </c:pivotFmts>
    <c:plotArea>
      <c:layout/>
      <c:barChart>
        <c:barDir val="col"/>
        <c:grouping val="clustered"/>
        <c:varyColors val="0"/>
        <c:ser>
          <c:idx val="0"/>
          <c:order val="0"/>
          <c:tx>
            <c:strRef>
              <c:f>'pop age wise'!$B$5:$B$6</c:f>
              <c:strCache>
                <c:ptCount val="1"/>
                <c:pt idx="0">
                  <c:v>15-24 years</c:v>
                </c:pt>
              </c:strCache>
            </c:strRef>
          </c:tx>
          <c:spPr>
            <a:solidFill>
              <a:schemeClr val="accent1"/>
            </a:solidFill>
            <a:ln>
              <a:noFill/>
            </a:ln>
            <a:effectLst/>
          </c:spPr>
          <c:invertIfNegative val="0"/>
          <c:cat>
            <c:strRef>
              <c:f>'pop age wise'!$A$7</c:f>
              <c:strCache>
                <c:ptCount val="1"/>
                <c:pt idx="0">
                  <c:v>Total</c:v>
                </c:pt>
              </c:strCache>
            </c:strRef>
          </c:cat>
          <c:val>
            <c:numRef>
              <c:f>'pop age wise'!$B$7</c:f>
              <c:numCache>
                <c:formatCode>General</c:formatCode>
                <c:ptCount val="1"/>
                <c:pt idx="0">
                  <c:v>8642946896</c:v>
                </c:pt>
              </c:numCache>
            </c:numRef>
          </c:val>
        </c:ser>
        <c:ser>
          <c:idx val="1"/>
          <c:order val="1"/>
          <c:tx>
            <c:strRef>
              <c:f>'pop age wise'!$C$5:$C$6</c:f>
              <c:strCache>
                <c:ptCount val="1"/>
                <c:pt idx="0">
                  <c:v>25-34 years</c:v>
                </c:pt>
              </c:strCache>
            </c:strRef>
          </c:tx>
          <c:spPr>
            <a:solidFill>
              <a:schemeClr val="accent2"/>
            </a:solidFill>
            <a:ln>
              <a:noFill/>
            </a:ln>
            <a:effectLst/>
          </c:spPr>
          <c:invertIfNegative val="0"/>
          <c:cat>
            <c:strRef>
              <c:f>'pop age wise'!$A$7</c:f>
              <c:strCache>
                <c:ptCount val="1"/>
                <c:pt idx="0">
                  <c:v>Total</c:v>
                </c:pt>
              </c:strCache>
            </c:strRef>
          </c:cat>
          <c:val>
            <c:numRef>
              <c:f>'pop age wise'!$C$7</c:f>
              <c:numCache>
                <c:formatCode>General</c:formatCode>
                <c:ptCount val="1"/>
                <c:pt idx="0">
                  <c:v>8438103587</c:v>
                </c:pt>
              </c:numCache>
            </c:numRef>
          </c:val>
        </c:ser>
        <c:ser>
          <c:idx val="2"/>
          <c:order val="2"/>
          <c:tx>
            <c:strRef>
              <c:f>'pop age wise'!$D$5:$D$6</c:f>
              <c:strCache>
                <c:ptCount val="1"/>
                <c:pt idx="0">
                  <c:v>35-54 years</c:v>
                </c:pt>
              </c:strCache>
            </c:strRef>
          </c:tx>
          <c:spPr>
            <a:solidFill>
              <a:schemeClr val="accent3"/>
            </a:solidFill>
            <a:ln>
              <a:noFill/>
            </a:ln>
            <a:effectLst/>
          </c:spPr>
          <c:invertIfNegative val="0"/>
          <c:cat>
            <c:strRef>
              <c:f>'pop age wise'!$A$7</c:f>
              <c:strCache>
                <c:ptCount val="1"/>
                <c:pt idx="0">
                  <c:v>Total</c:v>
                </c:pt>
              </c:strCache>
            </c:strRef>
          </c:cat>
          <c:val>
            <c:numRef>
              <c:f>'pop age wise'!$D$7</c:f>
              <c:numCache>
                <c:formatCode>General</c:formatCode>
                <c:ptCount val="1"/>
                <c:pt idx="0">
                  <c:v>14375888123</c:v>
                </c:pt>
              </c:numCache>
            </c:numRef>
          </c:val>
        </c:ser>
        <c:ser>
          <c:idx val="3"/>
          <c:order val="3"/>
          <c:tx>
            <c:strRef>
              <c:f>'pop age wise'!$E$5:$E$6</c:f>
              <c:strCache>
                <c:ptCount val="1"/>
                <c:pt idx="0">
                  <c:v>5-14 years</c:v>
                </c:pt>
              </c:strCache>
            </c:strRef>
          </c:tx>
          <c:spPr>
            <a:solidFill>
              <a:schemeClr val="accent4"/>
            </a:solidFill>
            <a:ln>
              <a:noFill/>
            </a:ln>
            <a:effectLst/>
          </c:spPr>
          <c:invertIfNegative val="0"/>
          <c:cat>
            <c:strRef>
              <c:f>'pop age wise'!$A$7</c:f>
              <c:strCache>
                <c:ptCount val="1"/>
                <c:pt idx="0">
                  <c:v>Total</c:v>
                </c:pt>
              </c:strCache>
            </c:strRef>
          </c:cat>
          <c:val>
            <c:numRef>
              <c:f>'pop age wise'!$E$7</c:f>
              <c:numCache>
                <c:formatCode>General</c:formatCode>
                <c:ptCount val="1"/>
                <c:pt idx="0">
                  <c:v>8398693237</c:v>
                </c:pt>
              </c:numCache>
            </c:numRef>
          </c:val>
        </c:ser>
        <c:ser>
          <c:idx val="4"/>
          <c:order val="4"/>
          <c:tx>
            <c:strRef>
              <c:f>'pop age wise'!$F$5:$F$6</c:f>
              <c:strCache>
                <c:ptCount val="1"/>
                <c:pt idx="0">
                  <c:v>55-74 years</c:v>
                </c:pt>
              </c:strCache>
            </c:strRef>
          </c:tx>
          <c:spPr>
            <a:solidFill>
              <a:schemeClr val="accent5"/>
            </a:solidFill>
            <a:ln>
              <a:noFill/>
            </a:ln>
            <a:effectLst/>
          </c:spPr>
          <c:invertIfNegative val="0"/>
          <c:cat>
            <c:strRef>
              <c:f>'pop age wise'!$A$7</c:f>
              <c:strCache>
                <c:ptCount val="1"/>
                <c:pt idx="0">
                  <c:v>Total</c:v>
                </c:pt>
              </c:strCache>
            </c:strRef>
          </c:cat>
          <c:val>
            <c:numRef>
              <c:f>'pop age wise'!$F$7</c:f>
              <c:numCache>
                <c:formatCode>General</c:formatCode>
                <c:ptCount val="1"/>
                <c:pt idx="0">
                  <c:v>8803245340</c:v>
                </c:pt>
              </c:numCache>
            </c:numRef>
          </c:val>
        </c:ser>
        <c:ser>
          <c:idx val="5"/>
          <c:order val="5"/>
          <c:tx>
            <c:strRef>
              <c:f>'pop age wise'!$G$5:$G$6</c:f>
              <c:strCache>
                <c:ptCount val="1"/>
                <c:pt idx="0">
                  <c:v>75+ years</c:v>
                </c:pt>
              </c:strCache>
            </c:strRef>
          </c:tx>
          <c:spPr>
            <a:solidFill>
              <a:schemeClr val="accent6"/>
            </a:solidFill>
            <a:ln>
              <a:noFill/>
            </a:ln>
            <a:effectLst/>
          </c:spPr>
          <c:invertIfNegative val="0"/>
          <c:cat>
            <c:strRef>
              <c:f>'pop age wise'!$A$7</c:f>
              <c:strCache>
                <c:ptCount val="1"/>
                <c:pt idx="0">
                  <c:v>Total</c:v>
                </c:pt>
              </c:strCache>
            </c:strRef>
          </c:cat>
          <c:val>
            <c:numRef>
              <c:f>'pop age wise'!$G$7</c:f>
              <c:numCache>
                <c:formatCode>General</c:formatCode>
                <c:ptCount val="1"/>
                <c:pt idx="0">
                  <c:v>2663281253</c:v>
                </c:pt>
              </c:numCache>
            </c:numRef>
          </c:val>
        </c:ser>
        <c:dLbls>
          <c:showLegendKey val="0"/>
          <c:showVal val="0"/>
          <c:showCatName val="0"/>
          <c:showSerName val="0"/>
          <c:showPercent val="0"/>
          <c:showBubbleSize val="0"/>
        </c:dLbls>
        <c:gapWidth val="219"/>
        <c:overlap val="-27"/>
        <c:axId val="357092248"/>
        <c:axId val="357087152"/>
      </c:barChart>
      <c:catAx>
        <c:axId val="357092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357087152"/>
        <c:crosses val="autoZero"/>
        <c:auto val="1"/>
        <c:lblAlgn val="ctr"/>
        <c:lblOffset val="100"/>
        <c:noMultiLvlLbl val="0"/>
      </c:catAx>
      <c:valAx>
        <c:axId val="35708715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35709224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[gdppro.xlsx]sex wise sucide rates!PivotTable31</c:name>
    <c:fmtId val="20"/>
  </c:pivotSource>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IN"/>
              <a:t>Sex wise sucide rate</a:t>
            </a:r>
          </a:p>
        </c:rich>
      </c:tx>
      <c:layout>
        <c:manualLayout>
          <c:xMode val="edge"/>
          <c:yMode val="edge"/>
          <c:x val="0.33377321718688252"/>
          <c:y val="4.16111758398103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spPr>
          <a:solidFill>
            <a:schemeClr val="accent1"/>
          </a:solidFill>
          <a:ln w="19050">
            <a:solidFill>
              <a:schemeClr val="lt1"/>
            </a:solidFill>
          </a:ln>
          <a:effectLst/>
        </c:spPr>
        <c:marker>
          <c:symbol val="none"/>
        </c:marke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marker>
          <c:symbol val="none"/>
        </c:marke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s>
    <c:plotArea>
      <c:layout/>
      <c:pieChart>
        <c:varyColors val="1"/>
        <c:ser>
          <c:idx val="0"/>
          <c:order val="0"/>
          <c:tx>
            <c:strRef>
              <c:f>'sex wise sucide rates'!$B$3</c:f>
              <c:strCache>
                <c:ptCount val="1"/>
                <c:pt idx="0">
                  <c:v>Total</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Lbls>
            <c:delete val="1"/>
          </c:dLbls>
          <c:cat>
            <c:strRef>
              <c:f>'sex wise sucide rates'!$A$4:$A$6</c:f>
              <c:strCache>
                <c:ptCount val="2"/>
                <c:pt idx="0">
                  <c:v>female</c:v>
                </c:pt>
                <c:pt idx="1">
                  <c:v>male</c:v>
                </c:pt>
              </c:strCache>
            </c:strRef>
          </c:cat>
          <c:val>
            <c:numRef>
              <c:f>'sex wise sucide rates'!$B$4:$B$6</c:f>
              <c:numCache>
                <c:formatCode>General</c:formatCode>
                <c:ptCount val="2"/>
                <c:pt idx="0">
                  <c:v>1559510</c:v>
                </c:pt>
                <c:pt idx="1">
                  <c:v>5188910</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[gdppro.xlsx]Sucide rates!PivotTable5</c:name>
    <c:fmtId val="22"/>
  </c:pivotSource>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t>Sucide Rates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12700" cap="rnd">
            <a:solidFill>
              <a:srgbClr val="FFFF00"/>
            </a:solidFill>
            <a:round/>
          </a:ln>
          <a:effectLst>
            <a:glow rad="101600">
              <a:schemeClr val="accent2">
                <a:satMod val="175000"/>
                <a:alpha val="40000"/>
              </a:schemeClr>
            </a:glow>
          </a:effectLst>
        </c:spPr>
        <c:marker>
          <c:symbol val="none"/>
        </c:marker>
      </c:pivotFmt>
      <c:pivotFmt>
        <c:idx val="4"/>
        <c:spPr>
          <a:solidFill>
            <a:schemeClr val="accent1"/>
          </a:solidFill>
          <a:ln w="12700" cap="rnd">
            <a:solidFill>
              <a:srgbClr val="FFFF00"/>
            </a:solidFill>
            <a:round/>
          </a:ln>
          <a:effectLst>
            <a:glow rad="101600">
              <a:schemeClr val="accent2">
                <a:satMod val="175000"/>
                <a:alpha val="40000"/>
              </a:schemeClr>
            </a:glow>
          </a:effectLst>
        </c:spPr>
        <c:marker>
          <c:symbol val="none"/>
        </c:marker>
      </c:pivotFmt>
      <c:pivotFmt>
        <c:idx val="5"/>
        <c:spPr>
          <a:solidFill>
            <a:schemeClr val="accent1"/>
          </a:solidFill>
          <a:ln w="12700" cap="rnd">
            <a:solidFill>
              <a:srgbClr val="FFFF00"/>
            </a:solidFill>
            <a:round/>
          </a:ln>
          <a:effectLst>
            <a:glow rad="101600">
              <a:schemeClr val="accent2">
                <a:satMod val="175000"/>
                <a:alpha val="40000"/>
              </a:schemeClr>
            </a:glow>
          </a:effectLst>
        </c:spPr>
        <c:marker>
          <c:symbol val="none"/>
        </c:marker>
      </c:pivotFmt>
      <c:pivotFmt>
        <c:idx val="6"/>
        <c:spPr>
          <a:solidFill>
            <a:schemeClr val="accent1"/>
          </a:solidFill>
          <a:ln w="12700" cap="rnd">
            <a:solidFill>
              <a:srgbClr val="FFFF00"/>
            </a:solidFill>
            <a:round/>
          </a:ln>
          <a:effectLst>
            <a:glow rad="101600">
              <a:schemeClr val="accent2">
                <a:satMod val="175000"/>
                <a:alpha val="40000"/>
              </a:schemeClr>
            </a:glow>
          </a:effectLst>
        </c:spPr>
        <c:marker>
          <c:symbol val="none"/>
        </c:marker>
      </c:pivotFmt>
      <c:pivotFmt>
        <c:idx val="7"/>
        <c:spPr>
          <a:solidFill>
            <a:schemeClr val="accent1"/>
          </a:solidFill>
          <a:ln w="12700" cap="rnd">
            <a:solidFill>
              <a:srgbClr val="FFFF00"/>
            </a:solidFill>
            <a:round/>
          </a:ln>
          <a:effectLst>
            <a:glow rad="101600">
              <a:schemeClr val="accent2">
                <a:satMod val="175000"/>
                <a:alpha val="40000"/>
              </a:schemeClr>
            </a:glow>
          </a:effectLst>
        </c:spPr>
        <c:marker>
          <c:symbol val="none"/>
        </c:marker>
      </c:pivotFmt>
    </c:pivotFmts>
    <c:plotArea>
      <c:layout/>
      <c:lineChart>
        <c:grouping val="standard"/>
        <c:varyColors val="0"/>
        <c:ser>
          <c:idx val="0"/>
          <c:order val="0"/>
          <c:tx>
            <c:strRef>
              <c:f>'Sucide rates'!$B$3</c:f>
              <c:strCache>
                <c:ptCount val="1"/>
                <c:pt idx="0">
                  <c:v>Total</c:v>
                </c:pt>
              </c:strCache>
            </c:strRef>
          </c:tx>
          <c:spPr>
            <a:ln w="12700" cap="rnd">
              <a:solidFill>
                <a:srgbClr val="FFFF00"/>
              </a:solidFill>
              <a:round/>
            </a:ln>
            <a:effectLst>
              <a:glow rad="101600">
                <a:schemeClr val="accent2">
                  <a:satMod val="175000"/>
                  <a:alpha val="40000"/>
                </a:schemeClr>
              </a:glow>
            </a:effectLst>
          </c:spPr>
          <c:marker>
            <c:symbol val="none"/>
          </c:marker>
          <c:cat>
            <c:strRef>
              <c:f>'Sucide rates'!$A$4:$A$14</c:f>
              <c:strCache>
                <c:ptCount val="10"/>
                <c:pt idx="0">
                  <c:v>Russian Federation</c:v>
                </c:pt>
                <c:pt idx="1">
                  <c:v>United States</c:v>
                </c:pt>
                <c:pt idx="2">
                  <c:v>Japan</c:v>
                </c:pt>
                <c:pt idx="3">
                  <c:v>France</c:v>
                </c:pt>
                <c:pt idx="4">
                  <c:v>Ukraine</c:v>
                </c:pt>
                <c:pt idx="5">
                  <c:v>Germany</c:v>
                </c:pt>
                <c:pt idx="6">
                  <c:v>Republic of Korea</c:v>
                </c:pt>
                <c:pt idx="7">
                  <c:v>Brazil</c:v>
                </c:pt>
                <c:pt idx="8">
                  <c:v>Poland</c:v>
                </c:pt>
                <c:pt idx="9">
                  <c:v>United Kingdom</c:v>
                </c:pt>
              </c:strCache>
            </c:strRef>
          </c:cat>
          <c:val>
            <c:numRef>
              <c:f>'Sucide rates'!$B$4:$B$14</c:f>
              <c:numCache>
                <c:formatCode>General</c:formatCode>
                <c:ptCount val="10"/>
                <c:pt idx="0">
                  <c:v>1209742</c:v>
                </c:pt>
                <c:pt idx="1">
                  <c:v>1034013</c:v>
                </c:pt>
                <c:pt idx="2">
                  <c:v>806902</c:v>
                </c:pt>
                <c:pt idx="3">
                  <c:v>329127</c:v>
                </c:pt>
                <c:pt idx="4">
                  <c:v>319950</c:v>
                </c:pt>
                <c:pt idx="5">
                  <c:v>291262</c:v>
                </c:pt>
                <c:pt idx="6">
                  <c:v>261730</c:v>
                </c:pt>
                <c:pt idx="7">
                  <c:v>226613</c:v>
                </c:pt>
                <c:pt idx="8">
                  <c:v>139098</c:v>
                </c:pt>
                <c:pt idx="9">
                  <c:v>136805</c:v>
                </c:pt>
              </c:numCache>
            </c:numRef>
          </c:val>
          <c:smooth val="0"/>
        </c:ser>
        <c:dLbls>
          <c:showLegendKey val="0"/>
          <c:showVal val="0"/>
          <c:showCatName val="0"/>
          <c:showSerName val="0"/>
          <c:showPercent val="0"/>
          <c:showBubbleSize val="0"/>
        </c:dLbls>
        <c:smooth val="0"/>
        <c:axId val="357089504"/>
        <c:axId val="438802072"/>
      </c:lineChart>
      <c:catAx>
        <c:axId val="357089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38802072"/>
        <c:crosses val="autoZero"/>
        <c:auto val="1"/>
        <c:lblAlgn val="ctr"/>
        <c:lblOffset val="100"/>
        <c:noMultiLvlLbl val="0"/>
      </c:catAx>
      <c:valAx>
        <c:axId val="43880207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35708950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[gdppro.xlsx]Age wise sucide100k!Sum of suicides/100k pop by age</c:name>
    <c:fmtId val="28"/>
  </c:pivotSource>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IN"/>
              <a:t>Sum of suicides/100k pop by age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rgbClr val="FFFF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E325B6"/>
          </a:solidFill>
          <a:ln>
            <a:noFill/>
          </a:ln>
          <a:effectLst/>
        </c:spPr>
      </c:pivotFmt>
      <c:pivotFmt>
        <c:idx val="4"/>
        <c:spPr>
          <a:solidFill>
            <a:srgbClr val="FFFF00"/>
          </a:solidFill>
          <a:ln>
            <a:noFill/>
          </a:ln>
          <a:effectLst/>
        </c:spPr>
      </c:pivotFmt>
      <c:pivotFmt>
        <c:idx val="5"/>
        <c:spPr>
          <a:solidFill>
            <a:srgbClr val="FFFF00"/>
          </a:solidFill>
          <a:ln>
            <a:noFill/>
          </a:ln>
          <a:effectLst/>
        </c:spPr>
      </c:pivotFmt>
      <c:pivotFmt>
        <c:idx val="6"/>
        <c:spPr>
          <a:solidFill>
            <a:srgbClr val="FFFF00"/>
          </a:solidFill>
          <a:ln>
            <a:noFill/>
          </a:ln>
          <a:effectLst/>
        </c:spPr>
      </c:pivotFmt>
      <c:pivotFmt>
        <c:idx val="7"/>
        <c:spPr>
          <a:solidFill>
            <a:srgbClr val="FFFF00"/>
          </a:solidFill>
          <a:ln>
            <a:noFill/>
          </a:ln>
          <a:effectLst/>
        </c:spPr>
      </c:pivotFmt>
      <c:pivotFmt>
        <c:idx val="8"/>
        <c:spPr>
          <a:solidFill>
            <a:srgbClr val="FFFF00"/>
          </a:solidFill>
          <a:ln>
            <a:noFill/>
          </a:ln>
          <a:effectLst/>
        </c:spPr>
      </c:pivotFmt>
      <c:pivotFmt>
        <c:idx val="9"/>
        <c:spPr>
          <a:solidFill>
            <a:srgbClr val="FFFF00"/>
          </a:solidFill>
          <a:ln>
            <a:noFill/>
          </a:ln>
          <a:effectLst/>
        </c:spPr>
      </c:pivotFmt>
      <c:pivotFmt>
        <c:idx val="10"/>
        <c:spPr>
          <a:solidFill>
            <a:srgbClr val="FFFF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rgbClr val="FFFF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92428069132868"/>
          <c:y val="0.31622692655221368"/>
          <c:w val="0.84788698153725639"/>
          <c:h val="0.45438621401832968"/>
        </c:manualLayout>
      </c:layout>
      <c:barChart>
        <c:barDir val="col"/>
        <c:grouping val="clustered"/>
        <c:varyColors val="0"/>
        <c:ser>
          <c:idx val="0"/>
          <c:order val="0"/>
          <c:tx>
            <c:strRef>
              <c:f>'Age wise sucide100k'!$B$3</c:f>
              <c:strCache>
                <c:ptCount val="1"/>
                <c:pt idx="0">
                  <c:v>Total</c:v>
                </c:pt>
              </c:strCache>
            </c:strRef>
          </c:tx>
          <c:spPr>
            <a:solidFill>
              <a:srgbClr val="FFFF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'Age wise sucide100k'!$A$4:$A$9</c:f>
              <c:strCache>
                <c:ptCount val="6"/>
                <c:pt idx="0">
                  <c:v>15-24 years</c:v>
                </c:pt>
                <c:pt idx="1">
                  <c:v>25-34 years</c:v>
                </c:pt>
                <c:pt idx="2">
                  <c:v>35-54 years</c:v>
                </c:pt>
                <c:pt idx="3">
                  <c:v>5-14 years</c:v>
                </c:pt>
                <c:pt idx="4">
                  <c:v>55-74 years</c:v>
                </c:pt>
                <c:pt idx="5">
                  <c:v>75+ years</c:v>
                </c:pt>
              </c:strCache>
            </c:strRef>
          </c:cat>
          <c:val>
            <c:numRef>
              <c:f>'Age wise sucide100k'!$B$4:$B$9</c:f>
              <c:numCache>
                <c:formatCode>General</c:formatCode>
                <c:ptCount val="6"/>
                <c:pt idx="0">
                  <c:v>41532.690000000031</c:v>
                </c:pt>
                <c:pt idx="1">
                  <c:v>56571.520000000055</c:v>
                </c:pt>
                <c:pt idx="2">
                  <c:v>69386.01999999999</c:v>
                </c:pt>
                <c:pt idx="3">
                  <c:v>2858.3899999999981</c:v>
                </c:pt>
                <c:pt idx="4">
                  <c:v>74994.20000000007</c:v>
                </c:pt>
                <c:pt idx="5">
                  <c:v>111201.01000000008</c:v>
                </c:pt>
              </c:numCache>
            </c:numRef>
          </c:val>
        </c:ser>
        <c:dLbls>
          <c:dLblPos val="outEnd"/>
          <c:showLegendKey val="0"/>
          <c:showVal val="1"/>
          <c:showCatName val="0"/>
          <c:showSerName val="0"/>
          <c:showPercent val="0"/>
          <c:showBubbleSize val="0"/>
        </c:dLbls>
        <c:gapWidth val="219"/>
        <c:overlap val="-27"/>
        <c:axId val="438800896"/>
        <c:axId val="438802464"/>
      </c:barChart>
      <c:catAx>
        <c:axId val="438800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38802464"/>
        <c:crosses val="autoZero"/>
        <c:auto val="1"/>
        <c:lblAlgn val="ctr"/>
        <c:lblOffset val="100"/>
        <c:noMultiLvlLbl val="0"/>
      </c:catAx>
      <c:valAx>
        <c:axId val="43880246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38800896"/>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[gdppro.xlsx]sucide per 100kpop!PivotTable6</c:name>
    <c:fmtId val="12"/>
  </c:pivotSource>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dirty="0" err="1"/>
              <a:t>sucide</a:t>
            </a:r>
            <a:r>
              <a:rPr lang="en-US" dirty="0"/>
              <a:t> per 100k pop</a:t>
            </a:r>
          </a:p>
        </c:rich>
      </c:tx>
      <c:layout>
        <c:manualLayout>
          <c:xMode val="edge"/>
          <c:yMode val="edge"/>
          <c:x val="0.38510405275679288"/>
          <c:y val="6.224565517549791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w="9525" cap="rnd">
            <a:solidFill>
              <a:srgbClr val="FFFF00"/>
            </a:solidFill>
            <a:round/>
          </a:ln>
          <a:effectLst>
            <a:glow rad="139700">
              <a:schemeClr val="accent4">
                <a:satMod val="175000"/>
                <a:alpha val="40000"/>
              </a:schemeClr>
            </a:glow>
          </a:effectLst>
        </c:spPr>
        <c:marker>
          <c:symbol val="none"/>
        </c:marker>
      </c:pivotFmt>
      <c:pivotFmt>
        <c:idx val="5"/>
        <c:spPr>
          <a:solidFill>
            <a:schemeClr val="accent1"/>
          </a:solidFill>
          <a:ln w="9525" cap="rnd">
            <a:solidFill>
              <a:srgbClr val="FFFF00"/>
            </a:solidFill>
            <a:round/>
          </a:ln>
          <a:effectLst>
            <a:glow rad="139700">
              <a:schemeClr val="accent4">
                <a:satMod val="175000"/>
                <a:alpha val="40000"/>
              </a:schemeClr>
            </a:glow>
          </a:effectLst>
        </c:spPr>
        <c:marker>
          <c:symbol val="none"/>
        </c:marker>
      </c:pivotFmt>
      <c:pivotFmt>
        <c:idx val="6"/>
        <c:spPr>
          <a:solidFill>
            <a:schemeClr val="accent1"/>
          </a:solidFill>
          <a:ln w="9525" cap="rnd">
            <a:solidFill>
              <a:srgbClr val="FFFF00"/>
            </a:solidFill>
            <a:round/>
          </a:ln>
          <a:effectLst>
            <a:glow rad="139700">
              <a:schemeClr val="accent4">
                <a:satMod val="175000"/>
                <a:alpha val="40000"/>
              </a:schemeClr>
            </a:glow>
          </a:effectLst>
        </c:spPr>
        <c:marker>
          <c:symbol val="none"/>
        </c:marker>
      </c:pivotFmt>
    </c:pivotFmts>
    <c:plotArea>
      <c:layout/>
      <c:lineChart>
        <c:grouping val="standard"/>
        <c:varyColors val="0"/>
        <c:ser>
          <c:idx val="0"/>
          <c:order val="0"/>
          <c:tx>
            <c:strRef>
              <c:f>'sucide per 100kpop'!$B$3</c:f>
              <c:strCache>
                <c:ptCount val="1"/>
                <c:pt idx="0">
                  <c:v>Total</c:v>
                </c:pt>
              </c:strCache>
            </c:strRef>
          </c:tx>
          <c:spPr>
            <a:ln w="9525" cap="rnd">
              <a:solidFill>
                <a:srgbClr val="FFFF00"/>
              </a:solidFill>
              <a:round/>
            </a:ln>
            <a:effectLst>
              <a:glow rad="139700">
                <a:schemeClr val="accent4">
                  <a:satMod val="175000"/>
                  <a:alpha val="40000"/>
                </a:schemeClr>
              </a:glow>
            </a:effectLst>
          </c:spPr>
          <c:marker>
            <c:symbol val="none"/>
          </c:marker>
          <c:cat>
            <c:strRef>
              <c:f>'sucide per 100kpop'!$A$4:$A$14</c:f>
              <c:strCache>
                <c:ptCount val="10"/>
                <c:pt idx="0">
                  <c:v>Russian Federation</c:v>
                </c:pt>
                <c:pt idx="1">
                  <c:v>Lithuania</c:v>
                </c:pt>
                <c:pt idx="2">
                  <c:v>Hungary</c:v>
                </c:pt>
                <c:pt idx="3">
                  <c:v>Kazakhstan</c:v>
                </c:pt>
                <c:pt idx="4">
                  <c:v>Republic of Korea</c:v>
                </c:pt>
                <c:pt idx="5">
                  <c:v>Austria</c:v>
                </c:pt>
                <c:pt idx="6">
                  <c:v>Ukraine</c:v>
                </c:pt>
                <c:pt idx="7">
                  <c:v>Japan</c:v>
                </c:pt>
                <c:pt idx="8">
                  <c:v>Finland</c:v>
                </c:pt>
                <c:pt idx="9">
                  <c:v>Belgium</c:v>
                </c:pt>
              </c:strCache>
            </c:strRef>
          </c:cat>
          <c:val>
            <c:numRef>
              <c:f>'sucide per 100kpop'!$B$4:$B$14</c:f>
              <c:numCache>
                <c:formatCode>General</c:formatCode>
                <c:ptCount val="10"/>
                <c:pt idx="0">
                  <c:v>11305.130000000006</c:v>
                </c:pt>
                <c:pt idx="1">
                  <c:v>10588.879999999997</c:v>
                </c:pt>
                <c:pt idx="2">
                  <c:v>10156.069999999994</c:v>
                </c:pt>
                <c:pt idx="3">
                  <c:v>9519.519999999995</c:v>
                </c:pt>
                <c:pt idx="4">
                  <c:v>9350.4499999999953</c:v>
                </c:pt>
                <c:pt idx="5">
                  <c:v>9076.2299999999977</c:v>
                </c:pt>
                <c:pt idx="6">
                  <c:v>8931.6599999999926</c:v>
                </c:pt>
                <c:pt idx="7">
                  <c:v>8025.2299999999987</c:v>
                </c:pt>
                <c:pt idx="8">
                  <c:v>7924.11</c:v>
                </c:pt>
                <c:pt idx="9">
                  <c:v>7900.5000000000036</c:v>
                </c:pt>
              </c:numCache>
            </c:numRef>
          </c:val>
          <c:smooth val="0"/>
        </c:ser>
        <c:dLbls>
          <c:showLegendKey val="0"/>
          <c:showVal val="0"/>
          <c:showCatName val="0"/>
          <c:showSerName val="0"/>
          <c:showPercent val="0"/>
          <c:showBubbleSize val="0"/>
        </c:dLbls>
        <c:smooth val="0"/>
        <c:axId val="438801288"/>
        <c:axId val="438798936"/>
      </c:lineChart>
      <c:catAx>
        <c:axId val="438801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38798936"/>
        <c:crosses val="autoZero"/>
        <c:auto val="1"/>
        <c:lblAlgn val="ctr"/>
        <c:lblOffset val="100"/>
        <c:noMultiLvlLbl val="0"/>
      </c:catAx>
      <c:valAx>
        <c:axId val="43879893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3880128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[gdppro.xlsx]Country wise Generation!PivotTable4</c:name>
    <c:fmtId val="13"/>
  </c:pivotSource>
  <c:chart>
    <c:title>
      <c:tx>
        <c:rich>
          <a:bodyPr rot="0" spcFirstLastPara="1" vertOverflow="ellipsis" vert="horz" wrap="square" anchor="ctr" anchorCtr="1"/>
          <a:lstStyle/>
          <a:p>
            <a:pPr>
              <a:defRPr lang="en-IN" sz="1680" b="0" i="0" u="none" strike="noStrike" kern="1200" spc="0" baseline="0">
                <a:solidFill>
                  <a:schemeClr val="bg1"/>
                </a:solidFill>
                <a:latin typeface="+mn-lt"/>
                <a:ea typeface="+mn-ea"/>
                <a:cs typeface="+mn-cs"/>
              </a:defRPr>
            </a:pPr>
            <a:r>
              <a:rPr lang="en-IN"/>
              <a:t>Country wise Generation</a:t>
            </a:r>
          </a:p>
        </c:rich>
      </c:tx>
      <c:layout>
        <c:manualLayout>
          <c:xMode val="edge"/>
          <c:yMode val="edge"/>
          <c:x val="0.32785780453913849"/>
          <c:y val="0.10692051174762575"/>
        </c:manualLayout>
      </c:layout>
      <c:overlay val="0"/>
      <c:spPr>
        <a:noFill/>
        <a:ln>
          <a:noFill/>
        </a:ln>
        <a:effectLst/>
      </c:spPr>
      <c:txPr>
        <a:bodyPr rot="0" spcFirstLastPara="1" vertOverflow="ellipsis" vert="horz" wrap="square" anchor="ctr" anchorCtr="1"/>
        <a:lstStyle/>
        <a:p>
          <a:pPr>
            <a:defRPr lang="en-IN" sz="1680" b="0" i="0" u="none" strike="noStrike" kern="1200" spc="0" baseline="0">
              <a:solidFill>
                <a:schemeClr val="bg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lang="en-IN" sz="1400" b="0" i="0" u="none" strike="noStrike" kern="1200" spc="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lang="en-IN" sz="1400" b="0" i="0" u="none" strike="noStrike" kern="1200" spc="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lang="en-IN" sz="1400" b="0" i="0" u="none" strike="noStrike" kern="1200" spc="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lang="en-IN" sz="1400" b="0" i="0" u="none" strike="noStrike" kern="1200" spc="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lang="en-IN" sz="1400" b="0" i="0" u="none" strike="noStrike" kern="1200" spc="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lang="en-IN" sz="1400" b="0" i="0" u="none" strike="noStrike" kern="1200" spc="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lang="en-IN" sz="1400" b="0" i="0" u="none" strike="noStrike" kern="1200" spc="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lang="en-IN" sz="1400" b="0" i="0" u="none" strike="noStrike" kern="1200" spc="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lang="en-IN" sz="1400" b="0" i="0" u="none" strike="noStrike" kern="1200" spc="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lang="en-IN" sz="1400" b="0" i="0" u="none" strike="noStrike" kern="1200" spc="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lang="en-IN" sz="1400" b="0" i="0" u="none" strike="noStrike" kern="1200" spc="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lang="en-IN" sz="1400" b="0" i="0" u="none" strike="noStrike" kern="1200" spc="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lang="en-IN" sz="1400" b="0" i="0" u="none" strike="noStrike" kern="1200" spc="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lang="en-IN" sz="1400" b="0" i="0" u="none" strike="noStrike" kern="1200" spc="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lang="en-IN" sz="1400" b="0" i="0" u="none" strike="noStrike" kern="1200" spc="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lang="en-IN" sz="1400" b="0" i="0" u="none" strike="noStrike" kern="1200" spc="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lang="en-IN" sz="1400" b="0" i="0" u="none" strike="noStrike" kern="1200" spc="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lang="en-IN" sz="1400" b="0" i="0" u="none" strike="noStrike" kern="1200" spc="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3859657248726261E-2"/>
          <c:y val="0.31009405074365703"/>
          <c:w val="0.73816797900262465"/>
          <c:h val="0.49667541557305345"/>
        </c:manualLayout>
      </c:layout>
      <c:barChart>
        <c:barDir val="col"/>
        <c:grouping val="clustered"/>
        <c:varyColors val="0"/>
        <c:ser>
          <c:idx val="0"/>
          <c:order val="0"/>
          <c:tx>
            <c:strRef>
              <c:f>'Country wise Generation'!$B$4:$B$5</c:f>
              <c:strCache>
                <c:ptCount val="1"/>
                <c:pt idx="0">
                  <c:v>Boomers</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en-IN" sz="1400" b="0" i="0" u="none" strike="noStrike" kern="1200" spc="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'Country wise Generation'!$A$6</c:f>
              <c:strCache>
                <c:ptCount val="1"/>
                <c:pt idx="0">
                  <c:v>Total</c:v>
                </c:pt>
              </c:strCache>
            </c:strRef>
          </c:cat>
          <c:val>
            <c:numRef>
              <c:f>'Country wise Generation'!$B$6</c:f>
              <c:numCache>
                <c:formatCode>General</c:formatCode>
                <c:ptCount val="1"/>
                <c:pt idx="0">
                  <c:v>4990</c:v>
                </c:pt>
              </c:numCache>
            </c:numRef>
          </c:val>
        </c:ser>
        <c:ser>
          <c:idx val="1"/>
          <c:order val="1"/>
          <c:tx>
            <c:strRef>
              <c:f>'Country wise Generation'!$C$4:$C$5</c:f>
              <c:strCache>
                <c:ptCount val="1"/>
                <c:pt idx="0">
                  <c:v>G.I. Generation</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en-IN" sz="1400" b="0" i="0" u="none" strike="noStrike" kern="1200" spc="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'Country wise Generation'!$A$6</c:f>
              <c:strCache>
                <c:ptCount val="1"/>
                <c:pt idx="0">
                  <c:v>Total</c:v>
                </c:pt>
              </c:strCache>
            </c:strRef>
          </c:cat>
          <c:val>
            <c:numRef>
              <c:f>'Country wise Generation'!$C$6</c:f>
              <c:numCache>
                <c:formatCode>General</c:formatCode>
                <c:ptCount val="1"/>
                <c:pt idx="0">
                  <c:v>2744</c:v>
                </c:pt>
              </c:numCache>
            </c:numRef>
          </c:val>
        </c:ser>
        <c:ser>
          <c:idx val="2"/>
          <c:order val="2"/>
          <c:tx>
            <c:strRef>
              <c:f>'Country wise Generation'!$D$4:$D$5</c:f>
              <c:strCache>
                <c:ptCount val="1"/>
                <c:pt idx="0">
                  <c:v>Generation X</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lang="en-IN" sz="1400" b="0" i="0" u="none" strike="noStrike" kern="1200" spc="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'Country wise Generation'!$A$6</c:f>
              <c:strCache>
                <c:ptCount val="1"/>
                <c:pt idx="0">
                  <c:v>Total</c:v>
                </c:pt>
              </c:strCache>
            </c:strRef>
          </c:cat>
          <c:val>
            <c:numRef>
              <c:f>'Country wise Generation'!$D$6</c:f>
              <c:numCache>
                <c:formatCode>General</c:formatCode>
                <c:ptCount val="1"/>
                <c:pt idx="0">
                  <c:v>6408</c:v>
                </c:pt>
              </c:numCache>
            </c:numRef>
          </c:val>
        </c:ser>
        <c:ser>
          <c:idx val="3"/>
          <c:order val="3"/>
          <c:tx>
            <c:strRef>
              <c:f>'Country wise Generation'!$E$4:$E$5</c:f>
              <c:strCache>
                <c:ptCount val="1"/>
                <c:pt idx="0">
                  <c:v>Generation Z</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lang="en-IN" sz="1400" b="0" i="0" u="none" strike="noStrike" kern="1200" spc="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'Country wise Generation'!$A$6</c:f>
              <c:strCache>
                <c:ptCount val="1"/>
                <c:pt idx="0">
                  <c:v>Total</c:v>
                </c:pt>
              </c:strCache>
            </c:strRef>
          </c:cat>
          <c:val>
            <c:numRef>
              <c:f>'Country wise Generation'!$E$6</c:f>
              <c:numCache>
                <c:formatCode>General</c:formatCode>
                <c:ptCount val="1"/>
                <c:pt idx="0">
                  <c:v>1470</c:v>
                </c:pt>
              </c:numCache>
            </c:numRef>
          </c:val>
        </c:ser>
        <c:ser>
          <c:idx val="4"/>
          <c:order val="4"/>
          <c:tx>
            <c:strRef>
              <c:f>'Country wise Generation'!$F$4:$F$5</c:f>
              <c:strCache>
                <c:ptCount val="1"/>
                <c:pt idx="0">
                  <c:v>Millenials</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lang="en-IN" sz="1400" b="0" i="0" u="none" strike="noStrike" kern="1200" spc="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'Country wise Generation'!$A$6</c:f>
              <c:strCache>
                <c:ptCount val="1"/>
                <c:pt idx="0">
                  <c:v>Total</c:v>
                </c:pt>
              </c:strCache>
            </c:strRef>
          </c:cat>
          <c:val>
            <c:numRef>
              <c:f>'Country wise Generation'!$F$6</c:f>
              <c:numCache>
                <c:formatCode>General</c:formatCode>
                <c:ptCount val="1"/>
                <c:pt idx="0">
                  <c:v>5844</c:v>
                </c:pt>
              </c:numCache>
            </c:numRef>
          </c:val>
        </c:ser>
        <c:ser>
          <c:idx val="5"/>
          <c:order val="5"/>
          <c:tx>
            <c:strRef>
              <c:f>'Country wise Generation'!$G$4:$G$5</c:f>
              <c:strCache>
                <c:ptCount val="1"/>
                <c:pt idx="0">
                  <c:v>Silent</c:v>
                </c:pt>
              </c:strCache>
            </c:strRef>
          </c:tx>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lang="en-IN" sz="1400" b="0" i="0" u="none" strike="noStrike" kern="1200" spc="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'Country wise Generation'!$A$6</c:f>
              <c:strCache>
                <c:ptCount val="1"/>
                <c:pt idx="0">
                  <c:v>Total</c:v>
                </c:pt>
              </c:strCache>
            </c:strRef>
          </c:cat>
          <c:val>
            <c:numRef>
              <c:f>'Country wise Generation'!$G$6</c:f>
              <c:numCache>
                <c:formatCode>General</c:formatCode>
                <c:ptCount val="1"/>
                <c:pt idx="0">
                  <c:v>6364</c:v>
                </c:pt>
              </c:numCache>
            </c:numRef>
          </c:val>
        </c:ser>
        <c:dLbls>
          <c:dLblPos val="outEnd"/>
          <c:showLegendKey val="0"/>
          <c:showVal val="1"/>
          <c:showCatName val="0"/>
          <c:showSerName val="0"/>
          <c:showPercent val="0"/>
          <c:showBubbleSize val="0"/>
        </c:dLbls>
        <c:gapWidth val="219"/>
        <c:overlap val="-27"/>
        <c:axId val="438802856"/>
        <c:axId val="438803248"/>
      </c:barChart>
      <c:catAx>
        <c:axId val="438802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IN" sz="1400" b="0" i="0" u="none" strike="noStrike" kern="1200" spc="0" baseline="0">
                <a:solidFill>
                  <a:schemeClr val="bg1"/>
                </a:solidFill>
                <a:latin typeface="+mn-lt"/>
                <a:ea typeface="+mn-ea"/>
                <a:cs typeface="+mn-cs"/>
              </a:defRPr>
            </a:pPr>
            <a:endParaRPr lang="en-US"/>
          </a:p>
        </c:txPr>
        <c:crossAx val="438803248"/>
        <c:crosses val="autoZero"/>
        <c:auto val="1"/>
        <c:lblAlgn val="ctr"/>
        <c:lblOffset val="100"/>
        <c:noMultiLvlLbl val="0"/>
      </c:catAx>
      <c:valAx>
        <c:axId val="43880324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IN" sz="1400" b="0" i="0" u="none" strike="noStrike" kern="1200" spc="0" baseline="0">
                <a:solidFill>
                  <a:schemeClr val="bg1"/>
                </a:solidFill>
                <a:latin typeface="+mn-lt"/>
                <a:ea typeface="+mn-ea"/>
                <a:cs typeface="+mn-cs"/>
              </a:defRPr>
            </a:pPr>
            <a:endParaRPr lang="en-US"/>
          </a:p>
        </c:txPr>
        <c:crossAx val="438802856"/>
        <c:crosses val="autoZero"/>
        <c:crossBetween val="between"/>
      </c:valAx>
      <c:spPr>
        <a:noFill/>
        <a:ln>
          <a:noFill/>
        </a:ln>
        <a:effectLst/>
      </c:spPr>
    </c:plotArea>
    <c:legend>
      <c:legendPos val="r"/>
      <c:layout>
        <c:manualLayout>
          <c:xMode val="edge"/>
          <c:yMode val="edge"/>
          <c:x val="0.84545808244557663"/>
          <c:y val="0.38179547657894114"/>
          <c:w val="0.10153323903047945"/>
          <c:h val="0.40775451075861896"/>
        </c:manualLayout>
      </c:layout>
      <c:overlay val="0"/>
      <c:spPr>
        <a:noFill/>
        <a:ln>
          <a:noFill/>
        </a:ln>
        <a:effectLst/>
      </c:spPr>
      <c:txPr>
        <a:bodyPr rot="0" spcFirstLastPara="1" vertOverflow="ellipsis" vert="horz" wrap="square" anchor="ctr" anchorCtr="1"/>
        <a:lstStyle/>
        <a:p>
          <a:pPr>
            <a:defRPr lang="en-IN" sz="700" b="0" i="0" u="none" strike="noStrike" kern="1200" spc="0" baseline="0">
              <a:solidFill>
                <a:schemeClr val="bg1"/>
              </a:solidFill>
              <a:latin typeface="+mn-lt"/>
              <a:ea typeface="+mn-ea"/>
              <a:cs typeface="+mn-cs"/>
            </a:defRPr>
          </a:pPr>
          <a:endParaRPr lang="en-US"/>
        </a:p>
      </c:txPr>
    </c:legend>
    <c:plotVisOnly val="1"/>
    <c:dispBlanksAs val="gap"/>
    <c:showDLblsOverMax val="0"/>
  </c:chart>
  <c:spPr>
    <a:solidFill>
      <a:schemeClr val="tx1">
        <a:alpha val="51000"/>
      </a:schemeClr>
    </a:solidFill>
    <a:ln w="9525" cap="flat" cmpd="sng" algn="ctr">
      <a:solidFill>
        <a:schemeClr val="accent1"/>
      </a:solidFill>
      <a:round/>
    </a:ln>
    <a:effectLst/>
  </c:spPr>
  <c:txPr>
    <a:bodyPr/>
    <a:lstStyle/>
    <a:p>
      <a:pPr algn="ctr" rtl="0">
        <a:defRPr lang="en-IN" sz="1400" b="0" i="0" u="none" strike="noStrike" kern="1200" spc="0" baseline="0">
          <a:solidFill>
            <a:schemeClr val="bg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17820D-FB32-4406-A4A8-9E633168D318}" type="datetimeFigureOut">
              <a:rPr lang="en-IN" smtClean="0"/>
              <a:t>25-11-2019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018334-DAD4-46B8-B22D-19DCB3369BCA}" type="slidenum">
              <a:rPr lang="en-IN" smtClean="0"/>
              <a:t>‹#›</a:t>
            </a:fld>
            <a:endParaRPr lang="en-IN"/>
          </a:p>
        </p:txBody>
      </p:sp>
    </p:spTree>
    <p:extLst>
      <p:ext uri="{BB962C8B-B14F-4D97-AF65-F5344CB8AC3E}">
        <p14:creationId xmlns:p14="http://schemas.microsoft.com/office/powerpoint/2010/main" val="2566115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2018334-DAD4-46B8-B22D-19DCB3369BCA}" type="slidenum">
              <a:rPr lang="en-IN" smtClean="0"/>
              <a:t>2</a:t>
            </a:fld>
            <a:endParaRPr lang="en-IN"/>
          </a:p>
        </p:txBody>
      </p:sp>
    </p:spTree>
    <p:extLst>
      <p:ext uri="{BB962C8B-B14F-4D97-AF65-F5344CB8AC3E}">
        <p14:creationId xmlns:p14="http://schemas.microsoft.com/office/powerpoint/2010/main" val="3713869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870C3BC-2192-466E-B2F7-916A784D4209}" type="datetimeFigureOut">
              <a:rPr lang="en-IN" smtClean="0"/>
              <a:t>25-11-2019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D976A9-429E-4CE6-8A86-664955EC55E1}" type="slidenum">
              <a:rPr lang="en-IN" smtClean="0"/>
              <a:t>‹#›</a:t>
            </a:fld>
            <a:endParaRPr lang="en-IN"/>
          </a:p>
        </p:txBody>
      </p:sp>
    </p:spTree>
    <p:extLst>
      <p:ext uri="{BB962C8B-B14F-4D97-AF65-F5344CB8AC3E}">
        <p14:creationId xmlns:p14="http://schemas.microsoft.com/office/powerpoint/2010/main" val="1203123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70C3BC-2192-466E-B2F7-916A784D4209}" type="datetimeFigureOut">
              <a:rPr lang="en-IN" smtClean="0"/>
              <a:t>25-11-2019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D976A9-429E-4CE6-8A86-664955EC55E1}" type="slidenum">
              <a:rPr lang="en-IN" smtClean="0"/>
              <a:t>‹#›</a:t>
            </a:fld>
            <a:endParaRPr lang="en-IN"/>
          </a:p>
        </p:txBody>
      </p:sp>
    </p:spTree>
    <p:extLst>
      <p:ext uri="{BB962C8B-B14F-4D97-AF65-F5344CB8AC3E}">
        <p14:creationId xmlns:p14="http://schemas.microsoft.com/office/powerpoint/2010/main" val="3487154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70C3BC-2192-466E-B2F7-916A784D4209}" type="datetimeFigureOut">
              <a:rPr lang="en-IN" smtClean="0"/>
              <a:t>25-11-2019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D976A9-429E-4CE6-8A86-664955EC55E1}" type="slidenum">
              <a:rPr lang="en-IN" smtClean="0"/>
              <a:t>‹#›</a:t>
            </a:fld>
            <a:endParaRPr lang="en-IN"/>
          </a:p>
        </p:txBody>
      </p:sp>
    </p:spTree>
    <p:extLst>
      <p:ext uri="{BB962C8B-B14F-4D97-AF65-F5344CB8AC3E}">
        <p14:creationId xmlns:p14="http://schemas.microsoft.com/office/powerpoint/2010/main" val="1086471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70C3BC-2192-466E-B2F7-916A784D4209}" type="datetimeFigureOut">
              <a:rPr lang="en-IN" smtClean="0"/>
              <a:t>25-11-2019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D976A9-429E-4CE6-8A86-664955EC55E1}"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06262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70C3BC-2192-466E-B2F7-916A784D4209}" type="datetimeFigureOut">
              <a:rPr lang="en-IN" smtClean="0"/>
              <a:t>25-11-2019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D976A9-429E-4CE6-8A86-664955EC55E1}" type="slidenum">
              <a:rPr lang="en-IN" smtClean="0"/>
              <a:t>‹#›</a:t>
            </a:fld>
            <a:endParaRPr lang="en-IN"/>
          </a:p>
        </p:txBody>
      </p:sp>
    </p:spTree>
    <p:extLst>
      <p:ext uri="{BB962C8B-B14F-4D97-AF65-F5344CB8AC3E}">
        <p14:creationId xmlns:p14="http://schemas.microsoft.com/office/powerpoint/2010/main" val="941973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870C3BC-2192-466E-B2F7-916A784D4209}" type="datetimeFigureOut">
              <a:rPr lang="en-IN" smtClean="0"/>
              <a:t>25-11-2019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D976A9-429E-4CE6-8A86-664955EC55E1}" type="slidenum">
              <a:rPr lang="en-IN" smtClean="0"/>
              <a:t>‹#›</a:t>
            </a:fld>
            <a:endParaRPr lang="en-IN"/>
          </a:p>
        </p:txBody>
      </p:sp>
    </p:spTree>
    <p:extLst>
      <p:ext uri="{BB962C8B-B14F-4D97-AF65-F5344CB8AC3E}">
        <p14:creationId xmlns:p14="http://schemas.microsoft.com/office/powerpoint/2010/main" val="11657219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870C3BC-2192-466E-B2F7-916A784D4209}" type="datetimeFigureOut">
              <a:rPr lang="en-IN" smtClean="0"/>
              <a:t>25-11-2019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D976A9-429E-4CE6-8A86-664955EC55E1}" type="slidenum">
              <a:rPr lang="en-IN" smtClean="0"/>
              <a:t>‹#›</a:t>
            </a:fld>
            <a:endParaRPr lang="en-IN"/>
          </a:p>
        </p:txBody>
      </p:sp>
    </p:spTree>
    <p:extLst>
      <p:ext uri="{BB962C8B-B14F-4D97-AF65-F5344CB8AC3E}">
        <p14:creationId xmlns:p14="http://schemas.microsoft.com/office/powerpoint/2010/main" val="4843924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70C3BC-2192-466E-B2F7-916A784D4209}" type="datetimeFigureOut">
              <a:rPr lang="en-IN" smtClean="0"/>
              <a:t>25-11-2019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D976A9-429E-4CE6-8A86-664955EC55E1}" type="slidenum">
              <a:rPr lang="en-IN" smtClean="0"/>
              <a:t>‹#›</a:t>
            </a:fld>
            <a:endParaRPr lang="en-IN"/>
          </a:p>
        </p:txBody>
      </p:sp>
    </p:spTree>
    <p:extLst>
      <p:ext uri="{BB962C8B-B14F-4D97-AF65-F5344CB8AC3E}">
        <p14:creationId xmlns:p14="http://schemas.microsoft.com/office/powerpoint/2010/main" val="63248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70C3BC-2192-466E-B2F7-916A784D4209}" type="datetimeFigureOut">
              <a:rPr lang="en-IN" smtClean="0"/>
              <a:t>25-11-2019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D976A9-429E-4CE6-8A86-664955EC55E1}" type="slidenum">
              <a:rPr lang="en-IN" smtClean="0"/>
              <a:t>‹#›</a:t>
            </a:fld>
            <a:endParaRPr lang="en-IN"/>
          </a:p>
        </p:txBody>
      </p:sp>
    </p:spTree>
    <p:extLst>
      <p:ext uri="{BB962C8B-B14F-4D97-AF65-F5344CB8AC3E}">
        <p14:creationId xmlns:p14="http://schemas.microsoft.com/office/powerpoint/2010/main" val="1351721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70C3BC-2192-466E-B2F7-916A784D4209}" type="datetimeFigureOut">
              <a:rPr lang="en-IN" smtClean="0"/>
              <a:t>25-11-2019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D976A9-429E-4CE6-8A86-664955EC55E1}" type="slidenum">
              <a:rPr lang="en-IN" smtClean="0"/>
              <a:t>‹#›</a:t>
            </a:fld>
            <a:endParaRPr lang="en-IN"/>
          </a:p>
        </p:txBody>
      </p:sp>
    </p:spTree>
    <p:extLst>
      <p:ext uri="{BB962C8B-B14F-4D97-AF65-F5344CB8AC3E}">
        <p14:creationId xmlns:p14="http://schemas.microsoft.com/office/powerpoint/2010/main" val="3449366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70C3BC-2192-466E-B2F7-916A784D4209}" type="datetimeFigureOut">
              <a:rPr lang="en-IN" smtClean="0"/>
              <a:t>25-11-2019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D976A9-429E-4CE6-8A86-664955EC55E1}" type="slidenum">
              <a:rPr lang="en-IN" smtClean="0"/>
              <a:t>‹#›</a:t>
            </a:fld>
            <a:endParaRPr lang="en-IN"/>
          </a:p>
        </p:txBody>
      </p:sp>
    </p:spTree>
    <p:extLst>
      <p:ext uri="{BB962C8B-B14F-4D97-AF65-F5344CB8AC3E}">
        <p14:creationId xmlns:p14="http://schemas.microsoft.com/office/powerpoint/2010/main" val="2416082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870C3BC-2192-466E-B2F7-916A784D4209}" type="datetimeFigureOut">
              <a:rPr lang="en-IN" smtClean="0"/>
              <a:t>25-11-2019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D976A9-429E-4CE6-8A86-664955EC55E1}" type="slidenum">
              <a:rPr lang="en-IN" smtClean="0"/>
              <a:t>‹#›</a:t>
            </a:fld>
            <a:endParaRPr lang="en-IN"/>
          </a:p>
        </p:txBody>
      </p:sp>
    </p:spTree>
    <p:extLst>
      <p:ext uri="{BB962C8B-B14F-4D97-AF65-F5344CB8AC3E}">
        <p14:creationId xmlns:p14="http://schemas.microsoft.com/office/powerpoint/2010/main" val="2671580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870C3BC-2192-466E-B2F7-916A784D4209}" type="datetimeFigureOut">
              <a:rPr lang="en-IN" smtClean="0"/>
              <a:t>25-11-2019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D976A9-429E-4CE6-8A86-664955EC55E1}" type="slidenum">
              <a:rPr lang="en-IN" smtClean="0"/>
              <a:t>‹#›</a:t>
            </a:fld>
            <a:endParaRPr lang="en-IN"/>
          </a:p>
        </p:txBody>
      </p:sp>
    </p:spTree>
    <p:extLst>
      <p:ext uri="{BB962C8B-B14F-4D97-AF65-F5344CB8AC3E}">
        <p14:creationId xmlns:p14="http://schemas.microsoft.com/office/powerpoint/2010/main" val="3569595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870C3BC-2192-466E-B2F7-916A784D4209}" type="datetimeFigureOut">
              <a:rPr lang="en-IN" smtClean="0"/>
              <a:t>25-11-2019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D976A9-429E-4CE6-8A86-664955EC55E1}" type="slidenum">
              <a:rPr lang="en-IN" smtClean="0"/>
              <a:t>‹#›</a:t>
            </a:fld>
            <a:endParaRPr lang="en-IN"/>
          </a:p>
        </p:txBody>
      </p:sp>
    </p:spTree>
    <p:extLst>
      <p:ext uri="{BB962C8B-B14F-4D97-AF65-F5344CB8AC3E}">
        <p14:creationId xmlns:p14="http://schemas.microsoft.com/office/powerpoint/2010/main" val="1360516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870C3BC-2192-466E-B2F7-916A784D4209}" type="datetimeFigureOut">
              <a:rPr lang="en-IN" smtClean="0"/>
              <a:t>25-11-2019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2D976A9-429E-4CE6-8A86-664955EC55E1}" type="slidenum">
              <a:rPr lang="en-IN" smtClean="0"/>
              <a:t>‹#›</a:t>
            </a:fld>
            <a:endParaRPr lang="en-IN"/>
          </a:p>
        </p:txBody>
      </p:sp>
    </p:spTree>
    <p:extLst>
      <p:ext uri="{BB962C8B-B14F-4D97-AF65-F5344CB8AC3E}">
        <p14:creationId xmlns:p14="http://schemas.microsoft.com/office/powerpoint/2010/main" val="4014118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70C3BC-2192-466E-B2F7-916A784D4209}" type="datetimeFigureOut">
              <a:rPr lang="en-IN" smtClean="0"/>
              <a:t>25-11-2019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D976A9-429E-4CE6-8A86-664955EC55E1}" type="slidenum">
              <a:rPr lang="en-IN" smtClean="0"/>
              <a:t>‹#›</a:t>
            </a:fld>
            <a:endParaRPr lang="en-IN"/>
          </a:p>
        </p:txBody>
      </p:sp>
    </p:spTree>
    <p:extLst>
      <p:ext uri="{BB962C8B-B14F-4D97-AF65-F5344CB8AC3E}">
        <p14:creationId xmlns:p14="http://schemas.microsoft.com/office/powerpoint/2010/main" val="3256547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70C3BC-2192-466E-B2F7-916A784D4209}" type="datetimeFigureOut">
              <a:rPr lang="en-IN" smtClean="0"/>
              <a:t>25-11-2019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D976A9-429E-4CE6-8A86-664955EC55E1}" type="slidenum">
              <a:rPr lang="en-IN" smtClean="0"/>
              <a:t>‹#›</a:t>
            </a:fld>
            <a:endParaRPr lang="en-IN"/>
          </a:p>
        </p:txBody>
      </p:sp>
    </p:spTree>
    <p:extLst>
      <p:ext uri="{BB962C8B-B14F-4D97-AF65-F5344CB8AC3E}">
        <p14:creationId xmlns:p14="http://schemas.microsoft.com/office/powerpoint/2010/main" val="3809221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870C3BC-2192-466E-B2F7-916A784D4209}" type="datetimeFigureOut">
              <a:rPr lang="en-IN" smtClean="0"/>
              <a:t>25-11-2019</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2D976A9-429E-4CE6-8A86-664955EC55E1}" type="slidenum">
              <a:rPr lang="en-IN" smtClean="0"/>
              <a:t>‹#›</a:t>
            </a:fld>
            <a:endParaRPr lang="en-IN"/>
          </a:p>
        </p:txBody>
      </p:sp>
    </p:spTree>
    <p:extLst>
      <p:ext uri="{BB962C8B-B14F-4D97-AF65-F5344CB8AC3E}">
        <p14:creationId xmlns:p14="http://schemas.microsoft.com/office/powerpoint/2010/main" val="102778270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investopedia.com/terms/g/gdp.as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346704" y="4251960"/>
            <a:ext cx="5184648" cy="5394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0783" y="384048"/>
            <a:ext cx="5916490" cy="351129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7" name="TextBox 6"/>
          <p:cNvSpPr txBox="1"/>
          <p:nvPr/>
        </p:nvSpPr>
        <p:spPr>
          <a:xfrm>
            <a:off x="2235708" y="4143785"/>
            <a:ext cx="7406640" cy="2585323"/>
          </a:xfrm>
          <a:prstGeom prst="rect">
            <a:avLst/>
          </a:prstGeom>
          <a:noFill/>
        </p:spPr>
        <p:txBody>
          <a:bodyPr wrap="square" rtlCol="0">
            <a:spAutoFit/>
          </a:bodyPr>
          <a:lstStyle/>
          <a:p>
            <a:pPr algn="ctr"/>
            <a:r>
              <a:rPr lang="en-IN" sz="3600" b="1" dirty="0" smtClean="0">
                <a:solidFill>
                  <a:srgbClr val="FFFF00"/>
                </a:solidFill>
                <a:latin typeface="Times New Roman" panose="02020603050405020304" pitchFamily="18" charset="0"/>
                <a:cs typeface="Times New Roman" panose="02020603050405020304" pitchFamily="18" charset="0"/>
              </a:rPr>
              <a:t>Country’s GDP Analysis</a:t>
            </a:r>
          </a:p>
          <a:p>
            <a:pPr algn="ctr"/>
            <a:endParaRPr lang="en-IN" dirty="0" smtClean="0"/>
          </a:p>
          <a:p>
            <a:pPr algn="ctr"/>
            <a:r>
              <a:rPr lang="en-IN" dirty="0" smtClean="0"/>
              <a:t>Name – Aditya Sahu</a:t>
            </a:r>
          </a:p>
          <a:p>
            <a:pPr algn="ctr"/>
            <a:r>
              <a:rPr lang="en-IN" dirty="0" smtClean="0"/>
              <a:t>Registration -</a:t>
            </a:r>
            <a:r>
              <a:rPr lang="en-IN" dirty="0" smtClean="0"/>
              <a:t>11702583</a:t>
            </a:r>
          </a:p>
          <a:p>
            <a:pPr algn="ctr"/>
            <a:r>
              <a:rPr lang="en-IN" dirty="0" smtClean="0"/>
              <a:t>Section – KM062</a:t>
            </a:r>
          </a:p>
          <a:p>
            <a:pPr algn="ctr"/>
            <a:r>
              <a:rPr lang="en-IN" dirty="0" smtClean="0"/>
              <a:t>Group - 2</a:t>
            </a:r>
            <a:endParaRPr lang="en-IN" dirty="0" smtClean="0"/>
          </a:p>
          <a:p>
            <a:pPr algn="ctr"/>
            <a:r>
              <a:rPr lang="en-IN" b="1" u="sng" dirty="0" smtClean="0"/>
              <a:t>Introduction to Data Management</a:t>
            </a:r>
          </a:p>
          <a:p>
            <a:pPr algn="ctr"/>
            <a:r>
              <a:rPr lang="en-IN" b="1" u="sng" dirty="0" smtClean="0"/>
              <a:t>INT 217 </a:t>
            </a:r>
            <a:endParaRPr lang="en-IN" b="1" u="sng" dirty="0"/>
          </a:p>
        </p:txBody>
      </p:sp>
    </p:spTree>
    <p:extLst>
      <p:ext uri="{BB962C8B-B14F-4D97-AF65-F5344CB8AC3E}">
        <p14:creationId xmlns:p14="http://schemas.microsoft.com/office/powerpoint/2010/main" val="36587558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58330"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a:p>
        </p:txBody>
      </p:sp>
      <p:graphicFrame>
        <p:nvGraphicFramePr>
          <p:cNvPr id="5" name="Chart 4"/>
          <p:cNvGraphicFramePr>
            <a:graphicFrameLocks/>
          </p:cNvGraphicFramePr>
          <p:nvPr>
            <p:extLst>
              <p:ext uri="{D42A27DB-BD31-4B8C-83A1-F6EECF244321}">
                <p14:modId xmlns:p14="http://schemas.microsoft.com/office/powerpoint/2010/main" val="708460428"/>
              </p:ext>
            </p:extLst>
          </p:nvPr>
        </p:nvGraphicFramePr>
        <p:xfrm>
          <a:off x="68580" y="120768"/>
          <a:ext cx="5989750" cy="286225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141525843"/>
              </p:ext>
            </p:extLst>
          </p:nvPr>
        </p:nvGraphicFramePr>
        <p:xfrm>
          <a:off x="6058249" y="-21480"/>
          <a:ext cx="6133751" cy="3157872"/>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p:cNvSpPr/>
          <p:nvPr/>
        </p:nvSpPr>
        <p:spPr>
          <a:xfrm>
            <a:off x="6058330" y="3136392"/>
            <a:ext cx="6126480" cy="3721608"/>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a:p>
        </p:txBody>
      </p:sp>
      <p:sp>
        <p:nvSpPr>
          <p:cNvPr id="9" name="TextBox 8"/>
          <p:cNvSpPr txBox="1"/>
          <p:nvPr/>
        </p:nvSpPr>
        <p:spPr>
          <a:xfrm>
            <a:off x="1104353" y="3755136"/>
            <a:ext cx="3849624" cy="1754326"/>
          </a:xfrm>
          <a:prstGeom prst="rect">
            <a:avLst/>
          </a:prstGeom>
          <a:noFill/>
        </p:spPr>
        <p:txBody>
          <a:bodyPr wrap="square" rtlCol="0">
            <a:spAutoFit/>
          </a:bodyPr>
          <a:lstStyle/>
          <a:p>
            <a:pPr algn="ctr"/>
            <a:r>
              <a:rPr lang="en-IN" dirty="0" smtClean="0">
                <a:solidFill>
                  <a:schemeClr val="bg1"/>
                </a:solidFill>
              </a:rPr>
              <a:t>Suicide per 100k Population </a:t>
            </a:r>
          </a:p>
          <a:p>
            <a:pPr algn="ctr"/>
            <a:endParaRPr lang="en-IN" dirty="0">
              <a:solidFill>
                <a:schemeClr val="bg1"/>
              </a:solidFill>
            </a:endParaRPr>
          </a:p>
          <a:p>
            <a:pPr algn="ctr"/>
            <a:r>
              <a:rPr lang="en-IN" dirty="0" smtClean="0">
                <a:solidFill>
                  <a:schemeClr val="bg1"/>
                </a:solidFill>
              </a:rPr>
              <a:t>Country Wise</a:t>
            </a:r>
          </a:p>
          <a:p>
            <a:pPr algn="ctr"/>
            <a:endParaRPr lang="en-IN" dirty="0">
              <a:solidFill>
                <a:schemeClr val="bg1"/>
              </a:solidFill>
            </a:endParaRPr>
          </a:p>
          <a:p>
            <a:pPr algn="ctr"/>
            <a:r>
              <a:rPr lang="en-IN" dirty="0" smtClean="0">
                <a:solidFill>
                  <a:schemeClr val="bg1"/>
                </a:solidFill>
              </a:rPr>
              <a:t>Representation – Line chart</a:t>
            </a:r>
            <a:endParaRPr lang="en-IN" dirty="0"/>
          </a:p>
          <a:p>
            <a:pPr algn="ctr"/>
            <a:endParaRPr lang="en-IN" dirty="0"/>
          </a:p>
        </p:txBody>
      </p:sp>
      <p:sp>
        <p:nvSpPr>
          <p:cNvPr id="10" name="TextBox 9"/>
          <p:cNvSpPr txBox="1"/>
          <p:nvPr/>
        </p:nvSpPr>
        <p:spPr>
          <a:xfrm>
            <a:off x="7071360" y="3617976"/>
            <a:ext cx="3849624" cy="1754326"/>
          </a:xfrm>
          <a:prstGeom prst="rect">
            <a:avLst/>
          </a:prstGeom>
          <a:noFill/>
        </p:spPr>
        <p:txBody>
          <a:bodyPr wrap="square" rtlCol="0">
            <a:spAutoFit/>
          </a:bodyPr>
          <a:lstStyle/>
          <a:p>
            <a:pPr algn="ctr"/>
            <a:r>
              <a:rPr lang="en-IN" dirty="0" smtClean="0">
                <a:solidFill>
                  <a:schemeClr val="bg1"/>
                </a:solidFill>
              </a:rPr>
              <a:t>Country wise Generation</a:t>
            </a:r>
          </a:p>
          <a:p>
            <a:pPr algn="ctr"/>
            <a:endParaRPr lang="en-IN" dirty="0" smtClean="0">
              <a:solidFill>
                <a:schemeClr val="bg1"/>
              </a:solidFill>
            </a:endParaRPr>
          </a:p>
          <a:p>
            <a:pPr algn="ctr"/>
            <a:r>
              <a:rPr lang="en-IN" dirty="0" smtClean="0">
                <a:solidFill>
                  <a:schemeClr val="bg1"/>
                </a:solidFill>
              </a:rPr>
              <a:t>Generation vs Total values</a:t>
            </a:r>
            <a:endParaRPr lang="en-IN" dirty="0">
              <a:solidFill>
                <a:schemeClr val="bg1"/>
              </a:solidFill>
            </a:endParaRPr>
          </a:p>
          <a:p>
            <a:pPr algn="ctr"/>
            <a:endParaRPr lang="en-IN" dirty="0">
              <a:solidFill>
                <a:schemeClr val="bg1"/>
              </a:solidFill>
            </a:endParaRPr>
          </a:p>
          <a:p>
            <a:pPr algn="ctr"/>
            <a:r>
              <a:rPr lang="en-IN" dirty="0" smtClean="0">
                <a:solidFill>
                  <a:schemeClr val="bg1"/>
                </a:solidFill>
              </a:rPr>
              <a:t>Representation – Bar Chart</a:t>
            </a:r>
            <a:endParaRPr lang="en-IN" dirty="0"/>
          </a:p>
          <a:p>
            <a:pPr algn="ctr"/>
            <a:endParaRPr lang="en-IN" dirty="0"/>
          </a:p>
        </p:txBody>
      </p:sp>
    </p:spTree>
    <p:extLst>
      <p:ext uri="{BB962C8B-B14F-4D97-AF65-F5344CB8AC3E}">
        <p14:creationId xmlns:p14="http://schemas.microsoft.com/office/powerpoint/2010/main" val="41524691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09291" y="1188419"/>
            <a:ext cx="2708694" cy="2831489"/>
          </a:xfrm>
          <a:prstGeom prst="rect">
            <a:avLst/>
          </a:prstGeom>
          <a:ln w="228600" cap="sq" cmpd="thickThin">
            <a:solidFill>
              <a:srgbClr val="000000"/>
            </a:solidFill>
            <a:prstDash val="solid"/>
            <a:miter lim="800000"/>
          </a:ln>
          <a:effectLst>
            <a:innerShdw blurRad="76200">
              <a:srgbClr val="000000"/>
            </a:innerShdw>
          </a:effectLst>
        </p:spPr>
      </p:pic>
      <p:pic>
        <p:nvPicPr>
          <p:cNvPr id="6" name="Picture 5"/>
          <p:cNvPicPr>
            <a:picLocks noChangeAspect="1"/>
          </p:cNvPicPr>
          <p:nvPr/>
        </p:nvPicPr>
        <p:blipFill>
          <a:blip r:embed="rId3"/>
          <a:stretch>
            <a:fillRect/>
          </a:stretch>
        </p:blipFill>
        <p:spPr>
          <a:xfrm>
            <a:off x="7454768" y="1188419"/>
            <a:ext cx="2763493" cy="2831489"/>
          </a:xfrm>
          <a:prstGeom prst="rect">
            <a:avLst/>
          </a:prstGeom>
          <a:ln w="228600" cap="sq" cmpd="thickThin">
            <a:solidFill>
              <a:srgbClr val="000000"/>
            </a:solidFill>
            <a:prstDash val="solid"/>
            <a:miter lim="800000"/>
          </a:ln>
          <a:effectLst>
            <a:innerShdw blurRad="76200">
              <a:srgbClr val="000000"/>
            </a:innerShdw>
          </a:effectLst>
        </p:spPr>
      </p:pic>
      <p:pic>
        <p:nvPicPr>
          <p:cNvPr id="7" name="Picture 6"/>
          <p:cNvPicPr>
            <a:picLocks noChangeAspect="1"/>
          </p:cNvPicPr>
          <p:nvPr/>
        </p:nvPicPr>
        <p:blipFill>
          <a:blip r:embed="rId4"/>
          <a:stretch>
            <a:fillRect/>
          </a:stretch>
        </p:blipFill>
        <p:spPr>
          <a:xfrm>
            <a:off x="4463132" y="1207698"/>
            <a:ext cx="2299256" cy="1268083"/>
          </a:xfrm>
          <a:prstGeom prst="rect">
            <a:avLst/>
          </a:prstGeom>
          <a:ln w="228600" cap="sq" cmpd="thickThin">
            <a:solidFill>
              <a:srgbClr val="000000"/>
            </a:solidFill>
            <a:prstDash val="solid"/>
            <a:miter lim="800000"/>
          </a:ln>
          <a:effectLst>
            <a:innerShdw blurRad="76200">
              <a:srgbClr val="000000"/>
            </a:innerShdw>
          </a:effectLst>
        </p:spPr>
      </p:pic>
      <p:pic>
        <p:nvPicPr>
          <p:cNvPr id="8" name="Picture 7"/>
          <p:cNvPicPr>
            <a:picLocks noChangeAspect="1"/>
          </p:cNvPicPr>
          <p:nvPr/>
        </p:nvPicPr>
        <p:blipFill>
          <a:blip r:embed="rId5"/>
          <a:stretch>
            <a:fillRect/>
          </a:stretch>
        </p:blipFill>
        <p:spPr>
          <a:xfrm>
            <a:off x="4466414" y="2858271"/>
            <a:ext cx="2295974" cy="1161637"/>
          </a:xfrm>
          <a:prstGeom prst="rect">
            <a:avLst/>
          </a:prstGeom>
          <a:ln w="228600" cap="sq" cmpd="thickThin">
            <a:solidFill>
              <a:srgbClr val="000000"/>
            </a:solidFill>
            <a:prstDash val="solid"/>
            <a:miter lim="800000"/>
          </a:ln>
          <a:effectLst>
            <a:innerShdw blurRad="76200">
              <a:srgbClr val="000000"/>
            </a:innerShdw>
          </a:effectLst>
        </p:spPr>
      </p:pic>
      <p:pic>
        <p:nvPicPr>
          <p:cNvPr id="9" name="Picture 8"/>
          <p:cNvPicPr>
            <a:picLocks noChangeAspect="1"/>
          </p:cNvPicPr>
          <p:nvPr/>
        </p:nvPicPr>
        <p:blipFill>
          <a:blip r:embed="rId6"/>
          <a:stretch>
            <a:fillRect/>
          </a:stretch>
        </p:blipFill>
        <p:spPr>
          <a:xfrm>
            <a:off x="989553" y="4493288"/>
            <a:ext cx="9228708" cy="2106983"/>
          </a:xfrm>
          <a:prstGeom prst="rect">
            <a:avLst/>
          </a:prstGeom>
          <a:ln w="228600" cap="sq" cmpd="thickThin">
            <a:solidFill>
              <a:srgbClr val="000000"/>
            </a:solidFill>
            <a:prstDash val="solid"/>
            <a:miter lim="800000"/>
          </a:ln>
          <a:effectLst>
            <a:innerShdw blurRad="76200">
              <a:srgbClr val="000000"/>
            </a:innerShdw>
          </a:effectLst>
        </p:spPr>
      </p:pic>
      <p:sp>
        <p:nvSpPr>
          <p:cNvPr id="10" name="TextBox 9"/>
          <p:cNvSpPr txBox="1"/>
          <p:nvPr/>
        </p:nvSpPr>
        <p:spPr>
          <a:xfrm>
            <a:off x="4463132" y="47678"/>
            <a:ext cx="1996059" cy="923330"/>
          </a:xfrm>
          <a:prstGeom prst="rect">
            <a:avLst/>
          </a:prstGeom>
          <a:noFill/>
        </p:spPr>
        <p:txBody>
          <a:bodyPr wrap="none" rtlCol="0">
            <a:spAutoFit/>
          </a:bodyPr>
          <a:lstStyle/>
          <a:p>
            <a:r>
              <a:rPr lang="en-IN" sz="5400" b="1" dirty="0" smtClean="0"/>
              <a:t>Slicers</a:t>
            </a:r>
            <a:endParaRPr lang="en-IN" b="1" dirty="0"/>
          </a:p>
        </p:txBody>
      </p:sp>
    </p:spTree>
    <p:extLst>
      <p:ext uri="{BB962C8B-B14F-4D97-AF65-F5344CB8AC3E}">
        <p14:creationId xmlns:p14="http://schemas.microsoft.com/office/powerpoint/2010/main" val="22261328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986399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27175" y="475861"/>
            <a:ext cx="6564554" cy="769441"/>
          </a:xfrm>
          <a:prstGeom prst="rect">
            <a:avLst/>
          </a:prstGeom>
          <a:noFill/>
        </p:spPr>
        <p:txBody>
          <a:bodyPr wrap="none" rtlCol="0">
            <a:spAutoFit/>
          </a:bodyPr>
          <a:lstStyle/>
          <a:p>
            <a:r>
              <a:rPr lang="en-IN" sz="4400" dirty="0" smtClean="0"/>
              <a:t>Introduction to Data Analysis</a:t>
            </a:r>
            <a:endParaRPr lang="en-IN" sz="4400" dirty="0"/>
          </a:p>
        </p:txBody>
      </p:sp>
      <p:sp>
        <p:nvSpPr>
          <p:cNvPr id="5" name="TextBox 4"/>
          <p:cNvSpPr txBox="1"/>
          <p:nvPr/>
        </p:nvSpPr>
        <p:spPr>
          <a:xfrm>
            <a:off x="410546" y="1474237"/>
            <a:ext cx="10879495" cy="1631216"/>
          </a:xfrm>
          <a:prstGeom prst="rect">
            <a:avLst/>
          </a:prstGeom>
          <a:noFill/>
        </p:spPr>
        <p:txBody>
          <a:bodyPr wrap="square" rtlCol="0">
            <a:spAutoFit/>
          </a:bodyPr>
          <a:lstStyle/>
          <a:p>
            <a:r>
              <a:rPr lang="en-IN" sz="2000" dirty="0"/>
              <a:t>Data Analysis is a process of collecting, transforming, cleaning, and </a:t>
            </a:r>
            <a:r>
              <a:rPr lang="en-IN" sz="2000" dirty="0" smtClean="0"/>
              <a:t>modelling </a:t>
            </a:r>
            <a:r>
              <a:rPr lang="en-IN" sz="2000" dirty="0"/>
              <a:t>data with the goal of discovering the required information</a:t>
            </a:r>
            <a:r>
              <a:rPr lang="en-IN" sz="2000" dirty="0" smtClean="0"/>
              <a:t>.</a:t>
            </a:r>
          </a:p>
          <a:p>
            <a:r>
              <a:rPr lang="en-IN" sz="2000" dirty="0" smtClean="0"/>
              <a:t>The </a:t>
            </a:r>
            <a:r>
              <a:rPr lang="en-IN" sz="2000" dirty="0"/>
              <a:t>results so obtained are communicated, suggesting conclusions, and supporting decision-making</a:t>
            </a:r>
            <a:r>
              <a:rPr lang="en-IN" sz="2000" dirty="0" smtClean="0"/>
              <a:t>.</a:t>
            </a:r>
          </a:p>
          <a:p>
            <a:r>
              <a:rPr lang="en-IN" sz="2000" dirty="0" smtClean="0"/>
              <a:t>Data </a:t>
            </a:r>
            <a:r>
              <a:rPr lang="en-IN" sz="2000" dirty="0"/>
              <a:t>visualization is at times used to portray the data for the ease of discovering the useful patterns in the data. </a:t>
            </a:r>
          </a:p>
        </p:txBody>
      </p:sp>
      <p:sp>
        <p:nvSpPr>
          <p:cNvPr id="6" name="TextBox 5"/>
          <p:cNvSpPr txBox="1"/>
          <p:nvPr/>
        </p:nvSpPr>
        <p:spPr>
          <a:xfrm>
            <a:off x="410545" y="3334388"/>
            <a:ext cx="10879495" cy="2862322"/>
          </a:xfrm>
          <a:prstGeom prst="rect">
            <a:avLst/>
          </a:prstGeom>
          <a:noFill/>
        </p:spPr>
        <p:txBody>
          <a:bodyPr wrap="square" rtlCol="0">
            <a:spAutoFit/>
          </a:bodyPr>
          <a:lstStyle/>
          <a:p>
            <a:r>
              <a:rPr lang="en-IN" sz="2000" dirty="0"/>
              <a:t>Data that is processed, organized and cleaned would be ready for the analysis. Various data analysis techniques are available to understand, interpret, and derive conclusions based on the requirements. Data Visualization may also be used to examine the data in graphical format, to obtain additional insight regarding the messages within the data.</a:t>
            </a:r>
          </a:p>
          <a:p>
            <a:r>
              <a:rPr lang="en-IN" sz="2000" dirty="0"/>
              <a:t>Statistical Data Models such as Correlation, Regression Analysis can be used to identify the relations among the data variables. These models that are descriptive of the data are helpful in simplifying analysis and communicate results.</a:t>
            </a:r>
          </a:p>
          <a:p>
            <a:r>
              <a:rPr lang="en-IN" sz="2000" dirty="0"/>
              <a:t>The process might require additional Data Cleaning or additional Data Collection, and hence these activities are iterative in nature.</a:t>
            </a:r>
          </a:p>
        </p:txBody>
      </p:sp>
    </p:spTree>
    <p:extLst>
      <p:ext uri="{BB962C8B-B14F-4D97-AF65-F5344CB8AC3E}">
        <p14:creationId xmlns:p14="http://schemas.microsoft.com/office/powerpoint/2010/main" val="14563558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59770" y="797237"/>
            <a:ext cx="8255479" cy="707886"/>
          </a:xfrm>
          <a:prstGeom prst="rect">
            <a:avLst/>
          </a:prstGeom>
          <a:noFill/>
        </p:spPr>
        <p:txBody>
          <a:bodyPr wrap="square" rtlCol="0">
            <a:spAutoFit/>
          </a:bodyPr>
          <a:lstStyle/>
          <a:p>
            <a:pPr algn="ctr"/>
            <a:r>
              <a:rPr lang="en-IN" sz="4000" dirty="0" smtClean="0"/>
              <a:t>Introduction to Country’s GDP Analysis</a:t>
            </a:r>
            <a:endParaRPr lang="en-IN" sz="4000" dirty="0"/>
          </a:p>
        </p:txBody>
      </p:sp>
      <p:sp>
        <p:nvSpPr>
          <p:cNvPr id="5" name="TextBox 4"/>
          <p:cNvSpPr txBox="1"/>
          <p:nvPr/>
        </p:nvSpPr>
        <p:spPr>
          <a:xfrm>
            <a:off x="2104846" y="1940943"/>
            <a:ext cx="3588588" cy="3477875"/>
          </a:xfrm>
          <a:prstGeom prst="rect">
            <a:avLst/>
          </a:prstGeom>
          <a:noFill/>
        </p:spPr>
        <p:txBody>
          <a:bodyPr wrap="square" rtlCol="0">
            <a:spAutoFit/>
          </a:bodyPr>
          <a:lstStyle/>
          <a:p>
            <a:r>
              <a:rPr lang="en-IN" sz="2000" b="1" u="sng" dirty="0">
                <a:hlinkClick r:id="rId2"/>
              </a:rPr>
              <a:t>Gross domestic product</a:t>
            </a:r>
            <a:r>
              <a:rPr lang="en-IN" sz="2000" dirty="0"/>
              <a:t> (GDP) is one of the most common indicators used to track the health of a nation's economy. It includes a number of different factors such as consumption and </a:t>
            </a:r>
            <a:r>
              <a:rPr lang="en-IN" sz="2000" dirty="0" smtClean="0"/>
              <a:t>investment. </a:t>
            </a:r>
            <a:r>
              <a:rPr lang="en-IN" sz="2000" dirty="0"/>
              <a:t>In this short article, we look at why GDP is such an important economic factor, and what it means for both economists and investors.</a:t>
            </a:r>
            <a:endParaRPr lang="en-IN" sz="2000" dirty="0"/>
          </a:p>
        </p:txBody>
      </p:sp>
      <p:sp>
        <p:nvSpPr>
          <p:cNvPr id="6" name="TextBox 5"/>
          <p:cNvSpPr txBox="1"/>
          <p:nvPr/>
        </p:nvSpPr>
        <p:spPr>
          <a:xfrm>
            <a:off x="6526661" y="1871931"/>
            <a:ext cx="3588588" cy="4401205"/>
          </a:xfrm>
          <a:prstGeom prst="rect">
            <a:avLst/>
          </a:prstGeom>
          <a:noFill/>
        </p:spPr>
        <p:txBody>
          <a:bodyPr wrap="square" rtlCol="0">
            <a:spAutoFit/>
          </a:bodyPr>
          <a:lstStyle/>
          <a:p>
            <a:r>
              <a:rPr lang="en-IN" sz="2000" b="1" dirty="0" smtClean="0"/>
              <a:t>Objectives of the Analysis</a:t>
            </a:r>
          </a:p>
          <a:p>
            <a:endParaRPr lang="en-IN" sz="2000" b="1" dirty="0" smtClean="0"/>
          </a:p>
          <a:p>
            <a:pPr marL="457200" indent="-457200">
              <a:buFont typeface="+mj-lt"/>
              <a:buAutoNum type="arabicPeriod"/>
            </a:pPr>
            <a:r>
              <a:rPr lang="en-IN" sz="2000" dirty="0"/>
              <a:t>Country wise Generation</a:t>
            </a:r>
          </a:p>
          <a:p>
            <a:pPr marL="457200" indent="-457200">
              <a:buFont typeface="+mj-lt"/>
              <a:buAutoNum type="arabicPeriod"/>
            </a:pPr>
            <a:r>
              <a:rPr lang="en-US" sz="2000" dirty="0"/>
              <a:t>Capita per generations</a:t>
            </a:r>
          </a:p>
          <a:p>
            <a:pPr marL="457200" indent="-457200">
              <a:buFont typeface="+mj-lt"/>
              <a:buAutoNum type="arabicPeriod"/>
            </a:pPr>
            <a:r>
              <a:rPr lang="en-US" sz="2000" dirty="0" smtClean="0"/>
              <a:t>Suicide Rates country wise</a:t>
            </a:r>
          </a:p>
          <a:p>
            <a:pPr marL="457200" indent="-457200">
              <a:buFont typeface="+mj-lt"/>
              <a:buAutoNum type="arabicPeriod"/>
            </a:pPr>
            <a:r>
              <a:rPr lang="en-IN" sz="2000" dirty="0"/>
              <a:t>Sex wise </a:t>
            </a:r>
            <a:r>
              <a:rPr lang="en-IN" sz="2000" dirty="0" smtClean="0"/>
              <a:t>suicide </a:t>
            </a:r>
            <a:r>
              <a:rPr lang="en-IN" sz="2000" dirty="0"/>
              <a:t>rate</a:t>
            </a:r>
          </a:p>
          <a:p>
            <a:pPr marL="457200" indent="-457200">
              <a:buFont typeface="+mj-lt"/>
              <a:buAutoNum type="arabicPeriod"/>
            </a:pPr>
            <a:r>
              <a:rPr lang="en-US" sz="2000" dirty="0"/>
              <a:t>S</a:t>
            </a:r>
            <a:r>
              <a:rPr lang="en-US" sz="2000" dirty="0" smtClean="0"/>
              <a:t>uicide </a:t>
            </a:r>
            <a:r>
              <a:rPr lang="en-US" sz="2000" dirty="0"/>
              <a:t>per 100k pop</a:t>
            </a:r>
          </a:p>
          <a:p>
            <a:pPr marL="457200" indent="-457200">
              <a:buFont typeface="+mj-lt"/>
              <a:buAutoNum type="arabicPeriod"/>
            </a:pPr>
            <a:r>
              <a:rPr lang="en-IN" sz="2000" dirty="0"/>
              <a:t>Sum of suicides/100k </a:t>
            </a:r>
            <a:r>
              <a:rPr lang="en-IN" sz="2000" dirty="0" smtClean="0"/>
              <a:t>pop by </a:t>
            </a:r>
            <a:r>
              <a:rPr lang="en-IN" sz="2000" dirty="0"/>
              <a:t>age</a:t>
            </a:r>
          </a:p>
          <a:p>
            <a:pPr marL="457200" indent="-457200">
              <a:buFont typeface="+mj-lt"/>
              <a:buAutoNum type="arabicPeriod"/>
            </a:pPr>
            <a:r>
              <a:rPr lang="en-IN" sz="2000" dirty="0"/>
              <a:t>top 10 Per capita</a:t>
            </a:r>
          </a:p>
          <a:p>
            <a:pPr marL="457200" indent="-457200">
              <a:buFont typeface="+mj-lt"/>
              <a:buAutoNum type="arabicPeriod"/>
            </a:pPr>
            <a:r>
              <a:rPr lang="en-US" sz="2000" dirty="0"/>
              <a:t>TOP 10 GDP</a:t>
            </a:r>
          </a:p>
          <a:p>
            <a:pPr marL="457200" indent="-457200">
              <a:buFont typeface="+mj-lt"/>
              <a:buAutoNum type="arabicPeriod"/>
            </a:pPr>
            <a:r>
              <a:rPr lang="en-IN" sz="2000" dirty="0"/>
              <a:t>Population Age wise</a:t>
            </a:r>
          </a:p>
          <a:p>
            <a:pPr marL="457200" indent="-457200">
              <a:buFont typeface="+mj-lt"/>
              <a:buAutoNum type="arabicPeriod"/>
            </a:pPr>
            <a:endParaRPr lang="en-US" sz="2000" dirty="0"/>
          </a:p>
          <a:p>
            <a:pPr marL="457200" indent="-457200">
              <a:buFont typeface="+mj-lt"/>
              <a:buAutoNum type="arabicPeriod"/>
            </a:pPr>
            <a:endParaRPr lang="en-IN" sz="2000" dirty="0"/>
          </a:p>
        </p:txBody>
      </p:sp>
    </p:spTree>
    <p:extLst>
      <p:ext uri="{BB962C8B-B14F-4D97-AF65-F5344CB8AC3E}">
        <p14:creationId xmlns:p14="http://schemas.microsoft.com/office/powerpoint/2010/main" val="18311441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2670907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839490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965089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6354"/>
            <a:ext cx="6016244" cy="6831646"/>
          </a:xfrm>
          <a:prstGeom prst="rect">
            <a:avLst/>
          </a:prstGeom>
          <a:solidFill>
            <a:schemeClr val="tx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dirty="0"/>
          </a:p>
        </p:txBody>
      </p:sp>
      <p:graphicFrame>
        <p:nvGraphicFramePr>
          <p:cNvPr id="5" name="Chart 4"/>
          <p:cNvGraphicFramePr>
            <a:graphicFrameLocks/>
          </p:cNvGraphicFramePr>
          <p:nvPr>
            <p:extLst>
              <p:ext uri="{D42A27DB-BD31-4B8C-83A1-F6EECF244321}">
                <p14:modId xmlns:p14="http://schemas.microsoft.com/office/powerpoint/2010/main" val="42133450"/>
              </p:ext>
            </p:extLst>
          </p:nvPr>
        </p:nvGraphicFramePr>
        <p:xfrm>
          <a:off x="1" y="0"/>
          <a:ext cx="5989320" cy="2715768"/>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p:cNvSpPr/>
          <p:nvPr/>
        </p:nvSpPr>
        <p:spPr>
          <a:xfrm>
            <a:off x="6004562" y="26354"/>
            <a:ext cx="6161328" cy="6831646"/>
          </a:xfrm>
          <a:prstGeom prst="rect">
            <a:avLst/>
          </a:prstGeom>
          <a:solidFill>
            <a:schemeClr val="tx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a:p>
        </p:txBody>
      </p:sp>
      <p:graphicFrame>
        <p:nvGraphicFramePr>
          <p:cNvPr id="7" name="Chart 6"/>
          <p:cNvGraphicFramePr>
            <a:graphicFrameLocks/>
          </p:cNvGraphicFramePr>
          <p:nvPr>
            <p:extLst>
              <p:ext uri="{D42A27DB-BD31-4B8C-83A1-F6EECF244321}">
                <p14:modId xmlns:p14="http://schemas.microsoft.com/office/powerpoint/2010/main" val="2115559854"/>
              </p:ext>
            </p:extLst>
          </p:nvPr>
        </p:nvGraphicFramePr>
        <p:xfrm>
          <a:off x="6031484" y="49028"/>
          <a:ext cx="6038595" cy="2495764"/>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630936" y="3090672"/>
            <a:ext cx="3849624" cy="2523768"/>
          </a:xfrm>
          <a:prstGeom prst="rect">
            <a:avLst/>
          </a:prstGeom>
          <a:noFill/>
        </p:spPr>
        <p:txBody>
          <a:bodyPr wrap="square" rtlCol="0">
            <a:spAutoFit/>
          </a:bodyPr>
          <a:lstStyle/>
          <a:p>
            <a:pPr algn="ctr"/>
            <a:r>
              <a:rPr lang="en-IN" sz="3200" dirty="0" smtClean="0">
                <a:solidFill>
                  <a:schemeClr val="bg1"/>
                </a:solidFill>
              </a:rPr>
              <a:t>TOP 10 PER CAPITA</a:t>
            </a:r>
          </a:p>
          <a:p>
            <a:endParaRPr lang="en-IN" dirty="0" smtClean="0">
              <a:solidFill>
                <a:schemeClr val="bg1"/>
              </a:solidFill>
            </a:endParaRPr>
          </a:p>
          <a:p>
            <a:pPr algn="ctr"/>
            <a:endParaRPr lang="en-IN" dirty="0">
              <a:solidFill>
                <a:schemeClr val="bg1"/>
              </a:solidFill>
            </a:endParaRPr>
          </a:p>
          <a:p>
            <a:pPr algn="ctr"/>
            <a:r>
              <a:rPr lang="en-IN" dirty="0" smtClean="0">
                <a:solidFill>
                  <a:schemeClr val="bg1"/>
                </a:solidFill>
              </a:rPr>
              <a:t>Country and Year wise</a:t>
            </a:r>
          </a:p>
          <a:p>
            <a:pPr algn="ctr"/>
            <a:endParaRPr lang="en-IN" dirty="0">
              <a:solidFill>
                <a:schemeClr val="bg1"/>
              </a:solidFill>
            </a:endParaRPr>
          </a:p>
          <a:p>
            <a:pPr algn="ctr"/>
            <a:r>
              <a:rPr lang="en-IN" dirty="0" smtClean="0">
                <a:solidFill>
                  <a:schemeClr val="bg1"/>
                </a:solidFill>
              </a:rPr>
              <a:t>Representation – Bar Graph</a:t>
            </a:r>
          </a:p>
          <a:p>
            <a:pPr algn="ctr"/>
            <a:endParaRPr lang="en-IN" dirty="0"/>
          </a:p>
          <a:p>
            <a:pPr algn="ctr"/>
            <a:endParaRPr lang="en-IN" dirty="0"/>
          </a:p>
        </p:txBody>
      </p:sp>
      <p:sp>
        <p:nvSpPr>
          <p:cNvPr id="9" name="TextBox 8"/>
          <p:cNvSpPr txBox="1"/>
          <p:nvPr/>
        </p:nvSpPr>
        <p:spPr>
          <a:xfrm>
            <a:off x="7001256" y="3090672"/>
            <a:ext cx="3849624" cy="2246769"/>
          </a:xfrm>
          <a:prstGeom prst="rect">
            <a:avLst/>
          </a:prstGeom>
          <a:noFill/>
        </p:spPr>
        <p:txBody>
          <a:bodyPr wrap="square" rtlCol="0">
            <a:spAutoFit/>
          </a:bodyPr>
          <a:lstStyle/>
          <a:p>
            <a:pPr algn="ctr"/>
            <a:r>
              <a:rPr lang="en-IN" sz="3200" dirty="0" smtClean="0">
                <a:solidFill>
                  <a:schemeClr val="bg1"/>
                </a:solidFill>
              </a:rPr>
              <a:t>TOP 10 GDP</a:t>
            </a:r>
          </a:p>
          <a:p>
            <a:endParaRPr lang="en-IN" dirty="0" smtClean="0">
              <a:solidFill>
                <a:schemeClr val="bg1"/>
              </a:solidFill>
            </a:endParaRPr>
          </a:p>
          <a:p>
            <a:pPr algn="ctr"/>
            <a:endParaRPr lang="en-IN" dirty="0">
              <a:solidFill>
                <a:schemeClr val="bg1"/>
              </a:solidFill>
            </a:endParaRPr>
          </a:p>
          <a:p>
            <a:pPr algn="ctr"/>
            <a:r>
              <a:rPr lang="en-IN" dirty="0" smtClean="0">
                <a:solidFill>
                  <a:schemeClr val="bg1"/>
                </a:solidFill>
              </a:rPr>
              <a:t>Country and Year wise</a:t>
            </a:r>
          </a:p>
          <a:p>
            <a:pPr algn="ctr"/>
            <a:endParaRPr lang="en-IN" dirty="0">
              <a:solidFill>
                <a:schemeClr val="bg1"/>
              </a:solidFill>
            </a:endParaRPr>
          </a:p>
          <a:p>
            <a:pPr algn="ctr"/>
            <a:r>
              <a:rPr lang="en-IN" dirty="0" smtClean="0">
                <a:solidFill>
                  <a:schemeClr val="bg1"/>
                </a:solidFill>
              </a:rPr>
              <a:t>Representation – Line Chart</a:t>
            </a:r>
            <a:endParaRPr lang="en-IN" dirty="0"/>
          </a:p>
          <a:p>
            <a:pPr algn="ctr"/>
            <a:endParaRPr lang="en-IN" dirty="0"/>
          </a:p>
        </p:txBody>
      </p:sp>
    </p:spTree>
    <p:extLst>
      <p:ext uri="{BB962C8B-B14F-4D97-AF65-F5344CB8AC3E}">
        <p14:creationId xmlns:p14="http://schemas.microsoft.com/office/powerpoint/2010/main" val="30759949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1"/>
            <a:ext cx="6236883" cy="6858001"/>
          </a:xfrm>
          <a:prstGeom prst="rect">
            <a:avLst/>
          </a:prstGeom>
          <a:solidFill>
            <a:schemeClr val="tx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lang="en-IN" sz="1100">
              <a:solidFill>
                <a:schemeClr val="bg1"/>
              </a:solidFill>
              <a:latin typeface="+mn-lt"/>
              <a:ea typeface="+mn-ea"/>
              <a:cs typeface="+mn-cs"/>
            </a:endParaRPr>
          </a:p>
        </p:txBody>
      </p:sp>
      <p:graphicFrame>
        <p:nvGraphicFramePr>
          <p:cNvPr id="5" name="Chart 4"/>
          <p:cNvGraphicFramePr>
            <a:graphicFrameLocks/>
          </p:cNvGraphicFramePr>
          <p:nvPr>
            <p:extLst>
              <p:ext uri="{D42A27DB-BD31-4B8C-83A1-F6EECF244321}">
                <p14:modId xmlns:p14="http://schemas.microsoft.com/office/powerpoint/2010/main" val="2427284221"/>
              </p:ext>
            </p:extLst>
          </p:nvPr>
        </p:nvGraphicFramePr>
        <p:xfrm>
          <a:off x="7619" y="83634"/>
          <a:ext cx="6192013" cy="3226494"/>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7"/>
          <p:cNvSpPr/>
          <p:nvPr/>
        </p:nvSpPr>
        <p:spPr>
          <a:xfrm>
            <a:off x="6232075" y="0"/>
            <a:ext cx="5959925"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a:p>
        </p:txBody>
      </p:sp>
      <p:graphicFrame>
        <p:nvGraphicFramePr>
          <p:cNvPr id="9" name="Chart 8"/>
          <p:cNvGraphicFramePr>
            <a:graphicFrameLocks/>
          </p:cNvGraphicFramePr>
          <p:nvPr>
            <p:extLst>
              <p:ext uri="{D42A27DB-BD31-4B8C-83A1-F6EECF244321}">
                <p14:modId xmlns:p14="http://schemas.microsoft.com/office/powerpoint/2010/main" val="2026050640"/>
              </p:ext>
            </p:extLst>
          </p:nvPr>
        </p:nvGraphicFramePr>
        <p:xfrm>
          <a:off x="6236882" y="39742"/>
          <a:ext cx="5921260" cy="3276067"/>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p:cNvSpPr txBox="1"/>
          <p:nvPr/>
        </p:nvSpPr>
        <p:spPr>
          <a:xfrm>
            <a:off x="1002792" y="3712464"/>
            <a:ext cx="3849624" cy="2246769"/>
          </a:xfrm>
          <a:prstGeom prst="rect">
            <a:avLst/>
          </a:prstGeom>
          <a:noFill/>
        </p:spPr>
        <p:txBody>
          <a:bodyPr wrap="square" rtlCol="0">
            <a:spAutoFit/>
          </a:bodyPr>
          <a:lstStyle/>
          <a:p>
            <a:pPr algn="ctr"/>
            <a:r>
              <a:rPr lang="en-IN" sz="3200" dirty="0" smtClean="0">
                <a:solidFill>
                  <a:schemeClr val="bg1"/>
                </a:solidFill>
              </a:rPr>
              <a:t>Population Age Wise</a:t>
            </a:r>
          </a:p>
          <a:p>
            <a:endParaRPr lang="en-IN" dirty="0" smtClean="0">
              <a:solidFill>
                <a:schemeClr val="bg1"/>
              </a:solidFill>
            </a:endParaRPr>
          </a:p>
          <a:p>
            <a:pPr algn="ctr"/>
            <a:endParaRPr lang="en-IN" dirty="0">
              <a:solidFill>
                <a:schemeClr val="bg1"/>
              </a:solidFill>
            </a:endParaRPr>
          </a:p>
          <a:p>
            <a:pPr algn="ctr"/>
            <a:r>
              <a:rPr lang="en-IN" dirty="0" smtClean="0">
                <a:solidFill>
                  <a:schemeClr val="bg1"/>
                </a:solidFill>
              </a:rPr>
              <a:t>Country and Age Wise</a:t>
            </a:r>
          </a:p>
          <a:p>
            <a:pPr algn="ctr"/>
            <a:endParaRPr lang="en-IN" dirty="0">
              <a:solidFill>
                <a:schemeClr val="bg1"/>
              </a:solidFill>
            </a:endParaRPr>
          </a:p>
          <a:p>
            <a:pPr algn="ctr"/>
            <a:r>
              <a:rPr lang="en-IN" dirty="0" smtClean="0">
                <a:solidFill>
                  <a:schemeClr val="bg1"/>
                </a:solidFill>
              </a:rPr>
              <a:t>Representation – Bar Graph</a:t>
            </a:r>
            <a:endParaRPr lang="en-IN" dirty="0"/>
          </a:p>
          <a:p>
            <a:pPr algn="ctr"/>
            <a:endParaRPr lang="en-IN" dirty="0"/>
          </a:p>
        </p:txBody>
      </p:sp>
      <p:sp>
        <p:nvSpPr>
          <p:cNvPr id="12" name="TextBox 11"/>
          <p:cNvSpPr txBox="1"/>
          <p:nvPr/>
        </p:nvSpPr>
        <p:spPr>
          <a:xfrm>
            <a:off x="7071360" y="3617976"/>
            <a:ext cx="3849624" cy="1754326"/>
          </a:xfrm>
          <a:prstGeom prst="rect">
            <a:avLst/>
          </a:prstGeom>
          <a:noFill/>
        </p:spPr>
        <p:txBody>
          <a:bodyPr wrap="square" rtlCol="0">
            <a:spAutoFit/>
          </a:bodyPr>
          <a:lstStyle/>
          <a:p>
            <a:pPr algn="ctr"/>
            <a:r>
              <a:rPr lang="en-IN" dirty="0" smtClean="0">
                <a:solidFill>
                  <a:schemeClr val="bg1"/>
                </a:solidFill>
              </a:rPr>
              <a:t>Sex wise Suicide Rate</a:t>
            </a:r>
          </a:p>
          <a:p>
            <a:pPr algn="ctr"/>
            <a:endParaRPr lang="en-IN" dirty="0">
              <a:solidFill>
                <a:schemeClr val="bg1"/>
              </a:solidFill>
            </a:endParaRPr>
          </a:p>
          <a:p>
            <a:pPr algn="ctr"/>
            <a:r>
              <a:rPr lang="en-IN" dirty="0" smtClean="0">
                <a:solidFill>
                  <a:schemeClr val="bg1"/>
                </a:solidFill>
              </a:rPr>
              <a:t>Male , Female and year wise</a:t>
            </a:r>
          </a:p>
          <a:p>
            <a:pPr algn="ctr"/>
            <a:endParaRPr lang="en-IN" dirty="0">
              <a:solidFill>
                <a:schemeClr val="bg1"/>
              </a:solidFill>
            </a:endParaRPr>
          </a:p>
          <a:p>
            <a:pPr algn="ctr"/>
            <a:r>
              <a:rPr lang="en-IN" dirty="0" smtClean="0">
                <a:solidFill>
                  <a:schemeClr val="bg1"/>
                </a:solidFill>
              </a:rPr>
              <a:t>Representation – Pie Chart</a:t>
            </a:r>
            <a:endParaRPr lang="en-IN" dirty="0"/>
          </a:p>
          <a:p>
            <a:pPr algn="ctr"/>
            <a:endParaRPr lang="en-IN" dirty="0"/>
          </a:p>
        </p:txBody>
      </p:sp>
    </p:spTree>
    <p:extLst>
      <p:ext uri="{BB962C8B-B14F-4D97-AF65-F5344CB8AC3E}">
        <p14:creationId xmlns:p14="http://schemas.microsoft.com/office/powerpoint/2010/main" val="93561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096"/>
            <a:ext cx="6071616" cy="6865096"/>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a:p>
        </p:txBody>
      </p:sp>
      <p:graphicFrame>
        <p:nvGraphicFramePr>
          <p:cNvPr id="5" name="Chart 4"/>
          <p:cNvGraphicFramePr>
            <a:graphicFrameLocks/>
          </p:cNvGraphicFramePr>
          <p:nvPr>
            <p:extLst>
              <p:ext uri="{D42A27DB-BD31-4B8C-83A1-F6EECF244321}">
                <p14:modId xmlns:p14="http://schemas.microsoft.com/office/powerpoint/2010/main" val="1209546450"/>
              </p:ext>
            </p:extLst>
          </p:nvPr>
        </p:nvGraphicFramePr>
        <p:xfrm>
          <a:off x="45724" y="0"/>
          <a:ext cx="5956066" cy="3274154"/>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p:cNvSpPr/>
          <p:nvPr/>
        </p:nvSpPr>
        <p:spPr>
          <a:xfrm>
            <a:off x="6032082" y="-1"/>
            <a:ext cx="6159918" cy="6858001"/>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a:p>
        </p:txBody>
      </p:sp>
      <p:graphicFrame>
        <p:nvGraphicFramePr>
          <p:cNvPr id="7" name="Chart 6"/>
          <p:cNvGraphicFramePr>
            <a:graphicFrameLocks/>
          </p:cNvGraphicFramePr>
          <p:nvPr>
            <p:extLst>
              <p:ext uri="{D42A27DB-BD31-4B8C-83A1-F6EECF244321}">
                <p14:modId xmlns:p14="http://schemas.microsoft.com/office/powerpoint/2010/main" val="934653216"/>
              </p:ext>
            </p:extLst>
          </p:nvPr>
        </p:nvGraphicFramePr>
        <p:xfrm>
          <a:off x="6117340" y="53738"/>
          <a:ext cx="6074660" cy="3228958"/>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1104353" y="3755136"/>
            <a:ext cx="3849624" cy="1754326"/>
          </a:xfrm>
          <a:prstGeom prst="rect">
            <a:avLst/>
          </a:prstGeom>
          <a:noFill/>
        </p:spPr>
        <p:txBody>
          <a:bodyPr wrap="square" rtlCol="0">
            <a:spAutoFit/>
          </a:bodyPr>
          <a:lstStyle/>
          <a:p>
            <a:pPr algn="ctr"/>
            <a:r>
              <a:rPr lang="en-IN" dirty="0" smtClean="0">
                <a:solidFill>
                  <a:schemeClr val="bg1"/>
                </a:solidFill>
              </a:rPr>
              <a:t>Suicides Rates</a:t>
            </a:r>
          </a:p>
          <a:p>
            <a:pPr algn="ctr"/>
            <a:endParaRPr lang="en-IN" dirty="0">
              <a:solidFill>
                <a:schemeClr val="bg1"/>
              </a:solidFill>
            </a:endParaRPr>
          </a:p>
          <a:p>
            <a:pPr algn="ctr"/>
            <a:r>
              <a:rPr lang="en-IN" dirty="0" smtClean="0">
                <a:solidFill>
                  <a:schemeClr val="bg1"/>
                </a:solidFill>
              </a:rPr>
              <a:t>Country Wise Total</a:t>
            </a:r>
          </a:p>
          <a:p>
            <a:pPr algn="ctr"/>
            <a:endParaRPr lang="en-IN" dirty="0">
              <a:solidFill>
                <a:schemeClr val="bg1"/>
              </a:solidFill>
            </a:endParaRPr>
          </a:p>
          <a:p>
            <a:pPr algn="ctr"/>
            <a:r>
              <a:rPr lang="en-IN" dirty="0" smtClean="0">
                <a:solidFill>
                  <a:schemeClr val="bg1"/>
                </a:solidFill>
              </a:rPr>
              <a:t>Representation – Line chart</a:t>
            </a:r>
            <a:endParaRPr lang="en-IN" dirty="0"/>
          </a:p>
          <a:p>
            <a:pPr algn="ctr"/>
            <a:endParaRPr lang="en-IN" dirty="0"/>
          </a:p>
        </p:txBody>
      </p:sp>
      <p:sp>
        <p:nvSpPr>
          <p:cNvPr id="9" name="TextBox 8"/>
          <p:cNvSpPr txBox="1"/>
          <p:nvPr/>
        </p:nvSpPr>
        <p:spPr>
          <a:xfrm>
            <a:off x="7032094" y="3687045"/>
            <a:ext cx="3849624" cy="1754326"/>
          </a:xfrm>
          <a:prstGeom prst="rect">
            <a:avLst/>
          </a:prstGeom>
          <a:noFill/>
        </p:spPr>
        <p:txBody>
          <a:bodyPr wrap="square" rtlCol="0">
            <a:spAutoFit/>
          </a:bodyPr>
          <a:lstStyle/>
          <a:p>
            <a:pPr algn="ctr"/>
            <a:r>
              <a:rPr lang="en-IN" dirty="0" smtClean="0">
                <a:solidFill>
                  <a:schemeClr val="bg1"/>
                </a:solidFill>
              </a:rPr>
              <a:t>Suicides Rates/100k by age</a:t>
            </a:r>
          </a:p>
          <a:p>
            <a:pPr algn="ctr"/>
            <a:endParaRPr lang="en-IN" dirty="0">
              <a:solidFill>
                <a:schemeClr val="bg1"/>
              </a:solidFill>
            </a:endParaRPr>
          </a:p>
          <a:p>
            <a:pPr algn="ctr"/>
            <a:r>
              <a:rPr lang="en-IN" dirty="0" smtClean="0">
                <a:solidFill>
                  <a:schemeClr val="bg1"/>
                </a:solidFill>
              </a:rPr>
              <a:t>Age wise Suicides</a:t>
            </a:r>
          </a:p>
          <a:p>
            <a:pPr algn="ctr"/>
            <a:endParaRPr lang="en-IN" dirty="0">
              <a:solidFill>
                <a:schemeClr val="bg1"/>
              </a:solidFill>
            </a:endParaRPr>
          </a:p>
          <a:p>
            <a:pPr algn="ctr"/>
            <a:r>
              <a:rPr lang="en-IN" dirty="0" smtClean="0">
                <a:solidFill>
                  <a:schemeClr val="bg1"/>
                </a:solidFill>
              </a:rPr>
              <a:t>Representation – Bar Chart</a:t>
            </a:r>
            <a:endParaRPr lang="en-IN" dirty="0"/>
          </a:p>
          <a:p>
            <a:pPr algn="ctr"/>
            <a:endParaRPr lang="en-IN" dirty="0"/>
          </a:p>
        </p:txBody>
      </p:sp>
    </p:spTree>
    <p:extLst>
      <p:ext uri="{BB962C8B-B14F-4D97-AF65-F5344CB8AC3E}">
        <p14:creationId xmlns:p14="http://schemas.microsoft.com/office/powerpoint/2010/main" val="2743260412"/>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176</TotalTime>
  <Words>370</Words>
  <Application>Microsoft Office PowerPoint</Application>
  <PresentationFormat>Widescreen</PresentationFormat>
  <Paragraphs>81</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Tw Cen MT</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Sahu</dc:creator>
  <cp:lastModifiedBy>Aditya Sahu</cp:lastModifiedBy>
  <cp:revision>20</cp:revision>
  <dcterms:created xsi:type="dcterms:W3CDTF">2019-11-24T13:38:59Z</dcterms:created>
  <dcterms:modified xsi:type="dcterms:W3CDTF">2019-11-24T19:27:23Z</dcterms:modified>
</cp:coreProperties>
</file>