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9" r:id="rId2"/>
    <p:sldId id="256" r:id="rId3"/>
    <p:sldId id="258" r:id="rId4"/>
    <p:sldId id="257" r:id="rId5"/>
    <p:sldId id="260" r:id="rId6"/>
    <p:sldId id="277" r:id="rId7"/>
    <p:sldId id="272" r:id="rId8"/>
    <p:sldId id="282" r:id="rId9"/>
    <p:sldId id="281" r:id="rId10"/>
    <p:sldId id="283" r:id="rId11"/>
    <p:sldId id="279" r:id="rId12"/>
    <p:sldId id="280" r:id="rId13"/>
    <p:sldId id="291" r:id="rId14"/>
    <p:sldId id="285" r:id="rId15"/>
    <p:sldId id="287" r:id="rId16"/>
    <p:sldId id="289" r:id="rId17"/>
    <p:sldId id="302" r:id="rId18"/>
    <p:sldId id="303" r:id="rId19"/>
    <p:sldId id="304" r:id="rId20"/>
    <p:sldId id="305" r:id="rId21"/>
    <p:sldId id="284" r:id="rId22"/>
    <p:sldId id="308" r:id="rId23"/>
    <p:sldId id="307" r:id="rId24"/>
    <p:sldId id="310" r:id="rId25"/>
    <p:sldId id="290" r:id="rId26"/>
    <p:sldId id="311" r:id="rId27"/>
    <p:sldId id="292" r:id="rId28"/>
    <p:sldId id="293" r:id="rId29"/>
    <p:sldId id="294" r:id="rId30"/>
    <p:sldId id="312" r:id="rId31"/>
    <p:sldId id="295" r:id="rId32"/>
    <p:sldId id="296" r:id="rId33"/>
    <p:sldId id="297" r:id="rId34"/>
    <p:sldId id="298" r:id="rId35"/>
    <p:sldId id="299" r:id="rId36"/>
    <p:sldId id="300" r:id="rId37"/>
    <p:sldId id="301" r:id="rId38"/>
    <p:sldId id="306" r:id="rId39"/>
    <p:sldId id="274" r:id="rId40"/>
    <p:sldId id="30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18" autoAdjust="0"/>
    <p:restoredTop sz="94660"/>
  </p:normalViewPr>
  <p:slideViewPr>
    <p:cSldViewPr snapToGrid="0">
      <p:cViewPr varScale="1">
        <p:scale>
          <a:sx n="72" d="100"/>
          <a:sy n="72" d="100"/>
        </p:scale>
        <p:origin x="108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F62B1-4FE4-4891-94C2-9B5128EFD149}" type="datetimeFigureOut">
              <a:rPr lang="en-IN" smtClean="0"/>
              <a:t>23-02-2021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5C3D3-EFB7-4EAD-8F98-64BE48EB8C0F}" type="slidenum">
              <a:rPr lang="en-IN" smtClean="0"/>
              <a:t>‹#›</a:t>
            </a:fld>
            <a:endParaRPr lang="en-IN"/>
          </a:p>
        </p:txBody>
      </p:sp>
    </p:spTree>
    <p:extLst>
      <p:ext uri="{BB962C8B-B14F-4D97-AF65-F5344CB8AC3E}">
        <p14:creationId xmlns:p14="http://schemas.microsoft.com/office/powerpoint/2010/main" val="195574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F86DCD3-95BA-4B9B-8302-247EB6DB7BF2}" type="datetimeFigureOut">
              <a:rPr lang="en-IN" smtClean="0"/>
              <a:t>23-02-2021</a:t>
            </a:fld>
            <a:endParaRPr lang="en-IN"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CB85B78-BE4B-4A23-ABE3-F354F9443C9F}" type="slidenum">
              <a:rPr lang="en-IN" smtClean="0"/>
              <a:t>‹#›</a:t>
            </a:fld>
            <a:endParaRPr lang="en-IN"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0557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16582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30479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386330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F86DCD3-95BA-4B9B-8302-247EB6DB7BF2}" type="datetimeFigureOut">
              <a:rPr lang="en-IN" smtClean="0"/>
              <a:t>23-02-2021</a:t>
            </a:fld>
            <a:endParaRPr lang="en-IN"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CB85B78-BE4B-4A23-ABE3-F354F9443C9F}" type="slidenum">
              <a:rPr lang="en-IN" smtClean="0"/>
              <a:t>‹#›</a:t>
            </a:fld>
            <a:endParaRPr lang="en-IN"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23167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91395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260713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74134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6DCD3-95BA-4B9B-8302-247EB6DB7BF2}" type="datetimeFigureOut">
              <a:rPr lang="en-IN" smtClean="0"/>
              <a:t>23-02-2021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CB85B78-BE4B-4A23-ABE3-F354F9443C9F}" type="slidenum">
              <a:rPr lang="en-IN" smtClean="0"/>
              <a:t>‹#›</a:t>
            </a:fld>
            <a:endParaRPr lang="en-IN" dirty="0"/>
          </a:p>
        </p:txBody>
      </p:sp>
    </p:spTree>
    <p:extLst>
      <p:ext uri="{BB962C8B-B14F-4D97-AF65-F5344CB8AC3E}">
        <p14:creationId xmlns:p14="http://schemas.microsoft.com/office/powerpoint/2010/main" val="46432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F86DCD3-95BA-4B9B-8302-247EB6DB7BF2}" type="datetimeFigureOut">
              <a:rPr lang="en-IN" smtClean="0"/>
              <a:t>23-02-2021</a:t>
            </a:fld>
            <a:endParaRPr lang="en-IN"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CB85B78-BE4B-4A23-ABE3-F354F9443C9F}" type="slidenum">
              <a:rPr lang="en-IN" smtClean="0"/>
              <a:t>‹#›</a:t>
            </a:fld>
            <a:endParaRPr lang="en-IN"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291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F86DCD3-95BA-4B9B-8302-247EB6DB7BF2}" type="datetimeFigureOut">
              <a:rPr lang="en-IN" smtClean="0"/>
              <a:t>23-02-2021</a:t>
            </a:fld>
            <a:endParaRPr lang="en-IN"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CB85B78-BE4B-4A23-ABE3-F354F9443C9F}" type="slidenum">
              <a:rPr lang="en-IN" smtClean="0"/>
              <a:t>‹#›</a:t>
            </a:fld>
            <a:endParaRPr lang="en-IN"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932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F86DCD3-95BA-4B9B-8302-247EB6DB7BF2}" type="datetimeFigureOut">
              <a:rPr lang="en-IN" smtClean="0"/>
              <a:t>23-02-2021</a:t>
            </a:fld>
            <a:endParaRPr lang="en-IN"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CB85B78-BE4B-4A23-ABE3-F354F9443C9F}" type="slidenum">
              <a:rPr lang="en-IN" smtClean="0"/>
              <a:t>‹#›</a:t>
            </a:fld>
            <a:endParaRPr lang="en-IN"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57226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ibm.com/support/knowledgecenter/SSEP7J_11.1.0/com.ibm.swg.ba.cognos.cbi.doc/welcom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Questionnare.pdf"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Sampling.xls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Sample%20Size%20Determination%20Final.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510B72-A015-40BE-8704-4BAD54223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338998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05CD7-DB74-4B50-8206-BBAF099D03FB}"/>
              </a:ext>
            </a:extLst>
          </p:cNvPr>
          <p:cNvSpPr>
            <a:spLocks noGrp="1"/>
          </p:cNvSpPr>
          <p:nvPr>
            <p:ph idx="1"/>
          </p:nvPr>
        </p:nvSpPr>
        <p:spPr>
          <a:xfrm>
            <a:off x="971550" y="1398104"/>
            <a:ext cx="7200900" cy="5015947"/>
          </a:xfrm>
        </p:spPr>
        <p:txBody>
          <a:bodyPr>
            <a:normAutofit fontScale="47500" lnSpcReduction="20000"/>
          </a:bodyPr>
          <a:lstStyle/>
          <a:p>
            <a:pPr marL="0" indent="0">
              <a:buNone/>
            </a:pPr>
            <a:r>
              <a:rPr lang="en-IN" sz="5900" dirty="0"/>
              <a:t>[Python3 Code]</a:t>
            </a:r>
          </a:p>
          <a:p>
            <a:pPr marL="0" indent="0">
              <a:buNone/>
            </a:pPr>
            <a:endParaRPr lang="en-IN" sz="5900" dirty="0"/>
          </a:p>
          <a:p>
            <a:pPr marL="0" indent="0">
              <a:buNone/>
            </a:pPr>
            <a:r>
              <a:rPr lang="en-IN" sz="5900" dirty="0"/>
              <a:t>&gt;&gt;&gt;</a:t>
            </a:r>
            <a:r>
              <a:rPr lang="en-IN" sz="5900" dirty="0" err="1"/>
              <a:t>chipower</a:t>
            </a:r>
            <a:r>
              <a:rPr lang="en-IN" sz="5900" dirty="0"/>
              <a:t>=</a:t>
            </a:r>
            <a:r>
              <a:rPr lang="en-IN" sz="5900" dirty="0" err="1"/>
              <a:t>power.GofChisquarePower</a:t>
            </a:r>
            <a:r>
              <a:rPr lang="en-IN" sz="5900" dirty="0"/>
              <a:t>()</a:t>
            </a:r>
          </a:p>
          <a:p>
            <a:pPr marL="0" indent="0">
              <a:buNone/>
            </a:pPr>
            <a:r>
              <a:rPr lang="en-IN" sz="5900" dirty="0"/>
              <a:t>&gt;&gt;&gt;import </a:t>
            </a:r>
            <a:r>
              <a:rPr lang="en-IN" sz="5900" dirty="0" err="1"/>
              <a:t>statsmodels.stats.power</a:t>
            </a:r>
            <a:r>
              <a:rPr lang="en-IN" sz="5900" dirty="0"/>
              <a:t> as power</a:t>
            </a:r>
          </a:p>
          <a:p>
            <a:pPr marL="0" indent="0">
              <a:buNone/>
            </a:pPr>
            <a:r>
              <a:rPr lang="en-IN" sz="5900" dirty="0"/>
              <a:t>&gt;&gt;&gt;A=</a:t>
            </a:r>
            <a:r>
              <a:rPr lang="en-IN" sz="5900" dirty="0" err="1"/>
              <a:t>chipower.solve_power</a:t>
            </a:r>
            <a:r>
              <a:rPr lang="en-IN" sz="5900" dirty="0"/>
              <a:t>(0.216,nobs=</a:t>
            </a:r>
            <a:r>
              <a:rPr lang="en-IN" sz="5900" dirty="0" err="1"/>
              <a:t>None,alpha</a:t>
            </a:r>
            <a:r>
              <a:rPr lang="en-IN" sz="5900" dirty="0"/>
              <a:t>=0.05,power=0.8,n_bins=4)</a:t>
            </a:r>
          </a:p>
          <a:p>
            <a:pPr marL="0" indent="0">
              <a:buNone/>
            </a:pPr>
            <a:r>
              <a:rPr lang="en-IN" sz="5900" dirty="0"/>
              <a:t>&gt;&gt;&gt;print("Gender*Awareness:-“,A)</a:t>
            </a:r>
          </a:p>
          <a:p>
            <a:pPr marL="0" indent="0">
              <a:buNone/>
            </a:pPr>
            <a:endParaRPr lang="en-IN" sz="5900" dirty="0"/>
          </a:p>
          <a:p>
            <a:r>
              <a:rPr lang="en-IN" sz="5900" b="1" dirty="0"/>
              <a:t>Max Sample Size : 491</a:t>
            </a:r>
          </a:p>
          <a:p>
            <a:endParaRPr lang="en-IN" dirty="0"/>
          </a:p>
        </p:txBody>
      </p:sp>
    </p:spTree>
    <p:extLst>
      <p:ext uri="{BB962C8B-B14F-4D97-AF65-F5344CB8AC3E}">
        <p14:creationId xmlns:p14="http://schemas.microsoft.com/office/powerpoint/2010/main" val="31939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3FE4-F8D4-465D-82C3-7718B604735B}"/>
              </a:ext>
            </a:extLst>
          </p:cNvPr>
          <p:cNvSpPr>
            <a:spLocks noGrp="1"/>
          </p:cNvSpPr>
          <p:nvPr>
            <p:ph type="title"/>
          </p:nvPr>
        </p:nvSpPr>
        <p:spPr/>
        <p:txBody>
          <a:bodyPr/>
          <a:lstStyle/>
          <a:p>
            <a:r>
              <a:rPr lang="en-US" dirty="0"/>
              <a:t>2. For Proportion Test</a:t>
            </a:r>
            <a:endParaRPr lang="en-IN" dirty="0"/>
          </a:p>
        </p:txBody>
      </p:sp>
      <p:sp>
        <p:nvSpPr>
          <p:cNvPr id="3" name="Content Placeholder 2">
            <a:extLst>
              <a:ext uri="{FF2B5EF4-FFF2-40B4-BE49-F238E27FC236}">
                <a16:creationId xmlns:a16="http://schemas.microsoft.com/office/drawing/2014/main" id="{A85DF144-9764-420D-9A17-42B7A87D4D92}"/>
              </a:ext>
            </a:extLst>
          </p:cNvPr>
          <p:cNvSpPr>
            <a:spLocks noGrp="1"/>
          </p:cNvSpPr>
          <p:nvPr>
            <p:ph idx="1"/>
          </p:nvPr>
        </p:nvSpPr>
        <p:spPr/>
        <p:txBody>
          <a:bodyPr/>
          <a:lstStyle/>
          <a:p>
            <a:pPr marL="0" indent="0">
              <a:buNone/>
            </a:pPr>
            <a:r>
              <a:rPr lang="en-US" sz="2800" dirty="0"/>
              <a:t> n=        N z</a:t>
            </a:r>
            <a:r>
              <a:rPr lang="en-US" sz="2800" baseline="30000" dirty="0"/>
              <a:t>2 </a:t>
            </a:r>
            <a:r>
              <a:rPr lang="en-US" sz="2800" baseline="-25000" dirty="0"/>
              <a:t>α/2</a:t>
            </a:r>
            <a:r>
              <a:rPr lang="en-US" sz="2800" dirty="0"/>
              <a:t> p(1-p)</a:t>
            </a:r>
          </a:p>
          <a:p>
            <a:pPr marL="0" indent="0">
              <a:buNone/>
            </a:pPr>
            <a:r>
              <a:rPr lang="en-US" sz="2800" dirty="0"/>
              <a:t>       d</a:t>
            </a:r>
            <a:r>
              <a:rPr lang="en-US" sz="2800" baseline="30000" dirty="0"/>
              <a:t>2</a:t>
            </a:r>
            <a:r>
              <a:rPr lang="en-US" sz="2800" dirty="0"/>
              <a:t>(N-1)+ z</a:t>
            </a:r>
            <a:r>
              <a:rPr lang="en-US" sz="2800" baseline="30000" dirty="0"/>
              <a:t>2 </a:t>
            </a:r>
            <a:r>
              <a:rPr lang="en-US" sz="2800" baseline="-25000" dirty="0"/>
              <a:t>α/2</a:t>
            </a:r>
            <a:r>
              <a:rPr lang="en-US" sz="2800" dirty="0"/>
              <a:t> p(1-p)</a:t>
            </a:r>
          </a:p>
          <a:p>
            <a:pPr marL="0" indent="0">
              <a:buNone/>
            </a:pPr>
            <a:endParaRPr lang="en-US" sz="2800" dirty="0"/>
          </a:p>
          <a:p>
            <a:endParaRPr lang="en-US" sz="2800" b="1" dirty="0"/>
          </a:p>
          <a:p>
            <a:r>
              <a:rPr lang="en-US" sz="2800" b="1" dirty="0"/>
              <a:t>Max Sample Size : 200</a:t>
            </a:r>
          </a:p>
          <a:p>
            <a:pPr marL="0" indent="0">
              <a:buNone/>
            </a:pPr>
            <a:r>
              <a:rPr lang="en-US" baseline="-25000" dirty="0"/>
              <a:t>           </a:t>
            </a:r>
            <a:endParaRPr lang="en-IN" baseline="-25000" dirty="0"/>
          </a:p>
        </p:txBody>
      </p:sp>
      <p:cxnSp>
        <p:nvCxnSpPr>
          <p:cNvPr id="6" name="Straight Connector 5">
            <a:extLst>
              <a:ext uri="{FF2B5EF4-FFF2-40B4-BE49-F238E27FC236}">
                <a16:creationId xmlns:a16="http://schemas.microsoft.com/office/drawing/2014/main" id="{D919DB1C-E7C2-47D1-B0B1-F947AD443EAC}"/>
              </a:ext>
            </a:extLst>
          </p:cNvPr>
          <p:cNvCxnSpPr>
            <a:cxnSpLocks/>
          </p:cNvCxnSpPr>
          <p:nvPr/>
        </p:nvCxnSpPr>
        <p:spPr>
          <a:xfrm>
            <a:off x="1934817" y="2809460"/>
            <a:ext cx="294198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858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3F776-CE2B-49D8-8EC5-CF2CF7D442E4}"/>
              </a:ext>
            </a:extLst>
          </p:cNvPr>
          <p:cNvSpPr>
            <a:spLocks noGrp="1"/>
          </p:cNvSpPr>
          <p:nvPr>
            <p:ph idx="1"/>
          </p:nvPr>
        </p:nvSpPr>
        <p:spPr>
          <a:xfrm>
            <a:off x="1028700" y="2895601"/>
            <a:ext cx="7200900" cy="3581400"/>
          </a:xfrm>
        </p:spPr>
        <p:txBody>
          <a:bodyPr>
            <a:normAutofit/>
          </a:bodyPr>
          <a:lstStyle/>
          <a:p>
            <a:r>
              <a:rPr lang="en-US" sz="4000" dirty="0"/>
              <a:t>Collected Sample : 107</a:t>
            </a:r>
          </a:p>
          <a:p>
            <a:r>
              <a:rPr lang="en-US" sz="4000" dirty="0"/>
              <a:t>Required Sample : 491</a:t>
            </a:r>
          </a:p>
          <a:p>
            <a:pPr marL="0" indent="0">
              <a:buNone/>
            </a:pPr>
            <a:endParaRPr lang="en-US" sz="4000" dirty="0"/>
          </a:p>
        </p:txBody>
      </p:sp>
      <p:sp>
        <p:nvSpPr>
          <p:cNvPr id="4" name="Title 1">
            <a:extLst>
              <a:ext uri="{FF2B5EF4-FFF2-40B4-BE49-F238E27FC236}">
                <a16:creationId xmlns:a16="http://schemas.microsoft.com/office/drawing/2014/main" id="{AAC47E0E-F09B-4A35-B991-8832C47CAD3F}"/>
              </a:ext>
            </a:extLst>
          </p:cNvPr>
          <p:cNvSpPr>
            <a:spLocks noGrp="1"/>
          </p:cNvSpPr>
          <p:nvPr>
            <p:ph type="title"/>
          </p:nvPr>
        </p:nvSpPr>
        <p:spPr>
          <a:xfrm>
            <a:off x="1028700" y="685800"/>
            <a:ext cx="7200900" cy="1485900"/>
          </a:xfrm>
        </p:spPr>
        <p:txBody>
          <a:bodyPr>
            <a:normAutofit/>
          </a:bodyPr>
          <a:lstStyle/>
          <a:p>
            <a:r>
              <a:rPr lang="en-US" sz="6600" dirty="0"/>
              <a:t>Sample Size</a:t>
            </a:r>
            <a:endParaRPr lang="en-IN" sz="6600" dirty="0"/>
          </a:p>
        </p:txBody>
      </p:sp>
    </p:spTree>
    <p:extLst>
      <p:ext uri="{BB962C8B-B14F-4D97-AF65-F5344CB8AC3E}">
        <p14:creationId xmlns:p14="http://schemas.microsoft.com/office/powerpoint/2010/main" val="289281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638-8E68-4762-A159-556ADF2AA01C}"/>
              </a:ext>
            </a:extLst>
          </p:cNvPr>
          <p:cNvSpPr>
            <a:spLocks noGrp="1"/>
          </p:cNvSpPr>
          <p:nvPr>
            <p:ph type="title"/>
          </p:nvPr>
        </p:nvSpPr>
        <p:spPr>
          <a:xfrm>
            <a:off x="1315303" y="2105167"/>
            <a:ext cx="7200900" cy="1485900"/>
          </a:xfrm>
        </p:spPr>
        <p:txBody>
          <a:bodyPr>
            <a:noAutofit/>
          </a:bodyPr>
          <a:lstStyle/>
          <a:p>
            <a:r>
              <a:rPr lang="en-US" sz="7200" dirty="0"/>
              <a:t>Graphical Representation </a:t>
            </a:r>
            <a:endParaRPr lang="en-IN" sz="7200" dirty="0"/>
          </a:p>
        </p:txBody>
      </p:sp>
    </p:spTree>
    <p:extLst>
      <p:ext uri="{BB962C8B-B14F-4D97-AF65-F5344CB8AC3E}">
        <p14:creationId xmlns:p14="http://schemas.microsoft.com/office/powerpoint/2010/main" val="197653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BE28C6-CD93-46C1-9CDC-BC43AB26EC9C}"/>
              </a:ext>
            </a:extLst>
          </p:cNvPr>
          <p:cNvPicPr>
            <a:picLocks noChangeAspect="1"/>
          </p:cNvPicPr>
          <p:nvPr/>
        </p:nvPicPr>
        <p:blipFill>
          <a:blip r:embed="rId2"/>
          <a:stretch>
            <a:fillRect/>
          </a:stretch>
        </p:blipFill>
        <p:spPr>
          <a:xfrm>
            <a:off x="0" y="0"/>
            <a:ext cx="5693834" cy="3429000"/>
          </a:xfrm>
          <a:prstGeom prst="rect">
            <a:avLst/>
          </a:prstGeom>
        </p:spPr>
      </p:pic>
      <p:pic>
        <p:nvPicPr>
          <p:cNvPr id="6" name="Picture 5">
            <a:extLst>
              <a:ext uri="{FF2B5EF4-FFF2-40B4-BE49-F238E27FC236}">
                <a16:creationId xmlns:a16="http://schemas.microsoft.com/office/drawing/2014/main" id="{81BBC21A-F9CC-41E7-8772-B3AE43A6C371}"/>
              </a:ext>
            </a:extLst>
          </p:cNvPr>
          <p:cNvPicPr>
            <a:picLocks noChangeAspect="1"/>
          </p:cNvPicPr>
          <p:nvPr/>
        </p:nvPicPr>
        <p:blipFill>
          <a:blip r:embed="rId3"/>
          <a:stretch>
            <a:fillRect/>
          </a:stretch>
        </p:blipFill>
        <p:spPr>
          <a:xfrm>
            <a:off x="3278459" y="3429000"/>
            <a:ext cx="5865542" cy="3429000"/>
          </a:xfrm>
          <a:prstGeom prst="rect">
            <a:avLst/>
          </a:prstGeom>
        </p:spPr>
      </p:pic>
    </p:spTree>
    <p:extLst>
      <p:ext uri="{BB962C8B-B14F-4D97-AF65-F5344CB8AC3E}">
        <p14:creationId xmlns:p14="http://schemas.microsoft.com/office/powerpoint/2010/main" val="35609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294158-D4E2-4B55-B36A-E036736E479D}"/>
              </a:ext>
            </a:extLst>
          </p:cNvPr>
          <p:cNvPicPr>
            <a:picLocks noChangeAspect="1"/>
          </p:cNvPicPr>
          <p:nvPr/>
        </p:nvPicPr>
        <p:blipFill>
          <a:blip r:embed="rId2"/>
          <a:stretch>
            <a:fillRect/>
          </a:stretch>
        </p:blipFill>
        <p:spPr>
          <a:xfrm>
            <a:off x="-1" y="-1"/>
            <a:ext cx="6367470" cy="3429000"/>
          </a:xfrm>
          <a:prstGeom prst="rect">
            <a:avLst/>
          </a:prstGeom>
        </p:spPr>
      </p:pic>
      <p:pic>
        <p:nvPicPr>
          <p:cNvPr id="4" name="Picture 3">
            <a:extLst>
              <a:ext uri="{FF2B5EF4-FFF2-40B4-BE49-F238E27FC236}">
                <a16:creationId xmlns:a16="http://schemas.microsoft.com/office/drawing/2014/main" id="{6483D295-651C-4E23-9EA5-240DD4BECC55}"/>
              </a:ext>
            </a:extLst>
          </p:cNvPr>
          <p:cNvPicPr>
            <a:picLocks noChangeAspect="1"/>
          </p:cNvPicPr>
          <p:nvPr/>
        </p:nvPicPr>
        <p:blipFill>
          <a:blip r:embed="rId3"/>
          <a:stretch>
            <a:fillRect/>
          </a:stretch>
        </p:blipFill>
        <p:spPr>
          <a:xfrm>
            <a:off x="3083998" y="3429000"/>
            <a:ext cx="6097373" cy="3429000"/>
          </a:xfrm>
          <a:prstGeom prst="rect">
            <a:avLst/>
          </a:prstGeom>
        </p:spPr>
      </p:pic>
    </p:spTree>
    <p:extLst>
      <p:ext uri="{BB962C8B-B14F-4D97-AF65-F5344CB8AC3E}">
        <p14:creationId xmlns:p14="http://schemas.microsoft.com/office/powerpoint/2010/main" val="112950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73CC2F-E771-4D72-8F90-14B8510D7DFA}"/>
              </a:ext>
            </a:extLst>
          </p:cNvPr>
          <p:cNvPicPr>
            <a:picLocks noChangeAspect="1"/>
          </p:cNvPicPr>
          <p:nvPr/>
        </p:nvPicPr>
        <p:blipFill>
          <a:blip r:embed="rId2"/>
          <a:stretch>
            <a:fillRect/>
          </a:stretch>
        </p:blipFill>
        <p:spPr>
          <a:xfrm>
            <a:off x="1214650" y="996288"/>
            <a:ext cx="7124131" cy="4858602"/>
          </a:xfrm>
          <a:prstGeom prst="rect">
            <a:avLst/>
          </a:prstGeom>
        </p:spPr>
      </p:pic>
    </p:spTree>
    <p:extLst>
      <p:ext uri="{BB962C8B-B14F-4D97-AF65-F5344CB8AC3E}">
        <p14:creationId xmlns:p14="http://schemas.microsoft.com/office/powerpoint/2010/main" val="381150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Why do you think it is helpful ?. Number of responses: 83 responses.">
            <a:extLst>
              <a:ext uri="{FF2B5EF4-FFF2-40B4-BE49-F238E27FC236}">
                <a16:creationId xmlns:a16="http://schemas.microsoft.com/office/drawing/2014/main" id="{787E1D28-14F8-47A1-A0AA-C4C945284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1809"/>
            <a:ext cx="4452730" cy="49761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Why do you think it is NOT helpful ?. Number of responses: 22 responses.">
            <a:extLst>
              <a:ext uri="{FF2B5EF4-FFF2-40B4-BE49-F238E27FC236}">
                <a16:creationId xmlns:a16="http://schemas.microsoft.com/office/drawing/2014/main" id="{48679BEB-0F2D-46B4-A0DF-D72949FC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730" y="1881808"/>
            <a:ext cx="4691270" cy="49761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70EB10-94A5-4E2F-8A2D-0C73AE5FFB36}"/>
              </a:ext>
            </a:extLst>
          </p:cNvPr>
          <p:cNvSpPr txBox="1"/>
          <p:nvPr/>
        </p:nvSpPr>
        <p:spPr>
          <a:xfrm>
            <a:off x="1749287" y="715617"/>
            <a:ext cx="6082748" cy="646331"/>
          </a:xfrm>
          <a:prstGeom prst="rect">
            <a:avLst/>
          </a:prstGeom>
          <a:noFill/>
        </p:spPr>
        <p:txBody>
          <a:bodyPr wrap="square" rtlCol="0">
            <a:spAutoFit/>
          </a:bodyPr>
          <a:lstStyle/>
          <a:p>
            <a:r>
              <a:rPr lang="en-IN" sz="3600" dirty="0"/>
              <a:t>Motor Vehicle Act</a:t>
            </a:r>
          </a:p>
        </p:txBody>
      </p:sp>
    </p:spTree>
    <p:extLst>
      <p:ext uri="{BB962C8B-B14F-4D97-AF65-F5344CB8AC3E}">
        <p14:creationId xmlns:p14="http://schemas.microsoft.com/office/powerpoint/2010/main" val="92925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Why do you think it is helpful ?. Number of responses: 83 responses.">
            <a:extLst>
              <a:ext uri="{FF2B5EF4-FFF2-40B4-BE49-F238E27FC236}">
                <a16:creationId xmlns:a16="http://schemas.microsoft.com/office/drawing/2014/main" id="{1A1C2E89-C086-4E67-A8AD-1BD33A513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48070"/>
            <a:ext cx="4572000" cy="49099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Why do you think it is NOT helpful ?. Number of responses: 22 responses.">
            <a:extLst>
              <a:ext uri="{FF2B5EF4-FFF2-40B4-BE49-F238E27FC236}">
                <a16:creationId xmlns:a16="http://schemas.microsoft.com/office/drawing/2014/main" id="{CA2E42C1-0384-46CD-ACFA-03DCD6009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948071"/>
            <a:ext cx="4572000" cy="4793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4A27C7-5571-4A41-8CFD-B278D30571A8}"/>
              </a:ext>
            </a:extLst>
          </p:cNvPr>
          <p:cNvSpPr txBox="1"/>
          <p:nvPr/>
        </p:nvSpPr>
        <p:spPr>
          <a:xfrm>
            <a:off x="2080592" y="636103"/>
            <a:ext cx="5605669" cy="646331"/>
          </a:xfrm>
          <a:prstGeom prst="rect">
            <a:avLst/>
          </a:prstGeom>
          <a:noFill/>
        </p:spPr>
        <p:txBody>
          <a:bodyPr wrap="square" rtlCol="0">
            <a:spAutoFit/>
          </a:bodyPr>
          <a:lstStyle/>
          <a:p>
            <a:r>
              <a:rPr lang="en-IN" sz="3600" dirty="0"/>
              <a:t>Demonetization</a:t>
            </a:r>
          </a:p>
        </p:txBody>
      </p:sp>
    </p:spTree>
    <p:extLst>
      <p:ext uri="{BB962C8B-B14F-4D97-AF65-F5344CB8AC3E}">
        <p14:creationId xmlns:p14="http://schemas.microsoft.com/office/powerpoint/2010/main" val="263498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Why do you think it is helpful ?. Number of responses: 84 responses.">
            <a:extLst>
              <a:ext uri="{FF2B5EF4-FFF2-40B4-BE49-F238E27FC236}">
                <a16:creationId xmlns:a16="http://schemas.microsoft.com/office/drawing/2014/main" id="{0E7CEC46-C107-4BB5-937F-1FF219AE0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74574"/>
            <a:ext cx="4691270" cy="4883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Why do you think it is NOT helpful ?. Number of responses: 21 responses.">
            <a:extLst>
              <a:ext uri="{FF2B5EF4-FFF2-40B4-BE49-F238E27FC236}">
                <a16:creationId xmlns:a16="http://schemas.microsoft.com/office/drawing/2014/main" id="{E6AE7672-BDA0-4703-8454-0A02EA10F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271" y="1974574"/>
            <a:ext cx="4452730" cy="48834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E2F357-8820-4285-B9CD-1EE6475E20A6}"/>
              </a:ext>
            </a:extLst>
          </p:cNvPr>
          <p:cNvSpPr txBox="1"/>
          <p:nvPr/>
        </p:nvSpPr>
        <p:spPr>
          <a:xfrm>
            <a:off x="1524000" y="503582"/>
            <a:ext cx="6096000" cy="646331"/>
          </a:xfrm>
          <a:prstGeom prst="rect">
            <a:avLst/>
          </a:prstGeom>
          <a:noFill/>
        </p:spPr>
        <p:txBody>
          <a:bodyPr wrap="square" rtlCol="0">
            <a:spAutoFit/>
          </a:bodyPr>
          <a:lstStyle/>
          <a:p>
            <a:r>
              <a:rPr lang="en-IN" sz="3600" dirty="0"/>
              <a:t>Pradhan Mantri </a:t>
            </a:r>
            <a:r>
              <a:rPr lang="en-IN" sz="3600" dirty="0" err="1"/>
              <a:t>Awas</a:t>
            </a:r>
            <a:r>
              <a:rPr lang="en-IN" sz="3600" dirty="0"/>
              <a:t> </a:t>
            </a:r>
            <a:r>
              <a:rPr lang="en-IN" sz="3600" dirty="0" err="1"/>
              <a:t>Yojna</a:t>
            </a:r>
            <a:endParaRPr lang="en-IN" sz="3600" dirty="0"/>
          </a:p>
        </p:txBody>
      </p:sp>
    </p:spTree>
    <p:extLst>
      <p:ext uri="{BB962C8B-B14F-4D97-AF65-F5344CB8AC3E}">
        <p14:creationId xmlns:p14="http://schemas.microsoft.com/office/powerpoint/2010/main" val="324029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4676-528E-4EB4-8B6D-0275D5657382}"/>
              </a:ext>
            </a:extLst>
          </p:cNvPr>
          <p:cNvSpPr>
            <a:spLocks noGrp="1"/>
          </p:cNvSpPr>
          <p:nvPr>
            <p:ph type="ctrTitle"/>
          </p:nvPr>
        </p:nvSpPr>
        <p:spPr>
          <a:xfrm>
            <a:off x="1143000" y="1504253"/>
            <a:ext cx="6858000" cy="3677348"/>
          </a:xfrm>
        </p:spPr>
        <p:txBody>
          <a:bodyPr anchor="ctr">
            <a:normAutofit fontScale="90000"/>
          </a:bodyPr>
          <a:lstStyle/>
          <a:p>
            <a:r>
              <a:rPr lang="en-US" dirty="0"/>
              <a:t>OPINIONS OF VADODARA ON major central GOVERNMENT DECISIONS</a:t>
            </a:r>
            <a:endParaRPr lang="en-IN" dirty="0"/>
          </a:p>
        </p:txBody>
      </p:sp>
      <p:pic>
        <p:nvPicPr>
          <p:cNvPr id="4" name="Picture 3">
            <a:extLst>
              <a:ext uri="{FF2B5EF4-FFF2-40B4-BE49-F238E27FC236}">
                <a16:creationId xmlns:a16="http://schemas.microsoft.com/office/drawing/2014/main" id="{CD7F89FC-8C41-422C-B574-4AC4F9864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252" y="81893"/>
            <a:ext cx="1378226" cy="1382601"/>
          </a:xfrm>
          <a:prstGeom prst="rect">
            <a:avLst/>
          </a:prstGeom>
        </p:spPr>
      </p:pic>
      <p:sp>
        <p:nvSpPr>
          <p:cNvPr id="3" name="TextBox 2">
            <a:extLst>
              <a:ext uri="{FF2B5EF4-FFF2-40B4-BE49-F238E27FC236}">
                <a16:creationId xmlns:a16="http://schemas.microsoft.com/office/drawing/2014/main" id="{26B6AC9F-A69A-4046-BB99-FDC09D1F58D6}"/>
              </a:ext>
            </a:extLst>
          </p:cNvPr>
          <p:cNvSpPr txBox="1"/>
          <p:nvPr/>
        </p:nvSpPr>
        <p:spPr>
          <a:xfrm>
            <a:off x="278295" y="5353747"/>
            <a:ext cx="5340626" cy="1077218"/>
          </a:xfrm>
          <a:prstGeom prst="rect">
            <a:avLst/>
          </a:prstGeom>
          <a:noFill/>
        </p:spPr>
        <p:txBody>
          <a:bodyPr wrap="square" rtlCol="0">
            <a:spAutoFit/>
          </a:bodyPr>
          <a:lstStyle/>
          <a:p>
            <a:r>
              <a:rPr lang="en-US" sz="3200" dirty="0"/>
              <a:t>Guided by :</a:t>
            </a:r>
          </a:p>
          <a:p>
            <a:r>
              <a:rPr lang="en-US" sz="3200" dirty="0"/>
              <a:t>Jayshree Madam</a:t>
            </a:r>
            <a:endParaRPr lang="en-IN" sz="3200" dirty="0"/>
          </a:p>
        </p:txBody>
      </p:sp>
    </p:spTree>
    <p:extLst>
      <p:ext uri="{BB962C8B-B14F-4D97-AF65-F5344CB8AC3E}">
        <p14:creationId xmlns:p14="http://schemas.microsoft.com/office/powerpoint/2010/main" val="129175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orms response chart. Question title: Why do you think it is helpful ?. Number of responses: 9 responses.">
            <a:extLst>
              <a:ext uri="{FF2B5EF4-FFF2-40B4-BE49-F238E27FC236}">
                <a16:creationId xmlns:a16="http://schemas.microsoft.com/office/drawing/2014/main" id="{7ABB4FB7-73D0-454D-8035-6B214E55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097"/>
            <a:ext cx="4572000" cy="475090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orms response chart. Question title: Why do you think it is NOT helpful ?. Number of responses: 2 responses.">
            <a:extLst>
              <a:ext uri="{FF2B5EF4-FFF2-40B4-BE49-F238E27FC236}">
                <a16:creationId xmlns:a16="http://schemas.microsoft.com/office/drawing/2014/main" id="{A326624E-D87C-4DA1-851A-F2484E613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07097"/>
            <a:ext cx="4572001" cy="47509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273C5A-495B-47B6-9BF2-E6FB33D01D5A}"/>
              </a:ext>
            </a:extLst>
          </p:cNvPr>
          <p:cNvSpPr txBox="1"/>
          <p:nvPr/>
        </p:nvSpPr>
        <p:spPr>
          <a:xfrm>
            <a:off x="1510749" y="477079"/>
            <a:ext cx="5830956" cy="646331"/>
          </a:xfrm>
          <a:prstGeom prst="rect">
            <a:avLst/>
          </a:prstGeom>
          <a:noFill/>
        </p:spPr>
        <p:txBody>
          <a:bodyPr wrap="square" rtlCol="0">
            <a:spAutoFit/>
          </a:bodyPr>
          <a:lstStyle/>
          <a:p>
            <a:r>
              <a:rPr lang="en-US" sz="3600"/>
              <a:t>Goods And Service Tax (GST)</a:t>
            </a:r>
            <a:endParaRPr lang="en-IN" sz="3600" dirty="0"/>
          </a:p>
        </p:txBody>
      </p:sp>
    </p:spTree>
    <p:extLst>
      <p:ext uri="{BB962C8B-B14F-4D97-AF65-F5344CB8AC3E}">
        <p14:creationId xmlns:p14="http://schemas.microsoft.com/office/powerpoint/2010/main" val="204113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236B-E4C6-4966-88AF-C0C492E16F43}"/>
              </a:ext>
            </a:extLst>
          </p:cNvPr>
          <p:cNvSpPr>
            <a:spLocks noGrp="1"/>
          </p:cNvSpPr>
          <p:nvPr>
            <p:ph type="title"/>
          </p:nvPr>
        </p:nvSpPr>
        <p:spPr>
          <a:xfrm>
            <a:off x="1383542" y="2391770"/>
            <a:ext cx="7200900" cy="1485900"/>
          </a:xfrm>
        </p:spPr>
        <p:txBody>
          <a:bodyPr>
            <a:noAutofit/>
          </a:bodyPr>
          <a:lstStyle/>
          <a:p>
            <a:r>
              <a:rPr lang="en-US" sz="7200" dirty="0"/>
              <a:t>Statistical Analysis</a:t>
            </a:r>
            <a:endParaRPr lang="en-IN" sz="7200" dirty="0"/>
          </a:p>
        </p:txBody>
      </p:sp>
    </p:spTree>
    <p:extLst>
      <p:ext uri="{BB962C8B-B14F-4D97-AF65-F5344CB8AC3E}">
        <p14:creationId xmlns:p14="http://schemas.microsoft.com/office/powerpoint/2010/main" val="207830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C5D59B-F8FB-425C-98D6-D754260FF622}"/>
              </a:ext>
            </a:extLst>
          </p:cNvPr>
          <p:cNvSpPr txBox="1">
            <a:spLocks/>
          </p:cNvSpPr>
          <p:nvPr/>
        </p:nvSpPr>
        <p:spPr>
          <a:xfrm>
            <a:off x="715618" y="3074505"/>
            <a:ext cx="8574157"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4000" b="1" dirty="0">
                <a:ea typeface="Calibri" panose="020F0502020204030204" pitchFamily="34" charset="0"/>
              </a:rPr>
              <a:t>1. Multiple Response Crosstabulation</a:t>
            </a:r>
            <a:endParaRPr lang="en-IN" sz="4000" dirty="0"/>
          </a:p>
        </p:txBody>
      </p:sp>
    </p:spTree>
    <p:extLst>
      <p:ext uri="{BB962C8B-B14F-4D97-AF65-F5344CB8AC3E}">
        <p14:creationId xmlns:p14="http://schemas.microsoft.com/office/powerpoint/2010/main" val="361713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73C7EC-F753-401D-B633-525A4585F2A1}"/>
              </a:ext>
            </a:extLst>
          </p:cNvPr>
          <p:cNvGraphicFramePr>
            <a:graphicFrameLocks noGrp="1"/>
          </p:cNvGraphicFramePr>
          <p:nvPr>
            <p:extLst>
              <p:ext uri="{D42A27DB-BD31-4B8C-83A1-F6EECF244321}">
                <p14:modId xmlns:p14="http://schemas.microsoft.com/office/powerpoint/2010/main" val="2786189961"/>
              </p:ext>
            </p:extLst>
          </p:nvPr>
        </p:nvGraphicFramePr>
        <p:xfrm>
          <a:off x="0" y="1683022"/>
          <a:ext cx="5885412" cy="5174976"/>
        </p:xfrm>
        <a:graphic>
          <a:graphicData uri="http://schemas.openxmlformats.org/drawingml/2006/table">
            <a:tbl>
              <a:tblPr/>
              <a:tblGrid>
                <a:gridCol w="1436185">
                  <a:extLst>
                    <a:ext uri="{9D8B030D-6E8A-4147-A177-3AD203B41FA5}">
                      <a16:colId xmlns:a16="http://schemas.microsoft.com/office/drawing/2014/main" val="1227784470"/>
                    </a:ext>
                  </a:extLst>
                </a:gridCol>
                <a:gridCol w="596720">
                  <a:extLst>
                    <a:ext uri="{9D8B030D-6E8A-4147-A177-3AD203B41FA5}">
                      <a16:colId xmlns:a16="http://schemas.microsoft.com/office/drawing/2014/main" val="2463741183"/>
                    </a:ext>
                  </a:extLst>
                </a:gridCol>
                <a:gridCol w="515587">
                  <a:extLst>
                    <a:ext uri="{9D8B030D-6E8A-4147-A177-3AD203B41FA5}">
                      <a16:colId xmlns:a16="http://schemas.microsoft.com/office/drawing/2014/main" val="1639600080"/>
                    </a:ext>
                  </a:extLst>
                </a:gridCol>
                <a:gridCol w="667384">
                  <a:extLst>
                    <a:ext uri="{9D8B030D-6E8A-4147-A177-3AD203B41FA5}">
                      <a16:colId xmlns:a16="http://schemas.microsoft.com/office/drawing/2014/main" val="3597879091"/>
                    </a:ext>
                  </a:extLst>
                </a:gridCol>
                <a:gridCol w="667384">
                  <a:extLst>
                    <a:ext uri="{9D8B030D-6E8A-4147-A177-3AD203B41FA5}">
                      <a16:colId xmlns:a16="http://schemas.microsoft.com/office/drawing/2014/main" val="831728436"/>
                    </a:ext>
                  </a:extLst>
                </a:gridCol>
                <a:gridCol w="667384">
                  <a:extLst>
                    <a:ext uri="{9D8B030D-6E8A-4147-A177-3AD203B41FA5}">
                      <a16:colId xmlns:a16="http://schemas.microsoft.com/office/drawing/2014/main" val="329400372"/>
                    </a:ext>
                  </a:extLst>
                </a:gridCol>
                <a:gridCol w="667384">
                  <a:extLst>
                    <a:ext uri="{9D8B030D-6E8A-4147-A177-3AD203B41FA5}">
                      <a16:colId xmlns:a16="http://schemas.microsoft.com/office/drawing/2014/main" val="3293804594"/>
                    </a:ext>
                  </a:extLst>
                </a:gridCol>
                <a:gridCol w="667384">
                  <a:extLst>
                    <a:ext uri="{9D8B030D-6E8A-4147-A177-3AD203B41FA5}">
                      <a16:colId xmlns:a16="http://schemas.microsoft.com/office/drawing/2014/main" val="2637677214"/>
                    </a:ext>
                  </a:extLst>
                </a:gridCol>
              </a:tblGrid>
              <a:tr h="285173">
                <a:tc gridSpan="8">
                  <a:txBody>
                    <a:bodyPr/>
                    <a:lstStyle/>
                    <a:p>
                      <a:pPr marL="38100" marR="38100" algn="ctr">
                        <a:lnSpc>
                          <a:spcPts val="1600"/>
                        </a:lnSpc>
                        <a:spcAft>
                          <a:spcPts val="800"/>
                        </a:spcAft>
                      </a:pPr>
                      <a:r>
                        <a:rPr lang="en-IN" sz="900" b="1">
                          <a:effectLst/>
                          <a:latin typeface="Arial" panose="020B0604020202020204" pitchFamily="34" charset="0"/>
                          <a:ea typeface="Calibri" panose="020F0502020204030204" pitchFamily="34" charset="0"/>
                          <a:cs typeface="Mangal" panose="02040503050203030202" pitchFamily="18" charset="0"/>
                        </a:rPr>
                        <a:t>Gender*Income*$ReasonsForOpinion Crosstabulation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87657743"/>
                  </a:ext>
                </a:extLst>
              </a:tr>
              <a:tr h="285173">
                <a:tc rowSpan="2" gridSpan="4">
                  <a:txBody>
                    <a:bodyPr/>
                    <a:lstStyle/>
                    <a:p>
                      <a:pPr marL="38100" marR="38100">
                        <a:lnSpc>
                          <a:spcPts val="1600"/>
                        </a:lnSpc>
                        <a:spcAft>
                          <a:spcPts val="800"/>
                        </a:spcAft>
                      </a:pPr>
                      <a:r>
                        <a:rPr lang="en-IN" sz="900" dirty="0" err="1">
                          <a:solidFill>
                            <a:srgbClr val="000000"/>
                          </a:solidFill>
                          <a:effectLst/>
                          <a:latin typeface="Arial" panose="020B0604020202020204" pitchFamily="34" charset="0"/>
                          <a:ea typeface="Calibri" panose="020F0502020204030204" pitchFamily="34" charset="0"/>
                          <a:cs typeface="Mangal" panose="02040503050203030202" pitchFamily="18" charset="0"/>
                        </a:rPr>
                        <a:t>ReasonsForOpinion</a:t>
                      </a:r>
                      <a:r>
                        <a:rPr lang="en-IN" sz="900" baseline="30000" dirty="0" err="1">
                          <a:solidFill>
                            <a:srgbClr val="000000"/>
                          </a:solidFill>
                          <a:effectLst/>
                          <a:latin typeface="Arial" panose="020B0604020202020204" pitchFamily="34" charset="0"/>
                          <a:ea typeface="Calibri" panose="020F0502020204030204" pitchFamily="34" charset="0"/>
                          <a:cs typeface="Mangal" panose="02040503050203030202" pitchFamily="18" charset="0"/>
                        </a:rPr>
                        <a:t>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gridSpan="4">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Income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9644928"/>
                  </a:ext>
                </a:extLst>
              </a:tr>
              <a:tr h="285173">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1746199"/>
                  </a:ext>
                </a:extLst>
              </a:tr>
              <a:tr h="285173">
                <a:tc rowSpan="3">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Great_Amenities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rgbClr val="FFFFFF"/>
                    </a:solidFill>
                  </a:tcPr>
                </a:tc>
                <a:tc row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800"/>
                        </a:spcAft>
                      </a:pPr>
                      <a:r>
                        <a:rPr lang="en-IN" sz="900" dirty="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91939563"/>
                  </a:ext>
                </a:extLst>
              </a:tr>
              <a:tr h="285173">
                <a:tc vMerge="1">
                  <a:txBody>
                    <a:bodyPr/>
                    <a:lstStyle/>
                    <a:p>
                      <a:endParaRPr lang="en-IN"/>
                    </a:p>
                  </a:txBody>
                  <a:tcPr/>
                </a:tc>
                <a:tc v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56801963"/>
                  </a:ext>
                </a:extLst>
              </a:tr>
              <a:tr h="285173">
                <a:tc vMerge="1">
                  <a:txBody>
                    <a:bodyPr/>
                    <a:lstStyle/>
                    <a:p>
                      <a:endParaRPr lang="en-IN"/>
                    </a:p>
                  </a:txBody>
                  <a:tcPr/>
                </a:tc>
                <a:tc grid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h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69064326"/>
                  </a:ext>
                </a:extLst>
              </a:tr>
              <a:tr h="285173">
                <a:tc rowSpan="3">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Lifestyle_Improvement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a:noFill/>
                    </a:lnB>
                    <a:solidFill>
                      <a:srgbClr val="FFFFFF"/>
                    </a:solidFill>
                  </a:tcPr>
                </a:tc>
                <a:tc row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62174261"/>
                  </a:ext>
                </a:extLst>
              </a:tr>
              <a:tr h="285173">
                <a:tc vMerge="1">
                  <a:txBody>
                    <a:bodyPr/>
                    <a:lstStyle/>
                    <a:p>
                      <a:endParaRPr lang="en-IN"/>
                    </a:p>
                  </a:txBody>
                  <a:tcPr/>
                </a:tc>
                <a:tc v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24354920"/>
                  </a:ext>
                </a:extLst>
              </a:tr>
              <a:tr h="285173">
                <a:tc vMerge="1">
                  <a:txBody>
                    <a:bodyPr/>
                    <a:lstStyle/>
                    <a:p>
                      <a:endParaRPr lang="en-IN"/>
                    </a:p>
                  </a:txBody>
                  <a:tcPr/>
                </a:tc>
                <a:tc grid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h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62134282"/>
                  </a:ext>
                </a:extLst>
              </a:tr>
              <a:tr h="285173">
                <a:tc rowSpan="3">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Income_Dependent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a:noFill/>
                    </a:lnB>
                    <a:solidFill>
                      <a:srgbClr val="FFFFFF"/>
                    </a:solidFill>
                  </a:tcPr>
                </a:tc>
                <a:tc row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09234979"/>
                  </a:ext>
                </a:extLst>
              </a:tr>
              <a:tr h="285173">
                <a:tc vMerge="1">
                  <a:txBody>
                    <a:bodyPr/>
                    <a:lstStyle/>
                    <a:p>
                      <a:endParaRPr lang="en-IN"/>
                    </a:p>
                  </a:txBody>
                  <a:tcPr/>
                </a:tc>
                <a:tc v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26548775"/>
                  </a:ext>
                </a:extLst>
              </a:tr>
              <a:tr h="285173">
                <a:tc vMerge="1">
                  <a:txBody>
                    <a:bodyPr/>
                    <a:lstStyle/>
                    <a:p>
                      <a:endParaRPr lang="en-IN"/>
                    </a:p>
                  </a:txBody>
                  <a:tcPr/>
                </a:tc>
                <a:tc grid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h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87473498"/>
                  </a:ext>
                </a:extLst>
              </a:tr>
              <a:tr h="292150">
                <a:tc rowSpan="3">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Lucky_Draw</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a:noFill/>
                    </a:lnB>
                    <a:solidFill>
                      <a:srgbClr val="FFFFFF"/>
                    </a:solidFill>
                  </a:tcPr>
                </a:tc>
                <a:tc row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78499835"/>
                  </a:ext>
                </a:extLst>
              </a:tr>
              <a:tr h="292150">
                <a:tc vMerge="1">
                  <a:txBody>
                    <a:bodyPr/>
                    <a:lstStyle/>
                    <a:p>
                      <a:endParaRPr lang="en-IN"/>
                    </a:p>
                  </a:txBody>
                  <a:tcPr/>
                </a:tc>
                <a:tc v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85328524"/>
                  </a:ext>
                </a:extLst>
              </a:tr>
              <a:tr h="292150">
                <a:tc vMerge="1">
                  <a:txBody>
                    <a:bodyPr/>
                    <a:lstStyle/>
                    <a:p>
                      <a:endParaRPr lang="en-IN"/>
                    </a:p>
                  </a:txBody>
                  <a:tcPr/>
                </a:tc>
                <a:tc grid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h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99735960"/>
                  </a:ext>
                </a:extLst>
              </a:tr>
              <a:tr h="292150">
                <a:tc rowSpan="3">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Houses_Faraway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row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72823261"/>
                  </a:ext>
                </a:extLst>
              </a:tr>
              <a:tr h="292150">
                <a:tc vMerge="1">
                  <a:txBody>
                    <a:bodyPr/>
                    <a:lstStyle/>
                    <a:p>
                      <a:endParaRPr lang="en-IN"/>
                    </a:p>
                  </a:txBody>
                  <a:tcPr/>
                </a:tc>
                <a:tc v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solidFill>
                      <a:srgbClr val="FFFFFF"/>
                    </a:solidFill>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613552823"/>
                  </a:ext>
                </a:extLst>
              </a:tr>
              <a:tr h="292150">
                <a:tc vMerge="1">
                  <a:txBody>
                    <a:bodyPr/>
                    <a:lstStyle/>
                    <a:p>
                      <a:endParaRPr lang="en-IN"/>
                    </a:p>
                  </a:txBody>
                  <a:tcPr/>
                </a:tc>
                <a:tc gridSpan="2">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a:txBody>
                    <a:bodyPr/>
                    <a:lstStyle/>
                    <a:p>
                      <a:pPr marL="38100" marR="38100">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0581577"/>
                  </a:ext>
                </a:extLst>
              </a:tr>
            </a:tbl>
          </a:graphicData>
        </a:graphic>
      </p:graphicFrame>
      <p:graphicFrame>
        <p:nvGraphicFramePr>
          <p:cNvPr id="8" name="Table 7">
            <a:extLst>
              <a:ext uri="{FF2B5EF4-FFF2-40B4-BE49-F238E27FC236}">
                <a16:creationId xmlns:a16="http://schemas.microsoft.com/office/drawing/2014/main" id="{63F05884-7434-4BBB-80DA-B07B94117A27}"/>
              </a:ext>
            </a:extLst>
          </p:cNvPr>
          <p:cNvGraphicFramePr>
            <a:graphicFrameLocks noGrp="1"/>
          </p:cNvGraphicFramePr>
          <p:nvPr>
            <p:extLst>
              <p:ext uri="{D42A27DB-BD31-4B8C-83A1-F6EECF244321}">
                <p14:modId xmlns:p14="http://schemas.microsoft.com/office/powerpoint/2010/main" val="3810797602"/>
              </p:ext>
            </p:extLst>
          </p:nvPr>
        </p:nvGraphicFramePr>
        <p:xfrm>
          <a:off x="5885412" y="1948070"/>
          <a:ext cx="3258588" cy="4909935"/>
        </p:xfrm>
        <a:graphic>
          <a:graphicData uri="http://schemas.openxmlformats.org/drawingml/2006/table">
            <a:tbl>
              <a:tblPr/>
              <a:tblGrid>
                <a:gridCol w="1086196">
                  <a:extLst>
                    <a:ext uri="{9D8B030D-6E8A-4147-A177-3AD203B41FA5}">
                      <a16:colId xmlns:a16="http://schemas.microsoft.com/office/drawing/2014/main" val="2409852263"/>
                    </a:ext>
                  </a:extLst>
                </a:gridCol>
                <a:gridCol w="1086196">
                  <a:extLst>
                    <a:ext uri="{9D8B030D-6E8A-4147-A177-3AD203B41FA5}">
                      <a16:colId xmlns:a16="http://schemas.microsoft.com/office/drawing/2014/main" val="362186348"/>
                    </a:ext>
                  </a:extLst>
                </a:gridCol>
                <a:gridCol w="1086196">
                  <a:extLst>
                    <a:ext uri="{9D8B030D-6E8A-4147-A177-3AD203B41FA5}">
                      <a16:colId xmlns:a16="http://schemas.microsoft.com/office/drawing/2014/main" val="248454427"/>
                    </a:ext>
                  </a:extLst>
                </a:gridCol>
              </a:tblGrid>
              <a:tr h="285126">
                <a:tc gridSpan="2">
                  <a:txBody>
                    <a:bodyPr/>
                    <a:lstStyle/>
                    <a:p>
                      <a:pPr marL="38100" marR="38100" algn="ctr">
                        <a:lnSpc>
                          <a:spcPts val="1600"/>
                        </a:lnSpc>
                        <a:spcAft>
                          <a:spcPts val="800"/>
                        </a:spcAft>
                      </a:pPr>
                      <a:r>
                        <a:rPr lang="en-IN" sz="900" dirty="0">
                          <a:effectLst/>
                          <a:latin typeface="Arial" panose="020B0604020202020204" pitchFamily="34" charset="0"/>
                          <a:ea typeface="Calibri" panose="020F0502020204030204" pitchFamily="34" charset="0"/>
                          <a:cs typeface="Mangal" panose="02040503050203030202" pitchFamily="18" charset="0"/>
                        </a:rPr>
                        <a:t>Income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rowSpan="2">
                  <a:txBody>
                    <a:bodyPr/>
                    <a:lstStyle/>
                    <a:p>
                      <a:pPr marL="38100" marR="38100" algn="ctr">
                        <a:lnSpc>
                          <a:spcPts val="1600"/>
                        </a:lnSpc>
                        <a:spcAft>
                          <a:spcPts val="800"/>
                        </a:spcAft>
                      </a:pPr>
                      <a:r>
                        <a:rPr lang="en-IN" sz="900" dirty="0">
                          <a:solidFill>
                            <a:srgbClr val="000000"/>
                          </a:solidFill>
                          <a:effectLst/>
                          <a:latin typeface="Arial" panose="020B0604020202020204" pitchFamily="34" charset="0"/>
                          <a:ea typeface="Calibri" panose="020F0502020204030204" pitchFamily="34" charset="0"/>
                          <a:cs typeface="Mangal" panose="02040503050203030202" pitchFamily="18" charset="0"/>
                        </a:rPr>
                        <a:t>Total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0935988"/>
                  </a:ext>
                </a:extLst>
              </a:tr>
              <a:tr h="285126">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6.00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val="981358673"/>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53391616"/>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01733368"/>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dirty="0">
                          <a:solidFill>
                            <a:srgbClr val="000000"/>
                          </a:solidFill>
                          <a:effectLst/>
                          <a:latin typeface="Arial" panose="020B0604020202020204" pitchFamily="34" charset="0"/>
                          <a:ea typeface="Calibri" panose="020F0502020204030204" pitchFamily="34" charset="0"/>
                          <a:cs typeface="Mangal" panose="02040503050203030202" pitchFamily="18" charset="0"/>
                        </a:rPr>
                        <a:t>35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7226472"/>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dirty="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27832542"/>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11864863"/>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42859353"/>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16194522"/>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87317074"/>
                  </a:ext>
                </a:extLst>
              </a:tr>
              <a:tr h="285126">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40460065"/>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35952586"/>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54361273"/>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64270118"/>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81106586"/>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800"/>
                        </a:spcAft>
                      </a:pPr>
                      <a:r>
                        <a:rPr lang="en-IN" sz="900">
                          <a:solidFill>
                            <a:srgbClr val="000000"/>
                          </a:solidFill>
                          <a:effectLst/>
                          <a:latin typeface="Arial" panose="020B0604020202020204" pitchFamily="34"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19085264"/>
                  </a:ext>
                </a:extLst>
              </a:tr>
              <a:tr h="29210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800"/>
                        </a:spcAft>
                      </a:pPr>
                      <a:r>
                        <a:rPr lang="en-IN" sz="900" dirty="0">
                          <a:solidFill>
                            <a:srgbClr val="000000"/>
                          </a:solidFill>
                          <a:effectLst/>
                          <a:latin typeface="Arial" panose="020B0604020202020204" pitchFamily="34" charset="0"/>
                          <a:ea typeface="Calibri" panose="020F0502020204030204" pitchFamily="34" charset="0"/>
                          <a:cs typeface="Mangal" panose="02040503050203030202" pitchFamily="18" charset="0"/>
                        </a:rPr>
                        <a:t>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1989907"/>
                  </a:ext>
                </a:extLst>
              </a:tr>
            </a:tbl>
          </a:graphicData>
        </a:graphic>
      </p:graphicFrame>
      <p:graphicFrame>
        <p:nvGraphicFramePr>
          <p:cNvPr id="10" name="Table 9">
            <a:extLst>
              <a:ext uri="{FF2B5EF4-FFF2-40B4-BE49-F238E27FC236}">
                <a16:creationId xmlns:a16="http://schemas.microsoft.com/office/drawing/2014/main" id="{628EDC88-521D-416B-9206-34416B6BB400}"/>
              </a:ext>
            </a:extLst>
          </p:cNvPr>
          <p:cNvGraphicFramePr>
            <a:graphicFrameLocks noGrp="1"/>
          </p:cNvGraphicFramePr>
          <p:nvPr>
            <p:extLst>
              <p:ext uri="{D42A27DB-BD31-4B8C-83A1-F6EECF244321}">
                <p14:modId xmlns:p14="http://schemas.microsoft.com/office/powerpoint/2010/main" val="2481392100"/>
              </p:ext>
            </p:extLst>
          </p:nvPr>
        </p:nvGraphicFramePr>
        <p:xfrm>
          <a:off x="782435" y="420754"/>
          <a:ext cx="2160270" cy="514350"/>
        </p:xfrm>
        <a:graphic>
          <a:graphicData uri="http://schemas.openxmlformats.org/drawingml/2006/table">
            <a:tbl>
              <a:tblPr firstRow="1" firstCol="1" bandRow="1"/>
              <a:tblGrid>
                <a:gridCol w="1155065">
                  <a:extLst>
                    <a:ext uri="{9D8B030D-6E8A-4147-A177-3AD203B41FA5}">
                      <a16:colId xmlns:a16="http://schemas.microsoft.com/office/drawing/2014/main" val="2230090586"/>
                    </a:ext>
                  </a:extLst>
                </a:gridCol>
                <a:gridCol w="1005205">
                  <a:extLst>
                    <a:ext uri="{9D8B030D-6E8A-4147-A177-3AD203B41FA5}">
                      <a16:colId xmlns:a16="http://schemas.microsoft.com/office/drawing/2014/main" val="644657986"/>
                    </a:ext>
                  </a:extLst>
                </a:gridCol>
              </a:tblGrid>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377356"/>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Male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310805"/>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Female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869333"/>
                  </a:ext>
                </a:extLst>
              </a:tr>
            </a:tbl>
          </a:graphicData>
        </a:graphic>
      </p:graphicFrame>
      <p:graphicFrame>
        <p:nvGraphicFramePr>
          <p:cNvPr id="12" name="Table 11">
            <a:extLst>
              <a:ext uri="{FF2B5EF4-FFF2-40B4-BE49-F238E27FC236}">
                <a16:creationId xmlns:a16="http://schemas.microsoft.com/office/drawing/2014/main" id="{CF27E4A2-1801-4A85-A55F-82FF33BE1692}"/>
              </a:ext>
            </a:extLst>
          </p:cNvPr>
          <p:cNvGraphicFramePr>
            <a:graphicFrameLocks noGrp="1"/>
          </p:cNvGraphicFramePr>
          <p:nvPr>
            <p:extLst>
              <p:ext uri="{D42A27DB-BD31-4B8C-83A1-F6EECF244321}">
                <p14:modId xmlns:p14="http://schemas.microsoft.com/office/powerpoint/2010/main" val="587036505"/>
              </p:ext>
            </p:extLst>
          </p:nvPr>
        </p:nvGraphicFramePr>
        <p:xfrm>
          <a:off x="6164696" y="420754"/>
          <a:ext cx="2700020" cy="1028700"/>
        </p:xfrm>
        <a:graphic>
          <a:graphicData uri="http://schemas.openxmlformats.org/drawingml/2006/table">
            <a:tbl>
              <a:tblPr firstRow="1" firstCol="1" bandRow="1"/>
              <a:tblGrid>
                <a:gridCol w="1605280">
                  <a:extLst>
                    <a:ext uri="{9D8B030D-6E8A-4147-A177-3AD203B41FA5}">
                      <a16:colId xmlns:a16="http://schemas.microsoft.com/office/drawing/2014/main" val="908475131"/>
                    </a:ext>
                  </a:extLst>
                </a:gridCol>
                <a:gridCol w="1094740">
                  <a:extLst>
                    <a:ext uri="{9D8B030D-6E8A-4147-A177-3AD203B41FA5}">
                      <a16:colId xmlns:a16="http://schemas.microsoft.com/office/drawing/2014/main" val="2628658172"/>
                    </a:ext>
                  </a:extLst>
                </a:gridCol>
              </a:tblGrid>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587259"/>
                  </a:ext>
                </a:extLst>
              </a:tr>
              <a:tr h="0">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Below 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365692"/>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10k-25k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9511287"/>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25k-50k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749754"/>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50k-1lakh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9341"/>
                  </a:ext>
                </a:extLst>
              </a:tr>
              <a:tr h="0">
                <a:tc>
                  <a:txBody>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1lakh Above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855142"/>
                  </a:ext>
                </a:extLst>
              </a:tr>
            </a:tbl>
          </a:graphicData>
        </a:graphic>
      </p:graphicFrame>
      <p:sp>
        <p:nvSpPr>
          <p:cNvPr id="2" name="TextBox 1">
            <a:extLst>
              <a:ext uri="{FF2B5EF4-FFF2-40B4-BE49-F238E27FC236}">
                <a16:creationId xmlns:a16="http://schemas.microsoft.com/office/drawing/2014/main" id="{06430BFD-1F04-4271-BF29-FF3F47525C64}"/>
              </a:ext>
            </a:extLst>
          </p:cNvPr>
          <p:cNvSpPr txBox="1"/>
          <p:nvPr/>
        </p:nvSpPr>
        <p:spPr>
          <a:xfrm>
            <a:off x="4004426" y="768310"/>
            <a:ext cx="2160270" cy="523220"/>
          </a:xfrm>
          <a:prstGeom prst="rect">
            <a:avLst/>
          </a:prstGeom>
          <a:noFill/>
        </p:spPr>
        <p:txBody>
          <a:bodyPr wrap="square" rtlCol="0">
            <a:spAutoFit/>
          </a:bodyPr>
          <a:lstStyle/>
          <a:p>
            <a:r>
              <a:rPr lang="en-US" sz="2800" dirty="0"/>
              <a:t>PMAY</a:t>
            </a:r>
            <a:endParaRPr lang="en-IN" sz="2800" dirty="0"/>
          </a:p>
        </p:txBody>
      </p:sp>
    </p:spTree>
    <p:extLst>
      <p:ext uri="{BB962C8B-B14F-4D97-AF65-F5344CB8AC3E}">
        <p14:creationId xmlns:p14="http://schemas.microsoft.com/office/powerpoint/2010/main" val="84011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5024F-FED4-49B8-BA9D-CDFD3FDC323D}"/>
              </a:ext>
            </a:extLst>
          </p:cNvPr>
          <p:cNvSpPr>
            <a:spLocks noGrp="1"/>
          </p:cNvSpPr>
          <p:nvPr>
            <p:ph idx="1"/>
          </p:nvPr>
        </p:nvSpPr>
        <p:spPr>
          <a:xfrm>
            <a:off x="1028700" y="2286000"/>
            <a:ext cx="7200900" cy="4572000"/>
          </a:xfrm>
        </p:spPr>
        <p:txBody>
          <a:bodyPr>
            <a:normAutofit fontScale="85000" lnSpcReduction="20000"/>
          </a:bodyPr>
          <a:lstStyle/>
          <a:p>
            <a:r>
              <a:rPr lang="en-US" b="1" dirty="0"/>
              <a:t>HYPOTHESIS</a:t>
            </a:r>
          </a:p>
          <a:p>
            <a:r>
              <a:rPr lang="en-US" dirty="0"/>
              <a:t>H0 : Assumes that there is independence between the two variables.</a:t>
            </a:r>
          </a:p>
          <a:p>
            <a:r>
              <a:rPr lang="en-US" dirty="0"/>
              <a:t>H1 : Assumes that there is dependence between the two variables.</a:t>
            </a:r>
          </a:p>
          <a:p>
            <a:endParaRPr lang="en-US" dirty="0"/>
          </a:p>
          <a:p>
            <a:r>
              <a:rPr lang="en-US" b="1" dirty="0"/>
              <a:t>Critical Region : </a:t>
            </a:r>
          </a:p>
          <a:p>
            <a:r>
              <a:rPr lang="en-US" dirty="0"/>
              <a:t>Level Of Significance = 0.05</a:t>
            </a:r>
          </a:p>
          <a:p>
            <a:r>
              <a:rPr lang="en-US" dirty="0"/>
              <a:t>If p-value is less than or equal to 𝛂 then we reject H0</a:t>
            </a:r>
          </a:p>
          <a:p>
            <a:r>
              <a:rPr lang="en-US" dirty="0"/>
              <a:t>If p-value is greater than 𝛂 then we fail to reject H0</a:t>
            </a:r>
          </a:p>
          <a:p>
            <a:endParaRPr lang="en-US" dirty="0"/>
          </a:p>
          <a:p>
            <a:r>
              <a:rPr lang="en-US" b="1" dirty="0"/>
              <a:t>Legend :</a:t>
            </a:r>
          </a:p>
          <a:p>
            <a:r>
              <a:rPr lang="en-US" dirty="0"/>
              <a:t>Highlighted value signifies the p-value</a:t>
            </a:r>
          </a:p>
          <a:p>
            <a:r>
              <a:rPr lang="en-US" dirty="0"/>
              <a:t>Red : We reject H0</a:t>
            </a:r>
          </a:p>
          <a:p>
            <a:r>
              <a:rPr lang="en-US" dirty="0"/>
              <a:t>Green : We fail to reject H0</a:t>
            </a:r>
          </a:p>
          <a:p>
            <a:endParaRPr lang="en-IN" dirty="0"/>
          </a:p>
        </p:txBody>
      </p:sp>
      <p:sp>
        <p:nvSpPr>
          <p:cNvPr id="4" name="Title 1">
            <a:extLst>
              <a:ext uri="{FF2B5EF4-FFF2-40B4-BE49-F238E27FC236}">
                <a16:creationId xmlns:a16="http://schemas.microsoft.com/office/drawing/2014/main" id="{588CB199-C16F-4DE8-9ABC-59A5CA2A9C48}"/>
              </a:ext>
            </a:extLst>
          </p:cNvPr>
          <p:cNvSpPr>
            <a:spLocks noGrp="1"/>
          </p:cNvSpPr>
          <p:nvPr>
            <p:ph type="title"/>
          </p:nvPr>
        </p:nvSpPr>
        <p:spPr>
          <a:xfrm>
            <a:off x="1028700" y="685800"/>
            <a:ext cx="7200900" cy="1485900"/>
          </a:xfrm>
        </p:spPr>
        <p:txBody>
          <a:bodyPr>
            <a:normAutofit/>
          </a:bodyPr>
          <a:lstStyle/>
          <a:p>
            <a:r>
              <a:rPr lang="en-US" sz="4000" b="1" dirty="0"/>
              <a:t>2. Chi-Squared Test For Independence</a:t>
            </a:r>
            <a:endParaRPr lang="en-IN" sz="4000" b="1" dirty="0"/>
          </a:p>
        </p:txBody>
      </p:sp>
    </p:spTree>
    <p:extLst>
      <p:ext uri="{BB962C8B-B14F-4D97-AF65-F5344CB8AC3E}">
        <p14:creationId xmlns:p14="http://schemas.microsoft.com/office/powerpoint/2010/main" val="3158114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14631F-87B8-40A0-BE48-D84A556F1B3C}"/>
              </a:ext>
            </a:extLst>
          </p:cNvPr>
          <p:cNvPicPr>
            <a:picLocks noGrp="1" noChangeAspect="1"/>
          </p:cNvPicPr>
          <p:nvPr>
            <p:ph idx="1"/>
          </p:nvPr>
        </p:nvPicPr>
        <p:blipFill>
          <a:blip r:embed="rId2"/>
          <a:stretch>
            <a:fillRect/>
          </a:stretch>
        </p:blipFill>
        <p:spPr>
          <a:xfrm>
            <a:off x="1028700" y="2171700"/>
            <a:ext cx="8115300" cy="4572000"/>
          </a:xfrm>
          <a:prstGeom prst="rect">
            <a:avLst/>
          </a:prstGeom>
        </p:spPr>
      </p:pic>
      <p:sp>
        <p:nvSpPr>
          <p:cNvPr id="7" name="Title 6">
            <a:extLst>
              <a:ext uri="{FF2B5EF4-FFF2-40B4-BE49-F238E27FC236}">
                <a16:creationId xmlns:a16="http://schemas.microsoft.com/office/drawing/2014/main" id="{7A9A1B72-B4F7-4025-B019-F574B2CEDDD6}"/>
              </a:ext>
            </a:extLst>
          </p:cNvPr>
          <p:cNvSpPr>
            <a:spLocks noGrp="1"/>
          </p:cNvSpPr>
          <p:nvPr>
            <p:ph type="title"/>
          </p:nvPr>
        </p:nvSpPr>
        <p:spPr/>
        <p:txBody>
          <a:bodyPr/>
          <a:lstStyle/>
          <a:p>
            <a:r>
              <a:rPr lang="en-IN" sz="2000" b="1" dirty="0">
                <a:effectLst/>
                <a:latin typeface="Calibri" panose="020F0502020204030204" pitchFamily="34" charset="0"/>
                <a:ea typeface="Calibri" panose="020F0502020204030204" pitchFamily="34" charset="0"/>
                <a:cs typeface="Mangal" panose="02040503050203030202" pitchFamily="18" charset="0"/>
              </a:rPr>
              <a:t>Gender * Do you know about this decision ?</a:t>
            </a:r>
            <a:br>
              <a:rPr lang="en-IN" sz="2000" b="1" dirty="0">
                <a:effectLst/>
                <a:latin typeface="Calibri" panose="020F0502020204030204" pitchFamily="34" charset="0"/>
                <a:ea typeface="Calibri" panose="020F0502020204030204" pitchFamily="34" charset="0"/>
                <a:cs typeface="Mangal" panose="02040503050203030202" pitchFamily="18" charset="0"/>
              </a:rPr>
            </a:br>
            <a:r>
              <a:rPr lang="en-IN" sz="2000" b="1" dirty="0">
                <a:effectLst/>
                <a:latin typeface="Calibri" panose="020F0502020204030204" pitchFamily="34" charset="0"/>
                <a:ea typeface="Calibri" panose="020F0502020204030204" pitchFamily="34" charset="0"/>
                <a:cs typeface="Mangal" panose="02040503050203030202" pitchFamily="18" charset="0"/>
              </a:rPr>
              <a:t>(Pradhan Mantri </a:t>
            </a:r>
            <a:r>
              <a:rPr lang="en-IN" sz="2000" b="1" dirty="0" err="1">
                <a:effectLst/>
                <a:latin typeface="Calibri" panose="020F0502020204030204" pitchFamily="34" charset="0"/>
                <a:ea typeface="Calibri" panose="020F0502020204030204" pitchFamily="34" charset="0"/>
                <a:cs typeface="Mangal" panose="02040503050203030202" pitchFamily="18" charset="0"/>
              </a:rPr>
              <a:t>Awas</a:t>
            </a:r>
            <a:r>
              <a:rPr lang="en-IN" sz="2000" b="1" dirty="0">
                <a:effectLst/>
                <a:latin typeface="Calibri" panose="020F0502020204030204" pitchFamily="34" charset="0"/>
                <a:ea typeface="Calibri" panose="020F0502020204030204" pitchFamily="34" charset="0"/>
                <a:cs typeface="Mangal" panose="02040503050203030202" pitchFamily="18" charset="0"/>
              </a:rPr>
              <a:t> Yojana)</a:t>
            </a:r>
            <a:br>
              <a:rPr lang="en-IN" sz="1800" b="1" dirty="0">
                <a:effectLst/>
                <a:latin typeface="Calibri" panose="020F0502020204030204" pitchFamily="34" charset="0"/>
                <a:ea typeface="Calibri" panose="020F0502020204030204" pitchFamily="34" charset="0"/>
                <a:cs typeface="Mangal" panose="02040503050203030202" pitchFamily="18" charset="0"/>
              </a:rPr>
            </a:br>
            <a:br>
              <a:rPr lang="en-IN" sz="1800" b="1"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218896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4A1B4-DFE1-43E8-BA92-ACF577AEDA25}"/>
              </a:ext>
            </a:extLst>
          </p:cNvPr>
          <p:cNvPicPr>
            <a:picLocks noChangeAspect="1"/>
          </p:cNvPicPr>
          <p:nvPr/>
        </p:nvPicPr>
        <p:blipFill>
          <a:blip r:embed="rId2"/>
          <a:stretch>
            <a:fillRect/>
          </a:stretch>
        </p:blipFill>
        <p:spPr>
          <a:xfrm>
            <a:off x="954157" y="2073965"/>
            <a:ext cx="8189843" cy="4784035"/>
          </a:xfrm>
          <a:prstGeom prst="rect">
            <a:avLst/>
          </a:prstGeom>
        </p:spPr>
      </p:pic>
      <p:sp>
        <p:nvSpPr>
          <p:cNvPr id="5" name="TextBox 4">
            <a:extLst>
              <a:ext uri="{FF2B5EF4-FFF2-40B4-BE49-F238E27FC236}">
                <a16:creationId xmlns:a16="http://schemas.microsoft.com/office/drawing/2014/main" id="{0D19C7F6-FDB5-4508-AA00-A57DA5DCB305}"/>
              </a:ext>
            </a:extLst>
          </p:cNvPr>
          <p:cNvSpPr txBox="1"/>
          <p:nvPr/>
        </p:nvSpPr>
        <p:spPr>
          <a:xfrm>
            <a:off x="1272209" y="463826"/>
            <a:ext cx="6056243" cy="984885"/>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Mangal" panose="02040503050203030202" pitchFamily="18" charset="0"/>
              </a:rPr>
              <a:t>Education * Do you know about this decision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r>
              <a:rPr lang="en-IN" sz="2000" b="1" dirty="0">
                <a:effectLst/>
                <a:latin typeface="Calibri" panose="020F0502020204030204" pitchFamily="34" charset="0"/>
                <a:ea typeface="Times New Roman" panose="02020603050405020304" pitchFamily="18" charset="0"/>
                <a:cs typeface="Calibri" panose="020F0502020204030204" pitchFamily="34" charset="0"/>
              </a:rPr>
              <a:t>(Pradhan Mantri </a:t>
            </a:r>
            <a:r>
              <a:rPr lang="en-IN" sz="2000" b="1" dirty="0" err="1">
                <a:effectLst/>
                <a:latin typeface="Calibri" panose="020F0502020204030204" pitchFamily="34" charset="0"/>
                <a:ea typeface="Times New Roman" panose="02020603050405020304" pitchFamily="18" charset="0"/>
                <a:cs typeface="Calibri" panose="020F0502020204030204" pitchFamily="34" charset="0"/>
              </a:rPr>
              <a:t>Awas</a:t>
            </a:r>
            <a:r>
              <a:rPr lang="en-IN" sz="2000" b="1" dirty="0">
                <a:effectLst/>
                <a:latin typeface="Calibri" panose="020F0502020204030204" pitchFamily="34" charset="0"/>
                <a:ea typeface="Times New Roman" panose="02020603050405020304" pitchFamily="18" charset="0"/>
                <a:cs typeface="Calibri" panose="020F0502020204030204" pitchFamily="34" charset="0"/>
              </a:rPr>
              <a:t> Yojana)</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48587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F48FE0F-C193-4E52-A31E-EDF674CC1441}"/>
              </a:ext>
            </a:extLst>
          </p:cNvPr>
          <p:cNvGraphicFramePr>
            <a:graphicFrameLocks noGrp="1"/>
          </p:cNvGraphicFramePr>
          <p:nvPr>
            <p:extLst>
              <p:ext uri="{D42A27DB-BD31-4B8C-83A1-F6EECF244321}">
                <p14:modId xmlns:p14="http://schemas.microsoft.com/office/powerpoint/2010/main" val="2642683509"/>
              </p:ext>
            </p:extLst>
          </p:nvPr>
        </p:nvGraphicFramePr>
        <p:xfrm>
          <a:off x="559558" y="0"/>
          <a:ext cx="8584443" cy="6858000"/>
        </p:xfrm>
        <a:graphic>
          <a:graphicData uri="http://schemas.openxmlformats.org/drawingml/2006/table">
            <a:tbl>
              <a:tblPr firstRow="1" firstCol="1" bandRow="1"/>
              <a:tblGrid>
                <a:gridCol w="2861481">
                  <a:extLst>
                    <a:ext uri="{9D8B030D-6E8A-4147-A177-3AD203B41FA5}">
                      <a16:colId xmlns:a16="http://schemas.microsoft.com/office/drawing/2014/main" val="2188449138"/>
                    </a:ext>
                  </a:extLst>
                </a:gridCol>
                <a:gridCol w="2861481">
                  <a:extLst>
                    <a:ext uri="{9D8B030D-6E8A-4147-A177-3AD203B41FA5}">
                      <a16:colId xmlns:a16="http://schemas.microsoft.com/office/drawing/2014/main" val="2998313026"/>
                    </a:ext>
                  </a:extLst>
                </a:gridCol>
                <a:gridCol w="2861481">
                  <a:extLst>
                    <a:ext uri="{9D8B030D-6E8A-4147-A177-3AD203B41FA5}">
                      <a16:colId xmlns:a16="http://schemas.microsoft.com/office/drawing/2014/main" val="3639520976"/>
                    </a:ext>
                  </a:extLst>
                </a:gridCol>
              </a:tblGrid>
              <a:tr h="337683">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Dependent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Independent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983375"/>
                  </a:ext>
                </a:extLst>
              </a:tr>
              <a:tr h="601731">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1.Pradhan Mantri </a:t>
                      </a:r>
                      <a:r>
                        <a:rPr lang="en-IN" sz="16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Awas</a:t>
                      </a: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Yojana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098017"/>
                  </a:ext>
                </a:extLst>
              </a:tr>
              <a:tr h="294036">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Helpful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891206"/>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Occupation*Awareness</a:t>
                      </a: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282911"/>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363271"/>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243759"/>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648421"/>
                  </a:ext>
                </a:extLst>
              </a:tr>
              <a:tr h="294036">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2.Demonetization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113676"/>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435634"/>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Occupation*Helpful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184721"/>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360379"/>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630973"/>
                  </a:ext>
                </a:extLst>
              </a:tr>
              <a:tr h="292480">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Occupation*Awareness</a:t>
                      </a:r>
                      <a:r>
                        <a:rPr lang="en-IN" sz="16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844574"/>
                  </a:ext>
                </a:extLst>
              </a:tr>
              <a:tr h="294036">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Helpful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558843"/>
                  </a:ext>
                </a:extLst>
              </a:tr>
              <a:tr h="1217122">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3.Surgical Strike (Uri)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100130"/>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28328"/>
                  </a:ext>
                </a:extLst>
              </a:tr>
              <a:tr h="292480">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Occupation*Awareness</a:t>
                      </a: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97224"/>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49043"/>
                  </a:ext>
                </a:extLst>
              </a:tr>
              <a:tr h="29403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59897" marR="598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91173"/>
                  </a:ext>
                </a:extLst>
              </a:tr>
            </a:tbl>
          </a:graphicData>
        </a:graphic>
      </p:graphicFrame>
    </p:spTree>
    <p:extLst>
      <p:ext uri="{BB962C8B-B14F-4D97-AF65-F5344CB8AC3E}">
        <p14:creationId xmlns:p14="http://schemas.microsoft.com/office/powerpoint/2010/main" val="189266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4A9E46-2931-4F13-9328-0ACE2E31A104}"/>
              </a:ext>
            </a:extLst>
          </p:cNvPr>
          <p:cNvGraphicFramePr>
            <a:graphicFrameLocks noGrp="1"/>
          </p:cNvGraphicFramePr>
          <p:nvPr>
            <p:extLst>
              <p:ext uri="{D42A27DB-BD31-4B8C-83A1-F6EECF244321}">
                <p14:modId xmlns:p14="http://schemas.microsoft.com/office/powerpoint/2010/main" val="3189521588"/>
              </p:ext>
            </p:extLst>
          </p:nvPr>
        </p:nvGraphicFramePr>
        <p:xfrm>
          <a:off x="614148" y="0"/>
          <a:ext cx="8529852" cy="6876027"/>
        </p:xfrm>
        <a:graphic>
          <a:graphicData uri="http://schemas.openxmlformats.org/drawingml/2006/table">
            <a:tbl>
              <a:tblPr firstRow="1" firstCol="1" bandRow="1"/>
              <a:tblGrid>
                <a:gridCol w="2843284">
                  <a:extLst>
                    <a:ext uri="{9D8B030D-6E8A-4147-A177-3AD203B41FA5}">
                      <a16:colId xmlns:a16="http://schemas.microsoft.com/office/drawing/2014/main" val="3801214529"/>
                    </a:ext>
                  </a:extLst>
                </a:gridCol>
                <a:gridCol w="2843284">
                  <a:extLst>
                    <a:ext uri="{9D8B030D-6E8A-4147-A177-3AD203B41FA5}">
                      <a16:colId xmlns:a16="http://schemas.microsoft.com/office/drawing/2014/main" val="1981038441"/>
                    </a:ext>
                  </a:extLst>
                </a:gridCol>
                <a:gridCol w="2843284">
                  <a:extLst>
                    <a:ext uri="{9D8B030D-6E8A-4147-A177-3AD203B41FA5}">
                      <a16:colId xmlns:a16="http://schemas.microsoft.com/office/drawing/2014/main" val="593730264"/>
                    </a:ext>
                  </a:extLst>
                </a:gridCol>
              </a:tblGrid>
              <a:tr h="311296">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4.Goods and Service Tax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512229"/>
                  </a:ext>
                </a:extLst>
              </a:tr>
              <a:tr h="311296">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Helpful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168710"/>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Occupation*Helpful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Occupation*Awareness</a:t>
                      </a:r>
                      <a:r>
                        <a:rPr lang="en-IN" sz="16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955577"/>
                  </a:ext>
                </a:extLst>
              </a:tr>
              <a:tr h="584417">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Income*Awareness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051385"/>
                  </a:ext>
                </a:extLst>
              </a:tr>
              <a:tr h="311296">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7645074"/>
                  </a:ext>
                </a:extLst>
              </a:tr>
              <a:tr h="311296">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581434"/>
                  </a:ext>
                </a:extLst>
              </a:tr>
              <a:tr h="636957">
                <a:tc>
                  <a:txBody>
                    <a:bodyPr/>
                    <a:lstStyle/>
                    <a:p>
                      <a:pPr>
                        <a:lnSpc>
                          <a:spcPct val="107000"/>
                        </a:lnSpc>
                        <a:spcAft>
                          <a:spcPts val="80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5.Air Strike (Pulwama)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Age*Helpful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9913840"/>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151932"/>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6877"/>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683252"/>
                  </a:ext>
                </a:extLst>
              </a:tr>
              <a:tr h="985213">
                <a:tc>
                  <a:txBody>
                    <a:bodyPr/>
                    <a:lstStyle/>
                    <a:p>
                      <a:pPr>
                        <a:lnSpc>
                          <a:spcPct val="107000"/>
                        </a:lnSpc>
                        <a:spcAft>
                          <a:spcPts val="80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Motor Vehicle Act       </a:t>
                      </a:r>
                      <a:r>
                        <a:rPr lang="en-IN" sz="16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Occupation*Awareness</a:t>
                      </a: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Age*Helpful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200564"/>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Occupation*Helpful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651640"/>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 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515686"/>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Monthly Income*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678766"/>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Helpful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001061"/>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 * Awareness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1345"/>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dirty="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Helpful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66923"/>
                  </a:ext>
                </a:extLst>
              </a:tr>
              <a:tr h="311296">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a:effectLst/>
                        <a:latin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Awareness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7766" marR="67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559891"/>
                  </a:ext>
                </a:extLst>
              </a:tr>
            </a:tbl>
          </a:graphicData>
        </a:graphic>
      </p:graphicFrame>
    </p:spTree>
    <p:extLst>
      <p:ext uri="{BB962C8B-B14F-4D97-AF65-F5344CB8AC3E}">
        <p14:creationId xmlns:p14="http://schemas.microsoft.com/office/powerpoint/2010/main" val="2927022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2155-6AF6-4634-828B-1911DDBF2C1D}"/>
              </a:ext>
            </a:extLst>
          </p:cNvPr>
          <p:cNvSpPr>
            <a:spLocks noGrp="1"/>
          </p:cNvSpPr>
          <p:nvPr>
            <p:ph type="title"/>
          </p:nvPr>
        </p:nvSpPr>
        <p:spPr/>
        <p:txBody>
          <a:bodyPr>
            <a:normAutofit/>
          </a:bodyPr>
          <a:lstStyle/>
          <a:p>
            <a:r>
              <a:rPr lang="en-US" sz="4000" b="1" dirty="0"/>
              <a:t>3. Proportion Test</a:t>
            </a:r>
            <a:endParaRPr lang="en-IN" sz="4000" b="1" dirty="0"/>
          </a:p>
        </p:txBody>
      </p:sp>
      <p:sp>
        <p:nvSpPr>
          <p:cNvPr id="3" name="Content Placeholder 2">
            <a:extLst>
              <a:ext uri="{FF2B5EF4-FFF2-40B4-BE49-F238E27FC236}">
                <a16:creationId xmlns:a16="http://schemas.microsoft.com/office/drawing/2014/main" id="{39D6941F-17E1-4ED7-B70F-0C517300B6FD}"/>
              </a:ext>
            </a:extLst>
          </p:cNvPr>
          <p:cNvSpPr>
            <a:spLocks noGrp="1"/>
          </p:cNvSpPr>
          <p:nvPr>
            <p:ph idx="1"/>
          </p:nvPr>
        </p:nvSpPr>
        <p:spPr/>
        <p:txBody>
          <a:bodyPr/>
          <a:lstStyle/>
          <a:p>
            <a:r>
              <a:rPr lang="en-US" dirty="0"/>
              <a:t>H0 : 70% of the people formed their opinion by themselves.</a:t>
            </a:r>
          </a:p>
          <a:p>
            <a:r>
              <a:rPr lang="en-US" dirty="0"/>
              <a:t>H1 : More than 70% of the people formed their opinion by themselves.</a:t>
            </a:r>
          </a:p>
          <a:p>
            <a:pPr marL="0" indent="0">
              <a:buNone/>
            </a:pPr>
            <a:endParaRPr lang="en-IN" dirty="0"/>
          </a:p>
        </p:txBody>
      </p:sp>
      <p:graphicFrame>
        <p:nvGraphicFramePr>
          <p:cNvPr id="5" name="Table 5">
            <a:extLst>
              <a:ext uri="{FF2B5EF4-FFF2-40B4-BE49-F238E27FC236}">
                <a16:creationId xmlns:a16="http://schemas.microsoft.com/office/drawing/2014/main" id="{63F9C9DD-BE89-4B34-B551-2C61DD8294D0}"/>
              </a:ext>
            </a:extLst>
          </p:cNvPr>
          <p:cNvGraphicFramePr>
            <a:graphicFrameLocks noGrp="1"/>
          </p:cNvGraphicFramePr>
          <p:nvPr>
            <p:extLst>
              <p:ext uri="{D42A27DB-BD31-4B8C-83A1-F6EECF244321}">
                <p14:modId xmlns:p14="http://schemas.microsoft.com/office/powerpoint/2010/main" val="2811664253"/>
              </p:ext>
            </p:extLst>
          </p:nvPr>
        </p:nvGraphicFramePr>
        <p:xfrm>
          <a:off x="1581150" y="4039737"/>
          <a:ext cx="6096000" cy="252222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672874097"/>
                    </a:ext>
                  </a:extLst>
                </a:gridCol>
                <a:gridCol w="2032000">
                  <a:extLst>
                    <a:ext uri="{9D8B030D-6E8A-4147-A177-3AD203B41FA5}">
                      <a16:colId xmlns:a16="http://schemas.microsoft.com/office/drawing/2014/main" val="326513145"/>
                    </a:ext>
                  </a:extLst>
                </a:gridCol>
                <a:gridCol w="2032000">
                  <a:extLst>
                    <a:ext uri="{9D8B030D-6E8A-4147-A177-3AD203B41FA5}">
                      <a16:colId xmlns:a16="http://schemas.microsoft.com/office/drawing/2014/main" val="1206338118"/>
                    </a:ext>
                  </a:extLst>
                </a:gridCol>
              </a:tblGrid>
              <a:tr h="198348">
                <a:tc>
                  <a:txBody>
                    <a:bodyPr/>
                    <a:lstStyle/>
                    <a:p>
                      <a:r>
                        <a:rPr lang="en-US" dirty="0">
                          <a:solidFill>
                            <a:schemeClr val="tx1"/>
                          </a:solidFill>
                        </a:rPr>
                        <a:t>Decision</a:t>
                      </a:r>
                      <a:endParaRPr lang="en-IN" dirty="0">
                        <a:solidFill>
                          <a:schemeClr val="tx1"/>
                        </a:solidFill>
                      </a:endParaRPr>
                    </a:p>
                  </a:txBody>
                  <a:tcPr/>
                </a:tc>
                <a:tc>
                  <a:txBody>
                    <a:bodyPr/>
                    <a:lstStyle/>
                    <a:p>
                      <a:r>
                        <a:rPr lang="en-US" dirty="0">
                          <a:solidFill>
                            <a:schemeClr val="tx1"/>
                          </a:solidFill>
                        </a:rPr>
                        <a:t>Reject H0</a:t>
                      </a:r>
                      <a:endParaRPr lang="en-IN" dirty="0">
                        <a:solidFill>
                          <a:schemeClr val="tx1"/>
                        </a:solidFill>
                      </a:endParaRPr>
                    </a:p>
                  </a:txBody>
                  <a:tcPr/>
                </a:tc>
                <a:tc>
                  <a:txBody>
                    <a:bodyPr/>
                    <a:lstStyle/>
                    <a:p>
                      <a:r>
                        <a:rPr lang="en-US" dirty="0">
                          <a:solidFill>
                            <a:schemeClr val="tx1"/>
                          </a:solidFill>
                        </a:rPr>
                        <a:t>Do not Reject H0</a:t>
                      </a:r>
                      <a:endParaRPr lang="en-IN" dirty="0">
                        <a:solidFill>
                          <a:schemeClr val="tx1"/>
                        </a:solidFill>
                      </a:endParaRPr>
                    </a:p>
                  </a:txBody>
                  <a:tcPr/>
                </a:tc>
                <a:extLst>
                  <a:ext uri="{0D108BD9-81ED-4DB2-BD59-A6C34878D82A}">
                    <a16:rowId xmlns:a16="http://schemas.microsoft.com/office/drawing/2014/main" val="268199579"/>
                  </a:ext>
                </a:extLst>
              </a:tr>
              <a:tr h="370840">
                <a:tc>
                  <a:txBody>
                    <a:bodyPr/>
                    <a:lstStyle/>
                    <a:p>
                      <a:r>
                        <a:rPr lang="en-US" dirty="0"/>
                        <a:t>PMAY</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91515132"/>
                  </a:ext>
                </a:extLst>
              </a:tr>
              <a:tr h="370840">
                <a:tc>
                  <a:txBody>
                    <a:bodyPr/>
                    <a:lstStyle/>
                    <a:p>
                      <a:r>
                        <a:rPr lang="en-US" dirty="0"/>
                        <a:t>Demonetization</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59176860"/>
                  </a:ext>
                </a:extLst>
              </a:tr>
              <a:tr h="370840">
                <a:tc>
                  <a:txBody>
                    <a:bodyPr/>
                    <a:lstStyle/>
                    <a:p>
                      <a:r>
                        <a:rPr lang="en-US" dirty="0"/>
                        <a:t>Uri</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62594262"/>
                  </a:ext>
                </a:extLst>
              </a:tr>
              <a:tr h="370840">
                <a:tc>
                  <a:txBody>
                    <a:bodyPr/>
                    <a:lstStyle/>
                    <a:p>
                      <a:r>
                        <a:rPr lang="en-US" dirty="0"/>
                        <a:t>GST</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420053190"/>
                  </a:ext>
                </a:extLst>
              </a:tr>
              <a:tr h="370840">
                <a:tc>
                  <a:txBody>
                    <a:bodyPr/>
                    <a:lstStyle/>
                    <a:p>
                      <a:r>
                        <a:rPr lang="en-US" dirty="0"/>
                        <a:t>Airstrike</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38193305"/>
                  </a:ext>
                </a:extLst>
              </a:tr>
              <a:tr h="370840">
                <a:tc>
                  <a:txBody>
                    <a:bodyPr/>
                    <a:lstStyle/>
                    <a:p>
                      <a:r>
                        <a:rPr lang="en-US" dirty="0"/>
                        <a:t>MVA</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358748676"/>
                  </a:ext>
                </a:extLst>
              </a:tr>
            </a:tbl>
          </a:graphicData>
        </a:graphic>
      </p:graphicFrame>
      <p:sp>
        <p:nvSpPr>
          <p:cNvPr id="7" name="Star: 4 Points 6">
            <a:extLst>
              <a:ext uri="{FF2B5EF4-FFF2-40B4-BE49-F238E27FC236}">
                <a16:creationId xmlns:a16="http://schemas.microsoft.com/office/drawing/2014/main" id="{B3E4CF0A-7880-48B4-9620-3E925914D2DE}"/>
              </a:ext>
            </a:extLst>
          </p:cNvPr>
          <p:cNvSpPr/>
          <p:nvPr/>
        </p:nvSpPr>
        <p:spPr>
          <a:xfrm>
            <a:off x="6441744" y="4336577"/>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4 Points 8">
            <a:extLst>
              <a:ext uri="{FF2B5EF4-FFF2-40B4-BE49-F238E27FC236}">
                <a16:creationId xmlns:a16="http://schemas.microsoft.com/office/drawing/2014/main" id="{57091AF4-8552-4232-BA82-50965BA321BA}"/>
              </a:ext>
            </a:extLst>
          </p:cNvPr>
          <p:cNvSpPr/>
          <p:nvPr/>
        </p:nvSpPr>
        <p:spPr>
          <a:xfrm>
            <a:off x="4435522" y="4693125"/>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4 Points 10">
            <a:extLst>
              <a:ext uri="{FF2B5EF4-FFF2-40B4-BE49-F238E27FC236}">
                <a16:creationId xmlns:a16="http://schemas.microsoft.com/office/drawing/2014/main" id="{95F5B996-670C-46F9-9FB0-A1AD361F922E}"/>
              </a:ext>
            </a:extLst>
          </p:cNvPr>
          <p:cNvSpPr/>
          <p:nvPr/>
        </p:nvSpPr>
        <p:spPr>
          <a:xfrm>
            <a:off x="6441744" y="5101988"/>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4 Points 12">
            <a:extLst>
              <a:ext uri="{FF2B5EF4-FFF2-40B4-BE49-F238E27FC236}">
                <a16:creationId xmlns:a16="http://schemas.microsoft.com/office/drawing/2014/main" id="{1C18107D-A23F-4139-926A-2AA8170593E5}"/>
              </a:ext>
            </a:extLst>
          </p:cNvPr>
          <p:cNvSpPr/>
          <p:nvPr/>
        </p:nvSpPr>
        <p:spPr>
          <a:xfrm>
            <a:off x="4435522" y="5444889"/>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4 Points 14">
            <a:extLst>
              <a:ext uri="{FF2B5EF4-FFF2-40B4-BE49-F238E27FC236}">
                <a16:creationId xmlns:a16="http://schemas.microsoft.com/office/drawing/2014/main" id="{7F9FB431-53EF-4EC6-A65D-32440325476B}"/>
              </a:ext>
            </a:extLst>
          </p:cNvPr>
          <p:cNvSpPr/>
          <p:nvPr/>
        </p:nvSpPr>
        <p:spPr>
          <a:xfrm>
            <a:off x="6441744" y="5858872"/>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4 Points 16">
            <a:extLst>
              <a:ext uri="{FF2B5EF4-FFF2-40B4-BE49-F238E27FC236}">
                <a16:creationId xmlns:a16="http://schemas.microsoft.com/office/drawing/2014/main" id="{56EA2C2D-0BE7-46D8-AB74-11A85ACA47CC}"/>
              </a:ext>
            </a:extLst>
          </p:cNvPr>
          <p:cNvSpPr/>
          <p:nvPr/>
        </p:nvSpPr>
        <p:spPr>
          <a:xfrm>
            <a:off x="6441744" y="6186387"/>
            <a:ext cx="272956" cy="330958"/>
          </a:xfrm>
          <a:prstGeom prst="star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29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CAF5-1C8A-4B59-ABD5-92C2BF8937D1}"/>
              </a:ext>
            </a:extLst>
          </p:cNvPr>
          <p:cNvSpPr>
            <a:spLocks noGrp="1"/>
          </p:cNvSpPr>
          <p:nvPr>
            <p:ph type="title"/>
          </p:nvPr>
        </p:nvSpPr>
        <p:spPr>
          <a:xfrm>
            <a:off x="1572040" y="2448339"/>
            <a:ext cx="7200900" cy="1485900"/>
          </a:xfrm>
        </p:spPr>
        <p:txBody>
          <a:bodyPr>
            <a:normAutofit/>
          </a:bodyPr>
          <a:lstStyle/>
          <a:p>
            <a:r>
              <a:rPr lang="en-US" sz="6000" dirty="0"/>
              <a:t>What is an Opinion ?</a:t>
            </a:r>
            <a:endParaRPr lang="en-IN" sz="6000" dirty="0"/>
          </a:p>
        </p:txBody>
      </p:sp>
    </p:spTree>
    <p:extLst>
      <p:ext uri="{BB962C8B-B14F-4D97-AF65-F5344CB8AC3E}">
        <p14:creationId xmlns:p14="http://schemas.microsoft.com/office/powerpoint/2010/main" val="1504561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A4C3FF-4E4C-4722-A756-A98B1A76E984}"/>
              </a:ext>
            </a:extLst>
          </p:cNvPr>
          <p:cNvSpPr>
            <a:spLocks noGrp="1"/>
          </p:cNvSpPr>
          <p:nvPr>
            <p:ph type="title"/>
          </p:nvPr>
        </p:nvSpPr>
        <p:spPr>
          <a:xfrm>
            <a:off x="2353917" y="2541105"/>
            <a:ext cx="7200900" cy="1485900"/>
          </a:xfrm>
        </p:spPr>
        <p:txBody>
          <a:bodyPr>
            <a:normAutofit/>
          </a:bodyPr>
          <a:lstStyle/>
          <a:p>
            <a:r>
              <a:rPr lang="en-US" sz="6600" b="1" dirty="0"/>
              <a:t>Conclusions</a:t>
            </a:r>
            <a:endParaRPr lang="en-IN" sz="6600" b="1" dirty="0"/>
          </a:p>
        </p:txBody>
      </p:sp>
    </p:spTree>
    <p:extLst>
      <p:ext uri="{BB962C8B-B14F-4D97-AF65-F5344CB8AC3E}">
        <p14:creationId xmlns:p14="http://schemas.microsoft.com/office/powerpoint/2010/main" val="342265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D33-D21F-489D-93C7-0F2B2AFA3A83}"/>
              </a:ext>
            </a:extLst>
          </p:cNvPr>
          <p:cNvSpPr>
            <a:spLocks noGrp="1"/>
          </p:cNvSpPr>
          <p:nvPr>
            <p:ph type="title"/>
          </p:nvPr>
        </p:nvSpPr>
        <p:spPr>
          <a:xfrm>
            <a:off x="1028700" y="290015"/>
            <a:ext cx="7200900" cy="1485900"/>
          </a:xfrm>
        </p:spPr>
        <p:txBody>
          <a:bodyPr/>
          <a:lstStyle/>
          <a:p>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Pradhan Mantri </a:t>
            </a:r>
            <a:r>
              <a:rPr lang="en-IN" sz="2800" b="1" dirty="0" err="1">
                <a:solidFill>
                  <a:srgbClr val="000000"/>
                </a:solidFill>
                <a:effectLst/>
                <a:latin typeface="Arial" panose="020B0604020202020204" pitchFamily="34" charset="0"/>
                <a:ea typeface="Times New Roman" panose="02020603050405020304" pitchFamily="18" charset="0"/>
                <a:cs typeface="Mangal" panose="02040503050203030202" pitchFamily="18" charset="0"/>
              </a:rPr>
              <a:t>Awas</a:t>
            </a:r>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a:t>
            </a:r>
            <a:r>
              <a:rPr lang="en-IN" sz="2800" b="1" dirty="0" err="1">
                <a:solidFill>
                  <a:srgbClr val="000000"/>
                </a:solidFill>
                <a:effectLst/>
                <a:latin typeface="Arial" panose="020B0604020202020204" pitchFamily="34" charset="0"/>
                <a:ea typeface="Times New Roman" panose="02020603050405020304" pitchFamily="18" charset="0"/>
                <a:cs typeface="Mangal" panose="02040503050203030202" pitchFamily="18" charset="0"/>
              </a:rPr>
              <a:t>Yojna</a:t>
            </a:r>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(PMAY)</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2D6A553E-04B5-49AD-83E1-F53A8D631743}"/>
              </a:ext>
            </a:extLst>
          </p:cNvPr>
          <p:cNvSpPr>
            <a:spLocks noGrp="1"/>
          </p:cNvSpPr>
          <p:nvPr>
            <p:ph idx="1"/>
          </p:nvPr>
        </p:nvSpPr>
        <p:spPr>
          <a:xfrm>
            <a:off x="1028700" y="1446664"/>
            <a:ext cx="7200900" cy="5295330"/>
          </a:xfrm>
        </p:spPr>
        <p:txBody>
          <a:bodyPr>
            <a:normAutofit fontScale="62500" lnSpcReduction="20000"/>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More than 80 percent of the people were aware about PMAY.</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Newspapers followed by TV were the 2 main sources of information.</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Half of the respondents formed their opinion independently, for the rest family, friends and media played an important role in shaping their opinion.</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About 90 percent viewed PMAY as a helpful scheme in their lives.</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We found that it caused a huge improvement in lifestyle </a:t>
            </a:r>
            <a:r>
              <a:rPr lang="en-IN" sz="2900" dirty="0">
                <a:solidFill>
                  <a:srgbClr val="000000"/>
                </a:solidFill>
                <a:latin typeface="Arial" panose="020B0604020202020204" pitchFamily="34" charset="0"/>
                <a:ea typeface="Times New Roman" panose="02020603050405020304" pitchFamily="18" charset="0"/>
                <a:cs typeface="Mangal" panose="02040503050203030202" pitchFamily="18" charset="0"/>
              </a:rPr>
              <a:t>of </a:t>
            </a: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the beneficiaries. They were happy that the houses had great amenities and the flats were distributed according to one's income.</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9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On the other side, house site being far away from the city, a lucky draw system to select beneficiaries and inability to provide maintenance services were the main criticisms. Interestingly, flats being distributed according to one's income was perceived as a flaw to some.</a:t>
            </a:r>
            <a:endParaRPr lang="en-IN" sz="29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97157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EBD1-9059-4BA7-89FF-D587E85F109E}"/>
              </a:ext>
            </a:extLst>
          </p:cNvPr>
          <p:cNvSpPr>
            <a:spLocks noGrp="1"/>
          </p:cNvSpPr>
          <p:nvPr>
            <p:ph type="title"/>
          </p:nvPr>
        </p:nvSpPr>
        <p:spPr/>
        <p:txBody>
          <a:bodyPr/>
          <a:lstStyle/>
          <a:p>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Goods And Service Tax (GST)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38AAEA0D-04F7-46D5-9ECF-CEFDB32FAA41}"/>
              </a:ext>
            </a:extLst>
          </p:cNvPr>
          <p:cNvSpPr>
            <a:spLocks noGrp="1"/>
          </p:cNvSpPr>
          <p:nvPr>
            <p:ph idx="1"/>
          </p:nvPr>
        </p:nvSpPr>
        <p:spPr>
          <a:xfrm>
            <a:off x="1028700" y="1665027"/>
            <a:ext cx="7200900" cy="5192973"/>
          </a:xfrm>
        </p:spPr>
        <p:txBody>
          <a:bodyPr>
            <a:normAutofit fontScale="92500" lnSpcReduction="10000"/>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95.3% of the people that we asked knew about the GST reform.</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TV, Newspaper and WhatsApp were the 3 main sources of information.</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More than half formed their opinion independently.</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75% of the respondents thought that GST is helpful in their business. This includes both segments - those who had a GST number and those who did not.</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We found that for most people GST positively affected their business. Simplified and Unified tax system, need to pay regularly, easy registration into the GST module were the main positives. Over that, small businesses could also decide their selling prices.</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Though they were a minority, we also found some respondents who said that it negatively affected their business. They also found GST system to be difficult to use and, in most cases, had to hire someone to pay GST</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73109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1B83-CD78-4556-B9A9-EAAEBCBC2AFD}"/>
              </a:ext>
            </a:extLst>
          </p:cNvPr>
          <p:cNvSpPr>
            <a:spLocks noGrp="1"/>
          </p:cNvSpPr>
          <p:nvPr>
            <p:ph type="title"/>
          </p:nvPr>
        </p:nvSpPr>
        <p:spPr/>
        <p:txBody>
          <a:bodyPr/>
          <a:lstStyle/>
          <a:p>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Motor Vehicle Act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B7081B99-135B-4AC6-A566-74CFAF50DBF4}"/>
              </a:ext>
            </a:extLst>
          </p:cNvPr>
          <p:cNvSpPr>
            <a:spLocks noGrp="1"/>
          </p:cNvSpPr>
          <p:nvPr>
            <p:ph idx="1"/>
          </p:nvPr>
        </p:nvSpPr>
        <p:spPr>
          <a:xfrm>
            <a:off x="1028700" y="1583139"/>
            <a:ext cx="7200900" cy="4981433"/>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70% of the people formed their opinion independently.</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TV, Newspaper and WhatsApp were the 3 main sources of information.</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81% people are happy with this decision but the rest think that this decision should be enacted mainly on highways and not in the city areas.</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About 80% said that this decision is helpful mainly because it has increased the safety of citizens. </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The remaining had said that they faced the problems as helmets were not easily available and hike in fines were unreasonable. </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652504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ED6B-5816-46B3-A1AE-6E04829CE473}"/>
              </a:ext>
            </a:extLst>
          </p:cNvPr>
          <p:cNvSpPr>
            <a:spLocks noGrp="1"/>
          </p:cNvSpPr>
          <p:nvPr>
            <p:ph type="title"/>
          </p:nvPr>
        </p:nvSpPr>
        <p:spPr/>
        <p:txBody>
          <a:bodyPr/>
          <a:lstStyle/>
          <a:p>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Demonetization</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79E3356-ED45-42AB-BCA7-83FFB6DD2BA0}"/>
              </a:ext>
            </a:extLst>
          </p:cNvPr>
          <p:cNvSpPr>
            <a:spLocks noGrp="1"/>
          </p:cNvSpPr>
          <p:nvPr>
            <p:ph idx="1"/>
          </p:nvPr>
        </p:nvSpPr>
        <p:spPr>
          <a:xfrm>
            <a:off x="1028700" y="1733267"/>
            <a:ext cx="7200900" cy="4954136"/>
          </a:xfrm>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More than 90% of the people were aware about Demonetization. </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Most of the people get the information from TV, Newspaper and WhatsApp are other important sources of information. </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Around 65% of the people form their opinion independently.</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About 70% of the people found this decision helpful.</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Most of the people found this helpful because of removal of black money  and </a:t>
            </a:r>
            <a:r>
              <a:rPr lang="en-IN" sz="1600" dirty="0">
                <a:solidFill>
                  <a:srgbClr val="000000"/>
                </a:solidFill>
                <a:latin typeface="Arial" panose="020B0604020202020204" pitchFamily="34" charset="0"/>
                <a:ea typeface="Times New Roman" panose="02020603050405020304" pitchFamily="18" charset="0"/>
                <a:cs typeface="Mangal" panose="02040503050203030202" pitchFamily="18" charset="0"/>
              </a:rPr>
              <a:t>d</a:t>
            </a:r>
            <a:r>
              <a:rPr lang="en-IN" sz="1600" b="0" i="0" dirty="0">
                <a:solidFill>
                  <a:srgbClr val="000000"/>
                </a:solidFill>
                <a:effectLst/>
                <a:latin typeface="Arial" panose="020B0604020202020204" pitchFamily="34" charset="0"/>
              </a:rPr>
              <a:t>ecrease in fake currency</a:t>
            </a: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But few people with income below 25k found it not helpful because of inconvenience.</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7763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B65A-E056-49C7-AB56-4A4856CC1A78}"/>
              </a:ext>
            </a:extLst>
          </p:cNvPr>
          <p:cNvSpPr>
            <a:spLocks noGrp="1"/>
          </p:cNvSpPr>
          <p:nvPr>
            <p:ph type="title"/>
          </p:nvPr>
        </p:nvSpPr>
        <p:spPr/>
        <p:txBody>
          <a:bodyPr/>
          <a:lstStyle/>
          <a:p>
            <a:r>
              <a:rPr lang="en-IN" sz="2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Air Strike and Surgical Strike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5BB7EDFE-7E8E-44BA-BBB7-A86A94171EE7}"/>
              </a:ext>
            </a:extLst>
          </p:cNvPr>
          <p:cNvSpPr>
            <a:spLocks noGrp="1"/>
          </p:cNvSpPr>
          <p:nvPr>
            <p:ph idx="1"/>
          </p:nvPr>
        </p:nvSpPr>
        <p:spPr>
          <a:xfrm>
            <a:off x="1028700" y="2285999"/>
            <a:ext cx="7200900" cy="4305869"/>
          </a:xfrm>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More than 90% of the people were aware about it.</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Most of the people get the information from TV, Newspaper and WhatsApp are other important sources of information.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994456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EB8A-22E0-4FBA-B319-C9AFD1B1F362}"/>
              </a:ext>
            </a:extLst>
          </p:cNvPr>
          <p:cNvSpPr>
            <a:spLocks noGrp="1"/>
          </p:cNvSpPr>
          <p:nvPr>
            <p:ph type="title"/>
          </p:nvPr>
        </p:nvSpPr>
        <p:spPr/>
        <p:txBody>
          <a:bodyPr>
            <a:normAutofit/>
          </a:bodyPr>
          <a:lstStyle/>
          <a:p>
            <a:r>
              <a:rPr lang="en-IN" sz="2800" b="1" dirty="0">
                <a:effectLst/>
                <a:latin typeface="Arial" panose="020B0604020202020204" pitchFamily="34" charset="0"/>
                <a:ea typeface="Calibri" panose="020F0502020204030204" pitchFamily="34" charset="0"/>
                <a:cs typeface="Arial" panose="020B0604020202020204" pitchFamily="34" charset="0"/>
              </a:rPr>
              <a:t>Limitations</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6F11CE-6D45-4328-A7DB-FF6392113FDB}"/>
              </a:ext>
            </a:extLst>
          </p:cNvPr>
          <p:cNvSpPr>
            <a:spLocks noGrp="1"/>
          </p:cNvSpPr>
          <p:nvPr>
            <p:ph idx="1"/>
          </p:nvPr>
        </p:nvSpPr>
        <p:spPr>
          <a:xfrm>
            <a:off x="1028700" y="1719618"/>
            <a:ext cx="7200900" cy="4588417"/>
          </a:xfrm>
        </p:spPr>
        <p:txBody>
          <a:bodyPr/>
          <a:lstStyle/>
          <a:p>
            <a:pPr marL="342900" lvl="0" indent="-342900" fontAlgn="base">
              <a:lnSpc>
                <a:spcPct val="200000"/>
              </a:lnSpc>
              <a:spcBef>
                <a:spcPts val="1200"/>
              </a:spcBef>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Due to time constraint and COVID-19 Lockdown, we could only collect 107 samples.</a:t>
            </a:r>
          </a:p>
          <a:p>
            <a:pPr marL="342900" lvl="0" indent="-342900" fontAlgn="base">
              <a:lnSpc>
                <a:spcPct val="200000"/>
              </a:lnSpc>
              <a:spcBef>
                <a:spcPts val="1200"/>
              </a:spcBef>
              <a:buSzPts val="1000"/>
              <a:buFont typeface="Symbol" panose="05050102010706020507" pitchFamily="18" charset="2"/>
              <a:buChar char=""/>
              <a:tabLst>
                <a:tab pos="457200" algn="l"/>
              </a:tabLst>
            </a:pPr>
            <a:r>
              <a:rPr lang="en-IN"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These conclusions cannot be used for practical purposes.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814962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7CCA-6A8F-47EB-BF24-B1D2D3833B80}"/>
              </a:ext>
            </a:extLst>
          </p:cNvPr>
          <p:cNvSpPr>
            <a:spLocks noGrp="1"/>
          </p:cNvSpPr>
          <p:nvPr>
            <p:ph type="title"/>
          </p:nvPr>
        </p:nvSpPr>
        <p:spPr/>
        <p:txBody>
          <a:bodyPr>
            <a:normAutofit/>
          </a:bodyPr>
          <a:lstStyle/>
          <a:p>
            <a:r>
              <a:rPr lang="en-IN" sz="2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References</a:t>
            </a:r>
            <a:r>
              <a:rPr lang="en-IN" sz="2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82866DC-97C7-471C-999F-F6EE939548E5}"/>
              </a:ext>
            </a:extLst>
          </p:cNvPr>
          <p:cNvSpPr>
            <a:spLocks noGrp="1"/>
          </p:cNvSpPr>
          <p:nvPr>
            <p:ph idx="1"/>
          </p:nvPr>
        </p:nvSpPr>
        <p:spPr/>
        <p:txBody>
          <a:bodyPr/>
          <a:lstStyle/>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rPr>
              <a:t>Sample Size Determination and Power - Book by Thomas P. Ryan</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rPr>
              <a:t>A Guide to Chi-Squared Testing (Wiley Series in Probability and Statistics)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u="sng" dirty="0">
                <a:solidFill>
                  <a:srgbClr val="1155CC"/>
                </a:solidFill>
                <a:effectLst/>
                <a:latin typeface="Arial" panose="020B0604020202020204" pitchFamily="34" charset="0"/>
                <a:ea typeface="Times New Roman" panose="02020603050405020304" pitchFamily="18" charset="0"/>
                <a:hlinkClick r:id="rId2"/>
              </a:rPr>
              <a:t>https://www.ibm.com/support/knowledgecenter/SSEP7J_11.1.0/com.ibm.swg.ba.cognos.cbi.doc/welcome.html</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rPr>
              <a:t>Classwork Notes of Bachelors and Masters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8266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ED00-F9E1-4E71-8727-B6FAEE57ACA6}"/>
              </a:ext>
            </a:extLst>
          </p:cNvPr>
          <p:cNvSpPr>
            <a:spLocks noGrp="1"/>
          </p:cNvSpPr>
          <p:nvPr>
            <p:ph type="title"/>
          </p:nvPr>
        </p:nvSpPr>
        <p:spPr/>
        <p:txBody>
          <a:bodyPr/>
          <a:lstStyle/>
          <a:p>
            <a:r>
              <a:rPr lang="en-US" dirty="0"/>
              <a:t>Subjective Learning </a:t>
            </a:r>
            <a:endParaRPr lang="en-IN" dirty="0"/>
          </a:p>
        </p:txBody>
      </p:sp>
      <p:sp>
        <p:nvSpPr>
          <p:cNvPr id="3" name="Content Placeholder 2">
            <a:extLst>
              <a:ext uri="{FF2B5EF4-FFF2-40B4-BE49-F238E27FC236}">
                <a16:creationId xmlns:a16="http://schemas.microsoft.com/office/drawing/2014/main" id="{E85A02B7-EDCC-44DC-85ED-97FBB127FCD7}"/>
              </a:ext>
            </a:extLst>
          </p:cNvPr>
          <p:cNvSpPr>
            <a:spLocks noGrp="1"/>
          </p:cNvSpPr>
          <p:nvPr>
            <p:ph idx="1"/>
          </p:nvPr>
        </p:nvSpPr>
        <p:spPr>
          <a:xfrm>
            <a:off x="1028700" y="2285999"/>
            <a:ext cx="7200900" cy="4207565"/>
          </a:xfrm>
        </p:spPr>
        <p:txBody>
          <a:bodyPr/>
          <a:lstStyle/>
          <a:p>
            <a:r>
              <a:rPr lang="en-US" dirty="0"/>
              <a:t>Throughout the journey of this project we learnt how to form and express our opinions too.</a:t>
            </a:r>
          </a:p>
          <a:p>
            <a:r>
              <a:rPr lang="en-US" dirty="0"/>
              <a:t>We learned how to communicate with people of all age groups.</a:t>
            </a:r>
          </a:p>
          <a:p>
            <a:r>
              <a:rPr lang="en-US" dirty="0"/>
              <a:t>We learned how to form a questionnaire under the guidance of professors as well as domain experts.</a:t>
            </a:r>
          </a:p>
          <a:p>
            <a:r>
              <a:rPr lang="en-US" dirty="0"/>
              <a:t>How to put forward ones opinion without fighting with each other.</a:t>
            </a:r>
          </a:p>
          <a:p>
            <a:endParaRPr lang="en-US"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311596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F193-6251-48BB-A07C-7A9F6AEF2706}"/>
              </a:ext>
            </a:extLst>
          </p:cNvPr>
          <p:cNvSpPr>
            <a:spLocks noGrp="1"/>
          </p:cNvSpPr>
          <p:nvPr>
            <p:ph type="title"/>
          </p:nvPr>
        </p:nvSpPr>
        <p:spPr>
          <a:xfrm>
            <a:off x="1227483" y="5045766"/>
            <a:ext cx="7200900" cy="1485900"/>
          </a:xfrm>
        </p:spPr>
        <p:txBody>
          <a:bodyPr/>
          <a:lstStyle/>
          <a:p>
            <a:pPr algn="r"/>
            <a:r>
              <a:rPr lang="en-US" dirty="0"/>
              <a:t>THANK YOU </a:t>
            </a:r>
            <a:r>
              <a:rPr lang="en-US" dirty="0">
                <a:sym typeface="Wingdings" panose="05000000000000000000" pitchFamily="2" charset="2"/>
              </a:rPr>
              <a:t></a:t>
            </a:r>
            <a:endParaRPr lang="en-IN" dirty="0"/>
          </a:p>
        </p:txBody>
      </p:sp>
      <p:sp>
        <p:nvSpPr>
          <p:cNvPr id="5" name="TextBox 4">
            <a:extLst>
              <a:ext uri="{FF2B5EF4-FFF2-40B4-BE49-F238E27FC236}">
                <a16:creationId xmlns:a16="http://schemas.microsoft.com/office/drawing/2014/main" id="{5F77F2FF-010B-4EFA-8135-0D407A280C57}"/>
              </a:ext>
            </a:extLst>
          </p:cNvPr>
          <p:cNvSpPr txBox="1"/>
          <p:nvPr/>
        </p:nvSpPr>
        <p:spPr>
          <a:xfrm>
            <a:off x="1709530" y="583096"/>
            <a:ext cx="6917635" cy="2554545"/>
          </a:xfrm>
          <a:prstGeom prst="rect">
            <a:avLst/>
          </a:prstGeom>
          <a:noFill/>
        </p:spPr>
        <p:txBody>
          <a:bodyPr wrap="square" rtlCol="0">
            <a:spAutoFit/>
          </a:bodyPr>
          <a:lstStyle/>
          <a:p>
            <a:r>
              <a:rPr lang="en-US" sz="3200" b="1" dirty="0"/>
              <a:t>Presented By :</a:t>
            </a:r>
          </a:p>
          <a:p>
            <a:r>
              <a:rPr lang="en-US" sz="3200" dirty="0"/>
              <a:t>Aditya Sant</a:t>
            </a:r>
          </a:p>
          <a:p>
            <a:r>
              <a:rPr lang="en-US" sz="3200" dirty="0"/>
              <a:t>Mrinal Bankar</a:t>
            </a:r>
          </a:p>
          <a:p>
            <a:r>
              <a:rPr lang="en-US" sz="3200" dirty="0"/>
              <a:t>Mrunal Gokhale</a:t>
            </a:r>
          </a:p>
          <a:p>
            <a:r>
              <a:rPr lang="en-US" sz="3200" dirty="0"/>
              <a:t>Yuti Tailor</a:t>
            </a:r>
          </a:p>
        </p:txBody>
      </p:sp>
    </p:spTree>
    <p:extLst>
      <p:ext uri="{BB962C8B-B14F-4D97-AF65-F5344CB8AC3E}">
        <p14:creationId xmlns:p14="http://schemas.microsoft.com/office/powerpoint/2010/main" val="10266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666D-441D-4871-A4EB-19CCC6D087E4}"/>
              </a:ext>
            </a:extLst>
          </p:cNvPr>
          <p:cNvSpPr>
            <a:spLocks noGrp="1"/>
          </p:cNvSpPr>
          <p:nvPr>
            <p:ph type="title"/>
          </p:nvPr>
        </p:nvSpPr>
        <p:spPr/>
        <p:txBody>
          <a:bodyPr/>
          <a:lstStyle/>
          <a:p>
            <a:pPr algn="ctr"/>
            <a:r>
              <a:rPr lang="en-US" dirty="0"/>
              <a:t>MAJOR CENTRAL GOVERNMENT DECISIONS</a:t>
            </a:r>
            <a:endParaRPr lang="en-IN" dirty="0"/>
          </a:p>
        </p:txBody>
      </p:sp>
      <p:sp>
        <p:nvSpPr>
          <p:cNvPr id="3" name="Content Placeholder 2">
            <a:extLst>
              <a:ext uri="{FF2B5EF4-FFF2-40B4-BE49-F238E27FC236}">
                <a16:creationId xmlns:a16="http://schemas.microsoft.com/office/drawing/2014/main" id="{50FEEA04-D592-411E-B65A-241042BE73BC}"/>
              </a:ext>
            </a:extLst>
          </p:cNvPr>
          <p:cNvSpPr>
            <a:spLocks noGrp="1"/>
          </p:cNvSpPr>
          <p:nvPr>
            <p:ph idx="1"/>
          </p:nvPr>
        </p:nvSpPr>
        <p:spPr>
          <a:xfrm>
            <a:off x="1028700" y="2365513"/>
            <a:ext cx="7200900" cy="3581400"/>
          </a:xfrm>
        </p:spPr>
        <p:txBody>
          <a:bodyPr>
            <a:noAutofit/>
          </a:bodyPr>
          <a:lstStyle/>
          <a:p>
            <a:pPr marL="342900" indent="-342900">
              <a:buFont typeface="+mj-lt"/>
              <a:buAutoNum type="arabicPeriod"/>
            </a:pPr>
            <a:r>
              <a:rPr lang="en-IN" sz="1800" dirty="0"/>
              <a:t>Pradhan Mantri Awas Yojana - June 2015 (Scheme)</a:t>
            </a:r>
            <a:endParaRPr lang="en-US" sz="1800" dirty="0"/>
          </a:p>
          <a:p>
            <a:pPr marL="342900" indent="-342900">
              <a:buFont typeface="+mj-lt"/>
              <a:buAutoNum type="arabicPeriod"/>
            </a:pPr>
            <a:r>
              <a:rPr lang="en-US" sz="1800" dirty="0"/>
              <a:t>Demonetization - 8</a:t>
            </a:r>
            <a:r>
              <a:rPr lang="en-US" sz="1800" baseline="30000" dirty="0"/>
              <a:t>th</a:t>
            </a:r>
            <a:r>
              <a:rPr lang="en-US" sz="1800" dirty="0"/>
              <a:t> November 2016 (Economic)</a:t>
            </a:r>
          </a:p>
          <a:p>
            <a:pPr marL="342900" indent="-342900">
              <a:buFont typeface="+mj-lt"/>
              <a:buAutoNum type="arabicPeriod"/>
            </a:pPr>
            <a:r>
              <a:rPr lang="en-US" sz="1800" dirty="0"/>
              <a:t>Surgical Strike (Uri) - 29</a:t>
            </a:r>
            <a:r>
              <a:rPr lang="en-US" sz="1800" baseline="30000" dirty="0"/>
              <a:t>th</a:t>
            </a:r>
            <a:r>
              <a:rPr lang="en-US" sz="1800" dirty="0"/>
              <a:t> September 2016 (Security)</a:t>
            </a:r>
          </a:p>
          <a:p>
            <a:pPr marL="342900" indent="-342900">
              <a:buFont typeface="+mj-lt"/>
              <a:buAutoNum type="arabicPeriod"/>
            </a:pPr>
            <a:r>
              <a:rPr lang="en-US" sz="1800" dirty="0"/>
              <a:t>Goods and Services Tax (GST) - 1</a:t>
            </a:r>
            <a:r>
              <a:rPr lang="en-US" sz="1800" baseline="30000" dirty="0"/>
              <a:t>st</a:t>
            </a:r>
            <a:r>
              <a:rPr lang="en-US" sz="1800" dirty="0"/>
              <a:t> July 2017 (Economic)</a:t>
            </a:r>
          </a:p>
          <a:p>
            <a:pPr marL="342900" indent="-342900">
              <a:buFont typeface="+mj-lt"/>
              <a:buAutoNum type="arabicPeriod"/>
            </a:pPr>
            <a:r>
              <a:rPr lang="en-US" sz="1800" dirty="0"/>
              <a:t>Air Strike (Pulwama) - 14</a:t>
            </a:r>
            <a:r>
              <a:rPr lang="en-US" sz="1800" baseline="30000" dirty="0"/>
              <a:t>th</a:t>
            </a:r>
            <a:r>
              <a:rPr lang="en-US" sz="1800" dirty="0"/>
              <a:t> February 2019 (Security)</a:t>
            </a:r>
          </a:p>
          <a:p>
            <a:pPr marL="342900" indent="-342900">
              <a:buFont typeface="+mj-lt"/>
              <a:buAutoNum type="arabicPeriod"/>
            </a:pPr>
            <a:r>
              <a:rPr lang="en-US" sz="1800" dirty="0"/>
              <a:t>Motor Vehicles Amendment Law - 1</a:t>
            </a:r>
            <a:r>
              <a:rPr lang="en-US" sz="1800" baseline="30000" dirty="0"/>
              <a:t>st</a:t>
            </a:r>
            <a:r>
              <a:rPr lang="en-US" sz="1800" dirty="0"/>
              <a:t> September 2019 (Security)</a:t>
            </a:r>
          </a:p>
        </p:txBody>
      </p:sp>
    </p:spTree>
    <p:extLst>
      <p:ext uri="{BB962C8B-B14F-4D97-AF65-F5344CB8AC3E}">
        <p14:creationId xmlns:p14="http://schemas.microsoft.com/office/powerpoint/2010/main" val="30348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DB1E4-D4B4-41A2-A0F3-2FB405B36543}"/>
              </a:ext>
            </a:extLst>
          </p:cNvPr>
          <p:cNvSpPr>
            <a:spLocks noGrp="1"/>
          </p:cNvSpPr>
          <p:nvPr>
            <p:ph type="title"/>
          </p:nvPr>
        </p:nvSpPr>
        <p:spPr>
          <a:xfrm>
            <a:off x="1810579" y="2448339"/>
            <a:ext cx="7200900" cy="1485900"/>
          </a:xfrm>
        </p:spPr>
        <p:txBody>
          <a:bodyPr/>
          <a:lstStyle/>
          <a:p>
            <a:r>
              <a:rPr lang="en-US" dirty="0"/>
              <a:t>Questions / Suggestions</a:t>
            </a:r>
            <a:endParaRPr lang="en-IN" dirty="0"/>
          </a:p>
        </p:txBody>
      </p:sp>
    </p:spTree>
    <p:extLst>
      <p:ext uri="{BB962C8B-B14F-4D97-AF65-F5344CB8AC3E}">
        <p14:creationId xmlns:p14="http://schemas.microsoft.com/office/powerpoint/2010/main" val="19025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9810-018A-44E7-93EF-D4A37CDFD788}"/>
              </a:ext>
            </a:extLst>
          </p:cNvPr>
          <p:cNvSpPr>
            <a:spLocks noGrp="1"/>
          </p:cNvSpPr>
          <p:nvPr>
            <p:ph type="title"/>
          </p:nvPr>
        </p:nvSpPr>
        <p:spPr>
          <a:xfrm>
            <a:off x="628650" y="1099750"/>
            <a:ext cx="7886700" cy="1325563"/>
          </a:xfrm>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17D36777-2628-4B06-AB74-D4568A8311DF}"/>
              </a:ext>
            </a:extLst>
          </p:cNvPr>
          <p:cNvSpPr>
            <a:spLocks noGrp="1"/>
          </p:cNvSpPr>
          <p:nvPr>
            <p:ph idx="1"/>
          </p:nvPr>
        </p:nvSpPr>
        <p:spPr/>
        <p:txBody>
          <a:bodyPr/>
          <a:lstStyle/>
          <a:p>
            <a:endParaRPr lang="en-US" dirty="0"/>
          </a:p>
          <a:p>
            <a:r>
              <a:rPr lang="en-US" dirty="0"/>
              <a:t>To assess whether the people’s opinions are influenced or independent.</a:t>
            </a:r>
          </a:p>
          <a:p>
            <a:endParaRPr lang="en-US" dirty="0"/>
          </a:p>
          <a:p>
            <a:r>
              <a:rPr lang="en-US" dirty="0"/>
              <a:t>To assess the relationship of the factors affecting the opinions. </a:t>
            </a:r>
          </a:p>
          <a:p>
            <a:endParaRPr lang="en-US" dirty="0"/>
          </a:p>
          <a:p>
            <a:r>
              <a:rPr lang="en-US" dirty="0"/>
              <a:t>To determine the effectiveness of central government decisions.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0700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9B57-00C7-42DB-B63A-3338161AAB14}"/>
              </a:ext>
            </a:extLst>
          </p:cNvPr>
          <p:cNvSpPr>
            <a:spLocks noGrp="1"/>
          </p:cNvSpPr>
          <p:nvPr>
            <p:ph type="title"/>
          </p:nvPr>
        </p:nvSpPr>
        <p:spPr>
          <a:xfrm>
            <a:off x="1028700" y="685800"/>
            <a:ext cx="7200900" cy="771939"/>
          </a:xfrm>
        </p:spPr>
        <p:txBody>
          <a:bodyPr>
            <a:normAutofit/>
          </a:bodyPr>
          <a:lstStyle/>
          <a:p>
            <a:pPr algn="ctr"/>
            <a:r>
              <a:rPr lang="en-US" sz="4000" dirty="0">
                <a:hlinkClick r:id="rId2" action="ppaction://hlinkfile"/>
              </a:rPr>
              <a:t>QUESTIONNAIRE</a:t>
            </a:r>
            <a:endParaRPr lang="en-IN" sz="4000" dirty="0"/>
          </a:p>
        </p:txBody>
      </p:sp>
    </p:spTree>
    <p:extLst>
      <p:ext uri="{BB962C8B-B14F-4D97-AF65-F5344CB8AC3E}">
        <p14:creationId xmlns:p14="http://schemas.microsoft.com/office/powerpoint/2010/main" val="300835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5D2-77CC-494F-A1BD-A307D7F53AB3}"/>
              </a:ext>
            </a:extLst>
          </p:cNvPr>
          <p:cNvSpPr>
            <a:spLocks noGrp="1"/>
          </p:cNvSpPr>
          <p:nvPr>
            <p:ph type="title"/>
          </p:nvPr>
        </p:nvSpPr>
        <p:spPr/>
        <p:txBody>
          <a:bodyPr>
            <a:normAutofit/>
          </a:bodyPr>
          <a:lstStyle/>
          <a:p>
            <a:r>
              <a:rPr lang="en-US" sz="6000" dirty="0">
                <a:hlinkClick r:id="rId2" action="ppaction://hlinkfile"/>
              </a:rPr>
              <a:t>Sampling Techniques </a:t>
            </a:r>
            <a:endParaRPr lang="en-IN" sz="6000" dirty="0"/>
          </a:p>
        </p:txBody>
      </p:sp>
      <p:sp>
        <p:nvSpPr>
          <p:cNvPr id="3" name="Content Placeholder 2">
            <a:extLst>
              <a:ext uri="{FF2B5EF4-FFF2-40B4-BE49-F238E27FC236}">
                <a16:creationId xmlns:a16="http://schemas.microsoft.com/office/drawing/2014/main" id="{B6D76184-7BE3-4055-8A8D-4191C84E49A3}"/>
              </a:ext>
            </a:extLst>
          </p:cNvPr>
          <p:cNvSpPr>
            <a:spLocks noGrp="1"/>
          </p:cNvSpPr>
          <p:nvPr>
            <p:ph idx="1"/>
          </p:nvPr>
        </p:nvSpPr>
        <p:spPr>
          <a:xfrm>
            <a:off x="1028700" y="2895601"/>
            <a:ext cx="7200900" cy="3581400"/>
          </a:xfrm>
        </p:spPr>
        <p:txBody>
          <a:bodyPr>
            <a:normAutofit/>
          </a:bodyPr>
          <a:lstStyle/>
          <a:p>
            <a:pPr>
              <a:buFont typeface="Wingdings" panose="05000000000000000000" pitchFamily="2" charset="2"/>
              <a:buChar char="§"/>
            </a:pPr>
            <a:r>
              <a:rPr lang="en-US" sz="4000" dirty="0"/>
              <a:t>Simple Random Sampling</a:t>
            </a:r>
          </a:p>
          <a:p>
            <a:pPr>
              <a:buFont typeface="Wingdings" panose="05000000000000000000" pitchFamily="2" charset="2"/>
              <a:buChar char="§"/>
            </a:pPr>
            <a:r>
              <a:rPr lang="en-US" sz="4000" dirty="0"/>
              <a:t>Cluster Sampling </a:t>
            </a:r>
          </a:p>
        </p:txBody>
      </p:sp>
    </p:spTree>
    <p:extLst>
      <p:ext uri="{BB962C8B-B14F-4D97-AF65-F5344CB8AC3E}">
        <p14:creationId xmlns:p14="http://schemas.microsoft.com/office/powerpoint/2010/main" val="297364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AD568-AA60-45E2-B88F-29719E00772A}"/>
              </a:ext>
            </a:extLst>
          </p:cNvPr>
          <p:cNvSpPr>
            <a:spLocks noGrp="1"/>
          </p:cNvSpPr>
          <p:nvPr>
            <p:ph idx="1"/>
          </p:nvPr>
        </p:nvSpPr>
        <p:spPr>
          <a:xfrm>
            <a:off x="984802" y="3276600"/>
            <a:ext cx="7200900" cy="3581400"/>
          </a:xfrm>
        </p:spPr>
        <p:txBody>
          <a:bodyPr/>
          <a:lstStyle/>
          <a:p>
            <a:pPr marL="742950" indent="-742950">
              <a:buFont typeface="+mj-lt"/>
              <a:buAutoNum type="arabicPeriod"/>
            </a:pPr>
            <a:r>
              <a:rPr lang="en-US" sz="4000" dirty="0"/>
              <a:t>Chi-squared Test</a:t>
            </a:r>
          </a:p>
          <a:p>
            <a:pPr marL="742950" indent="-742950">
              <a:buFont typeface="+mj-lt"/>
              <a:buAutoNum type="arabicPeriod"/>
            </a:pPr>
            <a:r>
              <a:rPr lang="en-US" sz="4000" dirty="0"/>
              <a:t>Proportion Test</a:t>
            </a:r>
            <a:endParaRPr lang="en-IN" sz="4000" dirty="0"/>
          </a:p>
          <a:p>
            <a:endParaRPr lang="en-IN" dirty="0"/>
          </a:p>
        </p:txBody>
      </p:sp>
      <p:sp>
        <p:nvSpPr>
          <p:cNvPr id="4" name="TextBox 3">
            <a:extLst>
              <a:ext uri="{FF2B5EF4-FFF2-40B4-BE49-F238E27FC236}">
                <a16:creationId xmlns:a16="http://schemas.microsoft.com/office/drawing/2014/main" id="{C6EE284D-B1FB-4416-A8C0-E3D6DB49F955}"/>
              </a:ext>
            </a:extLst>
          </p:cNvPr>
          <p:cNvSpPr txBox="1"/>
          <p:nvPr/>
        </p:nvSpPr>
        <p:spPr>
          <a:xfrm>
            <a:off x="1378226" y="477078"/>
            <a:ext cx="6414052" cy="1938992"/>
          </a:xfrm>
          <a:prstGeom prst="rect">
            <a:avLst/>
          </a:prstGeom>
          <a:noFill/>
        </p:spPr>
        <p:txBody>
          <a:bodyPr wrap="square" rtlCol="0">
            <a:spAutoFit/>
          </a:bodyPr>
          <a:lstStyle/>
          <a:p>
            <a:r>
              <a:rPr lang="en-US" sz="6000" dirty="0">
                <a:hlinkClick r:id="rId2" action="ppaction://hlinkfile"/>
              </a:rPr>
              <a:t>Sample Size Determination</a:t>
            </a:r>
            <a:endParaRPr lang="en-IN" sz="6000" dirty="0"/>
          </a:p>
        </p:txBody>
      </p:sp>
    </p:spTree>
    <p:extLst>
      <p:ext uri="{BB962C8B-B14F-4D97-AF65-F5344CB8AC3E}">
        <p14:creationId xmlns:p14="http://schemas.microsoft.com/office/powerpoint/2010/main" val="292090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E261-66D6-4601-BBBF-C601BF2112F9}"/>
              </a:ext>
            </a:extLst>
          </p:cNvPr>
          <p:cNvSpPr>
            <a:spLocks noGrp="1"/>
          </p:cNvSpPr>
          <p:nvPr>
            <p:ph type="title"/>
          </p:nvPr>
        </p:nvSpPr>
        <p:spPr/>
        <p:txBody>
          <a:bodyPr/>
          <a:lstStyle/>
          <a:p>
            <a:r>
              <a:rPr lang="en-US" dirty="0"/>
              <a:t>1. For Chi-Squared Test </a:t>
            </a:r>
            <a:endParaRPr lang="en-IN" dirty="0"/>
          </a:p>
        </p:txBody>
      </p:sp>
      <p:sp>
        <p:nvSpPr>
          <p:cNvPr id="3" name="Content Placeholder 2">
            <a:extLst>
              <a:ext uri="{FF2B5EF4-FFF2-40B4-BE49-F238E27FC236}">
                <a16:creationId xmlns:a16="http://schemas.microsoft.com/office/drawing/2014/main" id="{1FDED676-8029-4263-843B-7E4E6081CA4B}"/>
              </a:ext>
            </a:extLst>
          </p:cNvPr>
          <p:cNvSpPr>
            <a:spLocks noGrp="1"/>
          </p:cNvSpPr>
          <p:nvPr>
            <p:ph idx="1"/>
          </p:nvPr>
        </p:nvSpPr>
        <p:spPr>
          <a:xfrm>
            <a:off x="781878" y="2286000"/>
            <a:ext cx="8362122" cy="4446104"/>
          </a:xfrm>
        </p:spPr>
        <p:txBody>
          <a:bodyPr>
            <a:normAutofit/>
          </a:bodyPr>
          <a:lstStyle/>
          <a:p>
            <a:pPr marL="0" indent="0">
              <a:buNone/>
            </a:pPr>
            <a:r>
              <a:rPr lang="en-US" sz="2800" dirty="0"/>
              <a:t>Age</a:t>
            </a:r>
          </a:p>
          <a:p>
            <a:pPr marL="0" indent="0">
              <a:buNone/>
            </a:pPr>
            <a:r>
              <a:rPr lang="en-US" sz="2800" dirty="0"/>
              <a:t>Gender                                                    Helpful               </a:t>
            </a:r>
          </a:p>
          <a:p>
            <a:pPr marL="0" indent="0">
              <a:buNone/>
            </a:pPr>
            <a:r>
              <a:rPr lang="en-US" sz="2800" dirty="0"/>
              <a:t>Occupation                   v/s                                       </a:t>
            </a:r>
          </a:p>
          <a:p>
            <a:pPr marL="0" indent="0">
              <a:buNone/>
            </a:pPr>
            <a:r>
              <a:rPr lang="en-US" sz="2800" dirty="0"/>
              <a:t>Education                                               Awareness</a:t>
            </a:r>
          </a:p>
          <a:p>
            <a:pPr marL="0" indent="0">
              <a:buNone/>
            </a:pPr>
            <a:r>
              <a:rPr lang="en-US" sz="2800" dirty="0"/>
              <a:t>Income</a:t>
            </a:r>
          </a:p>
          <a:p>
            <a:pPr marL="0" indent="0">
              <a:buNone/>
            </a:pPr>
            <a:endParaRPr lang="en-US" dirty="0"/>
          </a:p>
        </p:txBody>
      </p:sp>
      <p:sp>
        <p:nvSpPr>
          <p:cNvPr id="4" name="Right Brace 3">
            <a:extLst>
              <a:ext uri="{FF2B5EF4-FFF2-40B4-BE49-F238E27FC236}">
                <a16:creationId xmlns:a16="http://schemas.microsoft.com/office/drawing/2014/main" id="{EF593602-392D-45E7-B2E9-2773D3A2F23C}"/>
              </a:ext>
            </a:extLst>
          </p:cNvPr>
          <p:cNvSpPr/>
          <p:nvPr/>
        </p:nvSpPr>
        <p:spPr>
          <a:xfrm>
            <a:off x="2729948" y="2430117"/>
            <a:ext cx="795130" cy="24914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Left Brace 4">
            <a:extLst>
              <a:ext uri="{FF2B5EF4-FFF2-40B4-BE49-F238E27FC236}">
                <a16:creationId xmlns:a16="http://schemas.microsoft.com/office/drawing/2014/main" id="{1D012A07-0D0E-4C8B-B75F-1236184F9619}"/>
              </a:ext>
            </a:extLst>
          </p:cNvPr>
          <p:cNvSpPr/>
          <p:nvPr/>
        </p:nvSpPr>
        <p:spPr>
          <a:xfrm>
            <a:off x="5473148" y="2932871"/>
            <a:ext cx="569843" cy="1485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21007745"/>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1549</Words>
  <Application>Microsoft Office PowerPoint</Application>
  <PresentationFormat>On-screen Show (4:3)</PresentationFormat>
  <Paragraphs>381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Franklin Gothic Book</vt:lpstr>
      <vt:lpstr>Symbol</vt:lpstr>
      <vt:lpstr>Times New Roman</vt:lpstr>
      <vt:lpstr>Wingdings</vt:lpstr>
      <vt:lpstr>Crop</vt:lpstr>
      <vt:lpstr>PowerPoint Presentation</vt:lpstr>
      <vt:lpstr>OPINIONS OF VADODARA ON major central GOVERNMENT DECISIONS</vt:lpstr>
      <vt:lpstr>What is an Opinion ?</vt:lpstr>
      <vt:lpstr>MAJOR CENTRAL GOVERNMENT DECISIONS</vt:lpstr>
      <vt:lpstr>OBJECTIVES</vt:lpstr>
      <vt:lpstr>QUESTIONNAIRE</vt:lpstr>
      <vt:lpstr>Sampling Techniques </vt:lpstr>
      <vt:lpstr>PowerPoint Presentation</vt:lpstr>
      <vt:lpstr>1. For Chi-Squared Test </vt:lpstr>
      <vt:lpstr>PowerPoint Presentation</vt:lpstr>
      <vt:lpstr>2. For Proportion Test</vt:lpstr>
      <vt:lpstr>Sample Size</vt:lpstr>
      <vt:lpstr>Graphical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Analysis</vt:lpstr>
      <vt:lpstr>PowerPoint Presentation</vt:lpstr>
      <vt:lpstr>PowerPoint Presentation</vt:lpstr>
      <vt:lpstr>2. Chi-Squared Test For Independence</vt:lpstr>
      <vt:lpstr>Gender * Do you know about this decision ? (Pradhan Mantri Awas Yojana)  </vt:lpstr>
      <vt:lpstr>PowerPoint Presentation</vt:lpstr>
      <vt:lpstr>PowerPoint Presentation</vt:lpstr>
      <vt:lpstr>PowerPoint Presentation</vt:lpstr>
      <vt:lpstr>3. Proportion Test</vt:lpstr>
      <vt:lpstr>Conclusions</vt:lpstr>
      <vt:lpstr>Pradhan Mantri Awas Yojna (PMAY) </vt:lpstr>
      <vt:lpstr>Goods And Service Tax (GST) </vt:lpstr>
      <vt:lpstr>Motor Vehicle Act  </vt:lpstr>
      <vt:lpstr>Demonetization </vt:lpstr>
      <vt:lpstr>Air Strike and Surgical Strike  </vt:lpstr>
      <vt:lpstr>Limitations</vt:lpstr>
      <vt:lpstr>References </vt:lpstr>
      <vt:lpstr>Subjective Learning </vt:lpstr>
      <vt:lpstr>THANK YOU </vt:lpstr>
      <vt:lpstr>Questions /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Sant</dc:creator>
  <cp:lastModifiedBy>Aditya Sant</cp:lastModifiedBy>
  <cp:revision>74</cp:revision>
  <dcterms:created xsi:type="dcterms:W3CDTF">2020-02-06T05:46:45Z</dcterms:created>
  <dcterms:modified xsi:type="dcterms:W3CDTF">2021-02-23T11:03:18Z</dcterms:modified>
</cp:coreProperties>
</file>