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0448-D5D9-4F44-8926-99DB9735852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7839-2E07-4395-8685-92EEBCC8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0448-D5D9-4F44-8926-99DB9735852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7839-2E07-4395-8685-92EEBCC8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6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0448-D5D9-4F44-8926-99DB9735852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7839-2E07-4395-8685-92EEBCC8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0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0448-D5D9-4F44-8926-99DB9735852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7839-2E07-4395-8685-92EEBCC8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8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0448-D5D9-4F44-8926-99DB9735852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7839-2E07-4395-8685-92EEBCC8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6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0448-D5D9-4F44-8926-99DB9735852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7839-2E07-4395-8685-92EEBCC8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0448-D5D9-4F44-8926-99DB9735852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7839-2E07-4395-8685-92EEBCC8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5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0448-D5D9-4F44-8926-99DB9735852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7839-2E07-4395-8685-92EEBCC8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3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0448-D5D9-4F44-8926-99DB9735852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7839-2E07-4395-8685-92EEBCC8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9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0448-D5D9-4F44-8926-99DB9735852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7839-2E07-4395-8685-92EEBCC8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7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0448-D5D9-4F44-8926-99DB9735852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7839-2E07-4395-8685-92EEBCC8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A0448-D5D9-4F44-8926-99DB9735852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A7839-2E07-4395-8685-92EEBCC8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1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Different types of Scientific writing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7696200" cy="49530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Papers in journals (main method of Science communication)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Review papers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Conference abstracts &amp; papers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Project proposals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Theses and dissertations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Popular science and newspaper articles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Oral &amp; poster presentations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Reports/case studies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Interviews and discussions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Computer mediated information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Give minimum references.</a:t>
            </a:r>
          </a:p>
          <a:p>
            <a:r>
              <a:rPr lang="en-US" dirty="0" smtClean="0"/>
              <a:t>Only key references must be cited</a:t>
            </a:r>
          </a:p>
          <a:p>
            <a:r>
              <a:rPr lang="en-US" dirty="0" smtClean="0"/>
              <a:t>In case a review is available , you can omit the references already given in that review</a:t>
            </a:r>
          </a:p>
          <a:p>
            <a:r>
              <a:rPr lang="en-US" dirty="0" smtClean="0"/>
              <a:t>Avoid secondary references like text books which do not give experimental results.</a:t>
            </a:r>
          </a:p>
          <a:p>
            <a:r>
              <a:rPr lang="en-US" dirty="0" smtClean="0"/>
              <a:t>If you are citing a review as reference, check the original paper since the reviewer might have misinterpreted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0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write your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review writing needs planning like any other scientific writing.</a:t>
            </a:r>
          </a:p>
          <a:p>
            <a:r>
              <a:rPr lang="en-US" sz="2800" dirty="0" smtClean="0"/>
              <a:t>Literature review will leave you with lots of index cards (or electronic equivalent)each having key words.</a:t>
            </a:r>
          </a:p>
          <a:p>
            <a:r>
              <a:rPr lang="en-US" sz="2800" dirty="0" smtClean="0"/>
              <a:t>Arrange this data in order of your review topics or headings.</a:t>
            </a:r>
          </a:p>
          <a:p>
            <a:r>
              <a:rPr lang="en-US" sz="2800" dirty="0" smtClean="0"/>
              <a:t>Under each topic arrange cards according to the subheadings</a:t>
            </a:r>
          </a:p>
          <a:p>
            <a:r>
              <a:rPr lang="en-US" sz="2800" dirty="0" smtClean="0"/>
              <a:t>If you feel that there is some gap , go back to literature search and fill it up</a:t>
            </a:r>
          </a:p>
          <a:p>
            <a:r>
              <a:rPr lang="en-US" sz="2800" dirty="0" smtClean="0"/>
              <a:t>Arrange all papers in correct order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091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Start writing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Start writing first the main body of the review , section wise.</a:t>
            </a:r>
          </a:p>
          <a:p>
            <a:r>
              <a:rPr lang="en-US" sz="2400" dirty="0" smtClean="0"/>
              <a:t>Start with the most important section first</a:t>
            </a:r>
          </a:p>
          <a:p>
            <a:r>
              <a:rPr lang="en-US" sz="2400" dirty="0" smtClean="0"/>
              <a:t>Ideas can be moved from one section to another but do not duplicate information .</a:t>
            </a:r>
          </a:p>
          <a:p>
            <a:r>
              <a:rPr lang="en-US" sz="2400" dirty="0" smtClean="0"/>
              <a:t>Check each section and make sure that you have given enough evidence to support your arguments (agreeing and disagreeing both if appropriate)</a:t>
            </a:r>
          </a:p>
          <a:p>
            <a:r>
              <a:rPr lang="en-US" sz="2400" dirty="0" smtClean="0"/>
              <a:t>After completing all sections go through the whole write up to make sure that there is coherence between all sections.</a:t>
            </a:r>
          </a:p>
          <a:p>
            <a:r>
              <a:rPr lang="en-US" sz="2400" dirty="0" smtClean="0"/>
              <a:t>One or two sentences may be added to link one section with another </a:t>
            </a:r>
          </a:p>
          <a:p>
            <a:r>
              <a:rPr lang="en-US" sz="2400" dirty="0" smtClean="0"/>
              <a:t>Write general discussion (if needed) ,introduction and conclusion in this sequence.</a:t>
            </a:r>
          </a:p>
          <a:p>
            <a:r>
              <a:rPr lang="en-US" sz="2400" dirty="0" smtClean="0"/>
              <a:t>Conclusion must refer to introduction , where you give the problem and objectives.</a:t>
            </a:r>
          </a:p>
          <a:p>
            <a:r>
              <a:rPr lang="en-US" sz="2400" dirty="0" smtClean="0"/>
              <a:t>In conclusion you give the futuristic view and avenues for solving the problem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696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                                       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3020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Reviews bring data together helping the readers draw new and definite conclusions.</a:t>
            </a:r>
          </a:p>
          <a:p>
            <a:r>
              <a:rPr lang="en-US" dirty="0" smtClean="0"/>
              <a:t>Review differs from a scientific paper as it reports work from several sources rather than a single experiment or a research program.</a:t>
            </a:r>
          </a:p>
          <a:p>
            <a:r>
              <a:rPr lang="en-US" dirty="0" smtClean="0"/>
              <a:t>Reviews are published in journals , conference proceedings also a common form of University training.</a:t>
            </a:r>
          </a:p>
          <a:p>
            <a:r>
              <a:rPr lang="en-US" dirty="0" smtClean="0"/>
              <a:t>Reviews are given in short form in the introduction section of research papers and in expanded form in literature review section of thesis/dissertation.</a:t>
            </a:r>
          </a:p>
          <a:p>
            <a:r>
              <a:rPr lang="en-US" dirty="0" smtClean="0"/>
              <a:t>A review has to be critical i.e. a comparison and contrast information published by different authors.</a:t>
            </a:r>
          </a:p>
          <a:p>
            <a:r>
              <a:rPr lang="en-US" dirty="0" smtClean="0"/>
              <a:t>The conclusion of a review article must indicate the gaps in the existing knowledge in  that specific field thus suggesting the new areas of research.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0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of a review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 review consists of 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Main body including general discussion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References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Introduction is similar to that of a paper </a:t>
            </a:r>
            <a:r>
              <a:rPr lang="en-US" dirty="0" err="1" smtClean="0"/>
              <a:t>i.e</a:t>
            </a:r>
            <a:r>
              <a:rPr lang="en-US" dirty="0" smtClean="0"/>
              <a:t> . You state here about the problem and why you are writing the review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Conclusion and references are also similar to that of a paper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Difference is only in the main body of the review.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6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Before writing a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For writing a review you should have your own publications in that specific field.</a:t>
            </a:r>
          </a:p>
          <a:p>
            <a:r>
              <a:rPr lang="en-US" dirty="0" smtClean="0"/>
              <a:t>Sometimes editors request an author to write a review or else you may write to the editor giving your specific reasons for writing the review.</a:t>
            </a:r>
          </a:p>
          <a:p>
            <a:r>
              <a:rPr lang="en-US" dirty="0" smtClean="0"/>
              <a:t>Literature </a:t>
            </a:r>
            <a:r>
              <a:rPr lang="en-US" dirty="0"/>
              <a:t>search is </a:t>
            </a:r>
            <a:r>
              <a:rPr lang="en-US" dirty="0" smtClean="0"/>
              <a:t>extremely important before </a:t>
            </a:r>
            <a:r>
              <a:rPr lang="en-US" dirty="0"/>
              <a:t>starting </a:t>
            </a:r>
            <a:r>
              <a:rPr lang="en-US" dirty="0" smtClean="0"/>
              <a:t>to write a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4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start writing a review article?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First split the body of your review into different themes or topics</a:t>
            </a:r>
          </a:p>
          <a:p>
            <a:r>
              <a:rPr lang="en-US" dirty="0" smtClean="0"/>
              <a:t>Each topic should be split into sections and headings, to make the reader understand your reasoning.</a:t>
            </a:r>
          </a:p>
          <a:p>
            <a:r>
              <a:rPr lang="en-US" dirty="0" smtClean="0"/>
              <a:t>Put all the topics in logical order.</a:t>
            </a:r>
          </a:p>
          <a:p>
            <a:r>
              <a:rPr lang="en-US" dirty="0" smtClean="0"/>
              <a:t>Start with general topics, then come to specific ones, but relate the specific ones back with general ones in the 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5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 of sequence of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 a review on “Antioxidants and human health” you may have the following headings,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Introduction: What are you reviewing and why?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Influence of nutrition on human health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Nutrient requirements of humans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What are Antioxidants?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(a) How ROS (reactive oxygen species) and RNS (reactive nitrogen species) are formed and their role in human body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(b) Mechanism of action of antioxidants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(C) Natural sources of antioxidants</a:t>
            </a:r>
          </a:p>
          <a:p>
            <a:pPr marL="0" indent="0">
              <a:buNone/>
            </a:pPr>
            <a:r>
              <a:rPr lang="en-US" sz="2000" dirty="0" smtClean="0"/>
              <a:t>5. General discussion: Antioxidants for a balanced diet</a:t>
            </a:r>
          </a:p>
          <a:p>
            <a:pPr marL="0" indent="0">
              <a:buNone/>
            </a:pPr>
            <a:r>
              <a:rPr lang="en-US" sz="2000" dirty="0" smtClean="0"/>
              <a:t>6. Conclusion:</a:t>
            </a:r>
          </a:p>
          <a:p>
            <a:pPr marL="0" indent="0">
              <a:buNone/>
            </a:pPr>
            <a:r>
              <a:rPr lang="en-US" sz="2000" dirty="0" smtClean="0"/>
              <a:t>Here we start with general situation (human health) to specific situation (requirement of antioxidants) and tie both together for general discussion.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731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Content should reflect contrasting results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 a research paper you have a hypothesis which is accepted or rejected based on your experimental result.</a:t>
            </a:r>
          </a:p>
          <a:p>
            <a:r>
              <a:rPr lang="en-US" sz="2400" dirty="0" smtClean="0"/>
              <a:t>In a review you have a theory or a message which you support or contradict based on published results</a:t>
            </a:r>
          </a:p>
          <a:p>
            <a:r>
              <a:rPr lang="en-US" sz="2400" dirty="0" smtClean="0"/>
              <a:t>While reviewing literature you form a theory, but you have to convince the reader to accept your view with sound arguments supported by good evidence.</a:t>
            </a:r>
          </a:p>
          <a:p>
            <a:r>
              <a:rPr lang="en-US" sz="2400" dirty="0" smtClean="0"/>
              <a:t>Do not give simple statements agreeing with your idea but mention supporting evidence with at least couple of references.</a:t>
            </a:r>
          </a:p>
          <a:p>
            <a:r>
              <a:rPr lang="en-US" sz="2400" dirty="0" smtClean="0"/>
              <a:t>Do not omit any reference which gives contradictory results. Try to explain the reason </a:t>
            </a:r>
            <a:r>
              <a:rPr lang="en-US" sz="2400" dirty="0" err="1" smtClean="0"/>
              <a:t>e.g</a:t>
            </a:r>
            <a:r>
              <a:rPr lang="en-US" sz="2400" dirty="0" smtClean="0"/>
              <a:t> different experimental set ups</a:t>
            </a:r>
          </a:p>
          <a:p>
            <a:r>
              <a:rPr lang="en-US" sz="2400" dirty="0" smtClean="0"/>
              <a:t>Never give irrelevant  references even if these agree with your idea.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7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manipulate writing different observations of authors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400" dirty="0" smtClean="0"/>
              <a:t>Never report insignificant results</a:t>
            </a:r>
          </a:p>
          <a:p>
            <a:r>
              <a:rPr lang="en-US" sz="2400" dirty="0" smtClean="0"/>
              <a:t>Never copy portions of paper contradicting original author, unless you intend to give a new angle to the data.</a:t>
            </a:r>
          </a:p>
          <a:p>
            <a:r>
              <a:rPr lang="en-US" sz="2400" dirty="0" smtClean="0"/>
              <a:t>Suppose John (2003) wrote “ The age span of North Koreans is 100 years while that of South Koreans is 95 years” , </a:t>
            </a:r>
            <a:r>
              <a:rPr lang="en-US" sz="2400" dirty="0" err="1" smtClean="0"/>
              <a:t>Do,nt</a:t>
            </a:r>
            <a:r>
              <a:rPr lang="en-US" sz="2400" dirty="0" smtClean="0"/>
              <a:t> write that Koreans live </a:t>
            </a:r>
            <a:r>
              <a:rPr lang="en-US" sz="2400" dirty="0" err="1" smtClean="0"/>
              <a:t>upto</a:t>
            </a:r>
            <a:r>
              <a:rPr lang="en-US" sz="2400" dirty="0" smtClean="0"/>
              <a:t> 100 years.</a:t>
            </a:r>
          </a:p>
          <a:p>
            <a:r>
              <a:rPr lang="en-US" sz="2400" dirty="0" smtClean="0"/>
              <a:t>If a later report by Smith (2012) says that North Koreans live longer than South Koreans due to cold climate, then you can write, “ Climatic conditions in Korea decide age span”.</a:t>
            </a:r>
          </a:p>
          <a:p>
            <a:r>
              <a:rPr lang="en-US" sz="2400" dirty="0" smtClean="0"/>
              <a:t>Always cite experimental data which supports your idea, e.g. In mice……(Pathak et.al 1999).Similar results were found in rats but only in males(Aggarwal et.al 2015)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3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Quantitative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Instead giving a simple statement like “Ingredient X increased the fuel efficiency” you must give details of data e.g. Fuel efficiency increased from 15.5 km/l to 20.3 km/l when X was added (0.5 ppm).</a:t>
            </a:r>
          </a:p>
          <a:p>
            <a:r>
              <a:rPr lang="en-US" dirty="0" smtClean="0"/>
              <a:t>Combine data  of similar studies from different papers in the form of table or figure, instead of giving every single one separately.</a:t>
            </a:r>
          </a:p>
          <a:p>
            <a:r>
              <a:rPr lang="en-US" dirty="0" smtClean="0"/>
              <a:t>If you do a statistical analysis of data from different studies , consult a statistician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8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1103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Different types of Scientific writing</vt:lpstr>
      <vt:lpstr>Review paper</vt:lpstr>
      <vt:lpstr>Structure of a review paper</vt:lpstr>
      <vt:lpstr>Before writing a review</vt:lpstr>
      <vt:lpstr>How to start writing a review article?</vt:lpstr>
      <vt:lpstr>Example of sequence of topics</vt:lpstr>
      <vt:lpstr>Content should reflect contrasting results</vt:lpstr>
      <vt:lpstr>How to manipulate writing different observations of authors</vt:lpstr>
      <vt:lpstr>Quantitative data</vt:lpstr>
      <vt:lpstr>References</vt:lpstr>
      <vt:lpstr>How to write your review</vt:lpstr>
      <vt:lpstr>How to Start writing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types of Scientific writing</dc:title>
  <dc:creator>iiita</dc:creator>
  <cp:lastModifiedBy>iiita</cp:lastModifiedBy>
  <cp:revision>38</cp:revision>
  <dcterms:created xsi:type="dcterms:W3CDTF">2016-10-01T16:52:35Z</dcterms:created>
  <dcterms:modified xsi:type="dcterms:W3CDTF">2018-08-07T16:38:44Z</dcterms:modified>
</cp:coreProperties>
</file>