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5" r:id="rId5"/>
    <p:sldId id="287" r:id="rId6"/>
    <p:sldId id="288" r:id="rId7"/>
    <p:sldId id="289" r:id="rId8"/>
    <p:sldId id="283" r:id="rId9"/>
    <p:sldId id="284" r:id="rId10"/>
    <p:sldId id="257" r:id="rId11"/>
    <p:sldId id="286" r:id="rId12"/>
    <p:sldId id="258" r:id="rId13"/>
    <p:sldId id="285" r:id="rId14"/>
    <p:sldId id="259" r:id="rId15"/>
    <p:sldId id="268" r:id="rId16"/>
    <p:sldId id="278" r:id="rId17"/>
    <p:sldId id="269" r:id="rId18"/>
    <p:sldId id="279" r:id="rId19"/>
    <p:sldId id="280" r:id="rId20"/>
    <p:sldId id="260" r:id="rId21"/>
    <p:sldId id="261" r:id="rId22"/>
    <p:sldId id="262" r:id="rId23"/>
    <p:sldId id="264" r:id="rId24"/>
    <p:sldId id="265" r:id="rId25"/>
    <p:sldId id="266" r:id="rId26"/>
    <p:sldId id="270" r:id="rId27"/>
    <p:sldId id="271" r:id="rId28"/>
    <p:sldId id="273" r:id="rId29"/>
    <p:sldId id="272"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4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5504E2-EB83-4915-A69F-35911BBFBF20}"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325212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504E2-EB83-4915-A69F-35911BBFBF20}"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43569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504E2-EB83-4915-A69F-35911BBFBF20}"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423247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504E2-EB83-4915-A69F-35911BBFBF20}"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23880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5504E2-EB83-4915-A69F-35911BBFBF20}"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17686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5504E2-EB83-4915-A69F-35911BBFBF20}"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417607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5504E2-EB83-4915-A69F-35911BBFBF20}"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277472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5504E2-EB83-4915-A69F-35911BBFBF20}" type="datetimeFigureOut">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231181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504E2-EB83-4915-A69F-35911BBFBF20}" type="datetimeFigureOut">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346133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5504E2-EB83-4915-A69F-35911BBFBF20}"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205260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5504E2-EB83-4915-A69F-35911BBFBF20}"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1832D-DE9C-45D4-8060-36B72AE62E1F}" type="slidenum">
              <a:rPr lang="en-US" smtClean="0"/>
              <a:t>‹#›</a:t>
            </a:fld>
            <a:endParaRPr lang="en-US"/>
          </a:p>
        </p:txBody>
      </p:sp>
    </p:spTree>
    <p:extLst>
      <p:ext uri="{BB962C8B-B14F-4D97-AF65-F5344CB8AC3E}">
        <p14:creationId xmlns:p14="http://schemas.microsoft.com/office/powerpoint/2010/main" val="262596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504E2-EB83-4915-A69F-35911BBFBF20}" type="datetimeFigureOut">
              <a:rPr lang="en-US" smtClean="0"/>
              <a:t>7/22/2018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1832D-DE9C-45D4-8060-36B72AE62E1F}" type="slidenum">
              <a:rPr lang="en-US" smtClean="0"/>
              <a:t>‹#›</a:t>
            </a:fld>
            <a:endParaRPr lang="en-US"/>
          </a:p>
        </p:txBody>
      </p:sp>
    </p:spTree>
    <p:extLst>
      <p:ext uri="{BB962C8B-B14F-4D97-AF65-F5344CB8AC3E}">
        <p14:creationId xmlns:p14="http://schemas.microsoft.com/office/powerpoint/2010/main" val="283025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contact@phfi.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bing.com/images/search?q=search+engines&amp;view=detail&amp;id=FBAB8573834192AA82179F1F487D658842CB11DD&amp;first=31&amp;FORM=IDFRIR"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nlm.nih.gov/pubs/factsheets/mesh.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upload.wikimedia.org/wikipedia/commons/8/8a/Technological_Change.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Government" TargetMode="External"/><Relationship Id="rId3" Type="http://schemas.openxmlformats.org/officeDocument/2006/relationships/hyperlink" Target="http://en.wikipedia.org/wiki/Procedure_(term)" TargetMode="External"/><Relationship Id="rId7" Type="http://schemas.openxmlformats.org/officeDocument/2006/relationships/hyperlink" Target="http://en.wikipedia.org/wiki/Market" TargetMode="External"/><Relationship Id="rId2" Type="http://schemas.openxmlformats.org/officeDocument/2006/relationships/hyperlink" Target="http://en.wikipedia.org/wiki/Product_(business)" TargetMode="External"/><Relationship Id="rId1" Type="http://schemas.openxmlformats.org/officeDocument/2006/relationships/slideLayout" Target="../slideLayouts/slideLayout2.xml"/><Relationship Id="rId6" Type="http://schemas.openxmlformats.org/officeDocument/2006/relationships/hyperlink" Target="http://en.wikipedia.org/wiki/Idea" TargetMode="External"/><Relationship Id="rId5" Type="http://schemas.openxmlformats.org/officeDocument/2006/relationships/hyperlink" Target="http://en.wikipedia.org/wiki/Technologies" TargetMode="External"/><Relationship Id="rId4" Type="http://schemas.openxmlformats.org/officeDocument/2006/relationships/hyperlink" Target="http://en.wikipedia.org/wiki/Service_(economics)" TargetMode="External"/><Relationship Id="rId9" Type="http://schemas.openxmlformats.org/officeDocument/2006/relationships/hyperlink" Target="http://en.wikipedia.org/wiki/Societ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447799"/>
          </a:xfrm>
        </p:spPr>
        <p:txBody>
          <a:bodyPr/>
          <a:lstStyle/>
          <a:p>
            <a:r>
              <a:rPr lang="en-US" dirty="0" smtClean="0"/>
              <a:t>Rationale to select Scientific problem</a:t>
            </a:r>
            <a:endParaRPr lang="en-US" dirty="0"/>
          </a:p>
        </p:txBody>
      </p:sp>
      <p:sp>
        <p:nvSpPr>
          <p:cNvPr id="3" name="Subtitle 2"/>
          <p:cNvSpPr>
            <a:spLocks noGrp="1"/>
          </p:cNvSpPr>
          <p:nvPr>
            <p:ph type="subTitle" idx="1"/>
          </p:nvPr>
        </p:nvSpPr>
        <p:spPr>
          <a:xfrm>
            <a:off x="1371600" y="2590800"/>
            <a:ext cx="6400800" cy="3048000"/>
          </a:xfrm>
        </p:spPr>
        <p:txBody>
          <a:bodyPr>
            <a:normAutofit lnSpcReduction="10000"/>
          </a:bodyPr>
          <a:lstStyle/>
          <a:p>
            <a:r>
              <a:rPr lang="en-US" dirty="0" smtClean="0">
                <a:solidFill>
                  <a:schemeClr val="tx1"/>
                </a:solidFill>
              </a:rPr>
              <a:t>Prof. Krishna </a:t>
            </a:r>
            <a:r>
              <a:rPr lang="en-US" dirty="0" err="1" smtClean="0">
                <a:solidFill>
                  <a:schemeClr val="tx1"/>
                </a:solidFill>
              </a:rPr>
              <a:t>Misra</a:t>
            </a:r>
            <a:endParaRPr lang="en-US" dirty="0" smtClean="0">
              <a:solidFill>
                <a:schemeClr val="tx1"/>
              </a:solidFill>
            </a:endParaRPr>
          </a:p>
          <a:p>
            <a:endParaRPr lang="en-US" dirty="0" smtClean="0">
              <a:solidFill>
                <a:schemeClr val="tx1"/>
              </a:solidFill>
            </a:endParaRPr>
          </a:p>
          <a:p>
            <a:r>
              <a:rPr lang="en-US" sz="2400" dirty="0" smtClean="0">
                <a:solidFill>
                  <a:schemeClr val="tx1"/>
                </a:solidFill>
              </a:rPr>
              <a:t>Department of Applied Sciences</a:t>
            </a:r>
          </a:p>
          <a:p>
            <a:r>
              <a:rPr lang="en-US" sz="2400" dirty="0" smtClean="0">
                <a:solidFill>
                  <a:schemeClr val="tx1"/>
                </a:solidFill>
              </a:rPr>
              <a:t>Indian Institute of Information Technology, Allahabad</a:t>
            </a:r>
          </a:p>
          <a:p>
            <a:endParaRPr lang="en-US" sz="2400" dirty="0">
              <a:solidFill>
                <a:schemeClr val="tx1"/>
              </a:solidFill>
            </a:endParaRPr>
          </a:p>
          <a:p>
            <a:r>
              <a:rPr lang="en-US" sz="2400" dirty="0" smtClean="0">
                <a:solidFill>
                  <a:schemeClr val="tx1"/>
                </a:solidFill>
              </a:rPr>
              <a:t>July 30,  </a:t>
            </a:r>
            <a:r>
              <a:rPr lang="en-US" sz="2400" dirty="0" smtClean="0">
                <a:solidFill>
                  <a:schemeClr val="tx1"/>
                </a:solidFill>
              </a:rPr>
              <a:t>2018</a:t>
            </a:r>
            <a:endParaRPr lang="en-US" sz="2400" dirty="0">
              <a:solidFill>
                <a:schemeClr val="tx1"/>
              </a:solidFill>
            </a:endParaRPr>
          </a:p>
        </p:txBody>
      </p:sp>
    </p:spTree>
    <p:extLst>
      <p:ext uri="{BB962C8B-B14F-4D97-AF65-F5344CB8AC3E}">
        <p14:creationId xmlns:p14="http://schemas.microsoft.com/office/powerpoint/2010/main" val="359227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select a research topic</a:t>
            </a:r>
            <a:endParaRPr lang="en-US" dirty="0"/>
          </a:p>
        </p:txBody>
      </p:sp>
      <p:sp>
        <p:nvSpPr>
          <p:cNvPr id="3" name="Content Placeholder 2"/>
          <p:cNvSpPr>
            <a:spLocks noGrp="1"/>
          </p:cNvSpPr>
          <p:nvPr>
            <p:ph idx="1"/>
          </p:nvPr>
        </p:nvSpPr>
        <p:spPr>
          <a:xfrm>
            <a:off x="457200" y="1066800"/>
            <a:ext cx="8229600" cy="5638800"/>
          </a:xfrm>
        </p:spPr>
        <p:txBody>
          <a:bodyPr>
            <a:noAutofit/>
          </a:bodyPr>
          <a:lstStyle/>
          <a:p>
            <a:pPr>
              <a:buFont typeface="Wingdings" panose="05000000000000000000" pitchFamily="2" charset="2"/>
              <a:buChar char="§"/>
            </a:pPr>
            <a:r>
              <a:rPr lang="en-US" sz="2000" dirty="0"/>
              <a:t>Be aware that selecting a good topic may not be easy. It must be narrow and focused enough to be interesting, yet broad enough to find adequate information. </a:t>
            </a:r>
          </a:p>
          <a:p>
            <a:pPr>
              <a:buFont typeface="Wingdings" panose="05000000000000000000" pitchFamily="2" charset="2"/>
              <a:buChar char="§"/>
            </a:pPr>
            <a:r>
              <a:rPr lang="en-US" sz="2000" dirty="0"/>
              <a:t>Before selecting your topic, make sure you know what your final project should look like. </a:t>
            </a:r>
          </a:p>
          <a:p>
            <a:pPr>
              <a:buFont typeface="Wingdings" panose="05000000000000000000" pitchFamily="2" charset="2"/>
              <a:buChar char="§"/>
            </a:pPr>
            <a:r>
              <a:rPr lang="en-US" sz="2000" dirty="0"/>
              <a:t>Each researcher will likely require a different format or style of research project.</a:t>
            </a:r>
          </a:p>
          <a:p>
            <a:pPr>
              <a:buFont typeface="Wingdings" panose="05000000000000000000" pitchFamily="2" charset="2"/>
              <a:buChar char="§"/>
            </a:pPr>
            <a:r>
              <a:rPr lang="en-US" sz="2000" dirty="0" smtClean="0"/>
              <a:t>Brainstorm </a:t>
            </a:r>
            <a:r>
              <a:rPr lang="en-US" sz="2000" dirty="0"/>
              <a:t>for ideas</a:t>
            </a:r>
          </a:p>
          <a:p>
            <a:pPr>
              <a:buFont typeface="Wingdings" panose="05000000000000000000" pitchFamily="2" charset="2"/>
              <a:buChar char="§"/>
            </a:pPr>
            <a:r>
              <a:rPr lang="en-US" sz="2000" dirty="0" smtClean="0"/>
              <a:t>Choose </a:t>
            </a:r>
            <a:r>
              <a:rPr lang="en-US" sz="2000" dirty="0"/>
              <a:t>a topic that will enable you to read and understand the literature</a:t>
            </a:r>
          </a:p>
          <a:p>
            <a:pPr>
              <a:buFont typeface="Wingdings" panose="05000000000000000000" pitchFamily="2" charset="2"/>
              <a:buChar char="§"/>
            </a:pPr>
            <a:r>
              <a:rPr lang="en-US" sz="2000" dirty="0" smtClean="0"/>
              <a:t>Ensure </a:t>
            </a:r>
            <a:r>
              <a:rPr lang="en-US" sz="2000" dirty="0"/>
              <a:t>that the topic is manageable and that material is available</a:t>
            </a:r>
          </a:p>
          <a:p>
            <a:pPr>
              <a:buFont typeface="Wingdings" panose="05000000000000000000" pitchFamily="2" charset="2"/>
              <a:buChar char="§"/>
            </a:pPr>
            <a:r>
              <a:rPr lang="en-US" sz="2000" dirty="0" smtClean="0"/>
              <a:t>Make </a:t>
            </a:r>
            <a:r>
              <a:rPr lang="en-US" sz="2000" dirty="0"/>
              <a:t>a list of key words</a:t>
            </a:r>
          </a:p>
          <a:p>
            <a:pPr>
              <a:buFont typeface="Wingdings" panose="05000000000000000000" pitchFamily="2" charset="2"/>
              <a:buChar char="§"/>
            </a:pPr>
            <a:r>
              <a:rPr lang="en-US" sz="2000" dirty="0" smtClean="0"/>
              <a:t>Be </a:t>
            </a:r>
            <a:r>
              <a:rPr lang="en-US" sz="2000" dirty="0"/>
              <a:t>flexible</a:t>
            </a:r>
          </a:p>
          <a:p>
            <a:pPr>
              <a:buFont typeface="Wingdings" panose="05000000000000000000" pitchFamily="2" charset="2"/>
              <a:buChar char="§"/>
            </a:pPr>
            <a:r>
              <a:rPr lang="en-US" sz="2000" dirty="0" smtClean="0"/>
              <a:t>Define </a:t>
            </a:r>
            <a:r>
              <a:rPr lang="en-US" sz="2000" dirty="0"/>
              <a:t>your topic as a focused research question</a:t>
            </a:r>
          </a:p>
          <a:p>
            <a:pPr>
              <a:buFont typeface="Wingdings" panose="05000000000000000000" pitchFamily="2" charset="2"/>
              <a:buChar char="§"/>
            </a:pPr>
            <a:r>
              <a:rPr lang="en-US" sz="2000" dirty="0" smtClean="0"/>
              <a:t>Research </a:t>
            </a:r>
            <a:r>
              <a:rPr lang="en-US" sz="2000" dirty="0"/>
              <a:t>and read more about your topic</a:t>
            </a:r>
          </a:p>
          <a:p>
            <a:pPr>
              <a:buFont typeface="Wingdings" panose="05000000000000000000" pitchFamily="2" charset="2"/>
              <a:buChar char="§"/>
            </a:pPr>
            <a:r>
              <a:rPr lang="en-US" sz="2000" dirty="0" smtClean="0"/>
              <a:t>Formulate </a:t>
            </a:r>
            <a:r>
              <a:rPr lang="en-US" sz="2000" dirty="0"/>
              <a:t>a thesis </a:t>
            </a:r>
            <a:r>
              <a:rPr lang="en-US" sz="2000" dirty="0" smtClean="0"/>
              <a:t>statement</a:t>
            </a:r>
            <a:endParaRPr lang="en-US" sz="2000" dirty="0"/>
          </a:p>
        </p:txBody>
      </p:sp>
    </p:spTree>
    <p:extLst>
      <p:ext uri="{BB962C8B-B14F-4D97-AF65-F5344CB8AC3E}">
        <p14:creationId xmlns:p14="http://schemas.microsoft.com/office/powerpoint/2010/main" val="406352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a topic that interests </a:t>
            </a:r>
            <a:r>
              <a:rPr lang="en-US" dirty="0" smtClean="0"/>
              <a:t>you</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marL="0" indent="0">
              <a:buNone/>
            </a:pPr>
            <a:r>
              <a:rPr lang="en-US" dirty="0" smtClean="0"/>
              <a:t>Use </a:t>
            </a:r>
            <a:r>
              <a:rPr lang="en-US" dirty="0"/>
              <a:t>the following questions to help generate topic ideas.</a:t>
            </a:r>
          </a:p>
          <a:p>
            <a:endParaRPr lang="en-US" dirty="0"/>
          </a:p>
          <a:p>
            <a:pPr>
              <a:buFont typeface="Wingdings" panose="05000000000000000000" pitchFamily="2" charset="2"/>
              <a:buChar char="q"/>
            </a:pPr>
            <a:r>
              <a:rPr lang="en-US" dirty="0"/>
              <a:t>Do you have a strong opinion on a current social or political controversy</a:t>
            </a:r>
          </a:p>
          <a:p>
            <a:pPr>
              <a:buFont typeface="Wingdings" panose="05000000000000000000" pitchFamily="2" charset="2"/>
              <a:buChar char="q"/>
            </a:pPr>
            <a:r>
              <a:rPr lang="en-US" dirty="0"/>
              <a:t>Did you read or see a news story recently that has piqued your interest or made you angry or anxious?</a:t>
            </a:r>
          </a:p>
          <a:p>
            <a:pPr>
              <a:buFont typeface="Wingdings" panose="05000000000000000000" pitchFamily="2" charset="2"/>
              <a:buChar char="q"/>
            </a:pPr>
            <a:r>
              <a:rPr lang="en-US" dirty="0"/>
              <a:t>Do you have a personal issue, problem or interest that you would like to know more about?</a:t>
            </a:r>
          </a:p>
          <a:p>
            <a:pPr>
              <a:buFont typeface="Wingdings" panose="05000000000000000000" pitchFamily="2" charset="2"/>
              <a:buChar char="q"/>
            </a:pPr>
            <a:r>
              <a:rPr lang="en-US" dirty="0"/>
              <a:t>Do you have a research paper due for a class this semester?</a:t>
            </a:r>
          </a:p>
          <a:p>
            <a:pPr>
              <a:buFont typeface="Wingdings" panose="05000000000000000000" pitchFamily="2" charset="2"/>
              <a:buChar char="q"/>
            </a:pPr>
            <a:r>
              <a:rPr lang="en-US" dirty="0" smtClean="0"/>
              <a:t>Look </a:t>
            </a:r>
            <a:r>
              <a:rPr lang="en-US" dirty="0"/>
              <a:t>at some of the following topically oriented Web sites and research sites for ideas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44568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How to choose the topic?</a:t>
            </a:r>
            <a:endParaRPr lang="en-US" dirty="0"/>
          </a:p>
        </p:txBody>
      </p:sp>
      <p:sp>
        <p:nvSpPr>
          <p:cNvPr id="3" name="Content Placeholder 2"/>
          <p:cNvSpPr>
            <a:spLocks noGrp="1"/>
          </p:cNvSpPr>
          <p:nvPr>
            <p:ph idx="1"/>
          </p:nvPr>
        </p:nvSpPr>
        <p:spPr>
          <a:xfrm>
            <a:off x="457200" y="1066800"/>
            <a:ext cx="8229600" cy="5334000"/>
          </a:xfrm>
        </p:spPr>
        <p:txBody>
          <a:bodyPr>
            <a:normAutofit fontScale="55000" lnSpcReduction="20000"/>
          </a:bodyPr>
          <a:lstStyle/>
          <a:p>
            <a:r>
              <a:rPr lang="en-US" dirty="0" smtClean="0"/>
              <a:t>Are </a:t>
            </a:r>
            <a:r>
              <a:rPr lang="en-US" dirty="0"/>
              <a:t>you interested in health </a:t>
            </a:r>
            <a:r>
              <a:rPr lang="en-US" dirty="0" smtClean="0"/>
              <a:t>, nutrition or </a:t>
            </a:r>
            <a:r>
              <a:rPr lang="en-US" dirty="0"/>
              <a:t>medicine?</a:t>
            </a:r>
          </a:p>
          <a:p>
            <a:pPr>
              <a:buFont typeface="Wingdings" panose="05000000000000000000" pitchFamily="2" charset="2"/>
              <a:buChar char="v"/>
            </a:pPr>
            <a:r>
              <a:rPr lang="en-US" dirty="0"/>
              <a:t>Look in </a:t>
            </a:r>
            <a:r>
              <a:rPr lang="en-US" b="1" dirty="0"/>
              <a:t>Healthfinder.gov</a:t>
            </a:r>
            <a:r>
              <a:rPr lang="en-US" dirty="0"/>
              <a:t>, </a:t>
            </a:r>
            <a:r>
              <a:rPr lang="en-US" dirty="0" smtClean="0"/>
              <a:t>(US </a:t>
            </a:r>
            <a:r>
              <a:rPr lang="en-US" dirty="0"/>
              <a:t>government directory of online publications, clearinghouses, databases, web sites, and support and self-help groups, as well as the government </a:t>
            </a:r>
            <a:r>
              <a:rPr lang="en-US" dirty="0" smtClean="0"/>
              <a:t>agencies)</a:t>
            </a:r>
          </a:p>
          <a:p>
            <a:pPr>
              <a:buFont typeface="Wingdings" panose="05000000000000000000" pitchFamily="2" charset="2"/>
              <a:buChar char="v"/>
            </a:pPr>
            <a:r>
              <a:rPr lang="en-US" dirty="0"/>
              <a:t> </a:t>
            </a:r>
            <a:r>
              <a:rPr lang="en-US" dirty="0" smtClean="0"/>
              <a:t> </a:t>
            </a:r>
            <a:r>
              <a:rPr lang="en-US" b="1" dirty="0" smtClean="0"/>
              <a:t>Health </a:t>
            </a:r>
            <a:r>
              <a:rPr lang="en-US" b="1" dirty="0"/>
              <a:t>&amp; Wellness Resource </a:t>
            </a:r>
            <a:r>
              <a:rPr lang="en-US" b="1" dirty="0" smtClean="0"/>
              <a:t>Center </a:t>
            </a:r>
            <a:r>
              <a:rPr lang="en-US" dirty="0" smtClean="0"/>
              <a:t>(Univ. </a:t>
            </a:r>
            <a:r>
              <a:rPr lang="en-US" dirty="0" err="1" smtClean="0"/>
              <a:t>Connecticut;Contains</a:t>
            </a:r>
            <a:r>
              <a:rPr lang="en-US" dirty="0" smtClean="0"/>
              <a:t> </a:t>
            </a:r>
            <a:r>
              <a:rPr lang="en-US" dirty="0"/>
              <a:t>scholarly and popular articles on all aspects of medicine, health, and alternative health. Also includes health-related videos, medical &amp; alternative health encyclopedias, health assessment tools, and a drug and herb </a:t>
            </a:r>
            <a:r>
              <a:rPr lang="en-US" dirty="0" smtClean="0"/>
              <a:t>finder). </a:t>
            </a:r>
            <a:r>
              <a:rPr lang="en-US" dirty="0"/>
              <a:t>or </a:t>
            </a:r>
            <a:endParaRPr lang="en-US" dirty="0" smtClean="0"/>
          </a:p>
          <a:p>
            <a:pPr>
              <a:buFont typeface="Wingdings" panose="05000000000000000000" pitchFamily="2" charset="2"/>
              <a:buChar char="v"/>
            </a:pPr>
            <a:r>
              <a:rPr lang="en-US" b="1" dirty="0" smtClean="0"/>
              <a:t>the </a:t>
            </a:r>
            <a:r>
              <a:rPr lang="en-US" b="1" dirty="0"/>
              <a:t>National Library of </a:t>
            </a:r>
            <a:r>
              <a:rPr lang="en-US" b="1" dirty="0" smtClean="0"/>
              <a:t>Medicine (NLM) </a:t>
            </a:r>
            <a:r>
              <a:rPr lang="en-US" dirty="0" smtClean="0"/>
              <a:t>on </a:t>
            </a:r>
            <a:r>
              <a:rPr lang="en-US" dirty="0"/>
              <a:t>the campus of NIH in Bethesda, Maryland, is the world's largest medical library.</a:t>
            </a:r>
            <a:endParaRPr lang="en-US" dirty="0" smtClean="0"/>
          </a:p>
          <a:p>
            <a:r>
              <a:rPr lang="en-US" dirty="0"/>
              <a:t>Are you interested in current events, government, politics or the social sciences?</a:t>
            </a:r>
          </a:p>
          <a:p>
            <a:r>
              <a:rPr lang="en-US" dirty="0"/>
              <a:t>Try </a:t>
            </a:r>
            <a:r>
              <a:rPr lang="en-US" b="1" dirty="0"/>
              <a:t>Washington </a:t>
            </a:r>
            <a:r>
              <a:rPr lang="en-US" b="1" dirty="0" smtClean="0"/>
              <a:t>File </a:t>
            </a:r>
            <a:r>
              <a:rPr lang="en-US" dirty="0" smtClean="0"/>
              <a:t>(From US Embassy in India)</a:t>
            </a:r>
          </a:p>
          <a:p>
            <a:r>
              <a:rPr lang="en-US" dirty="0"/>
              <a:t>Are you interested in the Humanities; art, literature, music?</a:t>
            </a:r>
          </a:p>
          <a:p>
            <a:r>
              <a:rPr lang="en-US" dirty="0"/>
              <a:t>Browse links from the </a:t>
            </a:r>
            <a:r>
              <a:rPr lang="en-US" b="1" dirty="0"/>
              <a:t>National Endowment for the </a:t>
            </a:r>
            <a:r>
              <a:rPr lang="en-US" b="1" dirty="0" smtClean="0"/>
              <a:t>Humanities </a:t>
            </a:r>
            <a:r>
              <a:rPr lang="en-US" b="1" dirty="0"/>
              <a:t>(neh.gov</a:t>
            </a:r>
            <a:r>
              <a:rPr lang="en-US" dirty="0"/>
              <a:t>) NEH is an independent grant-making agency of the United States government dedicated to supporting research, education, preservation, and public programs </a:t>
            </a:r>
          </a:p>
          <a:p>
            <a:r>
              <a:rPr lang="en-US" dirty="0" smtClean="0"/>
              <a:t>Write </a:t>
            </a:r>
            <a:r>
              <a:rPr lang="en-US" dirty="0"/>
              <a:t>down any key words or concepts that may be of interest to you. Could these terms help be used to form a more focused research topic</a:t>
            </a:r>
            <a:r>
              <a:rPr lang="en-US" dirty="0" smtClean="0"/>
              <a:t>?</a:t>
            </a:r>
          </a:p>
          <a:p>
            <a:r>
              <a:rPr lang="en-US" dirty="0"/>
              <a:t>Ask the </a:t>
            </a:r>
            <a:r>
              <a:rPr lang="en-US" dirty="0" smtClean="0"/>
              <a:t>supervisor or a senior scientist for </a:t>
            </a:r>
            <a:r>
              <a:rPr lang="en-US" dirty="0"/>
              <a:t>ideas if you feel you are stuck or need additional guidance.</a:t>
            </a:r>
          </a:p>
        </p:txBody>
      </p:sp>
    </p:spTree>
    <p:extLst>
      <p:ext uri="{BB962C8B-B14F-4D97-AF65-F5344CB8AC3E}">
        <p14:creationId xmlns:p14="http://schemas.microsoft.com/office/powerpoint/2010/main" val="408460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a:t>Public Health Foundation of India (PHFI)</a:t>
            </a:r>
            <a:endParaRPr lang="en-US" sz="3600"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1600" dirty="0" smtClean="0"/>
              <a:t>                </a:t>
            </a:r>
            <a:r>
              <a:rPr lang="en-US" sz="1600" b="1" dirty="0" smtClean="0"/>
              <a:t>Office                                                                                 </a:t>
            </a:r>
          </a:p>
          <a:p>
            <a:pPr marL="0" indent="0">
              <a:buNone/>
            </a:pPr>
            <a:r>
              <a:rPr lang="en-US" sz="1600" dirty="0" smtClean="0"/>
              <a:t>              Delhi NCR </a:t>
            </a:r>
          </a:p>
          <a:p>
            <a:pPr marL="0" indent="0">
              <a:buNone/>
            </a:pPr>
            <a:r>
              <a:rPr lang="en-US" sz="1600" dirty="0" smtClean="0"/>
              <a:t>         Plot </a:t>
            </a:r>
            <a:r>
              <a:rPr lang="en-US" sz="1600" dirty="0"/>
              <a:t>No. 47, Sector 44, </a:t>
            </a:r>
          </a:p>
          <a:p>
            <a:pPr marL="0" indent="0">
              <a:buNone/>
            </a:pPr>
            <a:r>
              <a:rPr lang="en-US" sz="1600" dirty="0" smtClean="0"/>
              <a:t>         Institutional </a:t>
            </a:r>
            <a:r>
              <a:rPr lang="en-US" sz="1600" dirty="0"/>
              <a:t>Area Gurgaon – 122002</a:t>
            </a:r>
          </a:p>
          <a:p>
            <a:pPr marL="0" indent="0">
              <a:buNone/>
            </a:pPr>
            <a:r>
              <a:rPr lang="en-US" sz="1600" dirty="0" smtClean="0"/>
              <a:t>         Phone</a:t>
            </a:r>
            <a:r>
              <a:rPr lang="en-US" sz="1600" dirty="0"/>
              <a:t>:   01244722900/ </a:t>
            </a:r>
            <a:r>
              <a:rPr lang="en-US" sz="1600" dirty="0" smtClean="0"/>
              <a:t>01244781400</a:t>
            </a:r>
          </a:p>
          <a:p>
            <a:pPr marL="0" indent="0">
              <a:buNone/>
            </a:pPr>
            <a:endParaRPr lang="en-US" sz="1600" dirty="0"/>
          </a:p>
          <a:p>
            <a:pPr marL="0" indent="0">
              <a:buNone/>
            </a:pPr>
            <a:r>
              <a:rPr lang="en-US" sz="1600" b="1" dirty="0" smtClean="0"/>
              <a:t>      Registered </a:t>
            </a:r>
            <a:r>
              <a:rPr lang="en-US" sz="1600" b="1" dirty="0"/>
              <a:t>office</a:t>
            </a:r>
            <a:endParaRPr lang="en-US" sz="1600" dirty="0"/>
          </a:p>
          <a:p>
            <a:pPr marL="0" indent="0">
              <a:buNone/>
            </a:pPr>
            <a:r>
              <a:rPr lang="en-US" sz="1600" dirty="0" smtClean="0"/>
              <a:t>          ISID </a:t>
            </a:r>
            <a:r>
              <a:rPr lang="en-US" sz="1600" dirty="0"/>
              <a:t>Campus</a:t>
            </a:r>
            <a:br>
              <a:rPr lang="en-US" sz="1600" dirty="0"/>
            </a:br>
            <a:r>
              <a:rPr lang="en-US" sz="1600" dirty="0" smtClean="0"/>
              <a:t>       4 </a:t>
            </a:r>
            <a:r>
              <a:rPr lang="en-US" sz="1600" dirty="0"/>
              <a:t>Institutional Area Vasant </a:t>
            </a:r>
            <a:r>
              <a:rPr lang="en-US" sz="1600" dirty="0" err="1"/>
              <a:t>Kunj</a:t>
            </a:r>
            <a:r>
              <a:rPr lang="en-US" sz="1600" dirty="0"/>
              <a:t>,</a:t>
            </a:r>
            <a:br>
              <a:rPr lang="en-US" sz="1600" dirty="0"/>
            </a:br>
            <a:r>
              <a:rPr lang="en-US" sz="1600" dirty="0" smtClean="0"/>
              <a:t>       New </a:t>
            </a:r>
            <a:r>
              <a:rPr lang="en-US" sz="1600" dirty="0"/>
              <a:t>Delhi – 110070 India</a:t>
            </a:r>
          </a:p>
          <a:p>
            <a:pPr marL="0" indent="0">
              <a:buNone/>
            </a:pPr>
            <a:r>
              <a:rPr lang="en-US" sz="1600" dirty="0" smtClean="0"/>
              <a:t>        Phone</a:t>
            </a:r>
            <a:r>
              <a:rPr lang="en-US" sz="1600" dirty="0"/>
              <a:t>: +91 11 49566000</a:t>
            </a:r>
            <a:br>
              <a:rPr lang="en-US" sz="1600" dirty="0"/>
            </a:br>
            <a:r>
              <a:rPr lang="en-US" sz="1600" dirty="0" smtClean="0"/>
              <a:t>        Email</a:t>
            </a:r>
            <a:r>
              <a:rPr lang="en-US" sz="1600" dirty="0"/>
              <a:t>: </a:t>
            </a:r>
            <a:r>
              <a:rPr lang="en-US" sz="1600" dirty="0" smtClean="0">
                <a:hlinkClick r:id="rId2"/>
              </a:rPr>
              <a:t>contact@phfi.org</a:t>
            </a:r>
            <a:endParaRPr lang="en-US" sz="1600" dirty="0" smtClean="0"/>
          </a:p>
          <a:p>
            <a:pPr marL="0" indent="0">
              <a:buNone/>
            </a:pPr>
            <a:endParaRPr lang="en-US" sz="2800" dirty="0" smtClean="0"/>
          </a:p>
          <a:p>
            <a:pPr marL="0" indent="0">
              <a:buNone/>
            </a:pPr>
            <a:r>
              <a:rPr lang="en-US" sz="2800" dirty="0" smtClean="0"/>
              <a:t>Other offices are at Ahmedabad, Hyderabad, Bhubaneswar and </a:t>
            </a:r>
            <a:r>
              <a:rPr lang="en-US" sz="2800" dirty="0" err="1" smtClean="0"/>
              <a:t>Shillong</a:t>
            </a:r>
            <a:r>
              <a:rPr lang="en-US" sz="2800" dirty="0"/>
              <a:t>.</a:t>
            </a:r>
          </a:p>
          <a:p>
            <a:endParaRPr lang="en-US" sz="2400" dirty="0"/>
          </a:p>
        </p:txBody>
      </p:sp>
    </p:spTree>
    <p:extLst>
      <p:ext uri="{BB962C8B-B14F-4D97-AF65-F5344CB8AC3E}">
        <p14:creationId xmlns:p14="http://schemas.microsoft.com/office/powerpoint/2010/main" val="242173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 General Background Information</a:t>
            </a:r>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buFont typeface="Wingdings" panose="05000000000000000000" pitchFamily="2" charset="2"/>
              <a:buChar char="Ø"/>
            </a:pPr>
            <a:r>
              <a:rPr lang="en-US" sz="2400" dirty="0"/>
              <a:t>Read a general encyclopedia article on the top two or three topics you are considering. </a:t>
            </a:r>
            <a:endParaRPr lang="en-US" sz="2400" dirty="0" smtClean="0"/>
          </a:p>
          <a:p>
            <a:pPr>
              <a:buFont typeface="Wingdings" panose="05000000000000000000" pitchFamily="2" charset="2"/>
              <a:buChar char="Ø"/>
            </a:pPr>
            <a:r>
              <a:rPr lang="en-US" sz="2400" dirty="0" smtClean="0"/>
              <a:t>Notice </a:t>
            </a:r>
            <a:r>
              <a:rPr lang="en-US" sz="2400" dirty="0"/>
              <a:t>that both online encyclopedias provide links to magazine articles and Web sites. These are listed in the left or the right margins.</a:t>
            </a:r>
            <a:endParaRPr lang="en-US" sz="2400" dirty="0" smtClean="0"/>
          </a:p>
          <a:p>
            <a:pPr>
              <a:buFont typeface="Wingdings" panose="05000000000000000000" pitchFamily="2" charset="2"/>
              <a:buChar char="Ø"/>
            </a:pPr>
            <a:r>
              <a:rPr lang="en-US" sz="2400" dirty="0" smtClean="0"/>
              <a:t>Reading </a:t>
            </a:r>
            <a:r>
              <a:rPr lang="en-US" sz="2400" dirty="0"/>
              <a:t>a broad summary enables you to get an overview of the topic and see how your idea relates to broader, narrower, and related issues. It also provides a great source for finding words commonly used to describe the topic. These keywords may be very useful to your later research. </a:t>
            </a:r>
            <a:endParaRPr lang="en-US" sz="2400" dirty="0" smtClean="0"/>
          </a:p>
          <a:p>
            <a:pPr>
              <a:buFont typeface="Wingdings" panose="05000000000000000000" pitchFamily="2" charset="2"/>
              <a:buChar char="Ø"/>
            </a:pPr>
            <a:r>
              <a:rPr lang="en-US" sz="2400" dirty="0" smtClean="0"/>
              <a:t>If </a:t>
            </a:r>
            <a:r>
              <a:rPr lang="en-US" sz="2400" dirty="0"/>
              <a:t>you cant find an article on your topic, try using broader terms and ask for help from a librarian</a:t>
            </a:r>
            <a:r>
              <a:rPr lang="en-US" sz="2400" dirty="0" smtClean="0"/>
              <a:t>.</a:t>
            </a:r>
          </a:p>
          <a:p>
            <a:pPr>
              <a:buFont typeface="Wingdings" panose="05000000000000000000" pitchFamily="2" charset="2"/>
              <a:buChar char="Ø"/>
            </a:pPr>
            <a:r>
              <a:rPr lang="en-US" sz="2400" dirty="0"/>
              <a:t>Use periodical indexes to scan current magazine, journal or newspaper articles on your topic. Ask a librarian if they can help you to browse articles on your topics of interest.</a:t>
            </a:r>
          </a:p>
          <a:p>
            <a:pPr>
              <a:buFont typeface="Wingdings" panose="05000000000000000000" pitchFamily="2" charset="2"/>
              <a:buChar char="Ø"/>
            </a:pPr>
            <a:r>
              <a:rPr lang="en-US" sz="2400" dirty="0"/>
              <a:t>Use Web search engines. When you think search, no doubt you think Google. But there are other popular major search engines (e.g., Bing, Yahoo, </a:t>
            </a:r>
            <a:r>
              <a:rPr lang="en-US" sz="2400" dirty="0" err="1"/>
              <a:t>Yandex</a:t>
            </a:r>
            <a:r>
              <a:rPr lang="en-US" sz="2400" dirty="0"/>
              <a:t>, and Baidu) </a:t>
            </a:r>
            <a:r>
              <a:rPr lang="en-US" sz="2400" dirty="0" smtClean="0"/>
              <a:t>.</a:t>
            </a:r>
          </a:p>
          <a:p>
            <a:pPr>
              <a:buFont typeface="Wingdings" panose="05000000000000000000" pitchFamily="2" charset="2"/>
              <a:buChar char="Ø"/>
            </a:pPr>
            <a:r>
              <a:rPr lang="en-US" sz="2400" dirty="0" smtClean="0"/>
              <a:t>Google </a:t>
            </a:r>
            <a:r>
              <a:rPr lang="en-US" sz="2400" dirty="0"/>
              <a:t>and Bing are currently considered to be two of the best search engines to find web sites on the topic.</a:t>
            </a:r>
          </a:p>
          <a:p>
            <a:endParaRPr lang="en-US" sz="2400" dirty="0" smtClean="0"/>
          </a:p>
          <a:p>
            <a:endParaRPr lang="en-US" dirty="0"/>
          </a:p>
        </p:txBody>
      </p:sp>
    </p:spTree>
    <p:extLst>
      <p:ext uri="{BB962C8B-B14F-4D97-AF65-F5344CB8AC3E}">
        <p14:creationId xmlns:p14="http://schemas.microsoft.com/office/powerpoint/2010/main" val="415306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r>
              <a:rPr lang="en-US" altLang="en-US" smtClean="0">
                <a:latin typeface="Calibri" pitchFamily="34" charset="0"/>
              </a:rPr>
              <a:t>           Search Engines</a:t>
            </a:r>
          </a:p>
        </p:txBody>
      </p:sp>
      <p:pic>
        <p:nvPicPr>
          <p:cNvPr id="15363" name="Content Placeholder 3" descr="http://ts4.mm.bing.net/images/thumbnail.aspx?q=1202642621955&amp;id=36059a8ba8e3a6c3aa97b8b659e68a55&amp;url=http%3a%2f%2fwww.techistan.com%2fwp-content%2fuploads%2f2010%2f05%2fsearch_engines_logos.gif">
            <a:hlinkClick r:id="rId2"/>
          </p:cNvPr>
          <p:cNvPicPr>
            <a:picLocks noGrp="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411413" y="1916113"/>
            <a:ext cx="4752975" cy="4319587"/>
          </a:xfrm>
        </p:spPr>
      </p:pic>
    </p:spTree>
    <p:extLst>
      <p:ext uri="{BB962C8B-B14F-4D97-AF65-F5344CB8AC3E}">
        <p14:creationId xmlns:p14="http://schemas.microsoft.com/office/powerpoint/2010/main" val="155426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image.slidesharecdn.com/sengine-110502073729-phpapp02/95/search-engines-11-728.jpg?cb=1416892935"/>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610600" cy="4754563"/>
          </a:xfrm>
          <a:prstGeom prst="rect">
            <a:avLst/>
          </a:prstGeom>
          <a:noFill/>
          <a:ln>
            <a:noFill/>
          </a:ln>
        </p:spPr>
      </p:pic>
    </p:spTree>
    <p:extLst>
      <p:ext uri="{BB962C8B-B14F-4D97-AF65-F5344CB8AC3E}">
        <p14:creationId xmlns:p14="http://schemas.microsoft.com/office/powerpoint/2010/main" val="4172830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457200" y="274638"/>
            <a:ext cx="8229600" cy="792162"/>
          </a:xfrm>
        </p:spPr>
        <p:txBody>
          <a:bodyPr/>
          <a:lstStyle/>
          <a:p>
            <a:r>
              <a:rPr lang="en-US" altLang="en-US" dirty="0" smtClean="0">
                <a:latin typeface="Calibri" pitchFamily="34" charset="0"/>
              </a:rPr>
              <a:t>Scientific Search engine</a:t>
            </a:r>
          </a:p>
        </p:txBody>
      </p:sp>
      <p:sp>
        <p:nvSpPr>
          <p:cNvPr id="16387" name="Rectangle 3"/>
          <p:cNvSpPr>
            <a:spLocks noGrp="1"/>
          </p:cNvSpPr>
          <p:nvPr>
            <p:ph type="body" idx="4294967295"/>
          </p:nvPr>
        </p:nvSpPr>
        <p:spPr>
          <a:xfrm>
            <a:off x="457200" y="1143000"/>
            <a:ext cx="8229600" cy="4983163"/>
          </a:xfrm>
        </p:spPr>
        <p:txBody>
          <a:bodyPr>
            <a:normAutofit fontScale="85000" lnSpcReduction="20000"/>
          </a:bodyPr>
          <a:lstStyle/>
          <a:p>
            <a:r>
              <a:rPr lang="en-US" altLang="en-US" dirty="0" smtClean="0">
                <a:latin typeface="Constantia" pitchFamily="18" charset="0"/>
              </a:rPr>
              <a:t>PUBMED </a:t>
            </a:r>
          </a:p>
          <a:p>
            <a:r>
              <a:rPr lang="en-US" altLang="en-US" dirty="0" smtClean="0">
                <a:latin typeface="Constantia" pitchFamily="18" charset="0"/>
              </a:rPr>
              <a:t>PUBMED Central</a:t>
            </a:r>
          </a:p>
          <a:p>
            <a:r>
              <a:rPr lang="en-US" altLang="en-US" dirty="0" smtClean="0">
                <a:latin typeface="Constantia" pitchFamily="18" charset="0"/>
              </a:rPr>
              <a:t>BIOMED Central (Owned by Springer Nature)</a:t>
            </a:r>
          </a:p>
          <a:p>
            <a:r>
              <a:rPr lang="en-US" altLang="en-US" dirty="0" smtClean="0">
                <a:latin typeface="Constantia" pitchFamily="18" charset="0"/>
              </a:rPr>
              <a:t>SCIRUS: With over 460 million scientific items indexed </a:t>
            </a:r>
          </a:p>
          <a:p>
            <a:r>
              <a:rPr lang="en-US" altLang="en-US" dirty="0" smtClean="0">
                <a:latin typeface="Constantia" pitchFamily="18" charset="0"/>
              </a:rPr>
              <a:t>Elsevier Science Direct</a:t>
            </a:r>
          </a:p>
          <a:p>
            <a:r>
              <a:rPr lang="en-US" altLang="en-US" dirty="0" smtClean="0">
                <a:latin typeface="Constantia" pitchFamily="18" charset="0"/>
              </a:rPr>
              <a:t>Google Scholar</a:t>
            </a:r>
          </a:p>
          <a:p>
            <a:r>
              <a:rPr lang="en-US" altLang="en-US" dirty="0" smtClean="0">
                <a:latin typeface="Constantia" pitchFamily="18" charset="0"/>
              </a:rPr>
              <a:t>Google Scholar citation index generator</a:t>
            </a:r>
          </a:p>
          <a:p>
            <a:r>
              <a:rPr lang="en-US" altLang="en-US" dirty="0" smtClean="0">
                <a:latin typeface="Constantia" pitchFamily="18" charset="0"/>
              </a:rPr>
              <a:t>Google H-Index for citation ration of a author, suggested in  </a:t>
            </a:r>
            <a:r>
              <a:rPr lang="en-US" altLang="en-US" dirty="0">
                <a:latin typeface="Constantia" pitchFamily="18" charset="0"/>
              </a:rPr>
              <a:t>2005 by Jorge E. </a:t>
            </a:r>
            <a:r>
              <a:rPr lang="en-US" altLang="en-US" dirty="0" err="1" smtClean="0">
                <a:latin typeface="Constantia" pitchFamily="18" charset="0"/>
              </a:rPr>
              <a:t>Hirsch,also</a:t>
            </a:r>
            <a:r>
              <a:rPr lang="en-US" altLang="en-US" dirty="0" smtClean="0">
                <a:latin typeface="Constantia" pitchFamily="18" charset="0"/>
              </a:rPr>
              <a:t> known as Hirsch number or Hirsch index.</a:t>
            </a:r>
          </a:p>
          <a:p>
            <a:r>
              <a:rPr lang="en-US" altLang="en-US" dirty="0" smtClean="0">
                <a:latin typeface="Constantia" pitchFamily="18" charset="0"/>
              </a:rPr>
              <a:t>Scopus :The largest abstract and citation database </a:t>
            </a:r>
          </a:p>
          <a:p>
            <a:endParaRPr lang="en-US" altLang="en-US" dirty="0" smtClean="0">
              <a:latin typeface="Constantia" pitchFamily="18" charset="0"/>
            </a:endParaRPr>
          </a:p>
        </p:txBody>
      </p:sp>
    </p:spTree>
    <p:extLst>
      <p:ext uri="{BB962C8B-B14F-4D97-AF65-F5344CB8AC3E}">
        <p14:creationId xmlns:p14="http://schemas.microsoft.com/office/powerpoint/2010/main" val="808647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PUBMED/MEDLINE/NCBI</a:t>
            </a:r>
            <a:endParaRPr lang="en-US" dirty="0"/>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pPr>
              <a:buFont typeface="Wingdings" panose="05000000000000000000" pitchFamily="2" charset="2"/>
              <a:buChar char="Ø"/>
            </a:pPr>
            <a:r>
              <a:rPr lang="en-US" dirty="0"/>
              <a:t>MEDLINE is the U.S. National Library of </a:t>
            </a:r>
            <a:r>
              <a:rPr lang="en-US" dirty="0" smtClean="0"/>
              <a:t>Medicine</a:t>
            </a:r>
            <a:r>
              <a:rPr lang="en-US" dirty="0"/>
              <a:t> (NLM) premier bibliographic database that contains more than 23 million references to journal articles in life sciences with a concentration on biomedicine. A distinctive feature of MEDLINE is that the records are indexed with NLM </a:t>
            </a:r>
            <a:r>
              <a:rPr lang="en-US" u="sng" dirty="0">
                <a:hlinkClick r:id="rId2"/>
              </a:rPr>
              <a:t>Medical Subject Headings</a:t>
            </a:r>
            <a:r>
              <a:rPr lang="en-US" dirty="0"/>
              <a:t> (</a:t>
            </a:r>
            <a:r>
              <a:rPr lang="en-US" dirty="0" err="1" smtClean="0"/>
              <a:t>MeSH</a:t>
            </a:r>
            <a:r>
              <a:rPr lang="en-US" dirty="0" smtClean="0"/>
              <a:t>). </a:t>
            </a:r>
          </a:p>
          <a:p>
            <a:pPr marL="0" indent="0">
              <a:buNone/>
            </a:pPr>
            <a:endParaRPr lang="en-US" dirty="0" smtClean="0"/>
          </a:p>
          <a:p>
            <a:pPr>
              <a:buFont typeface="Wingdings" panose="05000000000000000000" pitchFamily="2" charset="2"/>
              <a:buChar char="Ø"/>
            </a:pPr>
            <a:r>
              <a:rPr lang="en-US" dirty="0" smtClean="0"/>
              <a:t>The </a:t>
            </a:r>
            <a:r>
              <a:rPr lang="en-US" dirty="0"/>
              <a:t>PubMed medical citation and article search lets you find bibliographic information from MEDLINE as well as extra life science journals, out-of-scope citations, and citations preceding the date that a journal was selected. The search provides access to over 17 million bio-medical citations / articles from MEDLINE and other journals. This extensive library of medical literature resources date from the 1950's to the current date. </a:t>
            </a:r>
            <a:endParaRPr lang="en-US" dirty="0" smtClean="0"/>
          </a:p>
          <a:p>
            <a:pPr marL="0" indent="0">
              <a:buNone/>
            </a:pPr>
            <a:endParaRPr lang="en-US" dirty="0" smtClean="0"/>
          </a:p>
          <a:p>
            <a:pPr>
              <a:buFont typeface="Wingdings" panose="05000000000000000000" pitchFamily="2" charset="2"/>
              <a:buChar char="Ø"/>
            </a:pPr>
            <a:r>
              <a:rPr lang="en-US" dirty="0" smtClean="0"/>
              <a:t>The </a:t>
            </a:r>
            <a:r>
              <a:rPr lang="en-US" dirty="0"/>
              <a:t>citations used in the PubMed search have been submitted by the publisher to </a:t>
            </a:r>
            <a:r>
              <a:rPr lang="en-US" dirty="0" smtClean="0"/>
              <a:t>NCBI{National </a:t>
            </a:r>
            <a:r>
              <a:rPr lang="en-US" dirty="0"/>
              <a:t>Center for Biotechnology Information (NCBI</a:t>
            </a:r>
            <a:r>
              <a:rPr lang="en-US" dirty="0" smtClean="0"/>
              <a:t>)}. </a:t>
            </a:r>
            <a:r>
              <a:rPr lang="en-US" dirty="0"/>
              <a:t>before (or at the time) of publication. </a:t>
            </a:r>
          </a:p>
        </p:txBody>
      </p:sp>
    </p:spTree>
    <p:extLst>
      <p:ext uri="{BB962C8B-B14F-4D97-AF65-F5344CB8AC3E}">
        <p14:creationId xmlns:p14="http://schemas.microsoft.com/office/powerpoint/2010/main" val="3295431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smtClean="0"/>
              <a:t>PubMed </a:t>
            </a:r>
            <a:r>
              <a:rPr lang="en-US" sz="3200" dirty="0"/>
              <a:t>and PubMed Central (PMC) — What is the Difference?</a:t>
            </a:r>
            <a:br>
              <a:rPr lang="en-US" sz="3200" dirty="0"/>
            </a:br>
            <a:endParaRPr lang="en-US" sz="3200" dirty="0"/>
          </a:p>
        </p:txBody>
      </p:sp>
      <p:sp>
        <p:nvSpPr>
          <p:cNvPr id="3" name="Content Placeholder 2"/>
          <p:cNvSpPr>
            <a:spLocks noGrp="1"/>
          </p:cNvSpPr>
          <p:nvPr>
            <p:ph idx="1"/>
          </p:nvPr>
        </p:nvSpPr>
        <p:spPr/>
        <p:txBody>
          <a:bodyPr>
            <a:normAutofit fontScale="55000" lnSpcReduction="20000"/>
          </a:bodyPr>
          <a:lstStyle/>
          <a:p>
            <a:r>
              <a:rPr lang="en-US" b="1" dirty="0" smtClean="0"/>
              <a:t>PubMed</a:t>
            </a:r>
            <a:r>
              <a:rPr lang="en-US" dirty="0"/>
              <a:t> is home to approximately 21 million citations and </a:t>
            </a:r>
            <a:r>
              <a:rPr lang="en-US" dirty="0" smtClean="0"/>
              <a:t>abstracts</a:t>
            </a:r>
            <a:r>
              <a:rPr lang="en-US" dirty="0"/>
              <a:t/>
            </a:r>
            <a:br>
              <a:rPr lang="en-US" dirty="0"/>
            </a:br>
            <a:endParaRPr lang="en-US" dirty="0"/>
          </a:p>
          <a:p>
            <a:r>
              <a:rPr lang="en-US" b="1" dirty="0"/>
              <a:t>PMC</a:t>
            </a:r>
            <a:r>
              <a:rPr lang="en-US" dirty="0"/>
              <a:t> is home to approximately 2 million free full-text articles</a:t>
            </a:r>
          </a:p>
          <a:p>
            <a:r>
              <a:rPr lang="en-US" b="1" dirty="0" smtClean="0"/>
              <a:t>PubMed</a:t>
            </a:r>
            <a:r>
              <a:rPr lang="en-US" b="1" dirty="0"/>
              <a:t>:</a:t>
            </a:r>
            <a:endParaRPr lang="en-US" dirty="0"/>
          </a:p>
          <a:p>
            <a:r>
              <a:rPr lang="en-US" dirty="0"/>
              <a:t>Began in 1996, born out of MEDLINE</a:t>
            </a:r>
          </a:p>
          <a:p>
            <a:r>
              <a:rPr lang="en-US" dirty="0"/>
              <a:t>Is a database comprising citations and abstracts from the MEDLINE biomedical literature, as well as from life sciences journals and online books</a:t>
            </a:r>
          </a:p>
          <a:p>
            <a:r>
              <a:rPr lang="en-US" dirty="0"/>
              <a:t>Includes links to full-text articles at several thousand journal web sites as well as to most of the articles in PMC</a:t>
            </a:r>
          </a:p>
          <a:p>
            <a:r>
              <a:rPr lang="en-US" b="1" dirty="0"/>
              <a:t>PMC:</a:t>
            </a:r>
            <a:endParaRPr lang="en-US" dirty="0"/>
          </a:p>
          <a:p>
            <a:r>
              <a:rPr lang="en-US" dirty="0"/>
              <a:t>Began in 2000, born out of a 1998 conversation between two distinguished scientists at a San Francisco bakery </a:t>
            </a:r>
            <a:r>
              <a:rPr lang="en-US" dirty="0" smtClean="0"/>
              <a:t>(</a:t>
            </a:r>
            <a:r>
              <a:rPr lang="en-US" dirty="0"/>
              <a:t>Ralph </a:t>
            </a:r>
            <a:r>
              <a:rPr lang="en-US" dirty="0" smtClean="0"/>
              <a:t>Nader and  Claire)</a:t>
            </a:r>
          </a:p>
          <a:p>
            <a:r>
              <a:rPr lang="en-US" dirty="0" smtClean="0"/>
              <a:t>Is </a:t>
            </a:r>
            <a:r>
              <a:rPr lang="en-US" dirty="0"/>
              <a:t>a free archive containing more than two million full-text biomedical and life sciences journal articles and serves as a digital counterpart to NLM’s extensive print journal collection</a:t>
            </a:r>
          </a:p>
          <a:p>
            <a:r>
              <a:rPr lang="en-US" dirty="0"/>
              <a:t>Includes links to corresponding citations in PubMed and contains certain types of literature such as book reviews, which are not included in PubMed</a:t>
            </a:r>
          </a:p>
          <a:p>
            <a:endParaRPr lang="en-US" dirty="0"/>
          </a:p>
        </p:txBody>
      </p:sp>
    </p:spTree>
    <p:extLst>
      <p:ext uri="{BB962C8B-B14F-4D97-AF65-F5344CB8AC3E}">
        <p14:creationId xmlns:p14="http://schemas.microsoft.com/office/powerpoint/2010/main" val="1108338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Qualities for research career</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dirty="0" smtClean="0"/>
              <a:t> Curiosity to investigate in depth</a:t>
            </a:r>
          </a:p>
          <a:p>
            <a:pPr eaLnBrk="1" fontAlgn="auto" hangingPunct="1">
              <a:spcAft>
                <a:spcPts val="0"/>
              </a:spcAft>
              <a:defRPr/>
            </a:pPr>
            <a:r>
              <a:rPr lang="en-US" dirty="0" smtClean="0"/>
              <a:t>Good organizer</a:t>
            </a:r>
          </a:p>
          <a:p>
            <a:pPr eaLnBrk="1" fontAlgn="auto" hangingPunct="1">
              <a:spcAft>
                <a:spcPts val="0"/>
              </a:spcAft>
              <a:defRPr/>
            </a:pPr>
            <a:r>
              <a:rPr lang="en-US" dirty="0" smtClean="0"/>
              <a:t>Patience </a:t>
            </a:r>
          </a:p>
          <a:p>
            <a:pPr eaLnBrk="1" fontAlgn="auto" hangingPunct="1">
              <a:spcAft>
                <a:spcPts val="0"/>
              </a:spcAft>
              <a:defRPr/>
            </a:pPr>
            <a:r>
              <a:rPr lang="en-US" dirty="0" smtClean="0"/>
              <a:t>Honesty</a:t>
            </a:r>
          </a:p>
          <a:p>
            <a:pPr eaLnBrk="1" fontAlgn="auto" hangingPunct="1">
              <a:spcAft>
                <a:spcPts val="0"/>
              </a:spcAft>
              <a:defRPr/>
            </a:pPr>
            <a:r>
              <a:rPr lang="en-US" dirty="0" smtClean="0"/>
              <a:t>Aptitude for good expression in speech and writing</a:t>
            </a:r>
          </a:p>
          <a:p>
            <a:pPr eaLnBrk="1" fontAlgn="auto" hangingPunct="1">
              <a:spcAft>
                <a:spcPts val="0"/>
              </a:spcAft>
              <a:defRPr/>
            </a:pPr>
            <a:r>
              <a:rPr lang="en-US" dirty="0" smtClean="0"/>
              <a:t>Capable of thinking independently</a:t>
            </a:r>
          </a:p>
          <a:p>
            <a:pPr eaLnBrk="1" fontAlgn="auto" hangingPunct="1">
              <a:spcAft>
                <a:spcPts val="0"/>
              </a:spcAft>
              <a:defRPr/>
            </a:pPr>
            <a:r>
              <a:rPr lang="en-US" dirty="0" smtClean="0"/>
              <a:t>Ability to work in a team</a:t>
            </a:r>
          </a:p>
          <a:p>
            <a:pPr eaLnBrk="1" fontAlgn="auto" hangingPunct="1">
              <a:spcAft>
                <a:spcPts val="0"/>
              </a:spcAft>
              <a:defRPr/>
            </a:pPr>
            <a:r>
              <a:rPr lang="en-US" dirty="0" smtClean="0"/>
              <a:t>Total commitment</a:t>
            </a:r>
          </a:p>
          <a:p>
            <a:pPr eaLnBrk="1" fontAlgn="auto" hangingPunct="1">
              <a:spcAft>
                <a:spcPts val="0"/>
              </a:spcAft>
              <a:defRPr/>
            </a:pPr>
            <a:endParaRPr lang="en-US" dirty="0" smtClean="0"/>
          </a:p>
        </p:txBody>
      </p:sp>
    </p:spTree>
    <p:extLst>
      <p:ext uri="{BB962C8B-B14F-4D97-AF65-F5344CB8AC3E}">
        <p14:creationId xmlns:p14="http://schemas.microsoft.com/office/powerpoint/2010/main" val="1158845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r>
            <a:br>
              <a:rPr lang="en-US" dirty="0" smtClean="0"/>
            </a:br>
            <a:r>
              <a:rPr lang="en-US" dirty="0" smtClean="0"/>
              <a:t>Focus </a:t>
            </a:r>
            <a:r>
              <a:rPr lang="en-US" dirty="0"/>
              <a:t>on Your Topic</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sz="2400" dirty="0"/>
              <a:t>Keep it manageable</a:t>
            </a:r>
          </a:p>
          <a:p>
            <a:r>
              <a:rPr lang="en-US" sz="2400" dirty="0" smtClean="0"/>
              <a:t>A </a:t>
            </a:r>
            <a:r>
              <a:rPr lang="en-US" sz="2400" dirty="0"/>
              <a:t>topic will be very difficult to research if it is too broad or narrow. One way to narrow a broad topic such as "the environment" is to limit your topic. Some common ways to limit a topic are</a:t>
            </a:r>
            <a:r>
              <a:rPr lang="en-US" sz="2400" dirty="0" smtClean="0"/>
              <a:t>:</a:t>
            </a:r>
            <a:endParaRPr lang="en-US" sz="2400" dirty="0"/>
          </a:p>
          <a:p>
            <a:pPr marL="514350" indent="-514350">
              <a:buAutoNum type="romanLcParenBoth"/>
            </a:pPr>
            <a:r>
              <a:rPr lang="en-US" sz="1900" dirty="0" smtClean="0"/>
              <a:t>by </a:t>
            </a:r>
            <a:r>
              <a:rPr lang="en-US" sz="1900" dirty="0"/>
              <a:t>geographical </a:t>
            </a:r>
            <a:r>
              <a:rPr lang="en-US" sz="1900" dirty="0" smtClean="0"/>
              <a:t>area  e.g. What </a:t>
            </a:r>
            <a:r>
              <a:rPr lang="en-US" sz="1900" dirty="0"/>
              <a:t>environmental issues are most important in the Southwestern </a:t>
            </a:r>
            <a:r>
              <a:rPr lang="en-US" sz="1900" dirty="0" smtClean="0"/>
              <a:t>India</a:t>
            </a:r>
            <a:r>
              <a:rPr lang="en-US" sz="1900" dirty="0"/>
              <a:t>? </a:t>
            </a:r>
            <a:endParaRPr lang="en-US" sz="1900" dirty="0" smtClean="0"/>
          </a:p>
          <a:p>
            <a:pPr marL="514350" indent="-514350">
              <a:buAutoNum type="romanLcParenBoth"/>
            </a:pPr>
            <a:r>
              <a:rPr lang="en-US" sz="1900" dirty="0" smtClean="0"/>
              <a:t>by </a:t>
            </a:r>
            <a:r>
              <a:rPr lang="en-US" sz="1900" dirty="0"/>
              <a:t>time </a:t>
            </a:r>
            <a:r>
              <a:rPr lang="en-US" sz="1900" dirty="0" smtClean="0"/>
              <a:t>frame: e.g. </a:t>
            </a:r>
            <a:r>
              <a:rPr lang="en-US" sz="1900" dirty="0"/>
              <a:t>What are the most prominent environmental issues of the last 10 years</a:t>
            </a:r>
            <a:r>
              <a:rPr lang="en-US" sz="1900" dirty="0" smtClean="0"/>
              <a:t>?</a:t>
            </a:r>
          </a:p>
          <a:p>
            <a:pPr marL="514350" indent="-514350">
              <a:buAutoNum type="romanLcParenBoth" startAt="3"/>
            </a:pPr>
            <a:r>
              <a:rPr lang="en-US" sz="1900" dirty="0" smtClean="0"/>
              <a:t>by discipline  e.g.  </a:t>
            </a:r>
            <a:r>
              <a:rPr lang="en-US" sz="1900" dirty="0"/>
              <a:t>How does environmental awareness effect business practices today</a:t>
            </a:r>
            <a:r>
              <a:rPr lang="en-US" sz="1900" dirty="0" smtClean="0"/>
              <a:t>?</a:t>
            </a:r>
          </a:p>
          <a:p>
            <a:pPr marL="0" indent="0">
              <a:buNone/>
            </a:pPr>
            <a:r>
              <a:rPr lang="en-US" sz="1900" dirty="0"/>
              <a:t> </a:t>
            </a:r>
            <a:r>
              <a:rPr lang="en-US" sz="1900" dirty="0" smtClean="0"/>
              <a:t>(iv)    by </a:t>
            </a:r>
            <a:r>
              <a:rPr lang="en-US" sz="1900" dirty="0"/>
              <a:t>population </a:t>
            </a:r>
            <a:r>
              <a:rPr lang="en-US" sz="1900" dirty="0" smtClean="0"/>
              <a:t>group  e.g. </a:t>
            </a:r>
            <a:r>
              <a:rPr lang="en-US" sz="1900" dirty="0"/>
              <a:t>What are the effects of air pollution on senior citizens</a:t>
            </a:r>
            <a:r>
              <a:rPr lang="en-US" sz="1900" dirty="0" smtClean="0"/>
              <a:t>?</a:t>
            </a:r>
          </a:p>
          <a:p>
            <a:pPr marL="0" indent="0">
              <a:buNone/>
            </a:pPr>
            <a:r>
              <a:rPr lang="en-US" sz="1900" dirty="0" smtClean="0"/>
              <a:t>Topic </a:t>
            </a:r>
            <a:r>
              <a:rPr lang="en-US" sz="1900" dirty="0"/>
              <a:t>may be too difficult to research if it is too:</a:t>
            </a:r>
          </a:p>
          <a:p>
            <a:pPr marL="0" indent="0">
              <a:buNone/>
            </a:pPr>
            <a:r>
              <a:rPr lang="en-US" sz="1900" dirty="0"/>
              <a:t> </a:t>
            </a:r>
            <a:r>
              <a:rPr lang="en-US" sz="1900" dirty="0" smtClean="0"/>
              <a:t>(v) locally </a:t>
            </a:r>
            <a:r>
              <a:rPr lang="en-US" sz="1900" dirty="0"/>
              <a:t>confined - Topics this specific may only be covered in </a:t>
            </a:r>
            <a:r>
              <a:rPr lang="en-US" sz="1900" dirty="0" smtClean="0"/>
              <a:t>local </a:t>
            </a:r>
            <a:r>
              <a:rPr lang="en-US" sz="1900" dirty="0"/>
              <a:t>newspapers, if at all.</a:t>
            </a:r>
          </a:p>
          <a:p>
            <a:pPr marL="0" indent="0">
              <a:buNone/>
            </a:pPr>
            <a:r>
              <a:rPr lang="en-US" sz="1900" dirty="0"/>
              <a:t>Example: What sources of pollution affect the </a:t>
            </a:r>
            <a:r>
              <a:rPr lang="en-US" sz="1900" dirty="0" smtClean="0"/>
              <a:t>Delhi state </a:t>
            </a:r>
            <a:r>
              <a:rPr lang="en-US" sz="1900" dirty="0"/>
              <a:t>water supply?</a:t>
            </a:r>
          </a:p>
          <a:p>
            <a:pPr marL="0" indent="0">
              <a:buNone/>
            </a:pPr>
            <a:r>
              <a:rPr lang="en-US" sz="1900" dirty="0" smtClean="0"/>
              <a:t>(vi) Recent </a:t>
            </a:r>
            <a:r>
              <a:rPr lang="en-US" sz="1900" dirty="0"/>
              <a:t>- If a topic is quite recent, books or journal articles may not be available, but newspaper or magazine articles may. Also, Web sites related to the topic may or may not be available</a:t>
            </a:r>
            <a:r>
              <a:rPr lang="en-US" sz="1900" dirty="0" smtClean="0"/>
              <a:t>.</a:t>
            </a:r>
          </a:p>
          <a:p>
            <a:pPr marL="0" indent="0">
              <a:buNone/>
            </a:pPr>
            <a:r>
              <a:rPr lang="en-US" sz="1900" dirty="0" smtClean="0"/>
              <a:t>(vii) broadly </a:t>
            </a:r>
            <a:r>
              <a:rPr lang="en-US" sz="1900" dirty="0"/>
              <a:t>interdisciplinary - You could be overwhelmed with superficial information</a:t>
            </a:r>
            <a:r>
              <a:rPr lang="en-US" sz="1900" dirty="0" smtClean="0"/>
              <a:t>.</a:t>
            </a:r>
          </a:p>
          <a:p>
            <a:pPr marL="0" indent="0">
              <a:buNone/>
            </a:pPr>
            <a:endParaRPr lang="en-US" sz="1900" dirty="0" smtClean="0"/>
          </a:p>
          <a:p>
            <a:pPr marL="0" indent="0">
              <a:buNone/>
            </a:pPr>
            <a:r>
              <a:rPr lang="en-US" sz="2000" b="1" dirty="0"/>
              <a:t>If you have any difficulties or questions with focusing your topic</a:t>
            </a:r>
            <a:r>
              <a:rPr lang="en-US" sz="2000" b="1" dirty="0" smtClean="0"/>
              <a:t>, discuss </a:t>
            </a:r>
            <a:r>
              <a:rPr lang="en-US" sz="2000" b="1" dirty="0"/>
              <a:t>the topic with your </a:t>
            </a:r>
            <a:r>
              <a:rPr lang="en-US" sz="2000" b="1" dirty="0" smtClean="0"/>
              <a:t> senior, </a:t>
            </a:r>
            <a:r>
              <a:rPr lang="en-US" sz="2000" b="1" dirty="0"/>
              <a:t>or with a librarian</a:t>
            </a:r>
          </a:p>
          <a:p>
            <a:pPr marL="0" indent="0">
              <a:buNone/>
            </a:pPr>
            <a:endParaRPr lang="en-US" sz="2000" b="1" dirty="0"/>
          </a:p>
          <a:p>
            <a:pPr marL="0" indent="0">
              <a:buNone/>
            </a:pPr>
            <a:endParaRPr lang="en-US" sz="2000" dirty="0"/>
          </a:p>
          <a:p>
            <a:endParaRPr lang="en-US" dirty="0"/>
          </a:p>
        </p:txBody>
      </p:sp>
    </p:spTree>
    <p:extLst>
      <p:ext uri="{BB962C8B-B14F-4D97-AF65-F5344CB8AC3E}">
        <p14:creationId xmlns:p14="http://schemas.microsoft.com/office/powerpoint/2010/main" val="1656705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a List of Useful Keywords</a:t>
            </a: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dirty="0" smtClean="0"/>
              <a:t>Keep </a:t>
            </a:r>
            <a:r>
              <a:rPr lang="en-US" dirty="0"/>
              <a:t>track of the words that are used to describe your topic</a:t>
            </a:r>
            <a:r>
              <a:rPr lang="en-US" dirty="0" smtClean="0"/>
              <a:t>.</a:t>
            </a:r>
            <a:r>
              <a:rPr lang="en-US" dirty="0"/>
              <a:t> </a:t>
            </a:r>
          </a:p>
          <a:p>
            <a:r>
              <a:rPr lang="en-US" dirty="0"/>
              <a:t>Look for words that best describe your topic</a:t>
            </a:r>
          </a:p>
          <a:p>
            <a:r>
              <a:rPr lang="en-US" dirty="0"/>
              <a:t>Look for them in when reading encyclopedia articles and background and general information</a:t>
            </a:r>
          </a:p>
          <a:p>
            <a:r>
              <a:rPr lang="en-US" dirty="0"/>
              <a:t>Find broader and narrower terms, synonyms, key concepts for key words to widen your search capabilities</a:t>
            </a:r>
          </a:p>
          <a:p>
            <a:r>
              <a:rPr lang="en-US" dirty="0"/>
              <a:t>Make note of these words and use them later when searching databases and catalogs</a:t>
            </a:r>
          </a:p>
          <a:p>
            <a:endParaRPr lang="en-US" dirty="0"/>
          </a:p>
        </p:txBody>
      </p:sp>
    </p:spTree>
    <p:extLst>
      <p:ext uri="{BB962C8B-B14F-4D97-AF65-F5344CB8AC3E}">
        <p14:creationId xmlns:p14="http://schemas.microsoft.com/office/powerpoint/2010/main" val="825066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t>
            </a:r>
            <a:r>
              <a:rPr lang="en-US" dirty="0"/>
              <a:t>Flexible</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endParaRPr lang="en-US" dirty="0" smtClean="0"/>
          </a:p>
          <a:p>
            <a:r>
              <a:rPr lang="en-US" dirty="0" smtClean="0"/>
              <a:t>It </a:t>
            </a:r>
            <a:r>
              <a:rPr lang="en-US" dirty="0"/>
              <a:t>is common to modify your topic during the research process. You can never be sure of what you may find. You may find too much and need to narrow your focus, or too little and need to broaden your focus. This is a normal part of the research process. </a:t>
            </a:r>
            <a:endParaRPr lang="en-US" dirty="0" smtClean="0"/>
          </a:p>
          <a:p>
            <a:r>
              <a:rPr lang="en-US" dirty="0" smtClean="0"/>
              <a:t>While </a:t>
            </a:r>
            <a:r>
              <a:rPr lang="en-US" dirty="0"/>
              <a:t>researching, you may not wish to change your topic, but you may decide that some other aspect of the topic is more interesting or manageable. </a:t>
            </a:r>
          </a:p>
          <a:p>
            <a:r>
              <a:rPr lang="en-US" dirty="0"/>
              <a:t>Keep in mind the assigned length of the research paper, project, bibliography or other research assignment. Be aware of the depth of coverage needed and the due date. </a:t>
            </a:r>
            <a:endParaRPr lang="en-US" dirty="0" smtClean="0"/>
          </a:p>
          <a:p>
            <a:r>
              <a:rPr lang="en-US" dirty="0" smtClean="0"/>
              <a:t>These </a:t>
            </a:r>
            <a:r>
              <a:rPr lang="en-US" dirty="0"/>
              <a:t>important factors may help you decide how much and when you will modify your topic. </a:t>
            </a:r>
          </a:p>
        </p:txBody>
      </p:sp>
    </p:spTree>
    <p:extLst>
      <p:ext uri="{BB962C8B-B14F-4D97-AF65-F5344CB8AC3E}">
        <p14:creationId xmlns:p14="http://schemas.microsoft.com/office/powerpoint/2010/main" val="3846787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a:t>Define Your Topic as a Focused Research Question</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marL="0" indent="0">
              <a:buNone/>
            </a:pPr>
            <a:r>
              <a:rPr lang="en-US" dirty="0" smtClean="0"/>
              <a:t>You </a:t>
            </a:r>
            <a:r>
              <a:rPr lang="en-US" dirty="0"/>
              <a:t>will often begin with a word, develop a more focused interest in an aspect of something relating to that word, then begin to have questions about the topic. </a:t>
            </a:r>
            <a:endParaRPr lang="en-US" dirty="0" smtClean="0"/>
          </a:p>
          <a:p>
            <a:pPr marL="0" indent="0">
              <a:buNone/>
            </a:pPr>
            <a:r>
              <a:rPr lang="en-US" dirty="0"/>
              <a:t>Ideas = Frank Lloyd Wright or modern architecture</a:t>
            </a:r>
          </a:p>
          <a:p>
            <a:pPr marL="0" indent="0">
              <a:buNone/>
            </a:pPr>
            <a:r>
              <a:rPr lang="en-US" dirty="0"/>
              <a:t>Research Question = How has Frank Lloyd Wright influenced modern architecture?</a:t>
            </a:r>
          </a:p>
          <a:p>
            <a:pPr marL="0" indent="0">
              <a:buNone/>
            </a:pPr>
            <a:r>
              <a:rPr lang="en-US" dirty="0"/>
              <a:t>Focused Research Question = What design principles used by Frank Lloyd Wright are common in contemporary homes?</a:t>
            </a:r>
          </a:p>
          <a:p>
            <a:pPr marL="0" indent="0">
              <a:buNone/>
            </a:pPr>
            <a:endParaRPr lang="en-US" dirty="0"/>
          </a:p>
        </p:txBody>
      </p:sp>
    </p:spTree>
    <p:extLst>
      <p:ext uri="{BB962C8B-B14F-4D97-AF65-F5344CB8AC3E}">
        <p14:creationId xmlns:p14="http://schemas.microsoft.com/office/powerpoint/2010/main" val="3304589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Research and Read More About Your Topic</a:t>
            </a:r>
          </a:p>
        </p:txBody>
      </p:sp>
      <p:sp>
        <p:nvSpPr>
          <p:cNvPr id="3" name="Content Placeholder 2"/>
          <p:cNvSpPr>
            <a:spLocks noGrp="1"/>
          </p:cNvSpPr>
          <p:nvPr>
            <p:ph idx="1"/>
          </p:nvPr>
        </p:nvSpPr>
        <p:spPr/>
        <p:txBody>
          <a:bodyPr>
            <a:normAutofit fontScale="92500" lnSpcReduction="10000"/>
          </a:bodyPr>
          <a:lstStyle/>
          <a:p>
            <a:r>
              <a:rPr lang="en-US" dirty="0"/>
              <a:t>Use the key words you have gathered to research in the catalog, article databases, and Internet search engines. Find more information to help you answer your research question.</a:t>
            </a:r>
          </a:p>
          <a:p>
            <a:r>
              <a:rPr lang="en-US" dirty="0"/>
              <a:t>You will need to do some research and reading before you select your final topic. Can you find enough information to answer your research question? Remember, selecting a topic is an important and complex part of the research process.</a:t>
            </a:r>
          </a:p>
          <a:p>
            <a:endParaRPr lang="en-US" dirty="0"/>
          </a:p>
        </p:txBody>
      </p:sp>
    </p:spTree>
    <p:extLst>
      <p:ext uri="{BB962C8B-B14F-4D97-AF65-F5344CB8AC3E}">
        <p14:creationId xmlns:p14="http://schemas.microsoft.com/office/powerpoint/2010/main" val="1015809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Formulate a Thesis Statement</a:t>
            </a:r>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buFont typeface="Wingdings" panose="05000000000000000000" pitchFamily="2" charset="2"/>
              <a:buChar char="v"/>
            </a:pPr>
            <a:r>
              <a:rPr lang="en-US" sz="2000" dirty="0" smtClean="0"/>
              <a:t>Write </a:t>
            </a:r>
            <a:r>
              <a:rPr lang="en-US" sz="2000" dirty="0"/>
              <a:t>your topic as a thesis statement. This may be the answer to your research question and/or a way to clearly state the purpose of your research. Your thesis statement will usually be one or two sentences that states precisely what is to be answered, proven, or what you will inform your audience about your </a:t>
            </a:r>
            <a:r>
              <a:rPr lang="en-US" sz="2000" dirty="0" smtClean="0"/>
              <a:t>topic</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a:t>The development of a thesis assumes there is sufficient evidence to support the thesis statement</a:t>
            </a:r>
            <a:r>
              <a:rPr lang="en-US" sz="2000" dirty="0" smtClean="0"/>
              <a:t>.</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a:t>For example, a thesis statement could be: Frank Lloyd Wright's design principles, including his use of ornamental detail and his sense of space and texture opened a new era of American architecture. His work has influenced contemporary residential design. </a:t>
            </a:r>
            <a:endParaRPr lang="en-US" sz="2000" dirty="0" smtClean="0"/>
          </a:p>
          <a:p>
            <a:pPr>
              <a:buFont typeface="Wingdings" panose="05000000000000000000" pitchFamily="2" charset="2"/>
              <a:buChar char="v"/>
            </a:pPr>
            <a:endParaRPr lang="en-US" sz="2000" dirty="0"/>
          </a:p>
          <a:p>
            <a:pPr>
              <a:buFont typeface="Wingdings" panose="05000000000000000000" pitchFamily="2" charset="2"/>
              <a:buChar char="v"/>
            </a:pPr>
            <a:r>
              <a:rPr lang="en-US" sz="2000" dirty="0"/>
              <a:t>The title of your paper may not be exactly the same as your research question or your thesis statement, but the title should clearly convey the focus, purpose and meaning of your research.</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a:t>For example, a title could be: Frank Lloyd Wright: Key Principles of Design For the Modern Home</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endParaRPr lang="en-US" dirty="0"/>
          </a:p>
        </p:txBody>
      </p:sp>
    </p:spTree>
    <p:extLst>
      <p:ext uri="{BB962C8B-B14F-4D97-AF65-F5344CB8AC3E}">
        <p14:creationId xmlns:p14="http://schemas.microsoft.com/office/powerpoint/2010/main" val="4246335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r>
            <a:br>
              <a:rPr lang="en-US" sz="3600" dirty="0" smtClean="0"/>
            </a:br>
            <a:r>
              <a:rPr lang="en-US" sz="3600" dirty="0"/>
              <a:t/>
            </a:r>
            <a:br>
              <a:rPr lang="en-US" sz="3600" dirty="0"/>
            </a:br>
            <a:r>
              <a:rPr lang="en-US" sz="3600" dirty="0" smtClean="0"/>
              <a:t>Major </a:t>
            </a:r>
            <a:r>
              <a:rPr lang="en-US" sz="3600" dirty="0"/>
              <a:t>Factors to be Considered in Selecting a Research Problem</a:t>
            </a:r>
            <a:br>
              <a:rPr lang="en-US" sz="3600" dirty="0"/>
            </a:br>
            <a:r>
              <a:rPr lang="en-US" sz="3600" dirty="0" smtClean="0"/>
              <a:t/>
            </a:r>
            <a:br>
              <a:rPr lang="en-US" sz="3600" dirty="0" smtClean="0"/>
            </a:br>
            <a:endParaRPr lang="en-US" sz="3600" dirty="0"/>
          </a:p>
        </p:txBody>
      </p:sp>
      <p:sp>
        <p:nvSpPr>
          <p:cNvPr id="3" name="Content Placeholder 2"/>
          <p:cNvSpPr>
            <a:spLocks noGrp="1"/>
          </p:cNvSpPr>
          <p:nvPr>
            <p:ph idx="1"/>
          </p:nvPr>
        </p:nvSpPr>
        <p:spPr/>
        <p:txBody>
          <a:bodyPr>
            <a:normAutofit fontScale="70000" lnSpcReduction="20000"/>
          </a:bodyPr>
          <a:lstStyle/>
          <a:p>
            <a:r>
              <a:rPr lang="en-US" dirty="0" smtClean="0"/>
              <a:t>In </a:t>
            </a:r>
            <a:r>
              <a:rPr lang="en-US" dirty="0"/>
              <a:t>most cases, subject that is overdone must not be picked, because it will certainly be a complicated task to throw any new light in such a situation.</a:t>
            </a:r>
          </a:p>
          <a:p>
            <a:r>
              <a:rPr lang="en-US" dirty="0"/>
              <a:t>Too narrow or too un-explainable problems must be shunned.</a:t>
            </a:r>
          </a:p>
          <a:p>
            <a:r>
              <a:rPr lang="en-US" dirty="0"/>
              <a:t>The significance of the topic, the qualifications and the training of a researcher, the expenses required, the time element are few other criteria that should be considered when selecting a problem</a:t>
            </a:r>
            <a:r>
              <a:rPr lang="en-US" dirty="0" smtClean="0"/>
              <a:t>.</a:t>
            </a:r>
          </a:p>
          <a:p>
            <a:r>
              <a:rPr lang="en-US" dirty="0" smtClean="0"/>
              <a:t>A </a:t>
            </a:r>
            <a:r>
              <a:rPr lang="en-US" dirty="0"/>
              <a:t>professional needs to ask himself the following questions:</a:t>
            </a:r>
          </a:p>
          <a:p>
            <a:pPr marL="0" indent="0">
              <a:buNone/>
            </a:pPr>
            <a:r>
              <a:rPr lang="en-US" dirty="0"/>
              <a:t>(a) Whether he </a:t>
            </a:r>
            <a:r>
              <a:rPr lang="en-US" dirty="0" smtClean="0"/>
              <a:t>/she is </a:t>
            </a:r>
            <a:r>
              <a:rPr lang="en-US" dirty="0"/>
              <a:t>properly equipped when it comes to his background to handle the research?</a:t>
            </a:r>
          </a:p>
          <a:p>
            <a:pPr marL="0" indent="0">
              <a:buNone/>
            </a:pPr>
            <a:r>
              <a:rPr lang="en-US" dirty="0"/>
              <a:t>(b) Whether </a:t>
            </a:r>
            <a:r>
              <a:rPr lang="en-US" dirty="0" smtClean="0"/>
              <a:t>he/she </a:t>
            </a:r>
            <a:r>
              <a:rPr lang="en-US" dirty="0"/>
              <a:t>has the budget to afford the research?</a:t>
            </a:r>
          </a:p>
          <a:p>
            <a:pPr marL="0" indent="0">
              <a:buNone/>
            </a:pPr>
            <a:r>
              <a:rPr lang="en-US" dirty="0"/>
              <a:t>(c) Whether the required cooperation can be obtained from </a:t>
            </a:r>
            <a:r>
              <a:rPr lang="en-US" dirty="0" smtClean="0"/>
              <a:t>relevant scientists.</a:t>
            </a:r>
          </a:p>
          <a:p>
            <a:pPr marL="0" indent="0">
              <a:buNone/>
            </a:pPr>
            <a:r>
              <a:rPr lang="en-US" b="1" dirty="0"/>
              <a:t>An average researcher should avoid controversial subjects.</a:t>
            </a:r>
          </a:p>
          <a:p>
            <a:pPr marL="0" indent="0">
              <a:buNone/>
            </a:pPr>
            <a:endParaRPr lang="en-US" dirty="0"/>
          </a:p>
        </p:txBody>
      </p:sp>
    </p:spTree>
    <p:extLst>
      <p:ext uri="{BB962C8B-B14F-4D97-AF65-F5344CB8AC3E}">
        <p14:creationId xmlns:p14="http://schemas.microsoft.com/office/powerpoint/2010/main" val="1832553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a familiar and feasible topic </a:t>
            </a:r>
            <a:endParaRPr lang="en-US"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pPr>
              <a:buFont typeface="Wingdings" panose="05000000000000000000" pitchFamily="2" charset="2"/>
              <a:buChar char="v"/>
            </a:pPr>
            <a:r>
              <a:rPr lang="en-US" sz="3800" dirty="0"/>
              <a:t>The topic picked for research must be familiar and feasible so that the relevant research material or sources of research are within one’s reach. </a:t>
            </a:r>
            <a:endParaRPr lang="en-US" sz="3800" dirty="0" smtClean="0"/>
          </a:p>
          <a:p>
            <a:pPr>
              <a:buFont typeface="Wingdings" panose="05000000000000000000" pitchFamily="2" charset="2"/>
              <a:buChar char="v"/>
            </a:pPr>
            <a:r>
              <a:rPr lang="en-US" sz="3800" dirty="0" smtClean="0"/>
              <a:t>Even </a:t>
            </a:r>
            <a:r>
              <a:rPr lang="en-US" sz="3800" dirty="0"/>
              <a:t>then it is extremely challenging to provide definitive ideas regarding how a professional should obtain ideas for his research. To do this, a researcher can make contact with an expert or a </a:t>
            </a:r>
            <a:r>
              <a:rPr lang="en-US" sz="3800" dirty="0" smtClean="0"/>
              <a:t>senior scientist who </a:t>
            </a:r>
            <a:r>
              <a:rPr lang="en-US" sz="3800" dirty="0"/>
              <a:t>is already involved in research. </a:t>
            </a:r>
            <a:endParaRPr lang="en-US" sz="3800" dirty="0" smtClean="0"/>
          </a:p>
          <a:p>
            <a:pPr>
              <a:buFont typeface="Wingdings" panose="05000000000000000000" pitchFamily="2" charset="2"/>
              <a:buChar char="v"/>
            </a:pPr>
            <a:r>
              <a:rPr lang="en-US" sz="3800" dirty="0"/>
              <a:t>R</a:t>
            </a:r>
            <a:r>
              <a:rPr lang="en-US" sz="3800" dirty="0" smtClean="0"/>
              <a:t>ead </a:t>
            </a:r>
            <a:r>
              <a:rPr lang="en-US" sz="3800" dirty="0"/>
              <a:t>articles or blog posts published in current literature available on the topic and </a:t>
            </a:r>
            <a:r>
              <a:rPr lang="en-US" sz="3800" dirty="0" smtClean="0"/>
              <a:t> </a:t>
            </a:r>
            <a:r>
              <a:rPr lang="en-US" sz="3800" dirty="0"/>
              <a:t>think the way the methods and concepts talked about therein could be applied to the solution of other problems</a:t>
            </a:r>
            <a:r>
              <a:rPr lang="en-US" sz="3800" dirty="0" smtClean="0"/>
              <a:t>.</a:t>
            </a:r>
          </a:p>
          <a:p>
            <a:pPr>
              <a:buFont typeface="Wingdings" panose="05000000000000000000" pitchFamily="2" charset="2"/>
              <a:buChar char="v"/>
            </a:pPr>
            <a:r>
              <a:rPr lang="en-US" sz="3800" dirty="0" smtClean="0"/>
              <a:t> </a:t>
            </a:r>
            <a:r>
              <a:rPr lang="en-US" sz="3800" dirty="0"/>
              <a:t>A preliminary study should be done before picking a research problem. This isn’t always required when the problem demands the conduct of a research closely comparable to one that was already done. </a:t>
            </a:r>
            <a:endParaRPr lang="en-US" sz="3800" dirty="0" smtClean="0"/>
          </a:p>
          <a:p>
            <a:pPr>
              <a:buFont typeface="Wingdings" panose="05000000000000000000" pitchFamily="2" charset="2"/>
              <a:buChar char="v"/>
            </a:pPr>
            <a:r>
              <a:rPr lang="en-US" sz="3800" dirty="0" smtClean="0"/>
              <a:t>However </a:t>
            </a:r>
            <a:r>
              <a:rPr lang="en-US" sz="3800" dirty="0"/>
              <a:t>when the field of investigation is pretty new and doesn’t have available a set of well developed methods, a quick feasibility study should always be carried out</a:t>
            </a:r>
            <a:endParaRPr lang="en-US" sz="3800" dirty="0" smtClean="0"/>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847900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Criteria for Selection of Good Research Topic</a:t>
            </a:r>
          </a:p>
        </p:txBody>
      </p:sp>
      <p:sp>
        <p:nvSpPr>
          <p:cNvPr id="3" name="Content Placeholder 2"/>
          <p:cNvSpPr>
            <a:spLocks noGrp="1"/>
          </p:cNvSpPr>
          <p:nvPr>
            <p:ph idx="1"/>
          </p:nvPr>
        </p:nvSpPr>
        <p:spPr/>
        <p:txBody>
          <a:bodyPr>
            <a:normAutofit fontScale="92500" lnSpcReduction="20000"/>
          </a:bodyPr>
          <a:lstStyle/>
          <a:p>
            <a:r>
              <a:rPr lang="en-US" dirty="0"/>
              <a:t>A researcher must identify the major factors to be considered in selecting a research problem. </a:t>
            </a:r>
            <a:endParaRPr lang="en-US" dirty="0" smtClean="0"/>
          </a:p>
          <a:p>
            <a:r>
              <a:rPr lang="en-US" dirty="0" smtClean="0"/>
              <a:t>The </a:t>
            </a:r>
            <a:r>
              <a:rPr lang="en-US" dirty="0"/>
              <a:t>topic should be selected appropriately by paying attention to the above stated key points. </a:t>
            </a:r>
            <a:endParaRPr lang="en-US" dirty="0" smtClean="0"/>
          </a:p>
          <a:p>
            <a:r>
              <a:rPr lang="en-US" dirty="0" smtClean="0"/>
              <a:t>The </a:t>
            </a:r>
            <a:r>
              <a:rPr lang="en-US" dirty="0"/>
              <a:t>problem selected should involve the researcher and should have an upper most place in his mind so that he could tackle all pains required for the research study.</a:t>
            </a:r>
          </a:p>
          <a:p>
            <a:r>
              <a:rPr lang="en-US" dirty="0" smtClean="0"/>
              <a:t>See </a:t>
            </a:r>
            <a:r>
              <a:rPr lang="en-US" dirty="0"/>
              <a:t>more at: http://universalteacher.com/1/selecting-a-research-problem/#sthash.knzsScJi.dpuf</a:t>
            </a:r>
          </a:p>
          <a:p>
            <a:endParaRPr lang="en-US" dirty="0"/>
          </a:p>
        </p:txBody>
      </p:sp>
    </p:spTree>
    <p:extLst>
      <p:ext uri="{BB962C8B-B14F-4D97-AF65-F5344CB8AC3E}">
        <p14:creationId xmlns:p14="http://schemas.microsoft.com/office/powerpoint/2010/main" val="2459559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a:t>
            </a:r>
            <a:endParaRPr lang="en-US" dirty="0"/>
          </a:p>
        </p:txBody>
      </p:sp>
      <p:sp>
        <p:nvSpPr>
          <p:cNvPr id="3" name="Content Placeholder 2"/>
          <p:cNvSpPr>
            <a:spLocks noGrp="1"/>
          </p:cNvSpPr>
          <p:nvPr>
            <p:ph idx="1"/>
          </p:nvPr>
        </p:nvSpPr>
        <p:spPr/>
        <p:txBody>
          <a:bodyPr/>
          <a:lstStyle/>
          <a:p>
            <a:pPr marL="0" indent="0">
              <a:buNone/>
            </a:pPr>
            <a:r>
              <a:rPr lang="en-US" dirty="0"/>
              <a:t>The most important thing in choosing a topic for research is extensive reading</a:t>
            </a:r>
            <a:r>
              <a:rPr lang="en-US" dirty="0" smtClean="0"/>
              <a:t>. If </a:t>
            </a:r>
            <a:r>
              <a:rPr lang="en-US" dirty="0"/>
              <a:t>you know all aspects of a particular problem the concept to add to the existing knowledge will automatically crop up in your mind</a:t>
            </a:r>
            <a:r>
              <a:rPr lang="en-US" dirty="0" smtClean="0"/>
              <a:t>. Even </a:t>
            </a:r>
            <a:r>
              <a:rPr lang="en-US" dirty="0"/>
              <a:t>in most extensively worked out fields there remain always a gap for improvement</a:t>
            </a:r>
            <a:r>
              <a:rPr lang="en-US" dirty="0" smtClean="0"/>
              <a:t>. Fill </a:t>
            </a:r>
            <a:r>
              <a:rPr lang="en-US" dirty="0"/>
              <a:t>up that gap according to your own </a:t>
            </a:r>
            <a:r>
              <a:rPr lang="en-US" dirty="0" smtClean="0"/>
              <a:t>capability and available infrastructure.</a:t>
            </a:r>
            <a:endParaRPr lang="en-US" dirty="0"/>
          </a:p>
        </p:txBody>
      </p:sp>
    </p:spTree>
    <p:extLst>
      <p:ext uri="{BB962C8B-B14F-4D97-AF65-F5344CB8AC3E}">
        <p14:creationId xmlns:p14="http://schemas.microsoft.com/office/powerpoint/2010/main" val="646878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rtlCol="0">
            <a:normAutofit fontScale="90000"/>
          </a:bodyPr>
          <a:lstStyle/>
          <a:p>
            <a:pPr eaLnBrk="1" fontAlgn="auto" hangingPunct="1">
              <a:spcAft>
                <a:spcPts val="0"/>
              </a:spcAft>
              <a:defRPr/>
            </a:pPr>
            <a:r>
              <a:rPr lang="en-US" smtClean="0"/>
              <a:t>India’s empowerment through Science &amp; Technology</a:t>
            </a:r>
          </a:p>
        </p:txBody>
      </p:sp>
      <p:sp>
        <p:nvSpPr>
          <p:cNvPr id="4099" name="Content Placeholder 2"/>
          <p:cNvSpPr>
            <a:spLocks noGrp="1"/>
          </p:cNvSpPr>
          <p:nvPr>
            <p:ph idx="1"/>
          </p:nvPr>
        </p:nvSpPr>
        <p:spPr>
          <a:xfrm>
            <a:off x="457200" y="1828800"/>
            <a:ext cx="8229600" cy="4343400"/>
          </a:xfrm>
        </p:spPr>
        <p:txBody>
          <a:bodyPr rtlCol="0">
            <a:normAutofit/>
          </a:bodyPr>
          <a:lstStyle/>
          <a:p>
            <a:pPr eaLnBrk="1" fontAlgn="auto" hangingPunct="1">
              <a:spcAft>
                <a:spcPts val="0"/>
              </a:spcAft>
              <a:buFont typeface="Wingdings" pitchFamily="2" charset="2"/>
              <a:buChar char="v"/>
              <a:defRPr/>
            </a:pPr>
            <a:r>
              <a:rPr lang="en-US" dirty="0" smtClean="0"/>
              <a:t>No nation can achieve economic independence, cultural and social progress without Science and Technology.</a:t>
            </a:r>
          </a:p>
          <a:p>
            <a:pPr eaLnBrk="1" fontAlgn="auto" hangingPunct="1">
              <a:spcAft>
                <a:spcPts val="0"/>
              </a:spcAft>
              <a:buFont typeface="Wingdings" pitchFamily="2" charset="2"/>
              <a:buChar char="v"/>
              <a:defRPr/>
            </a:pPr>
            <a:r>
              <a:rPr lang="en-US" dirty="0" smtClean="0"/>
              <a:t>Major problems facing India can only be solved through  Innovative Technology</a:t>
            </a:r>
          </a:p>
          <a:p>
            <a:pPr eaLnBrk="1" fontAlgn="auto" hangingPunct="1">
              <a:spcAft>
                <a:spcPts val="0"/>
              </a:spcAft>
              <a:buFont typeface="Wingdings" pitchFamily="2" charset="2"/>
              <a:buChar char="v"/>
              <a:defRPr/>
            </a:pPr>
            <a:r>
              <a:rPr lang="en-US" dirty="0" smtClean="0"/>
              <a:t>Since majority population lives in villages,  emphasis should be on “Rural Technology” mainly Agriculture.</a:t>
            </a:r>
          </a:p>
        </p:txBody>
      </p:sp>
    </p:spTree>
    <p:extLst>
      <p:ext uri="{BB962C8B-B14F-4D97-AF65-F5344CB8AC3E}">
        <p14:creationId xmlns:p14="http://schemas.microsoft.com/office/powerpoint/2010/main" val="2899523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endParaRPr lang="en-US" altLang="en-US" smtClean="0"/>
          </a:p>
        </p:txBody>
      </p:sp>
      <p:sp>
        <p:nvSpPr>
          <p:cNvPr id="43011" name="Content Placeholder 2"/>
          <p:cNvSpPr>
            <a:spLocks noGrp="1"/>
          </p:cNvSpPr>
          <p:nvPr>
            <p:ph idx="1"/>
          </p:nvPr>
        </p:nvSpPr>
        <p:spPr/>
        <p:txBody>
          <a:bodyPr/>
          <a:lstStyle/>
          <a:p>
            <a:pPr eaLnBrk="1" hangingPunct="1"/>
            <a:endParaRPr lang="en-US" altLang="en-US" smtClean="0"/>
          </a:p>
        </p:txBody>
      </p:sp>
      <p:pic>
        <p:nvPicPr>
          <p:cNvPr id="43012" name="Picture 3" descr="transmission electron micros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
            <a:ext cx="7848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82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868362"/>
          </a:xfrm>
        </p:spPr>
        <p:txBody>
          <a:bodyPr/>
          <a:lstStyle/>
          <a:p>
            <a:pPr eaLnBrk="1" hangingPunct="1"/>
            <a:r>
              <a:rPr lang="en-US" altLang="en-US" sz="3200" smtClean="0"/>
              <a:t>Changing phases of National policies in S &amp;T</a:t>
            </a:r>
          </a:p>
        </p:txBody>
      </p:sp>
      <p:sp>
        <p:nvSpPr>
          <p:cNvPr id="16387" name="Content Placeholder 2"/>
          <p:cNvSpPr>
            <a:spLocks noGrp="1"/>
          </p:cNvSpPr>
          <p:nvPr>
            <p:ph idx="1"/>
          </p:nvPr>
        </p:nvSpPr>
        <p:spPr>
          <a:xfrm>
            <a:off x="457200" y="990600"/>
            <a:ext cx="8229600" cy="5867400"/>
          </a:xfrm>
        </p:spPr>
        <p:txBody>
          <a:bodyPr/>
          <a:lstStyle/>
          <a:p>
            <a:pPr eaLnBrk="1" hangingPunct="1">
              <a:buFont typeface="Wingdings" pitchFamily="2" charset="2"/>
              <a:buChar char="v"/>
            </a:pPr>
            <a:r>
              <a:rPr lang="en-US" altLang="en-US" sz="2400" dirty="0" smtClean="0"/>
              <a:t>India’s Scientific Policy Resolution(SPR) of 1958 resolved to “foster, promote and sustain the cultivation of science in all respects</a:t>
            </a:r>
            <a:r>
              <a:rPr lang="en-US" altLang="en-US" sz="2400" dirty="0" smtClean="0"/>
              <a:t>” Technology </a:t>
            </a:r>
            <a:r>
              <a:rPr lang="en-US" altLang="en-US" sz="2400" dirty="0" smtClean="0"/>
              <a:t>was the expected outcome.</a:t>
            </a:r>
          </a:p>
          <a:p>
            <a:pPr eaLnBrk="1" hangingPunct="1">
              <a:buFont typeface="Wingdings" pitchFamily="2" charset="2"/>
              <a:buChar char="v"/>
            </a:pPr>
            <a:r>
              <a:rPr lang="en-US" altLang="en-US" dirty="0" smtClean="0"/>
              <a:t> </a:t>
            </a:r>
            <a:r>
              <a:rPr lang="en-US" altLang="en-US" sz="2400" dirty="0" smtClean="0"/>
              <a:t>The Technology Policy Statement (TPS) of 1983 emphasized the need to attain technological competence &amp; self reliance.</a:t>
            </a:r>
          </a:p>
          <a:p>
            <a:pPr eaLnBrk="1" hangingPunct="1">
              <a:buFont typeface="Wingdings" pitchFamily="2" charset="2"/>
              <a:buChar char="v"/>
            </a:pPr>
            <a:r>
              <a:rPr lang="en-US" altLang="en-US" sz="2400" dirty="0" smtClean="0"/>
              <a:t>The Science and Technology Policy of 2003(STP) brought S &amp; T together, emphasizing  investment in science.</a:t>
            </a:r>
          </a:p>
          <a:p>
            <a:pPr eaLnBrk="1" hangingPunct="1">
              <a:buFont typeface="Wingdings" pitchFamily="2" charset="2"/>
              <a:buChar char="v"/>
            </a:pPr>
            <a:r>
              <a:rPr lang="en-US" altLang="en-US" sz="2400" dirty="0" smtClean="0"/>
              <a:t>“Science, Technology and Innovation  (STI) for the people “ is the new paradigm of the Indian STI enterprise (declared  in January, 2013 in Science Congress at Kolkata).</a:t>
            </a:r>
          </a:p>
          <a:p>
            <a:pPr eaLnBrk="1" hangingPunct="1">
              <a:buFont typeface="Wingdings" pitchFamily="2" charset="2"/>
              <a:buChar char="v"/>
            </a:pPr>
            <a:r>
              <a:rPr lang="en-US" altLang="en-US" sz="2400" dirty="0" smtClean="0"/>
              <a:t>India has declared 2010-2020 as the “decade of innovation”</a:t>
            </a:r>
          </a:p>
          <a:p>
            <a:pPr eaLnBrk="1" hangingPunct="1">
              <a:buFont typeface="Wingdings" pitchFamily="2" charset="2"/>
              <a:buChar char="v"/>
            </a:pPr>
            <a:r>
              <a:rPr lang="en-US" altLang="en-US" sz="2400" dirty="0" smtClean="0"/>
              <a:t>STI’s contribution to economic wealth of the country will determine India’s global competitiveness.</a:t>
            </a:r>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1087077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868362"/>
          </a:xfrm>
        </p:spPr>
        <p:txBody>
          <a:bodyPr/>
          <a:lstStyle/>
          <a:p>
            <a:pPr eaLnBrk="1" hangingPunct="1"/>
            <a:r>
              <a:rPr lang="en-US" altLang="en-US" smtClean="0"/>
              <a:t>Science, Technology &amp; Innovation</a:t>
            </a:r>
          </a:p>
        </p:txBody>
      </p:sp>
      <p:sp>
        <p:nvSpPr>
          <p:cNvPr id="4099" name="Content Placeholder 2"/>
          <p:cNvSpPr>
            <a:spLocks noGrp="1"/>
          </p:cNvSpPr>
          <p:nvPr>
            <p:ph idx="1"/>
          </p:nvPr>
        </p:nvSpPr>
        <p:spPr>
          <a:xfrm>
            <a:off x="457200" y="1600200"/>
            <a:ext cx="8229600" cy="3200400"/>
          </a:xfrm>
        </p:spPr>
        <p:txBody>
          <a:bodyPr/>
          <a:lstStyle/>
          <a:p>
            <a:pPr eaLnBrk="1" hangingPunct="1"/>
            <a:r>
              <a:rPr lang="en-US" altLang="en-US" smtClean="0"/>
              <a:t>Science ….Applied science …… Technology</a:t>
            </a:r>
          </a:p>
          <a:p>
            <a:pPr eaLnBrk="1" hangingPunct="1"/>
            <a:r>
              <a:rPr lang="en-US" altLang="en-US" smtClean="0"/>
              <a:t>        Invention………………..Innovation</a:t>
            </a:r>
          </a:p>
          <a:p>
            <a:pPr eaLnBrk="1" hangingPunct="1"/>
            <a:endParaRPr lang="en-US" altLang="en-US" smtClean="0"/>
          </a:p>
          <a:p>
            <a:pPr eaLnBrk="1" hangingPunct="1"/>
            <a:r>
              <a:rPr lang="en-US" altLang="en-US" smtClean="0"/>
              <a:t> </a:t>
            </a:r>
          </a:p>
        </p:txBody>
      </p:sp>
      <p:pic>
        <p:nvPicPr>
          <p:cNvPr id="4100" name="Picture 3" descr="File:Technological Change.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74676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49" name="Rectangle 1"/>
          <p:cNvSpPr>
            <a:spLocks noChangeArrowheads="1"/>
          </p:cNvSpPr>
          <p:nvPr/>
        </p:nvSpPr>
        <p:spPr bwMode="auto">
          <a:xfrm>
            <a:off x="0" y="5029200"/>
            <a:ext cx="9144000" cy="738188"/>
          </a:xfrm>
          <a:prstGeom prst="rect">
            <a:avLst/>
          </a:prstGeom>
          <a:noFill/>
          <a:ln w="9525">
            <a:noFill/>
            <a:miter lim="800000"/>
            <a:headEnd/>
            <a:tailEnd/>
          </a:ln>
          <a:effectLst/>
        </p:spPr>
        <p:txBody>
          <a:bodyPr anchor="ctr">
            <a:spAutoFit/>
          </a:bodyPr>
          <a:lstStyle/>
          <a:p>
            <a:pPr fontAlgn="auto">
              <a:spcBef>
                <a:spcPts val="0"/>
              </a:spcBef>
              <a:spcAft>
                <a:spcPts val="0"/>
              </a:spcAft>
              <a:defRPr/>
            </a:pPr>
            <a:r>
              <a:rPr lang="en-US" sz="2400" b="1" dirty="0">
                <a:latin typeface="+mj-lt"/>
                <a:ea typeface="Times New Roman" pitchFamily="18" charset="0"/>
                <a:cs typeface="Times New Roman" pitchFamily="18" charset="0"/>
              </a:rPr>
              <a:t>          Original model of three phases of Technological Change</a:t>
            </a:r>
            <a:endParaRPr lang="en-US" sz="2400" b="1" dirty="0">
              <a:latin typeface="+mj-lt"/>
              <a:cs typeface="+mn-cs"/>
            </a:endParaRPr>
          </a:p>
          <a:p>
            <a:pPr eaLnBrk="0" fontAlgn="auto" hangingPunct="0">
              <a:spcBef>
                <a:spcPts val="0"/>
              </a:spcBef>
              <a:spcAft>
                <a:spcPts val="0"/>
              </a:spcAft>
              <a:defRPr/>
            </a:pPr>
            <a:endParaRPr lang="en-US" dirty="0">
              <a:latin typeface="Calibri" pitchFamily="34" charset="0"/>
              <a:cs typeface="Arial" charset="0"/>
            </a:endParaRPr>
          </a:p>
        </p:txBody>
      </p:sp>
    </p:spTree>
    <p:extLst>
      <p:ext uri="{BB962C8B-B14F-4D97-AF65-F5344CB8AC3E}">
        <p14:creationId xmlns:p14="http://schemas.microsoft.com/office/powerpoint/2010/main" val="1010959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457200" y="381000"/>
            <a:ext cx="7772400" cy="914400"/>
          </a:xfrm>
        </p:spPr>
        <p:txBody>
          <a:bodyPr/>
          <a:lstStyle/>
          <a:p>
            <a:pPr eaLnBrk="1" hangingPunct="1"/>
            <a:r>
              <a:rPr lang="en-US" altLang="en-US" smtClean="0"/>
              <a:t>Technology</a:t>
            </a:r>
          </a:p>
        </p:txBody>
      </p:sp>
      <p:sp>
        <p:nvSpPr>
          <p:cNvPr id="3" name="Subtitle 2"/>
          <p:cNvSpPr>
            <a:spLocks noGrp="1"/>
          </p:cNvSpPr>
          <p:nvPr>
            <p:ph type="subTitle" idx="1"/>
          </p:nvPr>
        </p:nvSpPr>
        <p:spPr>
          <a:xfrm>
            <a:off x="304800" y="990600"/>
            <a:ext cx="8305800" cy="5257800"/>
          </a:xfrm>
        </p:spPr>
        <p:txBody>
          <a:bodyPr rtlCol="0">
            <a:normAutofit lnSpcReduction="10000"/>
          </a:bodyPr>
          <a:lstStyle/>
          <a:p>
            <a:pPr algn="just" eaLnBrk="1" fontAlgn="auto" hangingPunct="1">
              <a:spcAft>
                <a:spcPts val="0"/>
              </a:spcAft>
              <a:buFont typeface="Wingdings" pitchFamily="2" charset="2"/>
              <a:buChar char="q"/>
              <a:defRPr/>
            </a:pPr>
            <a:endParaRPr lang="en-US" dirty="0" smtClean="0"/>
          </a:p>
          <a:p>
            <a:pPr algn="just" eaLnBrk="1" fontAlgn="auto" hangingPunct="1">
              <a:spcAft>
                <a:spcPts val="0"/>
              </a:spcAft>
              <a:buFont typeface="Wingdings" pitchFamily="2" charset="2"/>
              <a:buChar char="q"/>
              <a:defRPr/>
            </a:pPr>
            <a:r>
              <a:rPr lang="en-US" sz="3600" b="1" dirty="0" smtClean="0">
                <a:solidFill>
                  <a:schemeClr val="tx1"/>
                </a:solidFill>
              </a:rPr>
              <a:t>Technology is a combination of knowledge, techniques and concepts</a:t>
            </a:r>
          </a:p>
          <a:p>
            <a:pPr algn="just" eaLnBrk="1" fontAlgn="auto" hangingPunct="1">
              <a:spcAft>
                <a:spcPts val="0"/>
              </a:spcAft>
              <a:buFont typeface="Wingdings" pitchFamily="2" charset="2"/>
              <a:buChar char="q"/>
              <a:defRPr/>
            </a:pPr>
            <a:r>
              <a:rPr lang="en-US" sz="3600" b="1" dirty="0" smtClean="0">
                <a:solidFill>
                  <a:schemeClr val="tx1"/>
                </a:solidFill>
              </a:rPr>
              <a:t> It is tools and machines, farms and factories.</a:t>
            </a:r>
          </a:p>
          <a:p>
            <a:pPr algn="just" eaLnBrk="1" fontAlgn="auto" hangingPunct="1">
              <a:spcAft>
                <a:spcPts val="0"/>
              </a:spcAft>
              <a:buFont typeface="Wingdings" pitchFamily="2" charset="2"/>
              <a:buChar char="q"/>
              <a:defRPr/>
            </a:pPr>
            <a:r>
              <a:rPr lang="en-US" sz="3600" b="1" dirty="0" smtClean="0">
                <a:solidFill>
                  <a:schemeClr val="tx1"/>
                </a:solidFill>
              </a:rPr>
              <a:t> It is organization, processes and people. </a:t>
            </a:r>
          </a:p>
          <a:p>
            <a:pPr algn="just" eaLnBrk="1" fontAlgn="auto" hangingPunct="1">
              <a:spcAft>
                <a:spcPts val="0"/>
              </a:spcAft>
              <a:buFont typeface="Wingdings" pitchFamily="2" charset="2"/>
              <a:buChar char="q"/>
              <a:defRPr/>
            </a:pPr>
            <a:r>
              <a:rPr lang="en-US" sz="3600" b="1" dirty="0" smtClean="0">
                <a:solidFill>
                  <a:schemeClr val="tx1"/>
                </a:solidFill>
              </a:rPr>
              <a:t>In short, it is the science and the art of getting things done - through application of skills and knowledge.  </a:t>
            </a:r>
          </a:p>
          <a:p>
            <a:pPr eaLnBrk="1" fontAlgn="auto" hangingPunct="1">
              <a:spcAft>
                <a:spcPts val="0"/>
              </a:spcAft>
              <a:defRPr/>
            </a:pPr>
            <a:endParaRPr lang="en-US" dirty="0"/>
          </a:p>
        </p:txBody>
      </p:sp>
    </p:spTree>
    <p:extLst>
      <p:ext uri="{BB962C8B-B14F-4D97-AF65-F5344CB8AC3E}">
        <p14:creationId xmlns:p14="http://schemas.microsoft.com/office/powerpoint/2010/main" val="2617716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Science, Technology and Innovation</a:t>
            </a:r>
            <a:endParaRPr lang="en-US" dirty="0"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b="1" dirty="0" smtClean="0"/>
              <a:t>Science, Technology and Innovation</a:t>
            </a:r>
            <a:br>
              <a:rPr lang="en-US" b="1" dirty="0" smtClean="0"/>
            </a:br>
            <a:r>
              <a:rPr lang="en-US" b="1" dirty="0" smtClean="0"/>
              <a:t>   </a:t>
            </a:r>
            <a:r>
              <a:rPr lang="en-US" b="1" i="1" dirty="0" smtClean="0"/>
              <a:t>Solve,  Transform   and  Impact</a:t>
            </a:r>
            <a:endParaRPr lang="en-US" dirty="0" smtClean="0"/>
          </a:p>
          <a:p>
            <a:pPr eaLnBrk="1" fontAlgn="auto" hangingPunct="1">
              <a:spcAft>
                <a:spcPts val="0"/>
              </a:spcAft>
              <a:defRPr/>
            </a:pPr>
            <a:r>
              <a:rPr lang="en-US" b="1" dirty="0" smtClean="0"/>
              <a:t>Innovation</a:t>
            </a:r>
            <a:r>
              <a:rPr lang="en-US" dirty="0" smtClean="0"/>
              <a:t> is the development of new values through solutions that meet new requirements, inarticulate needs, or old customer and market needs in value adding new ways.</a:t>
            </a:r>
          </a:p>
          <a:p>
            <a:pPr eaLnBrk="1" fontAlgn="auto" hangingPunct="1">
              <a:spcAft>
                <a:spcPts val="0"/>
              </a:spcAft>
              <a:defRPr/>
            </a:pPr>
            <a:r>
              <a:rPr lang="en-US" dirty="0" smtClean="0"/>
              <a:t>This is accomplished through more effective </a:t>
            </a:r>
            <a:r>
              <a:rPr lang="en-US" b="1" u="sng" dirty="0" smtClean="0">
                <a:hlinkClick r:id="rId2" tooltip="Product (business)"/>
              </a:rPr>
              <a:t>products</a:t>
            </a:r>
            <a:r>
              <a:rPr lang="en-US" b="1" dirty="0" smtClean="0"/>
              <a:t>, </a:t>
            </a:r>
            <a:r>
              <a:rPr lang="en-US" b="1" u="sng" dirty="0" smtClean="0">
                <a:hlinkClick r:id="rId3" tooltip="Procedure (term)"/>
              </a:rPr>
              <a:t>processes</a:t>
            </a:r>
            <a:r>
              <a:rPr lang="en-US" b="1" dirty="0" smtClean="0"/>
              <a:t>, </a:t>
            </a:r>
            <a:r>
              <a:rPr lang="en-US" b="1" u="sng" dirty="0" smtClean="0">
                <a:hlinkClick r:id="rId4" tooltip="Service (economics)"/>
              </a:rPr>
              <a:t>services</a:t>
            </a:r>
            <a:r>
              <a:rPr lang="en-US" b="1" dirty="0" smtClean="0"/>
              <a:t>, </a:t>
            </a:r>
            <a:r>
              <a:rPr lang="en-US" b="1" u="sng" dirty="0" smtClean="0">
                <a:hlinkClick r:id="rId5" tooltip="Technologies"/>
              </a:rPr>
              <a:t>technologies</a:t>
            </a:r>
            <a:r>
              <a:rPr lang="en-US" dirty="0" smtClean="0"/>
              <a:t>, or </a:t>
            </a:r>
            <a:r>
              <a:rPr lang="en-US" b="1" u="sng" dirty="0" smtClean="0">
                <a:hlinkClick r:id="rId6" tooltip="Idea"/>
              </a:rPr>
              <a:t>ideas</a:t>
            </a:r>
            <a:r>
              <a:rPr lang="en-US" dirty="0" smtClean="0"/>
              <a:t> that are readily available to </a:t>
            </a:r>
            <a:r>
              <a:rPr lang="en-US" b="1" u="sng" dirty="0" smtClean="0">
                <a:hlinkClick r:id="rId7" tooltip="Market"/>
              </a:rPr>
              <a:t>markets</a:t>
            </a:r>
            <a:r>
              <a:rPr lang="en-US" dirty="0" smtClean="0"/>
              <a:t>, </a:t>
            </a:r>
            <a:r>
              <a:rPr lang="en-US" b="1" u="sng" dirty="0" smtClean="0">
                <a:hlinkClick r:id="rId8" tooltip="Government"/>
              </a:rPr>
              <a:t>governments</a:t>
            </a:r>
            <a:r>
              <a:rPr lang="en-US" dirty="0" smtClean="0"/>
              <a:t>, and </a:t>
            </a:r>
            <a:r>
              <a:rPr lang="en-US" b="1" u="sng" dirty="0" smtClean="0">
                <a:hlinkClick r:id="rId9" tooltip="Society"/>
              </a:rPr>
              <a:t>society</a:t>
            </a:r>
            <a:r>
              <a:rPr lang="en-US" dirty="0" smtClean="0"/>
              <a:t>.</a:t>
            </a:r>
          </a:p>
          <a:p>
            <a:pPr eaLnBrk="1" fontAlgn="auto" hangingPunct="1">
              <a:spcAft>
                <a:spcPts val="0"/>
              </a:spcAft>
              <a:defRPr/>
            </a:pPr>
            <a:endParaRPr lang="en-US" dirty="0" smtClean="0"/>
          </a:p>
        </p:txBody>
      </p:sp>
    </p:spTree>
    <p:extLst>
      <p:ext uri="{BB962C8B-B14F-4D97-AF65-F5344CB8AC3E}">
        <p14:creationId xmlns:p14="http://schemas.microsoft.com/office/powerpoint/2010/main" val="1528996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smtClean="0"/>
              <a:t>INNOVATION</a:t>
            </a:r>
          </a:p>
        </p:txBody>
      </p:sp>
      <p:sp>
        <p:nvSpPr>
          <p:cNvPr id="5123" name="Content Placeholder 2"/>
          <p:cNvSpPr>
            <a:spLocks noGrp="1"/>
          </p:cNvSpPr>
          <p:nvPr>
            <p:ph idx="1"/>
          </p:nvPr>
        </p:nvSpPr>
        <p:spPr>
          <a:xfrm>
            <a:off x="0" y="1219200"/>
            <a:ext cx="8686800" cy="5334000"/>
          </a:xfrm>
        </p:spPr>
        <p:txBody>
          <a:bodyPr/>
          <a:lstStyle/>
          <a:p>
            <a:pPr eaLnBrk="1" hangingPunct="1"/>
            <a:endParaRPr lang="en-US" altLang="en-US" smtClean="0"/>
          </a:p>
        </p:txBody>
      </p:sp>
      <p:pic>
        <p:nvPicPr>
          <p:cNvPr id="5124" name="Picture 2" descr="http://troemar.com/wp-content/uploads/2012/01/innovat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95400"/>
            <a:ext cx="80740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43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Major issues facing India today</a:t>
            </a:r>
          </a:p>
        </p:txBody>
      </p:sp>
      <p:sp>
        <p:nvSpPr>
          <p:cNvPr id="13315" name="Content Placeholder 2"/>
          <p:cNvSpPr>
            <a:spLocks noGrp="1"/>
          </p:cNvSpPr>
          <p:nvPr>
            <p:ph idx="1"/>
          </p:nvPr>
        </p:nvSpPr>
        <p:spPr>
          <a:xfrm>
            <a:off x="457200" y="1371600"/>
            <a:ext cx="8229600" cy="4754563"/>
          </a:xfrm>
        </p:spPr>
        <p:txBody>
          <a:bodyPr/>
          <a:lstStyle/>
          <a:p>
            <a:pPr eaLnBrk="1" hangingPunct="1">
              <a:buFont typeface="Arial" pitchFamily="34" charset="0"/>
              <a:buNone/>
            </a:pPr>
            <a:r>
              <a:rPr lang="en-US" altLang="en-US" dirty="0" smtClean="0"/>
              <a:t>1.  Sustainable Agriculture</a:t>
            </a:r>
          </a:p>
          <a:p>
            <a:pPr eaLnBrk="1" hangingPunct="1">
              <a:buFont typeface="Arial" pitchFamily="34" charset="0"/>
              <a:buNone/>
            </a:pPr>
            <a:r>
              <a:rPr lang="en-US" altLang="en-US" dirty="0" smtClean="0"/>
              <a:t>2. Drinking water</a:t>
            </a:r>
          </a:p>
          <a:p>
            <a:pPr eaLnBrk="1" hangingPunct="1">
              <a:buFont typeface="Arial" pitchFamily="34" charset="0"/>
              <a:buNone/>
            </a:pPr>
            <a:r>
              <a:rPr lang="en-US" altLang="en-US" dirty="0" smtClean="0"/>
              <a:t>3. Food (hunger/malnutrition)</a:t>
            </a:r>
          </a:p>
          <a:p>
            <a:pPr eaLnBrk="1" hangingPunct="1">
              <a:buFont typeface="Arial" pitchFamily="34" charset="0"/>
              <a:buNone/>
            </a:pPr>
            <a:r>
              <a:rPr lang="en-US" altLang="en-US" dirty="0" smtClean="0"/>
              <a:t>4. Health</a:t>
            </a:r>
          </a:p>
          <a:p>
            <a:pPr eaLnBrk="1" hangingPunct="1">
              <a:buFont typeface="Arial" pitchFamily="34" charset="0"/>
              <a:buNone/>
            </a:pPr>
            <a:r>
              <a:rPr lang="en-US" altLang="en-US" dirty="0" smtClean="0"/>
              <a:t>(</a:t>
            </a:r>
            <a:r>
              <a:rPr lang="en-US" altLang="en-US" dirty="0" err="1" smtClean="0"/>
              <a:t>i</a:t>
            </a:r>
            <a:r>
              <a:rPr lang="en-US" altLang="en-US" dirty="0" smtClean="0"/>
              <a:t>) Clean environment</a:t>
            </a:r>
          </a:p>
          <a:p>
            <a:pPr eaLnBrk="1" hangingPunct="1">
              <a:buFont typeface="Arial" pitchFamily="34" charset="0"/>
              <a:buNone/>
            </a:pPr>
            <a:r>
              <a:rPr lang="en-US" altLang="en-US" dirty="0" smtClean="0"/>
              <a:t>(ii) cheap medicines</a:t>
            </a:r>
          </a:p>
          <a:p>
            <a:pPr eaLnBrk="1" hangingPunct="1">
              <a:buFont typeface="Arial" pitchFamily="34" charset="0"/>
              <a:buNone/>
            </a:pPr>
            <a:r>
              <a:rPr lang="en-US" altLang="en-US" dirty="0" smtClean="0"/>
              <a:t>5. Facilities for science education</a:t>
            </a:r>
          </a:p>
          <a:p>
            <a:pPr eaLnBrk="1" hangingPunct="1">
              <a:buFont typeface="Arial" pitchFamily="34" charset="0"/>
              <a:buNone/>
            </a:pPr>
            <a:r>
              <a:rPr lang="en-US" altLang="en-US" dirty="0" smtClean="0"/>
              <a:t>6. Participation of women in all programs</a:t>
            </a:r>
          </a:p>
        </p:txBody>
      </p:sp>
    </p:spTree>
    <p:extLst>
      <p:ext uri="{BB962C8B-B14F-4D97-AF65-F5344CB8AC3E}">
        <p14:creationId xmlns:p14="http://schemas.microsoft.com/office/powerpoint/2010/main" val="2668954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TotalTime>
  <Words>2376</Words>
  <Application>Microsoft Office PowerPoint</Application>
  <PresentationFormat>On-screen Show (4:3)</PresentationFormat>
  <Paragraphs>200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Rationale to select Scientific problem</vt:lpstr>
      <vt:lpstr>Qualities for research career</vt:lpstr>
      <vt:lpstr>India’s empowerment through Science &amp; Technology</vt:lpstr>
      <vt:lpstr>Changing phases of National policies in S &amp;T</vt:lpstr>
      <vt:lpstr>Science, Technology &amp; Innovation</vt:lpstr>
      <vt:lpstr>Technology</vt:lpstr>
      <vt:lpstr>Science, Technology and Innovation</vt:lpstr>
      <vt:lpstr>INNOVATION</vt:lpstr>
      <vt:lpstr>Major issues facing India today</vt:lpstr>
      <vt:lpstr>How to select a research topic</vt:lpstr>
      <vt:lpstr>Choose a topic that interests you</vt:lpstr>
      <vt:lpstr>How to choose the topic?</vt:lpstr>
      <vt:lpstr>Public Health Foundation of India (PHFI)</vt:lpstr>
      <vt:lpstr>Read General Background Information</vt:lpstr>
      <vt:lpstr>           Search Engines</vt:lpstr>
      <vt:lpstr>PowerPoint Presentation</vt:lpstr>
      <vt:lpstr>Scientific Search engine</vt:lpstr>
      <vt:lpstr>PUBMED/MEDLINE/NCBI</vt:lpstr>
      <vt:lpstr> PubMed and PubMed Central (PMC) — What is the Difference? </vt:lpstr>
      <vt:lpstr> Focus on Your Topic </vt:lpstr>
      <vt:lpstr>Make a List of Useful Keywords</vt:lpstr>
      <vt:lpstr>Be Flexible</vt:lpstr>
      <vt:lpstr>Define Your Topic as a Focused Research Question</vt:lpstr>
      <vt:lpstr>Research and Read More About Your Topic</vt:lpstr>
      <vt:lpstr>Formulate a Thesis Statement</vt:lpstr>
      <vt:lpstr>  Major Factors to be Considered in Selecting a Research Problem  </vt:lpstr>
      <vt:lpstr>Pick a familiar and feasible topic </vt:lpstr>
      <vt:lpstr>Criteria for Selection of Good Research Topic</vt:lpstr>
      <vt:lpstr>Concluding remark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Rationale to select Scientific problem</dc:title>
  <dc:creator>iiita</dc:creator>
  <cp:lastModifiedBy>iiita</cp:lastModifiedBy>
  <cp:revision>48</cp:revision>
  <dcterms:created xsi:type="dcterms:W3CDTF">2016-07-15T09:58:11Z</dcterms:created>
  <dcterms:modified xsi:type="dcterms:W3CDTF">2018-07-22T16:39:38Z</dcterms:modified>
</cp:coreProperties>
</file>