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Default Extension="doc" ContentType="application/msword"/>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6"/>
  </p:notesMasterIdLst>
  <p:sldIdLst>
    <p:sldId id="256" r:id="rId2"/>
    <p:sldId id="257" r:id="rId3"/>
    <p:sldId id="258" r:id="rId4"/>
    <p:sldId id="279" r:id="rId5"/>
    <p:sldId id="280" r:id="rId6"/>
    <p:sldId id="259" r:id="rId7"/>
    <p:sldId id="260" r:id="rId8"/>
    <p:sldId id="261" r:id="rId9"/>
    <p:sldId id="262" r:id="rId10"/>
    <p:sldId id="263" r:id="rId11"/>
    <p:sldId id="286" r:id="rId12"/>
    <p:sldId id="287" r:id="rId13"/>
    <p:sldId id="288" r:id="rId14"/>
    <p:sldId id="289" r:id="rId15"/>
    <p:sldId id="290" r:id="rId16"/>
    <p:sldId id="291" r:id="rId17"/>
    <p:sldId id="292" r:id="rId18"/>
    <p:sldId id="281" r:id="rId19"/>
    <p:sldId id="264" r:id="rId20"/>
    <p:sldId id="282" r:id="rId21"/>
    <p:sldId id="265" r:id="rId22"/>
    <p:sldId id="266" r:id="rId23"/>
    <p:sldId id="267" r:id="rId24"/>
    <p:sldId id="268" r:id="rId25"/>
    <p:sldId id="283" r:id="rId26"/>
    <p:sldId id="285" r:id="rId27"/>
    <p:sldId id="293" r:id="rId28"/>
    <p:sldId id="294" r:id="rId29"/>
    <p:sldId id="295" r:id="rId30"/>
    <p:sldId id="296" r:id="rId31"/>
    <p:sldId id="297" r:id="rId32"/>
    <p:sldId id="298" r:id="rId33"/>
    <p:sldId id="299" r:id="rId34"/>
    <p:sldId id="300" r:id="rId35"/>
    <p:sldId id="278" r:id="rId36"/>
    <p:sldId id="334" r:id="rId37"/>
    <p:sldId id="301" r:id="rId38"/>
    <p:sldId id="302" r:id="rId39"/>
    <p:sldId id="303" r:id="rId40"/>
    <p:sldId id="306" r:id="rId41"/>
    <p:sldId id="307" r:id="rId42"/>
    <p:sldId id="308" r:id="rId43"/>
    <p:sldId id="309" r:id="rId44"/>
    <p:sldId id="310" r:id="rId45"/>
    <p:sldId id="311" r:id="rId46"/>
    <p:sldId id="312" r:id="rId47"/>
    <p:sldId id="313" r:id="rId48"/>
    <p:sldId id="314" r:id="rId49"/>
    <p:sldId id="315" r:id="rId50"/>
    <p:sldId id="316" r:id="rId51"/>
    <p:sldId id="317" r:id="rId52"/>
    <p:sldId id="318" r:id="rId53"/>
    <p:sldId id="319" r:id="rId54"/>
    <p:sldId id="320" r:id="rId55"/>
    <p:sldId id="321" r:id="rId56"/>
    <p:sldId id="322" r:id="rId57"/>
    <p:sldId id="323" r:id="rId58"/>
    <p:sldId id="335" r:id="rId59"/>
    <p:sldId id="336" r:id="rId60"/>
    <p:sldId id="324" r:id="rId61"/>
    <p:sldId id="337" r:id="rId62"/>
    <p:sldId id="325" r:id="rId63"/>
    <p:sldId id="326" r:id="rId64"/>
    <p:sldId id="327" r:id="rId65"/>
    <p:sldId id="328" r:id="rId66"/>
    <p:sldId id="329" r:id="rId67"/>
    <p:sldId id="330" r:id="rId68"/>
    <p:sldId id="331" r:id="rId69"/>
    <p:sldId id="332" r:id="rId70"/>
    <p:sldId id="333" r:id="rId71"/>
    <p:sldId id="338" r:id="rId72"/>
    <p:sldId id="339" r:id="rId73"/>
    <p:sldId id="340" r:id="rId74"/>
    <p:sldId id="341" r:id="rId75"/>
    <p:sldId id="342" r:id="rId76"/>
    <p:sldId id="343" r:id="rId77"/>
    <p:sldId id="344" r:id="rId78"/>
    <p:sldId id="345" r:id="rId79"/>
    <p:sldId id="346" r:id="rId80"/>
    <p:sldId id="347" r:id="rId81"/>
    <p:sldId id="348" r:id="rId82"/>
    <p:sldId id="349" r:id="rId83"/>
    <p:sldId id="350" r:id="rId84"/>
    <p:sldId id="351" r:id="rId85"/>
    <p:sldId id="352" r:id="rId86"/>
    <p:sldId id="353" r:id="rId87"/>
    <p:sldId id="354" r:id="rId88"/>
    <p:sldId id="355" r:id="rId89"/>
    <p:sldId id="356" r:id="rId90"/>
    <p:sldId id="357" r:id="rId91"/>
    <p:sldId id="358" r:id="rId92"/>
    <p:sldId id="359" r:id="rId93"/>
    <p:sldId id="360" r:id="rId94"/>
    <p:sldId id="361" r:id="rId95"/>
    <p:sldId id="362" r:id="rId96"/>
    <p:sldId id="363" r:id="rId97"/>
    <p:sldId id="364" r:id="rId98"/>
    <p:sldId id="365" r:id="rId99"/>
    <p:sldId id="366" r:id="rId100"/>
    <p:sldId id="367" r:id="rId101"/>
    <p:sldId id="368" r:id="rId102"/>
    <p:sldId id="369" r:id="rId103"/>
    <p:sldId id="370" r:id="rId104"/>
    <p:sldId id="371" r:id="rId10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2" y="-234"/>
      </p:cViewPr>
      <p:guideLst>
        <p:guide orient="horz" pos="2160"/>
        <p:guide pos="3840"/>
      </p:guideLst>
    </p:cSldViewPr>
  </p:slideViewPr>
  <p:notesTextViewPr>
    <p:cViewPr>
      <p:scale>
        <a:sx n="1" d="1"/>
        <a:sy n="1" d="1"/>
      </p:scale>
      <p:origin x="0" y="0"/>
    </p:cViewPr>
  </p:notesTextViewPr>
  <p:sorterViewPr>
    <p:cViewPr>
      <p:scale>
        <a:sx n="66" d="100"/>
        <a:sy n="66" d="100"/>
      </p:scale>
      <p:origin x="0" y="7488"/>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6E5AE8-A095-4D15-B285-02D7CB32051B}" type="datetimeFigureOut">
              <a:rPr lang="en-US" smtClean="0"/>
              <a:pPr/>
              <a:t>9/4/2018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E29F96-6A6E-4C9A-ABFF-774B48DEB15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AC7F17C9-8763-4228-862B-4CD50D68A2E7}" type="slidenum">
              <a:rPr lang="en-US" smtClean="0"/>
              <a:pPr/>
              <a:t>28</a:t>
            </a:fld>
            <a:endParaRPr lang="en-US" smtClean="0"/>
          </a:p>
        </p:txBody>
      </p:sp>
      <p:sp>
        <p:nvSpPr>
          <p:cNvPr id="64515" name="Rectangle 2"/>
          <p:cNvSpPr>
            <a:spLocks noGrp="1" noRot="1" noChangeAspect="1" noChangeArrowheads="1" noTextEdit="1"/>
          </p:cNvSpPr>
          <p:nvPr>
            <p:ph type="sldImg"/>
          </p:nvPr>
        </p:nvSpPr>
        <p:spPr>
          <a:xfrm>
            <a:off x="1158875" y="692607"/>
            <a:ext cx="4540250" cy="3415267"/>
          </a:xfrm>
          <a:ln/>
        </p:spPr>
      </p:sp>
      <p:sp>
        <p:nvSpPr>
          <p:cNvPr id="64516" name="Rectangle 3"/>
          <p:cNvSpPr>
            <a:spLocks noGrp="1" noChangeArrowheads="1"/>
          </p:cNvSpPr>
          <p:nvPr>
            <p:ph type="body" idx="1"/>
          </p:nvPr>
        </p:nvSpPr>
        <p:spPr>
          <a:xfrm>
            <a:off x="914400" y="4343519"/>
            <a:ext cx="5029200" cy="4114243"/>
          </a:xfrm>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81DD55-4FBB-41A5-9E9D-AE931FA61296}" type="slidenum">
              <a:rPr lang="en-US"/>
              <a:pPr/>
              <a:t>71</a:t>
            </a:fld>
            <a:endParaRPr 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17E459-E993-4476-8EA2-7FD581EFEF65}" type="slidenum">
              <a:rPr lang="en-US"/>
              <a:pPr/>
              <a:t>72</a:t>
            </a:fld>
            <a:endParaRPr lang="en-US"/>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r>
              <a:rPr lang="en-GB"/>
              <a:t>Give examples of each</a:t>
            </a:r>
          </a:p>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12F54C-550C-4749-8754-B2E7BF09A288}" type="slidenum">
              <a:rPr lang="en-US"/>
              <a:pPr/>
              <a:t>73</a:t>
            </a:fld>
            <a:endParaRPr lang="en-US"/>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642E4B-4F0D-42B9-98E5-BB3A59F271DC}" type="slidenum">
              <a:rPr lang="en-US"/>
              <a:pPr/>
              <a:t>74</a:t>
            </a:fld>
            <a:endParaRPr lang="en-US"/>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D8E827-F0C6-4609-98A3-BDC6218D7C56}" type="slidenum">
              <a:rPr lang="en-US"/>
              <a:pPr/>
              <a:t>75</a:t>
            </a:fld>
            <a:endParaRPr lang="en-US"/>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449CB8-80C4-4AE4-99A0-D893842C341E}" type="slidenum">
              <a:rPr lang="en-US"/>
              <a:pPr/>
              <a:t>78</a:t>
            </a:fld>
            <a:endParaRPr lang="en-US"/>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2ECA34-2A35-4CC7-AD4E-F54249A7256C}" type="slidenum">
              <a:rPr lang="en-US"/>
              <a:pPr/>
              <a:t>79</a:t>
            </a:fld>
            <a:endParaRPr lang="en-US"/>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CE8961-E07A-40CB-9893-8124717702A6}" type="slidenum">
              <a:rPr lang="en-US"/>
              <a:pPr/>
              <a:t>80</a:t>
            </a:fld>
            <a:endParaRPr lang="en-US"/>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pPr marL="228600" indent="-228600">
              <a:buFontTx/>
              <a:buAutoNum type="arabicPeriod"/>
            </a:pPr>
            <a:r>
              <a:rPr lang="en-GB"/>
              <a:t>Effect of increased CO2 – the different levels are the treatments</a:t>
            </a:r>
          </a:p>
          <a:p>
            <a:pPr marL="228600" indent="-228600">
              <a:buFontTx/>
              <a:buAutoNum type="arabicPeriod"/>
            </a:pPr>
            <a:endParaRPr lang="en-GB"/>
          </a:p>
          <a:p>
            <a:pPr marL="228600" indent="-228600">
              <a:buFontTx/>
              <a:buAutoNum type="arabicPeriod"/>
            </a:pPr>
            <a:r>
              <a:rPr lang="en-GB"/>
              <a:t>Units treated in the same way differ! – so what is observed may be due by chance to an exceptional set of units being involved</a:t>
            </a:r>
          </a:p>
          <a:p>
            <a:pPr marL="228600" indent="-228600">
              <a:buFontTx/>
              <a:buAutoNum type="arabicPeriod"/>
            </a:pPr>
            <a:r>
              <a:rPr lang="en-GB"/>
              <a:t>Ask – how would you do this eg in groing plants in small seed trays (30available to compare 3 treatments)</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A0B493-612A-4F28-A267-16CC15ADEB9C}" type="slidenum">
              <a:rPr lang="en-US"/>
              <a:pPr/>
              <a:t>81</a:t>
            </a:fld>
            <a:endParaRPr lang="en-US"/>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pPr marL="228600" indent="-228600">
              <a:buFontTx/>
              <a:buAutoNum type="arabicPeriod"/>
            </a:pPr>
            <a:r>
              <a:rPr lang="en-GB"/>
              <a:t>Effect of increased CO2 – the different levels are the treatments</a:t>
            </a:r>
          </a:p>
          <a:p>
            <a:pPr marL="228600" indent="-228600">
              <a:buFontTx/>
              <a:buAutoNum type="arabicPeriod"/>
            </a:pPr>
            <a:endParaRPr lang="en-GB"/>
          </a:p>
          <a:p>
            <a:pPr marL="228600" indent="-228600">
              <a:buFontTx/>
              <a:buAutoNum type="arabicPeriod"/>
            </a:pPr>
            <a:r>
              <a:rPr lang="en-GB"/>
              <a:t>Units treated in the same way differ! – so what is observed may be due by chance to an exceptional set of units being involved</a:t>
            </a:r>
          </a:p>
          <a:p>
            <a:pPr marL="228600" indent="-228600">
              <a:buFontTx/>
              <a:buAutoNum type="arabicPeriod"/>
            </a:pPr>
            <a:r>
              <a:rPr lang="en-GB"/>
              <a:t>Ask – how would you do this eg in groing plants in small seed trays (30available to compare 3 treatments)</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0055CD-F9FA-4BFA-AAC7-2163DEFCADCE}" type="slidenum">
              <a:rPr lang="en-US"/>
              <a:pPr/>
              <a:t>82</a:t>
            </a:fld>
            <a:endParaRPr lang="en-US"/>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87E257F9-CA71-4332-97A7-ACC49D8CA2A6}" type="slidenum">
              <a:rPr lang="en-US" smtClean="0"/>
              <a:pPr/>
              <a:t>29</a:t>
            </a:fld>
            <a:endParaRPr lang="en-US" smtClean="0"/>
          </a:p>
        </p:txBody>
      </p:sp>
      <p:sp>
        <p:nvSpPr>
          <p:cNvPr id="65539" name="Rectangle 2"/>
          <p:cNvSpPr>
            <a:spLocks noGrp="1" noRot="1" noChangeAspect="1" noChangeArrowheads="1" noTextEdit="1"/>
          </p:cNvSpPr>
          <p:nvPr>
            <p:ph type="sldImg"/>
          </p:nvPr>
        </p:nvSpPr>
        <p:spPr>
          <a:xfrm>
            <a:off x="1158875" y="692607"/>
            <a:ext cx="4540250" cy="3415267"/>
          </a:xfrm>
          <a:ln/>
        </p:spPr>
      </p:sp>
      <p:sp>
        <p:nvSpPr>
          <p:cNvPr id="65540" name="Rectangle 3"/>
          <p:cNvSpPr>
            <a:spLocks noGrp="1" noChangeArrowheads="1"/>
          </p:cNvSpPr>
          <p:nvPr>
            <p:ph type="body" idx="1"/>
          </p:nvPr>
        </p:nvSpPr>
        <p:spPr>
          <a:xfrm>
            <a:off x="914400" y="4343519"/>
            <a:ext cx="5029200" cy="4114243"/>
          </a:xfrm>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A51DB7-8191-4FF9-BC20-7BCC01C9B39C}" type="slidenum">
              <a:rPr lang="en-US"/>
              <a:pPr/>
              <a:t>83</a:t>
            </a:fld>
            <a:endParaRPr lang="en-US"/>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B40451-B6DF-4B82-AAB8-FAE54718E3BB}" type="slidenum">
              <a:rPr lang="en-US"/>
              <a:pPr/>
              <a:t>85</a:t>
            </a:fld>
            <a:endParaRPr lang="en-US"/>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r>
              <a:rPr lang="en-GB"/>
              <a:t>Discussion</a:t>
            </a:r>
          </a:p>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DAAEED-CC2D-49D6-81F0-B3A54EADB259}" type="slidenum">
              <a:rPr lang="en-US"/>
              <a:pPr/>
              <a:t>91</a:t>
            </a:fld>
            <a:endParaRPr lang="en-US"/>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215D56-9A16-4A6E-ADF2-D807089D7167}" type="slidenum">
              <a:rPr lang="en-US"/>
              <a:pPr/>
              <a:t>97</a:t>
            </a:fld>
            <a:endParaRPr lang="en-US"/>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EC82B00-B925-4237-9726-233375C1E891}" type="slidenum">
              <a:rPr lang="en-US" smtClean="0"/>
              <a:pPr/>
              <a:t>30</a:t>
            </a:fld>
            <a:endParaRPr lang="en-US" smtClean="0"/>
          </a:p>
        </p:txBody>
      </p:sp>
      <p:sp>
        <p:nvSpPr>
          <p:cNvPr id="66563" name="Rectangle 2"/>
          <p:cNvSpPr>
            <a:spLocks noGrp="1" noRot="1" noChangeAspect="1" noChangeArrowheads="1" noTextEdit="1"/>
          </p:cNvSpPr>
          <p:nvPr>
            <p:ph type="sldImg"/>
          </p:nvPr>
        </p:nvSpPr>
        <p:spPr>
          <a:xfrm>
            <a:off x="1158875" y="692607"/>
            <a:ext cx="4540250" cy="3415267"/>
          </a:xfrm>
          <a:ln/>
        </p:spPr>
      </p:sp>
      <p:sp>
        <p:nvSpPr>
          <p:cNvPr id="66564" name="Rectangle 3"/>
          <p:cNvSpPr>
            <a:spLocks noGrp="1" noChangeArrowheads="1"/>
          </p:cNvSpPr>
          <p:nvPr>
            <p:ph type="body" idx="1"/>
          </p:nvPr>
        </p:nvSpPr>
        <p:spPr>
          <a:xfrm>
            <a:off x="914400" y="4343519"/>
            <a:ext cx="5029200" cy="4114243"/>
          </a:xfrm>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6ACF9446-6EDE-4A99-B076-9410AB404013}" type="slidenum">
              <a:rPr lang="en-US" smtClean="0"/>
              <a:pPr/>
              <a:t>31</a:t>
            </a:fld>
            <a:endParaRPr lang="en-US" smtClean="0"/>
          </a:p>
        </p:txBody>
      </p:sp>
      <p:sp>
        <p:nvSpPr>
          <p:cNvPr id="67587" name="Rectangle 2"/>
          <p:cNvSpPr>
            <a:spLocks noGrp="1" noRot="1" noChangeAspect="1" noChangeArrowheads="1" noTextEdit="1"/>
          </p:cNvSpPr>
          <p:nvPr>
            <p:ph type="sldImg"/>
          </p:nvPr>
        </p:nvSpPr>
        <p:spPr>
          <a:xfrm>
            <a:off x="1158875" y="692607"/>
            <a:ext cx="4540250" cy="3415267"/>
          </a:xfrm>
          <a:ln/>
        </p:spPr>
      </p:sp>
      <p:sp>
        <p:nvSpPr>
          <p:cNvPr id="67588" name="Rectangle 3"/>
          <p:cNvSpPr>
            <a:spLocks noGrp="1" noChangeArrowheads="1"/>
          </p:cNvSpPr>
          <p:nvPr>
            <p:ph type="body" idx="1"/>
          </p:nvPr>
        </p:nvSpPr>
        <p:spPr>
          <a:xfrm>
            <a:off x="914400" y="4343519"/>
            <a:ext cx="5029200" cy="4114243"/>
          </a:xfrm>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707253FD-779C-4031-92D8-A3A9CF8D1F4A}" type="slidenum">
              <a:rPr lang="en-US" smtClean="0"/>
              <a:pPr/>
              <a:t>32</a:t>
            </a:fld>
            <a:endParaRPr lang="en-US" smtClean="0"/>
          </a:p>
        </p:txBody>
      </p:sp>
      <p:sp>
        <p:nvSpPr>
          <p:cNvPr id="68611" name="Rectangle 2"/>
          <p:cNvSpPr>
            <a:spLocks noGrp="1" noRot="1" noChangeAspect="1" noChangeArrowheads="1" noTextEdit="1"/>
          </p:cNvSpPr>
          <p:nvPr>
            <p:ph type="sldImg"/>
          </p:nvPr>
        </p:nvSpPr>
        <p:spPr>
          <a:xfrm>
            <a:off x="1158875" y="692607"/>
            <a:ext cx="4540250" cy="3415267"/>
          </a:xfrm>
          <a:ln/>
        </p:spPr>
      </p:sp>
      <p:sp>
        <p:nvSpPr>
          <p:cNvPr id="68612" name="Rectangle 3"/>
          <p:cNvSpPr>
            <a:spLocks noGrp="1" noChangeArrowheads="1"/>
          </p:cNvSpPr>
          <p:nvPr>
            <p:ph type="body" idx="1"/>
          </p:nvPr>
        </p:nvSpPr>
        <p:spPr>
          <a:xfrm>
            <a:off x="914400" y="4343519"/>
            <a:ext cx="5029200" cy="4114243"/>
          </a:xfrm>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305DA00B-DCA3-4BBD-9007-E3B1076AA066}" type="slidenum">
              <a:rPr lang="en-US" smtClean="0"/>
              <a:pPr/>
              <a:t>33</a:t>
            </a:fld>
            <a:endParaRPr lang="en-US" smtClean="0"/>
          </a:p>
        </p:txBody>
      </p:sp>
      <p:sp>
        <p:nvSpPr>
          <p:cNvPr id="69635" name="Rectangle 2"/>
          <p:cNvSpPr>
            <a:spLocks noGrp="1" noRot="1" noChangeAspect="1" noChangeArrowheads="1" noTextEdit="1"/>
          </p:cNvSpPr>
          <p:nvPr>
            <p:ph type="sldImg"/>
          </p:nvPr>
        </p:nvSpPr>
        <p:spPr>
          <a:xfrm>
            <a:off x="1158875" y="692607"/>
            <a:ext cx="4540250" cy="3415267"/>
          </a:xfrm>
          <a:ln/>
        </p:spPr>
      </p:sp>
      <p:sp>
        <p:nvSpPr>
          <p:cNvPr id="69636" name="Rectangle 3"/>
          <p:cNvSpPr>
            <a:spLocks noGrp="1" noChangeArrowheads="1"/>
          </p:cNvSpPr>
          <p:nvPr>
            <p:ph type="body" idx="1"/>
          </p:nvPr>
        </p:nvSpPr>
        <p:spPr>
          <a:xfrm>
            <a:off x="914400" y="4343519"/>
            <a:ext cx="5029200" cy="4114243"/>
          </a:xfrm>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7D0E653F-6224-4663-985B-AED574771813}" type="slidenum">
              <a:rPr lang="en-US" smtClean="0"/>
              <a:pPr/>
              <a:t>34</a:t>
            </a:fld>
            <a:endParaRPr lang="en-US" smtClean="0"/>
          </a:p>
        </p:txBody>
      </p:sp>
      <p:sp>
        <p:nvSpPr>
          <p:cNvPr id="70659" name="Rectangle 2"/>
          <p:cNvSpPr>
            <a:spLocks noGrp="1" noRot="1" noChangeAspect="1" noChangeArrowheads="1" noTextEdit="1"/>
          </p:cNvSpPr>
          <p:nvPr>
            <p:ph type="sldImg"/>
          </p:nvPr>
        </p:nvSpPr>
        <p:spPr>
          <a:xfrm>
            <a:off x="1158875" y="692607"/>
            <a:ext cx="4540250" cy="3415267"/>
          </a:xfrm>
          <a:ln/>
        </p:spPr>
      </p:sp>
      <p:sp>
        <p:nvSpPr>
          <p:cNvPr id="70660" name="Rectangle 3"/>
          <p:cNvSpPr>
            <a:spLocks noGrp="1" noChangeArrowheads="1"/>
          </p:cNvSpPr>
          <p:nvPr>
            <p:ph type="body" idx="1"/>
          </p:nvPr>
        </p:nvSpPr>
        <p:spPr>
          <a:xfrm>
            <a:off x="914400" y="4343519"/>
            <a:ext cx="5029200" cy="4114243"/>
          </a:xfrm>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736CF2-26EB-4673-8629-101485C77357}" type="slidenum">
              <a:rPr lang="en-US"/>
              <a:pPr/>
              <a:t>37</a:t>
            </a:fld>
            <a:endParaRPr lang="en-US"/>
          </a:p>
        </p:txBody>
      </p:sp>
      <p:sp>
        <p:nvSpPr>
          <p:cNvPr id="41986"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419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5BDE7E-ADD7-407E-BA3C-9B47617F8C0F}" type="slidenum">
              <a:rPr lang="en-US"/>
              <a:pPr/>
              <a:t>38</a:t>
            </a:fld>
            <a:endParaRPr lang="en-US"/>
          </a:p>
        </p:txBody>
      </p:sp>
      <p:sp>
        <p:nvSpPr>
          <p:cNvPr id="44034"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440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5A23DA-8085-4089-937C-17CD79C0D5CD}"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FE243-CB68-472F-B888-E46A882155D2}" type="slidenum">
              <a:rPr lang="en-US" smtClean="0"/>
              <a:pPr/>
              <a:t>‹#›</a:t>
            </a:fld>
            <a:endParaRPr lang="en-US"/>
          </a:p>
        </p:txBody>
      </p:sp>
    </p:spTree>
    <p:extLst>
      <p:ext uri="{BB962C8B-B14F-4D97-AF65-F5344CB8AC3E}">
        <p14:creationId xmlns="" xmlns:p14="http://schemas.microsoft.com/office/powerpoint/2010/main" val="1976486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5A23DA-8085-4089-937C-17CD79C0D5CD}"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FE243-CB68-472F-B888-E46A882155D2}" type="slidenum">
              <a:rPr lang="en-US" smtClean="0"/>
              <a:pPr/>
              <a:t>‹#›</a:t>
            </a:fld>
            <a:endParaRPr lang="en-US"/>
          </a:p>
        </p:txBody>
      </p:sp>
    </p:spTree>
    <p:extLst>
      <p:ext uri="{BB962C8B-B14F-4D97-AF65-F5344CB8AC3E}">
        <p14:creationId xmlns="" xmlns:p14="http://schemas.microsoft.com/office/powerpoint/2010/main" val="2216548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5A23DA-8085-4089-937C-17CD79C0D5CD}"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FE243-CB68-472F-B888-E46A882155D2}" type="slidenum">
              <a:rPr lang="en-US" smtClean="0"/>
              <a:pPr/>
              <a:t>‹#›</a:t>
            </a:fld>
            <a:endParaRPr lang="en-US"/>
          </a:p>
        </p:txBody>
      </p:sp>
    </p:spTree>
    <p:extLst>
      <p:ext uri="{BB962C8B-B14F-4D97-AF65-F5344CB8AC3E}">
        <p14:creationId xmlns="" xmlns:p14="http://schemas.microsoft.com/office/powerpoint/2010/main" val="2707415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1"/>
            <a:ext cx="10972800" cy="4525963"/>
          </a:xfrm>
        </p:spPr>
        <p:txBody>
          <a:bodyPr rtlCol="0">
            <a:normAutofit/>
          </a:bodyPr>
          <a:lstStyle/>
          <a:p>
            <a:pPr lvl="0"/>
            <a:endParaRPr lang="en-US" noProof="0" smtClean="0"/>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E5CD1D52-EEFC-4D25-9007-83DB4BEA5F70}"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2285" y="338138"/>
            <a:ext cx="10670116" cy="787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9667" y="1341438"/>
            <a:ext cx="5185833" cy="50593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08701" y="1341438"/>
            <a:ext cx="5185833" cy="50593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10623552" y="6400800"/>
            <a:ext cx="958849" cy="304800"/>
          </a:xfrm>
        </p:spPr>
        <p:txBody>
          <a:bodyPr/>
          <a:lstStyle>
            <a:lvl1pPr>
              <a:defRPr/>
            </a:lvl1pPr>
          </a:lstStyle>
          <a:p>
            <a:fld id="{AD8867B3-ECB1-4075-BFF1-62F94D8D0CC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5A23DA-8085-4089-937C-17CD79C0D5CD}"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FE243-CB68-472F-B888-E46A882155D2}" type="slidenum">
              <a:rPr lang="en-US" smtClean="0"/>
              <a:pPr/>
              <a:t>‹#›</a:t>
            </a:fld>
            <a:endParaRPr lang="en-US"/>
          </a:p>
        </p:txBody>
      </p:sp>
    </p:spTree>
    <p:extLst>
      <p:ext uri="{BB962C8B-B14F-4D97-AF65-F5344CB8AC3E}">
        <p14:creationId xmlns="" xmlns:p14="http://schemas.microsoft.com/office/powerpoint/2010/main" val="1672362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5A23DA-8085-4089-937C-17CD79C0D5CD}"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FE243-CB68-472F-B888-E46A882155D2}" type="slidenum">
              <a:rPr lang="en-US" smtClean="0"/>
              <a:pPr/>
              <a:t>‹#›</a:t>
            </a:fld>
            <a:endParaRPr lang="en-US"/>
          </a:p>
        </p:txBody>
      </p:sp>
    </p:spTree>
    <p:extLst>
      <p:ext uri="{BB962C8B-B14F-4D97-AF65-F5344CB8AC3E}">
        <p14:creationId xmlns="" xmlns:p14="http://schemas.microsoft.com/office/powerpoint/2010/main" val="75077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5A23DA-8085-4089-937C-17CD79C0D5CD}" type="datetimeFigureOut">
              <a:rPr lang="en-US" smtClean="0"/>
              <a:pPr/>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2FE243-CB68-472F-B888-E46A882155D2}" type="slidenum">
              <a:rPr lang="en-US" smtClean="0"/>
              <a:pPr/>
              <a:t>‹#›</a:t>
            </a:fld>
            <a:endParaRPr lang="en-US"/>
          </a:p>
        </p:txBody>
      </p:sp>
    </p:spTree>
    <p:extLst>
      <p:ext uri="{BB962C8B-B14F-4D97-AF65-F5344CB8AC3E}">
        <p14:creationId xmlns="" xmlns:p14="http://schemas.microsoft.com/office/powerpoint/2010/main" val="2650489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5A23DA-8085-4089-937C-17CD79C0D5CD}" type="datetimeFigureOut">
              <a:rPr lang="en-US" smtClean="0"/>
              <a:pPr/>
              <a:t>9/4/2018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2FE243-CB68-472F-B888-E46A882155D2}" type="slidenum">
              <a:rPr lang="en-US" smtClean="0"/>
              <a:pPr/>
              <a:t>‹#›</a:t>
            </a:fld>
            <a:endParaRPr lang="en-US"/>
          </a:p>
        </p:txBody>
      </p:sp>
    </p:spTree>
    <p:extLst>
      <p:ext uri="{BB962C8B-B14F-4D97-AF65-F5344CB8AC3E}">
        <p14:creationId xmlns="" xmlns:p14="http://schemas.microsoft.com/office/powerpoint/2010/main" val="1551265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5A23DA-8085-4089-937C-17CD79C0D5CD}" type="datetimeFigureOut">
              <a:rPr lang="en-US" smtClean="0"/>
              <a:pPr/>
              <a:t>9/4/2018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2FE243-CB68-472F-B888-E46A882155D2}" type="slidenum">
              <a:rPr lang="en-US" smtClean="0"/>
              <a:pPr/>
              <a:t>‹#›</a:t>
            </a:fld>
            <a:endParaRPr lang="en-US"/>
          </a:p>
        </p:txBody>
      </p:sp>
    </p:spTree>
    <p:extLst>
      <p:ext uri="{BB962C8B-B14F-4D97-AF65-F5344CB8AC3E}">
        <p14:creationId xmlns="" xmlns:p14="http://schemas.microsoft.com/office/powerpoint/2010/main" val="1002592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5A23DA-8085-4089-937C-17CD79C0D5CD}" type="datetimeFigureOut">
              <a:rPr lang="en-US" smtClean="0"/>
              <a:pPr/>
              <a:t>9/4/2018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2FE243-CB68-472F-B888-E46A882155D2}" type="slidenum">
              <a:rPr lang="en-US" smtClean="0"/>
              <a:pPr/>
              <a:t>‹#›</a:t>
            </a:fld>
            <a:endParaRPr lang="en-US"/>
          </a:p>
        </p:txBody>
      </p:sp>
    </p:spTree>
    <p:extLst>
      <p:ext uri="{BB962C8B-B14F-4D97-AF65-F5344CB8AC3E}">
        <p14:creationId xmlns="" xmlns:p14="http://schemas.microsoft.com/office/powerpoint/2010/main" val="2146040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5A23DA-8085-4089-937C-17CD79C0D5CD}" type="datetimeFigureOut">
              <a:rPr lang="en-US" smtClean="0"/>
              <a:pPr/>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2FE243-CB68-472F-B888-E46A882155D2}" type="slidenum">
              <a:rPr lang="en-US" smtClean="0"/>
              <a:pPr/>
              <a:t>‹#›</a:t>
            </a:fld>
            <a:endParaRPr lang="en-US"/>
          </a:p>
        </p:txBody>
      </p:sp>
    </p:spTree>
    <p:extLst>
      <p:ext uri="{BB962C8B-B14F-4D97-AF65-F5344CB8AC3E}">
        <p14:creationId xmlns="" xmlns:p14="http://schemas.microsoft.com/office/powerpoint/2010/main" val="102910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5A23DA-8085-4089-937C-17CD79C0D5CD}" type="datetimeFigureOut">
              <a:rPr lang="en-US" smtClean="0"/>
              <a:pPr/>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2FE243-CB68-472F-B888-E46A882155D2}" type="slidenum">
              <a:rPr lang="en-US" smtClean="0"/>
              <a:pPr/>
              <a:t>‹#›</a:t>
            </a:fld>
            <a:endParaRPr lang="en-US"/>
          </a:p>
        </p:txBody>
      </p:sp>
    </p:spTree>
    <p:extLst>
      <p:ext uri="{BB962C8B-B14F-4D97-AF65-F5344CB8AC3E}">
        <p14:creationId xmlns="" xmlns:p14="http://schemas.microsoft.com/office/powerpoint/2010/main" val="3429541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5A23DA-8085-4089-937C-17CD79C0D5CD}" type="datetimeFigureOut">
              <a:rPr lang="en-US" smtClean="0"/>
              <a:pPr/>
              <a:t>9/4/2018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2FE243-CB68-472F-B888-E46A882155D2}" type="slidenum">
              <a:rPr lang="en-US" smtClean="0"/>
              <a:pPr/>
              <a:t>‹#›</a:t>
            </a:fld>
            <a:endParaRPr lang="en-US"/>
          </a:p>
        </p:txBody>
      </p:sp>
    </p:spTree>
    <p:extLst>
      <p:ext uri="{BB962C8B-B14F-4D97-AF65-F5344CB8AC3E}">
        <p14:creationId xmlns="" xmlns:p14="http://schemas.microsoft.com/office/powerpoint/2010/main" val="160824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content.apa.org/journals/pro/32/3/248.html"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94.xml.rels><?xml version="1.0" encoding="UTF-8" standalone="yes"?>
<Relationships xmlns="http://schemas.openxmlformats.org/package/2006/relationships"><Relationship Id="rId3" Type="http://schemas.openxmlformats.org/officeDocument/2006/relationships/oleObject" Target="../embeddings/Microsoft_Office_Word_97_-_2003_Document2.doc"/><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95.xml.rels><?xml version="1.0" encoding="UTF-8" standalone="yes"?>
<Relationships xmlns="http://schemas.openxmlformats.org/package/2006/relationships"><Relationship Id="rId3" Type="http://schemas.openxmlformats.org/officeDocument/2006/relationships/oleObject" Target="../embeddings/Microsoft_Office_Word_97_-_2003_Document3.doc"/><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p:cNvSpPr>
            <a:spLocks noChangeArrowheads="1"/>
          </p:cNvSpPr>
          <p:nvPr/>
        </p:nvSpPr>
        <p:spPr bwMode="auto">
          <a:xfrm>
            <a:off x="3191433" y="1066800"/>
            <a:ext cx="6096000"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3200">
                <a:solidFill>
                  <a:srgbClr val="660066"/>
                </a:solidFill>
                <a:latin typeface="Arial" panose="020B0604020202020204" pitchFamily="34" charset="0"/>
              </a:defRPr>
            </a:lvl1pPr>
            <a:lvl2pPr marL="742950" indent="-285750" eaLnBrk="0" hangingPunct="0">
              <a:defRPr sz="3200">
                <a:solidFill>
                  <a:srgbClr val="660066"/>
                </a:solidFill>
                <a:latin typeface="Arial" panose="020B0604020202020204" pitchFamily="34" charset="0"/>
              </a:defRPr>
            </a:lvl2pPr>
            <a:lvl3pPr marL="1143000" indent="-228600" eaLnBrk="0" hangingPunct="0">
              <a:defRPr sz="3200">
                <a:solidFill>
                  <a:srgbClr val="660066"/>
                </a:solidFill>
                <a:latin typeface="Arial" panose="020B0604020202020204" pitchFamily="34" charset="0"/>
              </a:defRPr>
            </a:lvl3pPr>
            <a:lvl4pPr marL="1600200" indent="-228600" eaLnBrk="0" hangingPunct="0">
              <a:defRPr sz="3200">
                <a:solidFill>
                  <a:srgbClr val="660066"/>
                </a:solidFill>
                <a:latin typeface="Arial" panose="020B0604020202020204" pitchFamily="34" charset="0"/>
              </a:defRPr>
            </a:lvl4pPr>
            <a:lvl5pPr marL="2057400" indent="-228600" eaLnBrk="0" hangingPunct="0">
              <a:defRPr sz="3200">
                <a:solidFill>
                  <a:srgbClr val="660066"/>
                </a:solidFill>
                <a:latin typeface="Arial" panose="020B0604020202020204" pitchFamily="34" charset="0"/>
              </a:defRPr>
            </a:lvl5pPr>
            <a:lvl6pPr marL="2514600" indent="-228600" algn="just" eaLnBrk="0" fontAlgn="base" hangingPunct="0">
              <a:spcBef>
                <a:spcPct val="0"/>
              </a:spcBef>
              <a:spcAft>
                <a:spcPct val="0"/>
              </a:spcAft>
              <a:defRPr sz="3200">
                <a:solidFill>
                  <a:srgbClr val="660066"/>
                </a:solidFill>
                <a:latin typeface="Arial" panose="020B0604020202020204" pitchFamily="34" charset="0"/>
              </a:defRPr>
            </a:lvl6pPr>
            <a:lvl7pPr marL="2971800" indent="-228600" algn="just" eaLnBrk="0" fontAlgn="base" hangingPunct="0">
              <a:spcBef>
                <a:spcPct val="0"/>
              </a:spcBef>
              <a:spcAft>
                <a:spcPct val="0"/>
              </a:spcAft>
              <a:defRPr sz="3200">
                <a:solidFill>
                  <a:srgbClr val="660066"/>
                </a:solidFill>
                <a:latin typeface="Arial" panose="020B0604020202020204" pitchFamily="34" charset="0"/>
              </a:defRPr>
            </a:lvl7pPr>
            <a:lvl8pPr marL="3429000" indent="-228600" algn="just" eaLnBrk="0" fontAlgn="base" hangingPunct="0">
              <a:spcBef>
                <a:spcPct val="0"/>
              </a:spcBef>
              <a:spcAft>
                <a:spcPct val="0"/>
              </a:spcAft>
              <a:defRPr sz="3200">
                <a:solidFill>
                  <a:srgbClr val="660066"/>
                </a:solidFill>
                <a:latin typeface="Arial" panose="020B0604020202020204" pitchFamily="34" charset="0"/>
              </a:defRPr>
            </a:lvl8pPr>
            <a:lvl9pPr marL="3886200" indent="-228600" algn="just" eaLnBrk="0" fontAlgn="base" hangingPunct="0">
              <a:spcBef>
                <a:spcPct val="0"/>
              </a:spcBef>
              <a:spcAft>
                <a:spcPct val="0"/>
              </a:spcAft>
              <a:defRPr sz="3200">
                <a:solidFill>
                  <a:srgbClr val="660066"/>
                </a:solidFill>
                <a:latin typeface="Arial" panose="020B0604020202020204" pitchFamily="34" charset="0"/>
              </a:defRPr>
            </a:lvl9pPr>
          </a:lstStyle>
          <a:p>
            <a:pPr algn="ctr">
              <a:defRPr/>
            </a:pPr>
            <a:r>
              <a:rPr lang="en-US" altLang="en-US" sz="5400" b="1" dirty="0" smtClean="0">
                <a:solidFill>
                  <a:srgbClr val="FF0000"/>
                </a:solidFill>
                <a:effectLst>
                  <a:outerShdw blurRad="38100" dist="38100" dir="2700000" algn="tl">
                    <a:srgbClr val="000000">
                      <a:alpha val="43137"/>
                    </a:srgbClr>
                  </a:outerShdw>
                </a:effectLst>
                <a:latin typeface="+mj-lt"/>
                <a:cs typeface="Times New Roman" pitchFamily="18" charset="0"/>
              </a:rPr>
              <a:t>Basic Statistical Concepts</a:t>
            </a:r>
            <a:endParaRPr lang="tr-TR" altLang="en-US" sz="5400" b="1" dirty="0">
              <a:solidFill>
                <a:srgbClr val="FF0000"/>
              </a:solidFill>
              <a:effectLst>
                <a:outerShdw blurRad="38100" dist="38100" dir="2700000" algn="tl">
                  <a:srgbClr val="000000">
                    <a:alpha val="43137"/>
                  </a:srgbClr>
                </a:outerShdw>
              </a:effectLst>
              <a:latin typeface="+mj-lt"/>
              <a:cs typeface="Times New Roman" pitchFamily="18" charset="0"/>
            </a:endParaRPr>
          </a:p>
        </p:txBody>
      </p:sp>
      <p:sp>
        <p:nvSpPr>
          <p:cNvPr id="5" name="Text Box 6"/>
          <p:cNvSpPr txBox="1">
            <a:spLocks noChangeArrowheads="1"/>
          </p:cNvSpPr>
          <p:nvPr/>
        </p:nvSpPr>
        <p:spPr bwMode="auto">
          <a:xfrm>
            <a:off x="4410633" y="4022725"/>
            <a:ext cx="3810000" cy="1692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IN" altLang="en-US" b="1">
                <a:latin typeface="Monotype Corsiva" panose="03010101010201010101" pitchFamily="66" charset="0"/>
              </a:rPr>
              <a:t>Presented by:</a:t>
            </a:r>
          </a:p>
          <a:p>
            <a:pPr algn="ctr" eaLnBrk="1" hangingPunct="1">
              <a:spcBef>
                <a:spcPct val="0"/>
              </a:spcBef>
              <a:buFontTx/>
              <a:buNone/>
            </a:pPr>
            <a:r>
              <a:rPr lang="en-IN" altLang="en-US" sz="2400">
                <a:latin typeface="Impact" panose="020B0806030902050204" pitchFamily="34" charset="0"/>
              </a:rPr>
              <a:t> </a:t>
            </a:r>
          </a:p>
          <a:p>
            <a:pPr algn="ctr" eaLnBrk="1" hangingPunct="1">
              <a:spcBef>
                <a:spcPct val="0"/>
              </a:spcBef>
              <a:buFontTx/>
              <a:buNone/>
            </a:pPr>
            <a:r>
              <a:rPr lang="en-IN" altLang="en-US" sz="2400">
                <a:latin typeface="Impact" panose="020B0806030902050204" pitchFamily="34" charset="0"/>
              </a:rPr>
              <a:t>Samiran Mandal,</a:t>
            </a:r>
          </a:p>
          <a:p>
            <a:pPr algn="ctr" eaLnBrk="1" hangingPunct="1">
              <a:spcBef>
                <a:spcPct val="0"/>
              </a:spcBef>
              <a:buFontTx/>
              <a:buNone/>
            </a:pPr>
            <a:r>
              <a:rPr lang="en-IN" altLang="en-US" sz="2400">
                <a:latin typeface="Impact" panose="020B0806030902050204" pitchFamily="34" charset="0"/>
              </a:rPr>
              <a:t>NITTTR, Kolkata</a:t>
            </a:r>
            <a:endParaRPr lang="en-US" altLang="en-US" sz="2400">
              <a:latin typeface="Impact" panose="020B0806030902050204" pitchFamily="34" charset="0"/>
            </a:endParaRPr>
          </a:p>
        </p:txBody>
      </p:sp>
    </p:spTree>
    <p:extLst>
      <p:ext uri="{BB962C8B-B14F-4D97-AF65-F5344CB8AC3E}">
        <p14:creationId xmlns="" xmlns:p14="http://schemas.microsoft.com/office/powerpoint/2010/main" val="9059802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2159426" y="450474"/>
            <a:ext cx="8195513"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6000" b="1" dirty="0" smtClean="0">
                <a:solidFill>
                  <a:srgbClr val="0070C0"/>
                </a:solidFill>
                <a:effectLst>
                  <a:outerShdw blurRad="38100" dist="38100" dir="2700000" algn="tl">
                    <a:srgbClr val="000000">
                      <a:alpha val="43137"/>
                    </a:srgbClr>
                  </a:outerShdw>
                </a:effectLst>
                <a:latin typeface="Arial Black" pitchFamily="34" charset="0"/>
              </a:rPr>
              <a:t>What is a variable?</a:t>
            </a:r>
            <a:endParaRPr lang="en-US" altLang="en-US" sz="6000" b="1" dirty="0">
              <a:solidFill>
                <a:srgbClr val="0070C0"/>
              </a:solidFill>
              <a:effectLst>
                <a:outerShdw blurRad="38100" dist="38100" dir="2700000" algn="tl">
                  <a:srgbClr val="000000">
                    <a:alpha val="43137"/>
                  </a:srgbClr>
                </a:outerShdw>
              </a:effectLst>
              <a:latin typeface="Arial Black" pitchFamily="34" charset="0"/>
            </a:endParaRPr>
          </a:p>
        </p:txBody>
      </p:sp>
      <p:sp>
        <p:nvSpPr>
          <p:cNvPr id="7" name="Rectangle 5"/>
          <p:cNvSpPr>
            <a:spLocks noChangeArrowheads="1"/>
          </p:cNvSpPr>
          <p:nvPr/>
        </p:nvSpPr>
        <p:spPr bwMode="auto">
          <a:xfrm>
            <a:off x="653144" y="1881051"/>
            <a:ext cx="10946674" cy="3970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50000"/>
              </a:spcBef>
              <a:buNone/>
            </a:pPr>
            <a:r>
              <a:rPr lang="en-US" altLang="en-US" sz="3600" dirty="0" smtClean="0">
                <a:solidFill>
                  <a:srgbClr val="FF0000"/>
                </a:solidFill>
                <a:latin typeface="Tahoma" panose="020B0604030504040204" pitchFamily="34" charset="0"/>
                <a:cs typeface="Tahoma" panose="020B0604030504040204" pitchFamily="34" charset="0"/>
              </a:rPr>
              <a:t>A variable is a characteristic of any entity being studied that is capable of taking different values.</a:t>
            </a:r>
          </a:p>
          <a:p>
            <a:pPr algn="just">
              <a:spcBef>
                <a:spcPct val="50000"/>
              </a:spcBef>
              <a:buNone/>
            </a:pPr>
            <a:endParaRPr lang="en-US" altLang="en-US" sz="3600" dirty="0" smtClean="0">
              <a:latin typeface="Tahoma" panose="020B0604030504040204" pitchFamily="34" charset="0"/>
              <a:cs typeface="Tahoma" panose="020B0604030504040204" pitchFamily="34" charset="0"/>
            </a:endParaRPr>
          </a:p>
          <a:p>
            <a:pPr algn="just">
              <a:spcBef>
                <a:spcPct val="50000"/>
              </a:spcBef>
              <a:buNone/>
            </a:pPr>
            <a:r>
              <a:rPr lang="en-US" altLang="en-US" sz="3600" dirty="0" smtClean="0">
                <a:latin typeface="Tahoma" panose="020B0604030504040204" pitchFamily="34" charset="0"/>
                <a:cs typeface="Tahoma" panose="020B0604030504040204" pitchFamily="34" charset="0"/>
              </a:rPr>
              <a:t>Example: Return on investment, labor productivity, total sales, age of worker, time spent in store shopping.</a:t>
            </a:r>
          </a:p>
        </p:txBody>
      </p:sp>
    </p:spTree>
    <p:extLst>
      <p:ext uri="{BB962C8B-B14F-4D97-AF65-F5344CB8AC3E}">
        <p14:creationId xmlns="" xmlns:p14="http://schemas.microsoft.com/office/powerpoint/2010/main" val="422836908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en-US" b="1"/>
              <a:t>Example</a:t>
            </a:r>
            <a:r>
              <a:rPr lang="en-US"/>
              <a:t/>
            </a:r>
            <a:br>
              <a:rPr lang="en-US"/>
            </a:br>
            <a:endParaRPr lang="en-US"/>
          </a:p>
        </p:txBody>
      </p:sp>
      <p:sp>
        <p:nvSpPr>
          <p:cNvPr id="252931" name="Rectangle 3"/>
          <p:cNvSpPr>
            <a:spLocks noGrp="1" noChangeArrowheads="1"/>
          </p:cNvSpPr>
          <p:nvPr>
            <p:ph type="body" idx="1"/>
          </p:nvPr>
        </p:nvSpPr>
        <p:spPr>
          <a:xfrm>
            <a:off x="1488017" y="1484313"/>
            <a:ext cx="9855200" cy="4648200"/>
          </a:xfrm>
        </p:spPr>
        <p:txBody>
          <a:bodyPr/>
          <a:lstStyle/>
          <a:p>
            <a:pPr>
              <a:buFontTx/>
              <a:buNone/>
            </a:pPr>
            <a:r>
              <a:rPr lang="en-US"/>
              <a:t>An experiment on artificially raised salmon compared two treatments and 20 fish per treatment. Average gains (g) over the experimental period were 1210 and 1320. Variation between fish within a group was RSE = 135g</a:t>
            </a:r>
          </a:p>
          <a:p>
            <a:pPr>
              <a:buFontTx/>
              <a:buNone/>
            </a:pPr>
            <a:endParaRPr lang="en-US"/>
          </a:p>
          <a:p>
            <a:pPr>
              <a:buFontTx/>
              <a:buNone/>
            </a:pPr>
            <a:r>
              <a:rPr lang="en-US"/>
              <a:t>Did treatment improve growth rate?</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b="1"/>
              <a:t>Procedure</a:t>
            </a:r>
            <a:br>
              <a:rPr lang="en-US" b="1"/>
            </a:br>
            <a:endParaRPr lang="en-US" b="1"/>
          </a:p>
        </p:txBody>
      </p:sp>
      <p:sp>
        <p:nvSpPr>
          <p:cNvPr id="253955" name="Rectangle 3"/>
          <p:cNvSpPr>
            <a:spLocks noGrp="1" noChangeArrowheads="1"/>
          </p:cNvSpPr>
          <p:nvPr>
            <p:ph type="body" idx="1"/>
          </p:nvPr>
        </p:nvSpPr>
        <p:spPr/>
        <p:txBody>
          <a:bodyPr/>
          <a:lstStyle/>
          <a:p>
            <a:pPr>
              <a:buFontTx/>
              <a:buNone/>
            </a:pPr>
            <a:r>
              <a:rPr lang="en-US" b="1"/>
              <a:t>a) NULL HYPOTHESIS</a:t>
            </a:r>
            <a:r>
              <a:rPr lang="en-US"/>
              <a:t> Treatments have no effect and any difference observed between groups treated differently is due to chance (variation in the experimental material)' </a:t>
            </a:r>
            <a:endParaRPr lang="en-US" b="1"/>
          </a:p>
          <a:p>
            <a:pPr>
              <a:buFontTx/>
              <a:buNone/>
            </a:pPr>
            <a:r>
              <a:rPr lang="en-US" b="1"/>
              <a:t>b) Measure </a:t>
            </a:r>
            <a:endParaRPr lang="en-US"/>
          </a:p>
          <a:p>
            <a:pPr>
              <a:buFontTx/>
              <a:buNone/>
            </a:pPr>
            <a:r>
              <a:rPr lang="en-US"/>
              <a:t>  -the variation between groups treated differently</a:t>
            </a:r>
          </a:p>
          <a:p>
            <a:pPr>
              <a:buFontTx/>
              <a:buNone/>
            </a:pPr>
            <a:r>
              <a:rPr lang="en-US"/>
              <a:t>  -the variation expected if due solely to chance</a:t>
            </a:r>
            <a:endParaRPr lang="en-US" b="1"/>
          </a:p>
          <a:p>
            <a:pPr>
              <a:buFontTx/>
              <a:buNone/>
            </a:pPr>
            <a:r>
              <a:rPr lang="en-US" b="1"/>
              <a:t>c) TEST STATISTIC</a:t>
            </a:r>
            <a:r>
              <a:rPr lang="en-US"/>
              <a:t> Compare the two measures of variation. Do treatments produce a 'large' effect? </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9" name="Rectangle 3"/>
          <p:cNvSpPr>
            <a:spLocks noGrp="1" noChangeArrowheads="1"/>
          </p:cNvSpPr>
          <p:nvPr>
            <p:ph type="body" idx="1"/>
          </p:nvPr>
        </p:nvSpPr>
        <p:spPr>
          <a:xfrm>
            <a:off x="1583267" y="981076"/>
            <a:ext cx="9855200" cy="5400675"/>
          </a:xfrm>
        </p:spPr>
        <p:txBody>
          <a:bodyPr/>
          <a:lstStyle/>
          <a:p>
            <a:pPr>
              <a:lnSpc>
                <a:spcPct val="100000"/>
              </a:lnSpc>
              <a:buFontTx/>
              <a:buNone/>
            </a:pPr>
            <a:r>
              <a:rPr lang="en-US" b="1"/>
              <a:t>d)</a:t>
            </a:r>
            <a:r>
              <a:rPr lang="en-US"/>
              <a:t> The observed difference could have occurred by chance. </a:t>
            </a:r>
            <a:r>
              <a:rPr lang="en-US" b="1"/>
              <a:t>Statistical theory gives rules to determine how likely a given difference in variation is liable to be by chance.</a:t>
            </a:r>
          </a:p>
          <a:p>
            <a:pPr>
              <a:lnSpc>
                <a:spcPct val="100000"/>
              </a:lnSpc>
              <a:buFontTx/>
              <a:buNone/>
            </a:pPr>
            <a:r>
              <a:rPr lang="en-US" b="1"/>
              <a:t>e) SIGNIFICANCE TEST</a:t>
            </a:r>
            <a:r>
              <a:rPr lang="en-US"/>
              <a:t> Face the choice.</a:t>
            </a:r>
          </a:p>
          <a:p>
            <a:pPr>
              <a:lnSpc>
                <a:spcPct val="100000"/>
              </a:lnSpc>
              <a:buFontTx/>
              <a:buNone/>
            </a:pPr>
            <a:r>
              <a:rPr lang="en-US"/>
              <a:t>  -This difference in variation could have occurred by chance with probability ? (5%, 1%, etc) </a:t>
            </a:r>
            <a:endParaRPr lang="en-US" b="1"/>
          </a:p>
          <a:p>
            <a:pPr>
              <a:lnSpc>
                <a:spcPct val="100000"/>
              </a:lnSpc>
              <a:buFontTx/>
              <a:buNone/>
            </a:pPr>
            <a:r>
              <a:rPr lang="en-US" b="1"/>
              <a:t>OR</a:t>
            </a:r>
            <a:endParaRPr lang="en-US"/>
          </a:p>
          <a:p>
            <a:pPr>
              <a:lnSpc>
                <a:spcPct val="100000"/>
              </a:lnSpc>
              <a:buFontTx/>
              <a:buNone/>
            </a:pPr>
            <a:r>
              <a:rPr lang="en-US"/>
              <a:t>  -There is a real difference (produced by treatment).</a:t>
            </a:r>
            <a:endParaRPr lang="en-US" b="1"/>
          </a:p>
          <a:p>
            <a:pPr>
              <a:lnSpc>
                <a:spcPct val="100000"/>
              </a:lnSpc>
            </a:pPr>
            <a:r>
              <a:rPr lang="en-US" b="1"/>
              <a:t>f) GOOD EXPERIMENTAL PROCEDURE</a:t>
            </a:r>
            <a:r>
              <a:rPr lang="en-US"/>
              <a:t> makes sure in experiments that there is no other possible explanation.</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b="1"/>
              <a:t>Example</a:t>
            </a:r>
            <a:r>
              <a:rPr lang="en-US"/>
              <a:t>:</a:t>
            </a:r>
            <a:r>
              <a:rPr lang="en-US" b="1"/>
              <a:t> - The t test</a:t>
            </a:r>
            <a:r>
              <a:rPr lang="en-US"/>
              <a:t/>
            </a:r>
            <a:br>
              <a:rPr lang="en-US"/>
            </a:br>
            <a:endParaRPr lang="en-US"/>
          </a:p>
        </p:txBody>
      </p:sp>
      <p:sp>
        <p:nvSpPr>
          <p:cNvPr id="257027" name="Rectangle 3"/>
          <p:cNvSpPr>
            <a:spLocks noGrp="1" noChangeArrowheads="1"/>
          </p:cNvSpPr>
          <p:nvPr>
            <p:ph type="body" idx="1"/>
          </p:nvPr>
        </p:nvSpPr>
        <p:spPr>
          <a:xfrm>
            <a:off x="1775884" y="1484313"/>
            <a:ext cx="9855200" cy="4648200"/>
          </a:xfrm>
        </p:spPr>
        <p:txBody>
          <a:bodyPr/>
          <a:lstStyle/>
          <a:p>
            <a:pPr>
              <a:buFontTx/>
              <a:buNone/>
            </a:pPr>
            <a:r>
              <a:rPr lang="en-US"/>
              <a:t>An experiment on artificially raised salmon compared two treatments and 20 fish per treatment. Average gains (g) over the experimental period were 1210 and 1320. Variation between fish within a group was RSE = 135g</a:t>
            </a:r>
          </a:p>
          <a:p>
            <a:pPr>
              <a:buFontTx/>
              <a:buNone/>
            </a:pPr>
            <a:endParaRPr lang="en-US"/>
          </a:p>
          <a:p>
            <a:pPr>
              <a:buFontTx/>
              <a:buNone/>
            </a:pPr>
            <a:r>
              <a:rPr lang="en-US"/>
              <a:t>Did treatment improve growth rate?</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912285" y="338139"/>
            <a:ext cx="10670116" cy="492125"/>
          </a:xfrm>
        </p:spPr>
        <p:txBody>
          <a:bodyPr>
            <a:normAutofit fontScale="90000"/>
          </a:bodyPr>
          <a:lstStyle/>
          <a:p>
            <a:r>
              <a:rPr lang="en-GB"/>
              <a:t>Example</a:t>
            </a:r>
            <a:endParaRPr lang="en-US"/>
          </a:p>
        </p:txBody>
      </p:sp>
      <p:sp>
        <p:nvSpPr>
          <p:cNvPr id="256003" name="Rectangle 3"/>
          <p:cNvSpPr>
            <a:spLocks noGrp="1" noChangeArrowheads="1"/>
          </p:cNvSpPr>
          <p:nvPr>
            <p:ph type="body" idx="1"/>
          </p:nvPr>
        </p:nvSpPr>
        <p:spPr>
          <a:xfrm>
            <a:off x="1727200" y="981076"/>
            <a:ext cx="9855200" cy="5419725"/>
          </a:xfrm>
        </p:spPr>
        <p:txBody>
          <a:bodyPr/>
          <a:lstStyle/>
          <a:p>
            <a:pPr>
              <a:buFontTx/>
              <a:buNone/>
            </a:pPr>
            <a:r>
              <a:rPr lang="en-US" sz="2000" b="1"/>
              <a:t>a) NULL HYPOTHESIS</a:t>
            </a:r>
            <a:r>
              <a:rPr lang="en-US" sz="2000"/>
              <a:t> - Treatment does not affect salmon growth rate</a:t>
            </a:r>
            <a:endParaRPr lang="en-US" sz="2000" b="1"/>
          </a:p>
          <a:p>
            <a:pPr>
              <a:buFontTx/>
              <a:buNone/>
            </a:pPr>
            <a:r>
              <a:rPr lang="en-US" sz="2000" b="1"/>
              <a:t>b)</a:t>
            </a:r>
            <a:r>
              <a:rPr lang="en-US" sz="2000"/>
              <a:t> Observed difference between groups </a:t>
            </a:r>
          </a:p>
          <a:p>
            <a:pPr>
              <a:buFontTx/>
              <a:buNone/>
            </a:pPr>
            <a:r>
              <a:rPr lang="en-US" sz="2000"/>
              <a:t>		1320 - 1210 = 110</a:t>
            </a:r>
          </a:p>
          <a:p>
            <a:pPr>
              <a:buFontTx/>
              <a:buNone/>
            </a:pPr>
            <a:r>
              <a:rPr lang="en-US" sz="2000"/>
              <a:t>	Variation expected solely from chance</a:t>
            </a:r>
          </a:p>
          <a:p>
            <a:pPr>
              <a:buFontTx/>
              <a:buNone/>
            </a:pPr>
            <a:r>
              <a:rPr lang="en-US" sz="2000"/>
              <a:t>		135 x (2/20).5  = 42.7</a:t>
            </a:r>
            <a:endParaRPr lang="en-US" sz="2000" b="1"/>
          </a:p>
          <a:p>
            <a:pPr>
              <a:buFontTx/>
              <a:buNone/>
            </a:pPr>
            <a:r>
              <a:rPr lang="en-US" sz="2000" b="1"/>
              <a:t>c) Test Statistic</a:t>
            </a:r>
            <a:endParaRPr lang="en-US" sz="2000"/>
          </a:p>
          <a:p>
            <a:pPr>
              <a:buFontTx/>
              <a:buNone/>
            </a:pPr>
            <a:r>
              <a:rPr lang="en-US" sz="2000"/>
              <a:t>	t = 110/42.7 = 2.58</a:t>
            </a:r>
            <a:endParaRPr lang="en-US" sz="2000" b="1"/>
          </a:p>
          <a:p>
            <a:pPr>
              <a:buFontTx/>
              <a:buNone/>
            </a:pPr>
            <a:r>
              <a:rPr lang="en-US" sz="2000" b="1"/>
              <a:t>d)</a:t>
            </a:r>
            <a:r>
              <a:rPr lang="en-US" sz="2000"/>
              <a:t> Statistical theory (t tables) shows that the chance of a value as large as 2.58 is about 1 in 100 </a:t>
            </a:r>
            <a:endParaRPr lang="en-US" sz="2000" b="1"/>
          </a:p>
          <a:p>
            <a:pPr>
              <a:buFontTx/>
              <a:buNone/>
            </a:pPr>
            <a:r>
              <a:rPr lang="en-US" sz="2000" b="1"/>
              <a:t>e)</a:t>
            </a:r>
            <a:r>
              <a:rPr lang="en-US" sz="2000"/>
              <a:t> Make the choice</a:t>
            </a:r>
            <a:endParaRPr lang="en-US" sz="2000" b="1"/>
          </a:p>
          <a:p>
            <a:pPr>
              <a:buFontTx/>
              <a:buNone/>
            </a:pPr>
            <a:r>
              <a:rPr lang="en-US" sz="2000" b="1"/>
              <a:t>f)</a:t>
            </a:r>
            <a:r>
              <a:rPr lang="en-US" sz="2000"/>
              <a:t> Are there other possible explanations?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0"/>
            <a:ext cx="12192000" cy="1371600"/>
          </a:xfrm>
          <a:prstGeom prst="rect">
            <a:avLst/>
          </a:prstGeom>
          <a:noFill/>
          <a:ln w="9525">
            <a:noFill/>
            <a:miter lim="800000"/>
            <a:headEnd/>
            <a:tailEnd/>
          </a:ln>
        </p:spPr>
        <p:txBody>
          <a:bodyPr wrap="none" anchor="ctr"/>
          <a:lstStyle/>
          <a:p>
            <a:endParaRPr lang="en-US"/>
          </a:p>
        </p:txBody>
      </p:sp>
      <p:sp>
        <p:nvSpPr>
          <p:cNvPr id="22531" name="Rectangle 3"/>
          <p:cNvSpPr>
            <a:spLocks noGrp="1" noChangeArrowheads="1"/>
          </p:cNvSpPr>
          <p:nvPr>
            <p:ph type="title"/>
          </p:nvPr>
        </p:nvSpPr>
        <p:spPr>
          <a:xfrm>
            <a:off x="817033" y="228600"/>
            <a:ext cx="10871200" cy="990600"/>
          </a:xfrm>
        </p:spPr>
        <p:txBody>
          <a:bodyPr/>
          <a:lstStyle/>
          <a:p>
            <a:pPr eaLnBrk="1" hangingPunct="1"/>
            <a:r>
              <a:rPr lang="en-US" dirty="0" smtClean="0">
                <a:latin typeface="Arial Black" pitchFamily="34" charset="0"/>
              </a:rPr>
              <a:t>Variables</a:t>
            </a:r>
          </a:p>
        </p:txBody>
      </p:sp>
      <p:sp>
        <p:nvSpPr>
          <p:cNvPr id="22532" name="Content Placeholder 6"/>
          <p:cNvSpPr>
            <a:spLocks noGrp="1"/>
          </p:cNvSpPr>
          <p:nvPr>
            <p:ph sz="quarter" idx="1"/>
          </p:nvPr>
        </p:nvSpPr>
        <p:spPr>
          <a:xfrm>
            <a:off x="817033" y="1600200"/>
            <a:ext cx="10871200" cy="4495800"/>
          </a:xfrm>
        </p:spPr>
        <p:txBody>
          <a:bodyPr/>
          <a:lstStyle/>
          <a:p>
            <a:pPr eaLnBrk="1" hangingPunct="1"/>
            <a:r>
              <a:rPr lang="en-US" smtClean="0"/>
              <a:t>variable…</a:t>
            </a:r>
          </a:p>
          <a:p>
            <a:pPr lvl="1" eaLnBrk="1" hangingPunct="1"/>
            <a:r>
              <a:rPr lang="en-US" smtClean="0"/>
              <a:t>any observation that can take on different values</a:t>
            </a:r>
          </a:p>
          <a:p>
            <a:pPr eaLnBrk="1" hangingPunct="1"/>
            <a:r>
              <a:rPr lang="en-US" smtClean="0"/>
              <a:t>attribute…</a:t>
            </a:r>
          </a:p>
          <a:p>
            <a:pPr lvl="1" eaLnBrk="1" hangingPunct="1"/>
            <a:r>
              <a:rPr lang="en-US" smtClean="0"/>
              <a:t>a specific value on a variable</a:t>
            </a:r>
          </a:p>
          <a:p>
            <a:pPr eaLnBrk="1" hangingPunct="1"/>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12192000" cy="1371600"/>
          </a:xfrm>
          <a:prstGeom prst="rect">
            <a:avLst/>
          </a:prstGeom>
          <a:noFill/>
          <a:ln w="9525">
            <a:noFill/>
            <a:miter lim="800000"/>
            <a:headEnd/>
            <a:tailEnd/>
          </a:ln>
        </p:spPr>
        <p:txBody>
          <a:bodyPr wrap="none" anchor="ctr"/>
          <a:lstStyle/>
          <a:p>
            <a:endParaRPr lang="en-US"/>
          </a:p>
        </p:txBody>
      </p:sp>
      <p:sp>
        <p:nvSpPr>
          <p:cNvPr id="23555" name="Rectangle 3"/>
          <p:cNvSpPr>
            <a:spLocks noGrp="1" noChangeArrowheads="1"/>
          </p:cNvSpPr>
          <p:nvPr>
            <p:ph type="title"/>
          </p:nvPr>
        </p:nvSpPr>
        <p:spPr/>
        <p:txBody>
          <a:bodyPr/>
          <a:lstStyle/>
          <a:p>
            <a:pPr eaLnBrk="1" hangingPunct="1"/>
            <a:r>
              <a:rPr lang="en-US" smtClean="0"/>
              <a:t>Examples</a:t>
            </a:r>
          </a:p>
        </p:txBody>
      </p:sp>
      <p:graphicFrame>
        <p:nvGraphicFramePr>
          <p:cNvPr id="25637" name="Group 37"/>
          <p:cNvGraphicFramePr>
            <a:graphicFrameLocks noGrp="1"/>
          </p:cNvGraphicFramePr>
          <p:nvPr>
            <p:ph type="tbl" idx="1"/>
          </p:nvPr>
        </p:nvGraphicFramePr>
        <p:xfrm>
          <a:off x="609600" y="1600201"/>
          <a:ext cx="10972800" cy="1819275"/>
        </p:xfrm>
        <a:graphic>
          <a:graphicData uri="http://schemas.openxmlformats.org/drawingml/2006/table">
            <a:tbl>
              <a:tblPr/>
              <a:tblGrid>
                <a:gridCol w="5486400"/>
                <a:gridCol w="5486400"/>
              </a:tblGrid>
              <a:tr h="914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1" i="0" u="sng" strike="noStrike" cap="none" normalizeH="0" baseline="0" dirty="0" smtClean="0">
                          <a:ln>
                            <a:noFill/>
                          </a:ln>
                          <a:solidFill>
                            <a:srgbClr val="C00000"/>
                          </a:solidFill>
                          <a:effectLst/>
                          <a:latin typeface="Calibri" pitchFamily="34" charset="0"/>
                        </a:rPr>
                        <a:t>Variable</a:t>
                      </a:r>
                    </a:p>
                  </a:txBody>
                  <a:tcPr marL="121920" marR="121920"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1" i="0" u="sng" strike="noStrike" cap="none" normalizeH="0" baseline="0" dirty="0" smtClean="0">
                          <a:ln>
                            <a:noFill/>
                          </a:ln>
                          <a:solidFill>
                            <a:srgbClr val="C00000"/>
                          </a:solidFill>
                          <a:effectLst/>
                          <a:latin typeface="Calibri" pitchFamily="34" charset="0"/>
                        </a:rPr>
                        <a:t>Attribute</a:t>
                      </a:r>
                    </a:p>
                  </a:txBody>
                  <a:tcPr marL="121920" marR="121920" horzOverflow="overflow">
                    <a:lnL>
                      <a:noFill/>
                    </a:lnL>
                    <a:lnR cap="flat">
                      <a:noFill/>
                    </a:lnR>
                    <a:lnT cap="flat">
                      <a:noFill/>
                    </a:lnT>
                    <a:lnB>
                      <a:noFill/>
                    </a:lnB>
                    <a:lnTlToBr>
                      <a:noFill/>
                    </a:lnTlToBr>
                    <a:lnBlToTr>
                      <a:noFill/>
                    </a:lnBlToTr>
                    <a:noFill/>
                  </a:tcPr>
                </a:tc>
              </a:tr>
              <a:tr h="904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0" i="0" u="none" strike="noStrike" cap="none" normalizeH="0" baseline="0" dirty="0" smtClean="0">
                          <a:ln>
                            <a:noFill/>
                          </a:ln>
                          <a:solidFill>
                            <a:srgbClr val="C00000"/>
                          </a:solidFill>
                          <a:effectLst/>
                          <a:latin typeface="Calibri" pitchFamily="34" charset="0"/>
                        </a:rPr>
                        <a:t>age</a:t>
                      </a:r>
                    </a:p>
                  </a:txBody>
                  <a:tcPr marL="121920" marR="121920"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3600" b="0" i="0" u="none" strike="noStrike" cap="none" normalizeH="0" baseline="0" dirty="0" smtClean="0">
                        <a:ln>
                          <a:noFill/>
                        </a:ln>
                        <a:solidFill>
                          <a:srgbClr val="C00000"/>
                        </a:solidFill>
                        <a:effectLst/>
                        <a:latin typeface="Calibri" pitchFamily="34" charset="0"/>
                      </a:endParaRPr>
                    </a:p>
                  </a:txBody>
                  <a:tcPr marL="121920" marR="121920"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0" y="0"/>
            <a:ext cx="12192000" cy="1371600"/>
          </a:xfrm>
          <a:prstGeom prst="rect">
            <a:avLst/>
          </a:prstGeom>
          <a:noFill/>
          <a:ln w="9525">
            <a:noFill/>
            <a:miter lim="800000"/>
            <a:headEnd/>
            <a:tailEnd/>
          </a:ln>
        </p:spPr>
        <p:txBody>
          <a:bodyPr wrap="none" anchor="ctr"/>
          <a:lstStyle/>
          <a:p>
            <a:endParaRPr lang="en-US"/>
          </a:p>
        </p:txBody>
      </p:sp>
      <p:sp>
        <p:nvSpPr>
          <p:cNvPr id="24579" name="Rectangle 3"/>
          <p:cNvSpPr>
            <a:spLocks noGrp="1" noChangeArrowheads="1"/>
          </p:cNvSpPr>
          <p:nvPr>
            <p:ph type="title"/>
          </p:nvPr>
        </p:nvSpPr>
        <p:spPr/>
        <p:txBody>
          <a:bodyPr/>
          <a:lstStyle/>
          <a:p>
            <a:pPr eaLnBrk="1" hangingPunct="1"/>
            <a:r>
              <a:rPr lang="en-US" smtClean="0"/>
              <a:t>Examples</a:t>
            </a:r>
          </a:p>
        </p:txBody>
      </p:sp>
      <p:graphicFrame>
        <p:nvGraphicFramePr>
          <p:cNvPr id="25637" name="Group 37"/>
          <p:cNvGraphicFramePr>
            <a:graphicFrameLocks noGrp="1"/>
          </p:cNvGraphicFramePr>
          <p:nvPr>
            <p:ph type="tbl" idx="1"/>
          </p:nvPr>
        </p:nvGraphicFramePr>
        <p:xfrm>
          <a:off x="609600" y="1600201"/>
          <a:ext cx="10972800" cy="1819275"/>
        </p:xfrm>
        <a:graphic>
          <a:graphicData uri="http://schemas.openxmlformats.org/drawingml/2006/table">
            <a:tbl>
              <a:tblPr/>
              <a:tblGrid>
                <a:gridCol w="5486400"/>
                <a:gridCol w="5486400"/>
              </a:tblGrid>
              <a:tr h="914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1" i="0" u="sng" strike="noStrike" cap="none" normalizeH="0" baseline="0" dirty="0" smtClean="0">
                          <a:ln>
                            <a:noFill/>
                          </a:ln>
                          <a:solidFill>
                            <a:srgbClr val="C00000"/>
                          </a:solidFill>
                          <a:effectLst/>
                          <a:latin typeface="Calibri" pitchFamily="34" charset="0"/>
                        </a:rPr>
                        <a:t>Variable</a:t>
                      </a:r>
                    </a:p>
                  </a:txBody>
                  <a:tcPr marL="121920" marR="121920"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1" i="0" u="sng" strike="noStrike" cap="none" normalizeH="0" baseline="0" dirty="0" smtClean="0">
                          <a:ln>
                            <a:noFill/>
                          </a:ln>
                          <a:solidFill>
                            <a:srgbClr val="C00000"/>
                          </a:solidFill>
                          <a:effectLst/>
                          <a:latin typeface="Calibri" pitchFamily="34" charset="0"/>
                        </a:rPr>
                        <a:t>Attribute</a:t>
                      </a:r>
                    </a:p>
                  </a:txBody>
                  <a:tcPr marL="121920" marR="121920" horzOverflow="overflow">
                    <a:lnL>
                      <a:noFill/>
                    </a:lnL>
                    <a:lnR cap="flat">
                      <a:noFill/>
                    </a:lnR>
                    <a:lnT cap="flat">
                      <a:noFill/>
                    </a:lnT>
                    <a:lnB>
                      <a:noFill/>
                    </a:lnB>
                    <a:lnTlToBr>
                      <a:noFill/>
                    </a:lnTlToBr>
                    <a:lnBlToTr>
                      <a:noFill/>
                    </a:lnBlToTr>
                    <a:noFill/>
                  </a:tcPr>
                </a:tc>
              </a:tr>
              <a:tr h="904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0" i="0" u="none" strike="noStrike" cap="none" normalizeH="0" baseline="0" dirty="0" smtClean="0">
                          <a:ln>
                            <a:noFill/>
                          </a:ln>
                          <a:solidFill>
                            <a:schemeClr val="tx1"/>
                          </a:solidFill>
                          <a:effectLst/>
                          <a:latin typeface="Calibri" pitchFamily="34" charset="0"/>
                        </a:rPr>
                        <a:t>age</a:t>
                      </a:r>
                    </a:p>
                  </a:txBody>
                  <a:tcPr marL="121920" marR="121920"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0" i="0" u="none" strike="noStrike" cap="none" normalizeH="0" baseline="0" dirty="0" smtClean="0">
                          <a:ln>
                            <a:noFill/>
                          </a:ln>
                          <a:solidFill>
                            <a:schemeClr val="tx1"/>
                          </a:solidFill>
                          <a:effectLst/>
                          <a:latin typeface="Calibri" pitchFamily="34" charset="0"/>
                        </a:rPr>
                        <a:t>18, 19, 20, etc...</a:t>
                      </a:r>
                    </a:p>
                  </a:txBody>
                  <a:tcPr marL="121920" marR="121920"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0" y="0"/>
            <a:ext cx="12192000" cy="1371600"/>
          </a:xfrm>
          <a:prstGeom prst="rect">
            <a:avLst/>
          </a:prstGeom>
          <a:noFill/>
          <a:ln w="9525">
            <a:noFill/>
            <a:miter lim="800000"/>
            <a:headEnd/>
            <a:tailEnd/>
          </a:ln>
        </p:spPr>
        <p:txBody>
          <a:bodyPr wrap="none" anchor="ctr"/>
          <a:lstStyle/>
          <a:p>
            <a:endParaRPr lang="en-US"/>
          </a:p>
        </p:txBody>
      </p:sp>
      <p:sp>
        <p:nvSpPr>
          <p:cNvPr id="25603" name="Rectangle 3"/>
          <p:cNvSpPr>
            <a:spLocks noGrp="1" noChangeArrowheads="1"/>
          </p:cNvSpPr>
          <p:nvPr>
            <p:ph type="title"/>
          </p:nvPr>
        </p:nvSpPr>
        <p:spPr/>
        <p:txBody>
          <a:bodyPr/>
          <a:lstStyle/>
          <a:p>
            <a:pPr eaLnBrk="1" hangingPunct="1"/>
            <a:r>
              <a:rPr lang="en-US" smtClean="0"/>
              <a:t>Examples</a:t>
            </a:r>
          </a:p>
        </p:txBody>
      </p:sp>
      <p:graphicFrame>
        <p:nvGraphicFramePr>
          <p:cNvPr id="25637" name="Group 37"/>
          <p:cNvGraphicFramePr>
            <a:graphicFrameLocks noGrp="1"/>
          </p:cNvGraphicFramePr>
          <p:nvPr>
            <p:ph type="tbl" idx="1"/>
          </p:nvPr>
        </p:nvGraphicFramePr>
        <p:xfrm>
          <a:off x="609600" y="1600201"/>
          <a:ext cx="10972800" cy="1819275"/>
        </p:xfrm>
        <a:graphic>
          <a:graphicData uri="http://schemas.openxmlformats.org/drawingml/2006/table">
            <a:tbl>
              <a:tblPr/>
              <a:tblGrid>
                <a:gridCol w="5486400"/>
                <a:gridCol w="5486400"/>
              </a:tblGrid>
              <a:tr h="914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1" i="0" u="sng" strike="noStrike" cap="none" normalizeH="0" baseline="0" dirty="0" smtClean="0">
                          <a:ln>
                            <a:noFill/>
                          </a:ln>
                          <a:solidFill>
                            <a:srgbClr val="C00000"/>
                          </a:solidFill>
                          <a:effectLst/>
                          <a:latin typeface="Calibri" pitchFamily="34" charset="0"/>
                        </a:rPr>
                        <a:t>Variable</a:t>
                      </a:r>
                    </a:p>
                  </a:txBody>
                  <a:tcPr marL="121920" marR="121920"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1" i="0" u="sng" strike="noStrike" cap="none" normalizeH="0" baseline="0" dirty="0" smtClean="0">
                          <a:ln>
                            <a:noFill/>
                          </a:ln>
                          <a:solidFill>
                            <a:srgbClr val="C00000"/>
                          </a:solidFill>
                          <a:effectLst/>
                          <a:latin typeface="Calibri" pitchFamily="34" charset="0"/>
                        </a:rPr>
                        <a:t>Attribute</a:t>
                      </a:r>
                    </a:p>
                  </a:txBody>
                  <a:tcPr marL="121920" marR="121920" horzOverflow="overflow">
                    <a:lnL>
                      <a:noFill/>
                    </a:lnL>
                    <a:lnR cap="flat">
                      <a:noFill/>
                    </a:lnR>
                    <a:lnT cap="flat">
                      <a:noFill/>
                    </a:lnT>
                    <a:lnB>
                      <a:noFill/>
                    </a:lnB>
                    <a:lnTlToBr>
                      <a:noFill/>
                    </a:lnTlToBr>
                    <a:lnBlToTr>
                      <a:noFill/>
                    </a:lnBlToTr>
                    <a:noFill/>
                  </a:tcPr>
                </a:tc>
              </a:tr>
              <a:tr h="904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0" i="0" u="none" strike="noStrike" cap="none" normalizeH="0" baseline="0" dirty="0" smtClean="0">
                          <a:ln>
                            <a:noFill/>
                          </a:ln>
                          <a:solidFill>
                            <a:schemeClr val="tx1"/>
                          </a:solidFill>
                          <a:effectLst/>
                          <a:latin typeface="Calibri" pitchFamily="34" charset="0"/>
                        </a:rPr>
                        <a:t>Gender or sex</a:t>
                      </a:r>
                    </a:p>
                  </a:txBody>
                  <a:tcPr marL="121920" marR="121920"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3600" b="0" i="0" u="none" strike="noStrike" cap="none" normalizeH="0" baseline="0" dirty="0" smtClean="0">
                        <a:ln>
                          <a:noFill/>
                        </a:ln>
                        <a:solidFill>
                          <a:schemeClr val="tx1"/>
                        </a:solidFill>
                        <a:effectLst/>
                        <a:latin typeface="Calibri" pitchFamily="34" charset="0"/>
                      </a:endParaRPr>
                    </a:p>
                  </a:txBody>
                  <a:tcPr marL="121920" marR="121920"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0" y="0"/>
            <a:ext cx="12192000" cy="1371600"/>
          </a:xfrm>
          <a:prstGeom prst="rect">
            <a:avLst/>
          </a:prstGeom>
          <a:noFill/>
          <a:ln w="9525">
            <a:noFill/>
            <a:miter lim="800000"/>
            <a:headEnd/>
            <a:tailEnd/>
          </a:ln>
        </p:spPr>
        <p:txBody>
          <a:bodyPr wrap="none" anchor="ctr"/>
          <a:lstStyle/>
          <a:p>
            <a:endParaRPr lang="en-US"/>
          </a:p>
        </p:txBody>
      </p:sp>
      <p:sp>
        <p:nvSpPr>
          <p:cNvPr id="26627" name="Rectangle 3"/>
          <p:cNvSpPr>
            <a:spLocks noGrp="1" noChangeArrowheads="1"/>
          </p:cNvSpPr>
          <p:nvPr>
            <p:ph type="title"/>
          </p:nvPr>
        </p:nvSpPr>
        <p:spPr/>
        <p:txBody>
          <a:bodyPr/>
          <a:lstStyle/>
          <a:p>
            <a:pPr eaLnBrk="1" hangingPunct="1"/>
            <a:r>
              <a:rPr lang="en-US" smtClean="0"/>
              <a:t>Examples</a:t>
            </a:r>
          </a:p>
        </p:txBody>
      </p:sp>
      <p:graphicFrame>
        <p:nvGraphicFramePr>
          <p:cNvPr id="25637" name="Group 37"/>
          <p:cNvGraphicFramePr>
            <a:graphicFrameLocks noGrp="1"/>
          </p:cNvGraphicFramePr>
          <p:nvPr>
            <p:ph type="tbl" idx="1"/>
          </p:nvPr>
        </p:nvGraphicFramePr>
        <p:xfrm>
          <a:off x="609600" y="1600201"/>
          <a:ext cx="10972800" cy="1819275"/>
        </p:xfrm>
        <a:graphic>
          <a:graphicData uri="http://schemas.openxmlformats.org/drawingml/2006/table">
            <a:tbl>
              <a:tblPr/>
              <a:tblGrid>
                <a:gridCol w="5486400"/>
                <a:gridCol w="5486400"/>
              </a:tblGrid>
              <a:tr h="914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1" i="0" u="sng" strike="noStrike" cap="none" normalizeH="0" baseline="0" dirty="0" smtClean="0">
                          <a:ln>
                            <a:noFill/>
                          </a:ln>
                          <a:solidFill>
                            <a:srgbClr val="C00000"/>
                          </a:solidFill>
                          <a:effectLst/>
                          <a:latin typeface="Calibri" pitchFamily="34" charset="0"/>
                        </a:rPr>
                        <a:t>Variable</a:t>
                      </a:r>
                    </a:p>
                  </a:txBody>
                  <a:tcPr marL="121920" marR="121920"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1" i="0" u="sng" strike="noStrike" cap="none" normalizeH="0" baseline="0" dirty="0" smtClean="0">
                          <a:ln>
                            <a:noFill/>
                          </a:ln>
                          <a:solidFill>
                            <a:srgbClr val="C00000"/>
                          </a:solidFill>
                          <a:effectLst/>
                          <a:latin typeface="Calibri" pitchFamily="34" charset="0"/>
                        </a:rPr>
                        <a:t>Attribute</a:t>
                      </a:r>
                    </a:p>
                  </a:txBody>
                  <a:tcPr marL="121920" marR="121920" horzOverflow="overflow">
                    <a:lnL>
                      <a:noFill/>
                    </a:lnL>
                    <a:lnR cap="flat">
                      <a:noFill/>
                    </a:lnR>
                    <a:lnT cap="flat">
                      <a:noFill/>
                    </a:lnT>
                    <a:lnB>
                      <a:noFill/>
                    </a:lnB>
                    <a:lnTlToBr>
                      <a:noFill/>
                    </a:lnTlToBr>
                    <a:lnBlToTr>
                      <a:noFill/>
                    </a:lnBlToTr>
                    <a:noFill/>
                  </a:tcPr>
                </a:tc>
              </a:tr>
              <a:tr h="904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0" i="0" u="none" strike="noStrike" cap="none" normalizeH="0" baseline="0" dirty="0" smtClean="0">
                          <a:ln>
                            <a:noFill/>
                          </a:ln>
                          <a:solidFill>
                            <a:schemeClr val="tx1"/>
                          </a:solidFill>
                          <a:effectLst/>
                          <a:latin typeface="Calibri" pitchFamily="34" charset="0"/>
                        </a:rPr>
                        <a:t>Gender or sex</a:t>
                      </a:r>
                    </a:p>
                  </a:txBody>
                  <a:tcPr marL="121920" marR="121920"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0" i="0" u="none" strike="noStrike" cap="none" normalizeH="0" baseline="0" dirty="0" smtClean="0">
                          <a:ln>
                            <a:noFill/>
                          </a:ln>
                          <a:solidFill>
                            <a:schemeClr val="tx1"/>
                          </a:solidFill>
                          <a:effectLst/>
                          <a:latin typeface="Calibri" pitchFamily="34" charset="0"/>
                        </a:rPr>
                        <a:t>Male, female</a:t>
                      </a:r>
                    </a:p>
                  </a:txBody>
                  <a:tcPr marL="121920" marR="121920"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0" y="0"/>
            <a:ext cx="12192000" cy="1371600"/>
          </a:xfrm>
          <a:prstGeom prst="rect">
            <a:avLst/>
          </a:prstGeom>
          <a:noFill/>
          <a:ln w="9525">
            <a:noFill/>
            <a:miter lim="800000"/>
            <a:headEnd/>
            <a:tailEnd/>
          </a:ln>
        </p:spPr>
        <p:txBody>
          <a:bodyPr wrap="none" anchor="ctr"/>
          <a:lstStyle/>
          <a:p>
            <a:endParaRPr lang="en-US"/>
          </a:p>
        </p:txBody>
      </p:sp>
      <p:sp>
        <p:nvSpPr>
          <p:cNvPr id="27651" name="Rectangle 3"/>
          <p:cNvSpPr>
            <a:spLocks noGrp="1" noChangeArrowheads="1"/>
          </p:cNvSpPr>
          <p:nvPr>
            <p:ph type="title"/>
          </p:nvPr>
        </p:nvSpPr>
        <p:spPr/>
        <p:txBody>
          <a:bodyPr/>
          <a:lstStyle/>
          <a:p>
            <a:pPr eaLnBrk="1" hangingPunct="1"/>
            <a:r>
              <a:rPr lang="en-US" smtClean="0"/>
              <a:t>Examples</a:t>
            </a:r>
          </a:p>
        </p:txBody>
      </p:sp>
      <p:graphicFrame>
        <p:nvGraphicFramePr>
          <p:cNvPr id="25637" name="Group 37"/>
          <p:cNvGraphicFramePr>
            <a:graphicFrameLocks noGrp="1"/>
          </p:cNvGraphicFramePr>
          <p:nvPr>
            <p:ph type="tbl" idx="1"/>
          </p:nvPr>
        </p:nvGraphicFramePr>
        <p:xfrm>
          <a:off x="609600" y="1600201"/>
          <a:ext cx="10972800" cy="1819275"/>
        </p:xfrm>
        <a:graphic>
          <a:graphicData uri="http://schemas.openxmlformats.org/drawingml/2006/table">
            <a:tbl>
              <a:tblPr/>
              <a:tblGrid>
                <a:gridCol w="5486400"/>
                <a:gridCol w="5486400"/>
              </a:tblGrid>
              <a:tr h="914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1" i="0" u="sng" strike="noStrike" cap="none" normalizeH="0" baseline="0" dirty="0" smtClean="0">
                          <a:ln>
                            <a:noFill/>
                          </a:ln>
                          <a:solidFill>
                            <a:srgbClr val="C00000"/>
                          </a:solidFill>
                          <a:effectLst/>
                          <a:latin typeface="Calibri" pitchFamily="34" charset="0"/>
                        </a:rPr>
                        <a:t>Variable</a:t>
                      </a:r>
                    </a:p>
                  </a:txBody>
                  <a:tcPr marL="121920" marR="121920"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1" i="0" u="sng" strike="noStrike" cap="none" normalizeH="0" baseline="0" dirty="0" smtClean="0">
                          <a:ln>
                            <a:noFill/>
                          </a:ln>
                          <a:solidFill>
                            <a:srgbClr val="C00000"/>
                          </a:solidFill>
                          <a:effectLst/>
                          <a:latin typeface="Calibri" pitchFamily="34" charset="0"/>
                        </a:rPr>
                        <a:t>Attribute</a:t>
                      </a:r>
                    </a:p>
                  </a:txBody>
                  <a:tcPr marL="121920" marR="121920" horzOverflow="overflow">
                    <a:lnL>
                      <a:noFill/>
                    </a:lnL>
                    <a:lnR cap="flat">
                      <a:noFill/>
                    </a:lnR>
                    <a:lnT cap="flat">
                      <a:noFill/>
                    </a:lnT>
                    <a:lnB>
                      <a:noFill/>
                    </a:lnB>
                    <a:lnTlToBr>
                      <a:noFill/>
                    </a:lnTlToBr>
                    <a:lnBlToTr>
                      <a:noFill/>
                    </a:lnBlToTr>
                    <a:noFill/>
                  </a:tcPr>
                </a:tc>
              </a:tr>
              <a:tr h="904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0" i="0" u="none" strike="noStrike" cap="none" normalizeH="0" baseline="0" dirty="0" smtClean="0">
                          <a:ln>
                            <a:noFill/>
                          </a:ln>
                          <a:solidFill>
                            <a:schemeClr val="tx1"/>
                          </a:solidFill>
                          <a:effectLst/>
                          <a:latin typeface="Calibri" pitchFamily="34" charset="0"/>
                        </a:rPr>
                        <a:t>satisfaction</a:t>
                      </a:r>
                    </a:p>
                  </a:txBody>
                  <a:tcPr marL="121920" marR="121920"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3600" b="0" i="0" u="none" strike="noStrike" cap="none" normalizeH="0" baseline="0" dirty="0" smtClean="0">
                        <a:ln>
                          <a:noFill/>
                        </a:ln>
                        <a:solidFill>
                          <a:schemeClr val="tx1"/>
                        </a:solidFill>
                        <a:effectLst/>
                        <a:latin typeface="Calibri" pitchFamily="34" charset="0"/>
                      </a:endParaRPr>
                    </a:p>
                  </a:txBody>
                  <a:tcPr marL="121920" marR="121920"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0" y="0"/>
            <a:ext cx="12192000" cy="1371600"/>
          </a:xfrm>
          <a:prstGeom prst="rect">
            <a:avLst/>
          </a:prstGeom>
          <a:noFill/>
          <a:ln w="9525">
            <a:noFill/>
            <a:miter lim="800000"/>
            <a:headEnd/>
            <a:tailEnd/>
          </a:ln>
        </p:spPr>
        <p:txBody>
          <a:bodyPr wrap="none" anchor="ctr"/>
          <a:lstStyle/>
          <a:p>
            <a:endParaRPr lang="en-US"/>
          </a:p>
        </p:txBody>
      </p:sp>
      <p:sp>
        <p:nvSpPr>
          <p:cNvPr id="28675" name="Rectangle 3"/>
          <p:cNvSpPr>
            <a:spLocks noGrp="1" noChangeArrowheads="1"/>
          </p:cNvSpPr>
          <p:nvPr>
            <p:ph type="title"/>
          </p:nvPr>
        </p:nvSpPr>
        <p:spPr/>
        <p:txBody>
          <a:bodyPr/>
          <a:lstStyle/>
          <a:p>
            <a:pPr eaLnBrk="1" hangingPunct="1"/>
            <a:r>
              <a:rPr lang="en-US" smtClean="0"/>
              <a:t>Examples</a:t>
            </a:r>
          </a:p>
        </p:txBody>
      </p:sp>
      <p:graphicFrame>
        <p:nvGraphicFramePr>
          <p:cNvPr id="25637" name="Group 37"/>
          <p:cNvGraphicFramePr>
            <a:graphicFrameLocks noGrp="1"/>
          </p:cNvGraphicFramePr>
          <p:nvPr>
            <p:ph type="tbl" idx="1"/>
          </p:nvPr>
        </p:nvGraphicFramePr>
        <p:xfrm>
          <a:off x="609600" y="1600200"/>
          <a:ext cx="10972800" cy="4038598"/>
        </p:xfrm>
        <a:graphic>
          <a:graphicData uri="http://schemas.openxmlformats.org/drawingml/2006/table">
            <a:tbl>
              <a:tblPr/>
              <a:tblGrid>
                <a:gridCol w="5486400"/>
                <a:gridCol w="5486400"/>
              </a:tblGrid>
              <a:tr h="67899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1" i="0" u="sng" strike="noStrike" cap="none" normalizeH="0" baseline="0" dirty="0" smtClean="0">
                          <a:ln>
                            <a:noFill/>
                          </a:ln>
                          <a:solidFill>
                            <a:srgbClr val="C00000"/>
                          </a:solidFill>
                          <a:effectLst/>
                          <a:latin typeface="Calibri" pitchFamily="34" charset="0"/>
                        </a:rPr>
                        <a:t>Variable</a:t>
                      </a:r>
                    </a:p>
                  </a:txBody>
                  <a:tcPr marL="121920" marR="121920"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1" i="0" u="sng" strike="noStrike" cap="none" normalizeH="0" baseline="0" dirty="0" smtClean="0">
                          <a:ln>
                            <a:noFill/>
                          </a:ln>
                          <a:solidFill>
                            <a:srgbClr val="C00000"/>
                          </a:solidFill>
                          <a:effectLst/>
                          <a:latin typeface="Calibri" pitchFamily="34" charset="0"/>
                        </a:rPr>
                        <a:t>Attribute</a:t>
                      </a:r>
                    </a:p>
                  </a:txBody>
                  <a:tcPr marL="121920" marR="121920" horzOverflow="overflow">
                    <a:lnL>
                      <a:noFill/>
                    </a:lnL>
                    <a:lnR cap="flat">
                      <a:noFill/>
                    </a:lnR>
                    <a:lnT cap="flat">
                      <a:noFill/>
                    </a:lnT>
                    <a:lnB>
                      <a:noFill/>
                    </a:lnB>
                    <a:lnTlToBr>
                      <a:noFill/>
                    </a:lnTlToBr>
                    <a:lnBlToTr>
                      <a:noFill/>
                    </a:lnBlToTr>
                    <a:noFill/>
                  </a:tcPr>
                </a:tc>
              </a:tr>
              <a:tr h="6719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0" i="0" u="none" strike="noStrike" cap="none" normalizeH="0" baseline="0" dirty="0" smtClean="0">
                          <a:ln>
                            <a:noFill/>
                          </a:ln>
                          <a:solidFill>
                            <a:schemeClr val="tx1"/>
                          </a:solidFill>
                          <a:effectLst/>
                          <a:latin typeface="Calibri" pitchFamily="34" charset="0"/>
                        </a:rPr>
                        <a:t>satisfaction</a:t>
                      </a:r>
                    </a:p>
                  </a:txBody>
                  <a:tcPr marL="121920" marR="121920"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rPr>
                        <a:t>1 = very satisfied</a:t>
                      </a:r>
                    </a:p>
                  </a:txBody>
                  <a:tcPr marL="121920" marR="121920" horzOverflow="overflow">
                    <a:lnL>
                      <a:noFill/>
                    </a:lnL>
                    <a:lnR cap="flat">
                      <a:noFill/>
                    </a:lnR>
                    <a:lnT>
                      <a:noFill/>
                    </a:lnT>
                    <a:lnB cap="flat">
                      <a:noFill/>
                    </a:lnB>
                    <a:lnTlToBr>
                      <a:noFill/>
                    </a:lnTlToBr>
                    <a:lnBlToTr>
                      <a:noFill/>
                    </a:lnBlToTr>
                    <a:noFill/>
                  </a:tcPr>
                </a:tc>
              </a:tr>
              <a:tr h="6719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3600" b="0" i="0" u="none" strike="noStrike" cap="none" normalizeH="0" baseline="0" dirty="0" smtClean="0">
                        <a:ln>
                          <a:noFill/>
                        </a:ln>
                        <a:solidFill>
                          <a:schemeClr val="tx1"/>
                        </a:solidFill>
                        <a:effectLst/>
                        <a:latin typeface="Calibri" pitchFamily="34" charset="0"/>
                      </a:endParaRPr>
                    </a:p>
                  </a:txBody>
                  <a:tcPr marL="121920" marR="121920"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rPr>
                        <a:t>2 = satisfied</a:t>
                      </a:r>
                    </a:p>
                  </a:txBody>
                  <a:tcPr marL="121920" marR="121920" horzOverflow="overflow">
                    <a:lnL>
                      <a:noFill/>
                    </a:lnL>
                    <a:lnR cap="flat">
                      <a:noFill/>
                    </a:lnR>
                    <a:lnT>
                      <a:noFill/>
                    </a:lnT>
                    <a:lnB cap="flat">
                      <a:noFill/>
                    </a:lnB>
                    <a:lnTlToBr>
                      <a:noFill/>
                    </a:lnTlToBr>
                    <a:lnBlToTr>
                      <a:noFill/>
                    </a:lnBlToTr>
                    <a:noFill/>
                  </a:tcPr>
                </a:tc>
              </a:tr>
              <a:tr h="6719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3600" b="0" i="0" u="none" strike="noStrike" cap="none" normalizeH="0" baseline="0" dirty="0" smtClean="0">
                        <a:ln>
                          <a:noFill/>
                        </a:ln>
                        <a:solidFill>
                          <a:schemeClr val="tx1"/>
                        </a:solidFill>
                        <a:effectLst/>
                        <a:latin typeface="Calibri" pitchFamily="34" charset="0"/>
                      </a:endParaRPr>
                    </a:p>
                  </a:txBody>
                  <a:tcPr marL="121920" marR="121920"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rPr>
                        <a:t>3= somewhat satisfied</a:t>
                      </a:r>
                    </a:p>
                  </a:txBody>
                  <a:tcPr marL="121920" marR="121920" horzOverflow="overflow">
                    <a:lnL>
                      <a:noFill/>
                    </a:lnL>
                    <a:lnR cap="flat">
                      <a:noFill/>
                    </a:lnR>
                    <a:lnT>
                      <a:noFill/>
                    </a:lnT>
                    <a:lnB cap="flat">
                      <a:noFill/>
                    </a:lnB>
                    <a:lnTlToBr>
                      <a:noFill/>
                    </a:lnTlToBr>
                    <a:lnBlToTr>
                      <a:noFill/>
                    </a:lnBlToTr>
                    <a:noFill/>
                  </a:tcPr>
                </a:tc>
              </a:tr>
              <a:tr h="6719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3600" b="0" i="0" u="none" strike="noStrike" cap="none" normalizeH="0" baseline="0" dirty="0" smtClean="0">
                        <a:ln>
                          <a:noFill/>
                        </a:ln>
                        <a:solidFill>
                          <a:schemeClr val="tx1"/>
                        </a:solidFill>
                        <a:effectLst/>
                        <a:latin typeface="Calibri" pitchFamily="34" charset="0"/>
                      </a:endParaRPr>
                    </a:p>
                  </a:txBody>
                  <a:tcPr marL="121920" marR="121920"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rPr>
                        <a:t>4 = not satisfied</a:t>
                      </a:r>
                    </a:p>
                  </a:txBody>
                  <a:tcPr marL="121920" marR="121920" horzOverflow="overflow">
                    <a:lnL>
                      <a:noFill/>
                    </a:lnL>
                    <a:lnR cap="flat">
                      <a:noFill/>
                    </a:lnR>
                    <a:lnT>
                      <a:noFill/>
                    </a:lnT>
                    <a:lnB cap="flat">
                      <a:noFill/>
                    </a:lnB>
                    <a:lnTlToBr>
                      <a:noFill/>
                    </a:lnTlToBr>
                    <a:lnBlToTr>
                      <a:noFill/>
                    </a:lnBlToTr>
                    <a:noFill/>
                  </a:tcPr>
                </a:tc>
              </a:tr>
              <a:tr h="6719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3600" b="0" i="0" u="none" strike="noStrike" cap="none" normalizeH="0" baseline="0" dirty="0" smtClean="0">
                        <a:ln>
                          <a:noFill/>
                        </a:ln>
                        <a:solidFill>
                          <a:schemeClr val="tx1"/>
                        </a:solidFill>
                        <a:effectLst/>
                        <a:latin typeface="Calibri" pitchFamily="34" charset="0"/>
                      </a:endParaRPr>
                    </a:p>
                  </a:txBody>
                  <a:tcPr marL="121920" marR="121920"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rPr>
                        <a:t>5 = not satisfied at all</a:t>
                      </a:r>
                    </a:p>
                  </a:txBody>
                  <a:tcPr marL="121920" marR="121920"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1584668" y="202277"/>
            <a:ext cx="8863196"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5400" b="1" dirty="0" smtClean="0">
                <a:solidFill>
                  <a:schemeClr val="accent5"/>
                </a:solidFill>
                <a:effectLst>
                  <a:outerShdw blurRad="38100" dist="38100" dir="2700000" algn="tl">
                    <a:srgbClr val="000000">
                      <a:alpha val="43137"/>
                    </a:srgbClr>
                  </a:outerShdw>
                </a:effectLst>
                <a:latin typeface="Arial Black" pitchFamily="34" charset="0"/>
              </a:rPr>
              <a:t>What is measurement?</a:t>
            </a:r>
            <a:endParaRPr lang="en-US" altLang="en-US" sz="5400" b="1" dirty="0">
              <a:solidFill>
                <a:schemeClr val="accent5"/>
              </a:solidFill>
              <a:effectLst>
                <a:outerShdw blurRad="38100" dist="38100" dir="2700000" algn="tl">
                  <a:srgbClr val="000000">
                    <a:alpha val="43137"/>
                  </a:srgbClr>
                </a:outerShdw>
              </a:effectLst>
              <a:latin typeface="Arial Black" pitchFamily="34" charset="0"/>
            </a:endParaRPr>
          </a:p>
        </p:txBody>
      </p:sp>
      <p:sp>
        <p:nvSpPr>
          <p:cNvPr id="7" name="Rectangle 5"/>
          <p:cNvSpPr>
            <a:spLocks noChangeArrowheads="1"/>
          </p:cNvSpPr>
          <p:nvPr/>
        </p:nvSpPr>
        <p:spPr bwMode="auto">
          <a:xfrm>
            <a:off x="679269" y="1281952"/>
            <a:ext cx="11103428" cy="47397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50000"/>
              </a:spcBef>
              <a:buNone/>
            </a:pPr>
            <a:r>
              <a:rPr lang="en-US" altLang="en-US" dirty="0" smtClean="0">
                <a:solidFill>
                  <a:srgbClr val="FF0000"/>
                </a:solidFill>
                <a:latin typeface="Tahoma" panose="020B0604030504040204" pitchFamily="34" charset="0"/>
                <a:cs typeface="Tahoma" panose="020B0604030504040204" pitchFamily="34" charset="0"/>
              </a:rPr>
              <a:t>A measurement is when a standard process is used to assign numbers to particular attributes or characteristics of a variable.</a:t>
            </a:r>
          </a:p>
          <a:p>
            <a:pPr algn="just">
              <a:spcBef>
                <a:spcPct val="50000"/>
              </a:spcBef>
              <a:buNone/>
            </a:pPr>
            <a:endParaRPr lang="en-US" altLang="en-US" sz="1600" dirty="0" smtClean="0">
              <a:latin typeface="Tahoma" panose="020B0604030504040204" pitchFamily="34" charset="0"/>
              <a:cs typeface="Tahoma" panose="020B0604030504040204" pitchFamily="34" charset="0"/>
            </a:endParaRPr>
          </a:p>
          <a:p>
            <a:pPr algn="just">
              <a:spcBef>
                <a:spcPct val="50000"/>
              </a:spcBef>
              <a:buNone/>
            </a:pPr>
            <a:r>
              <a:rPr lang="en-US" altLang="en-US" dirty="0" smtClean="0">
                <a:latin typeface="Tahoma" panose="020B0604030504040204" pitchFamily="34" charset="0"/>
                <a:cs typeface="Tahoma" panose="020B0604030504040204" pitchFamily="34" charset="0"/>
              </a:rPr>
              <a:t>Some measurements are obvious, such as time spent in a store shopping by a customer, age of the worker. </a:t>
            </a:r>
            <a:r>
              <a:rPr lang="en-US" altLang="en-US" i="1" dirty="0" smtClean="0">
                <a:solidFill>
                  <a:schemeClr val="accent2">
                    <a:lumMod val="75000"/>
                  </a:schemeClr>
                </a:solidFill>
                <a:latin typeface="Tahoma" panose="020B0604030504040204" pitchFamily="34" charset="0"/>
                <a:cs typeface="Tahoma" panose="020B0604030504040204" pitchFamily="34" charset="0"/>
              </a:rPr>
              <a:t>However some measurements, such as labor productivity, customer satisfaction and return on investment, have to be defined by the researcher or by expert in the field. </a:t>
            </a:r>
            <a:endParaRPr lang="en-US" altLang="en-US" i="1" dirty="0">
              <a:solidFill>
                <a:schemeClr val="accent2">
                  <a:lumMod val="75000"/>
                </a:schemeClr>
              </a:solidFill>
              <a:latin typeface="Tahoma" panose="020B0604030504040204" pitchFamily="34" charset="0"/>
              <a:cs typeface="Tahoma" panose="020B0604030504040204" pitchFamily="34" charset="0"/>
            </a:endParaRPr>
          </a:p>
        </p:txBody>
      </p:sp>
    </p:spTree>
    <p:extLst>
      <p:ext uri="{BB962C8B-B14F-4D97-AF65-F5344CB8AC3E}">
        <p14:creationId xmlns="" xmlns:p14="http://schemas.microsoft.com/office/powerpoint/2010/main" val="7133916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2795452" y="426266"/>
            <a:ext cx="6570617"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GB" altLang="en-US" sz="6000" b="1" dirty="0">
                <a:solidFill>
                  <a:srgbClr val="0070C0"/>
                </a:solidFill>
                <a:effectLst>
                  <a:outerShdw blurRad="38100" dist="38100" dir="2700000" algn="tl">
                    <a:srgbClr val="000000">
                      <a:alpha val="43137"/>
                    </a:srgbClr>
                  </a:outerShdw>
                </a:effectLst>
                <a:latin typeface="Arial Black" pitchFamily="34" charset="0"/>
              </a:rPr>
              <a:t>What is </a:t>
            </a:r>
            <a:r>
              <a:rPr lang="en-GB" altLang="en-US" sz="6000" b="1" dirty="0" smtClean="0">
                <a:solidFill>
                  <a:srgbClr val="0070C0"/>
                </a:solidFill>
                <a:effectLst>
                  <a:outerShdw blurRad="38100" dist="38100" dir="2700000" algn="tl">
                    <a:srgbClr val="000000">
                      <a:alpha val="43137"/>
                    </a:srgbClr>
                  </a:outerShdw>
                </a:effectLst>
                <a:latin typeface="Arial Black" pitchFamily="34" charset="0"/>
              </a:rPr>
              <a:t>data?</a:t>
            </a:r>
            <a:endParaRPr lang="en-US" altLang="en-US" sz="6000" b="1" dirty="0">
              <a:solidFill>
                <a:srgbClr val="0070C0"/>
              </a:solidFill>
              <a:effectLst>
                <a:outerShdw blurRad="38100" dist="38100" dir="2700000" algn="tl">
                  <a:srgbClr val="000000">
                    <a:alpha val="43137"/>
                  </a:srgbClr>
                </a:outerShdw>
              </a:effectLst>
              <a:latin typeface="Arial Black" pitchFamily="34" charset="0"/>
            </a:endParaRPr>
          </a:p>
        </p:txBody>
      </p:sp>
      <p:sp>
        <p:nvSpPr>
          <p:cNvPr id="7" name="Rectangle 5"/>
          <p:cNvSpPr>
            <a:spLocks noChangeArrowheads="1"/>
          </p:cNvSpPr>
          <p:nvPr/>
        </p:nvSpPr>
        <p:spPr bwMode="auto">
          <a:xfrm>
            <a:off x="914400" y="2116182"/>
            <a:ext cx="10541726" cy="1938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50000"/>
              </a:spcBef>
              <a:buNone/>
            </a:pPr>
            <a:r>
              <a:rPr lang="en-US" altLang="en-US" sz="4000" dirty="0" smtClean="0">
                <a:latin typeface="Tahoma" panose="020B0604030504040204" pitchFamily="34" charset="0"/>
                <a:cs typeface="Tahoma" panose="020B0604030504040204" pitchFamily="34" charset="0"/>
              </a:rPr>
              <a:t>Data are recorded measurements. It is data that are analyzed by statistician in order to learn more about variables being studied. </a:t>
            </a:r>
            <a:endParaRPr lang="en-US" altLang="en-US" sz="4000" dirty="0">
              <a:latin typeface="Tahoma" panose="020B0604030504040204" pitchFamily="34" charset="0"/>
              <a:cs typeface="Tahoma" panose="020B0604030504040204" pitchFamily="34" charset="0"/>
            </a:endParaRPr>
          </a:p>
        </p:txBody>
      </p:sp>
    </p:spTree>
    <p:extLst>
      <p:ext uri="{BB962C8B-B14F-4D97-AF65-F5344CB8AC3E}">
        <p14:creationId xmlns="" xmlns:p14="http://schemas.microsoft.com/office/powerpoint/2010/main" val="2574530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1280160" y="334826"/>
            <a:ext cx="9235440"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GB" altLang="en-US" sz="5400" b="1" dirty="0">
                <a:solidFill>
                  <a:srgbClr val="0070C0"/>
                </a:solidFill>
                <a:effectLst>
                  <a:outerShdw blurRad="38100" dist="38100" dir="2700000" algn="tl">
                    <a:srgbClr val="000000">
                      <a:alpha val="43137"/>
                    </a:srgbClr>
                  </a:outerShdw>
                </a:effectLst>
                <a:latin typeface="Arial Black" pitchFamily="34" charset="0"/>
              </a:rPr>
              <a:t>What is </a:t>
            </a:r>
            <a:r>
              <a:rPr lang="en-GB" altLang="en-US" sz="5400" b="1" dirty="0" smtClean="0">
                <a:solidFill>
                  <a:srgbClr val="0070C0"/>
                </a:solidFill>
                <a:effectLst>
                  <a:outerShdw blurRad="38100" dist="38100" dir="2700000" algn="tl">
                    <a:srgbClr val="000000">
                      <a:alpha val="43137"/>
                    </a:srgbClr>
                  </a:outerShdw>
                </a:effectLst>
                <a:latin typeface="Arial Black" pitchFamily="34" charset="0"/>
              </a:rPr>
              <a:t>statistics?</a:t>
            </a:r>
            <a:endParaRPr lang="en-US" altLang="en-US" sz="5400" b="1" dirty="0">
              <a:solidFill>
                <a:srgbClr val="0070C0"/>
              </a:solidFill>
              <a:effectLst>
                <a:outerShdw blurRad="38100" dist="38100" dir="2700000" algn="tl">
                  <a:srgbClr val="000000">
                    <a:alpha val="43137"/>
                  </a:srgbClr>
                </a:outerShdw>
              </a:effectLst>
              <a:latin typeface="Arial Black" pitchFamily="34" charset="0"/>
            </a:endParaRPr>
          </a:p>
        </p:txBody>
      </p:sp>
      <p:sp>
        <p:nvSpPr>
          <p:cNvPr id="7" name="Rectangle 5"/>
          <p:cNvSpPr>
            <a:spLocks noChangeArrowheads="1"/>
          </p:cNvSpPr>
          <p:nvPr/>
        </p:nvSpPr>
        <p:spPr bwMode="auto">
          <a:xfrm>
            <a:off x="391886" y="1267097"/>
            <a:ext cx="11338560" cy="1938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50000"/>
              </a:spcBef>
              <a:buNone/>
            </a:pPr>
            <a:r>
              <a:rPr lang="en-US" altLang="en-US" sz="4000" dirty="0" smtClean="0">
                <a:latin typeface="Tahoma" panose="020B0604030504040204" pitchFamily="34" charset="0"/>
                <a:cs typeface="Tahoma" panose="020B0604030504040204" pitchFamily="34" charset="0"/>
              </a:rPr>
              <a:t>Statistics is a science dealing with the collection, analysis, interpretation, and presentation of numerical data.</a:t>
            </a:r>
            <a:endParaRPr lang="en-US" altLang="en-US" sz="4000" dirty="0">
              <a:latin typeface="Tahoma" panose="020B0604030504040204" pitchFamily="34" charset="0"/>
              <a:cs typeface="Tahoma" panose="020B0604030504040204" pitchFamily="34" charset="0"/>
            </a:endParaRPr>
          </a:p>
        </p:txBody>
      </p:sp>
    </p:spTree>
    <p:extLst>
      <p:ext uri="{BB962C8B-B14F-4D97-AF65-F5344CB8AC3E}">
        <p14:creationId xmlns="" xmlns:p14="http://schemas.microsoft.com/office/powerpoint/2010/main" val="3305264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737582" y="449317"/>
            <a:ext cx="10809984" cy="1569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GB" altLang="en-US" sz="4800" b="1" dirty="0">
                <a:solidFill>
                  <a:srgbClr val="0070C0"/>
                </a:solidFill>
                <a:latin typeface="Arial Black" pitchFamily="34" charset="0"/>
              </a:rPr>
              <a:t>What is </a:t>
            </a:r>
            <a:r>
              <a:rPr lang="en-GB" altLang="en-US" sz="4800" b="1" dirty="0" smtClean="0">
                <a:solidFill>
                  <a:srgbClr val="0070C0"/>
                </a:solidFill>
                <a:latin typeface="Arial Black" pitchFamily="34" charset="0"/>
              </a:rPr>
              <a:t>level of data measurement?</a:t>
            </a:r>
            <a:endParaRPr lang="en-US" altLang="en-US" sz="4800" b="1" dirty="0">
              <a:solidFill>
                <a:srgbClr val="0070C0"/>
              </a:solidFill>
              <a:latin typeface="Arial Black" pitchFamily="34" charset="0"/>
            </a:endParaRPr>
          </a:p>
        </p:txBody>
      </p:sp>
      <p:sp>
        <p:nvSpPr>
          <p:cNvPr id="7" name="Rectangle 5"/>
          <p:cNvSpPr>
            <a:spLocks noChangeArrowheads="1"/>
          </p:cNvSpPr>
          <p:nvPr/>
        </p:nvSpPr>
        <p:spPr bwMode="auto">
          <a:xfrm>
            <a:off x="833121" y="2317377"/>
            <a:ext cx="10335622" cy="31700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50000"/>
              </a:spcBef>
              <a:buNone/>
            </a:pPr>
            <a:r>
              <a:rPr lang="en-US" altLang="en-US" sz="4000" dirty="0" smtClean="0">
                <a:latin typeface="Tahoma" panose="020B0604030504040204" pitchFamily="34" charset="0"/>
                <a:cs typeface="Tahoma" panose="020B0604030504040204" pitchFamily="34" charset="0"/>
              </a:rPr>
              <a:t>All data should not be analyzed the same way statistically because the entities represented by the numbers are different. For this reason researcher needs to know the </a:t>
            </a:r>
            <a:r>
              <a:rPr lang="en-US" altLang="en-US" sz="4000" dirty="0" smtClean="0">
                <a:solidFill>
                  <a:srgbClr val="FF0000"/>
                </a:solidFill>
                <a:latin typeface="Tahoma" panose="020B0604030504040204" pitchFamily="34" charset="0"/>
                <a:cs typeface="Tahoma" panose="020B0604030504040204" pitchFamily="34" charset="0"/>
              </a:rPr>
              <a:t>bend of data measurement</a:t>
            </a:r>
            <a:r>
              <a:rPr lang="en-US" altLang="en-US" sz="4000" dirty="0" smtClean="0">
                <a:latin typeface="Tahoma" panose="020B0604030504040204" pitchFamily="34" charset="0"/>
                <a:cs typeface="Tahoma" panose="020B0604030504040204" pitchFamily="34" charset="0"/>
              </a:rPr>
              <a:t>.</a:t>
            </a:r>
            <a:endParaRPr lang="en-US" altLang="en-US" sz="4000" dirty="0">
              <a:latin typeface="Tahoma" panose="020B0604030504040204" pitchFamily="34" charset="0"/>
              <a:cs typeface="Tahoma" panose="020B0604030504040204" pitchFamily="34" charset="0"/>
            </a:endParaRPr>
          </a:p>
        </p:txBody>
      </p:sp>
    </p:spTree>
    <p:extLst>
      <p:ext uri="{BB962C8B-B14F-4D97-AF65-F5344CB8AC3E}">
        <p14:creationId xmlns="" xmlns:p14="http://schemas.microsoft.com/office/powerpoint/2010/main" val="18139453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911384" y="85164"/>
            <a:ext cx="10814451" cy="1569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GB" altLang="en-US" sz="4800" b="1" dirty="0" smtClean="0">
                <a:solidFill>
                  <a:srgbClr val="0070C0"/>
                </a:solidFill>
                <a:effectLst>
                  <a:outerShdw blurRad="38100" dist="38100" dir="2700000" algn="tl">
                    <a:srgbClr val="000000">
                      <a:alpha val="43137"/>
                    </a:srgbClr>
                  </a:outerShdw>
                </a:effectLst>
                <a:latin typeface="Arial Black" pitchFamily="34" charset="0"/>
              </a:rPr>
              <a:t>What are the common levels of data measurement?</a:t>
            </a:r>
            <a:endParaRPr lang="en-US" altLang="en-US" sz="4800" b="1" dirty="0">
              <a:solidFill>
                <a:srgbClr val="0070C0"/>
              </a:solidFill>
              <a:effectLst>
                <a:outerShdw blurRad="38100" dist="38100" dir="2700000" algn="tl">
                  <a:srgbClr val="000000">
                    <a:alpha val="43137"/>
                  </a:srgbClr>
                </a:outerShdw>
              </a:effectLst>
              <a:latin typeface="Arial Black" pitchFamily="34" charset="0"/>
            </a:endParaRPr>
          </a:p>
        </p:txBody>
      </p:sp>
      <p:sp>
        <p:nvSpPr>
          <p:cNvPr id="7" name="Rectangle 5"/>
          <p:cNvSpPr>
            <a:spLocks noChangeArrowheads="1"/>
          </p:cNvSpPr>
          <p:nvPr/>
        </p:nvSpPr>
        <p:spPr bwMode="auto">
          <a:xfrm>
            <a:off x="792480" y="1788161"/>
            <a:ext cx="10959737" cy="44012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lang="en-US" altLang="en-US" sz="4000" dirty="0" smtClean="0">
                <a:latin typeface="Tahoma" panose="020B0604030504040204" pitchFamily="34" charset="0"/>
                <a:cs typeface="Tahoma" panose="020B0604030504040204" pitchFamily="34" charset="0"/>
              </a:rPr>
              <a:t>Four common levels of data measurement are </a:t>
            </a:r>
          </a:p>
          <a:p>
            <a:pPr marL="914400" indent="-511175" algn="just" eaLnBrk="1" hangingPunct="1">
              <a:spcBef>
                <a:spcPct val="50000"/>
              </a:spcBef>
              <a:buFont typeface="+mj-lt"/>
              <a:buAutoNum type="alphaLcParenR"/>
            </a:pPr>
            <a:r>
              <a:rPr lang="en-US" altLang="en-US" sz="4000" b="1" dirty="0" smtClean="0">
                <a:solidFill>
                  <a:srgbClr val="FF0000"/>
                </a:solidFill>
                <a:latin typeface="Tahoma" panose="020B0604030504040204" pitchFamily="34" charset="0"/>
                <a:cs typeface="Tahoma" panose="020B0604030504040204" pitchFamily="34" charset="0"/>
              </a:rPr>
              <a:t>Nominal.</a:t>
            </a:r>
          </a:p>
          <a:p>
            <a:pPr marL="914400" indent="-511175" algn="just" eaLnBrk="1" hangingPunct="1">
              <a:spcBef>
                <a:spcPct val="50000"/>
              </a:spcBef>
              <a:buFont typeface="+mj-lt"/>
              <a:buAutoNum type="alphaLcParenR"/>
            </a:pPr>
            <a:r>
              <a:rPr lang="en-US" altLang="en-US" sz="4000" b="1" dirty="0" smtClean="0">
                <a:solidFill>
                  <a:srgbClr val="FF0000"/>
                </a:solidFill>
                <a:latin typeface="Tahoma" panose="020B0604030504040204" pitchFamily="34" charset="0"/>
                <a:cs typeface="Tahoma" panose="020B0604030504040204" pitchFamily="34" charset="0"/>
              </a:rPr>
              <a:t>Ordinal.</a:t>
            </a:r>
          </a:p>
          <a:p>
            <a:pPr marL="914400" indent="-511175" algn="just" eaLnBrk="1" hangingPunct="1">
              <a:spcBef>
                <a:spcPct val="50000"/>
              </a:spcBef>
              <a:buFont typeface="+mj-lt"/>
              <a:buAutoNum type="alphaLcParenR"/>
            </a:pPr>
            <a:r>
              <a:rPr lang="en-US" altLang="en-US" sz="4000" b="1" dirty="0" smtClean="0">
                <a:solidFill>
                  <a:srgbClr val="FF0000"/>
                </a:solidFill>
                <a:latin typeface="Tahoma" panose="020B0604030504040204" pitchFamily="34" charset="0"/>
                <a:cs typeface="Tahoma" panose="020B0604030504040204" pitchFamily="34" charset="0"/>
              </a:rPr>
              <a:t>Interval.</a:t>
            </a:r>
          </a:p>
          <a:p>
            <a:pPr marL="914400" indent="-511175" algn="just" eaLnBrk="1" hangingPunct="1">
              <a:spcBef>
                <a:spcPct val="50000"/>
              </a:spcBef>
              <a:buFont typeface="+mj-lt"/>
              <a:buAutoNum type="alphaLcParenR"/>
            </a:pPr>
            <a:r>
              <a:rPr lang="en-US" altLang="en-US" sz="4000" b="1" dirty="0" smtClean="0">
                <a:solidFill>
                  <a:srgbClr val="FF0000"/>
                </a:solidFill>
                <a:latin typeface="Tahoma" panose="020B0604030504040204" pitchFamily="34" charset="0"/>
                <a:cs typeface="Tahoma" panose="020B0604030504040204" pitchFamily="34" charset="0"/>
              </a:rPr>
              <a:t>Ratio</a:t>
            </a:r>
            <a:r>
              <a:rPr lang="en-US" altLang="en-US" sz="4000" dirty="0" smtClean="0">
                <a:latin typeface="Tahoma" panose="020B0604030504040204" pitchFamily="34" charset="0"/>
                <a:cs typeface="Tahoma" panose="020B0604030504040204" pitchFamily="34" charset="0"/>
              </a:rPr>
              <a:t>. </a:t>
            </a:r>
            <a:endParaRPr lang="en-US" altLang="en-US" sz="4000" dirty="0">
              <a:latin typeface="Tahoma" panose="020B0604030504040204" pitchFamily="34" charset="0"/>
              <a:cs typeface="Tahoma" panose="020B0604030504040204" pitchFamily="34" charset="0"/>
            </a:endParaRPr>
          </a:p>
        </p:txBody>
      </p:sp>
    </p:spTree>
    <p:extLst>
      <p:ext uri="{BB962C8B-B14F-4D97-AF65-F5344CB8AC3E}">
        <p14:creationId xmlns="" xmlns:p14="http://schemas.microsoft.com/office/powerpoint/2010/main" val="25913465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2356682" y="174999"/>
            <a:ext cx="7720960"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4800" b="1" dirty="0">
                <a:solidFill>
                  <a:srgbClr val="0070C0"/>
                </a:solidFill>
                <a:latin typeface="Arial Black" pitchFamily="34" charset="0"/>
              </a:rPr>
              <a:t>What is </a:t>
            </a:r>
            <a:r>
              <a:rPr lang="en-GB" altLang="en-US" sz="4800" b="1" dirty="0" smtClean="0">
                <a:solidFill>
                  <a:srgbClr val="0070C0"/>
                </a:solidFill>
                <a:latin typeface="Arial Black" pitchFamily="34" charset="0"/>
              </a:rPr>
              <a:t>nominal level?</a:t>
            </a:r>
            <a:endParaRPr lang="en-US" altLang="en-US" sz="4800" b="1" dirty="0">
              <a:solidFill>
                <a:srgbClr val="0070C0"/>
              </a:solidFill>
              <a:latin typeface="Arial Black" pitchFamily="34" charset="0"/>
            </a:endParaRPr>
          </a:p>
        </p:txBody>
      </p:sp>
      <p:sp>
        <p:nvSpPr>
          <p:cNvPr id="7" name="Rectangle 5"/>
          <p:cNvSpPr>
            <a:spLocks noChangeArrowheads="1"/>
          </p:cNvSpPr>
          <p:nvPr/>
        </p:nvSpPr>
        <p:spPr bwMode="auto">
          <a:xfrm>
            <a:off x="537882" y="1013012"/>
            <a:ext cx="11174506" cy="56323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50000"/>
              </a:spcBef>
              <a:buNone/>
            </a:pPr>
            <a:r>
              <a:rPr lang="en-US" altLang="en-US" sz="2600" dirty="0" smtClean="0">
                <a:latin typeface="Tahoma" panose="020B0604030504040204" pitchFamily="34" charset="0"/>
                <a:cs typeface="Tahoma" panose="020B0604030504040204" pitchFamily="34" charset="0"/>
              </a:rPr>
              <a:t>The lowest level of data measurement is nominal level. Number representing nominal level data can be used only to classify or categorize.</a:t>
            </a:r>
          </a:p>
          <a:p>
            <a:pPr algn="just">
              <a:spcBef>
                <a:spcPct val="50000"/>
              </a:spcBef>
              <a:buNone/>
            </a:pPr>
            <a:r>
              <a:rPr lang="en-US" altLang="en-US" sz="2600" dirty="0" smtClean="0">
                <a:latin typeface="Tahoma" panose="020B0604030504040204" pitchFamily="34" charset="0"/>
                <a:cs typeface="Tahoma" panose="020B0604030504040204" pitchFamily="34" charset="0"/>
              </a:rPr>
              <a:t>Example: Which of the following employment classification best describes your area of work?</a:t>
            </a:r>
          </a:p>
          <a:p>
            <a:pPr marL="914400" indent="-457200" algn="just">
              <a:spcBef>
                <a:spcPts val="600"/>
              </a:spcBef>
              <a:buFont typeface="+mj-lt"/>
              <a:buAutoNum type="romanLcPeriod"/>
            </a:pPr>
            <a:r>
              <a:rPr lang="en-US" altLang="en-US" sz="2600" dirty="0" smtClean="0">
                <a:latin typeface="Tahoma" panose="020B0604030504040204" pitchFamily="34" charset="0"/>
                <a:cs typeface="Tahoma" panose="020B0604030504040204" pitchFamily="34" charset="0"/>
              </a:rPr>
              <a:t>Educator.</a:t>
            </a:r>
          </a:p>
          <a:p>
            <a:pPr marL="914400" indent="-457200" algn="just">
              <a:spcBef>
                <a:spcPts val="600"/>
              </a:spcBef>
              <a:buFont typeface="+mj-lt"/>
              <a:buAutoNum type="romanLcPeriod"/>
            </a:pPr>
            <a:r>
              <a:rPr lang="en-US" altLang="en-US" sz="2600" dirty="0" smtClean="0">
                <a:latin typeface="Tahoma" panose="020B0604030504040204" pitchFamily="34" charset="0"/>
                <a:cs typeface="Tahoma" panose="020B0604030504040204" pitchFamily="34" charset="0"/>
              </a:rPr>
              <a:t>Construction worker.</a:t>
            </a:r>
          </a:p>
          <a:p>
            <a:pPr marL="914400" indent="-457200" algn="just">
              <a:spcBef>
                <a:spcPts val="600"/>
              </a:spcBef>
              <a:buFont typeface="+mj-lt"/>
              <a:buAutoNum type="romanLcPeriod"/>
            </a:pPr>
            <a:r>
              <a:rPr lang="en-US" altLang="en-US" sz="2600" dirty="0" smtClean="0">
                <a:latin typeface="Tahoma" panose="020B0604030504040204" pitchFamily="34" charset="0"/>
                <a:cs typeface="Tahoma" panose="020B0604030504040204" pitchFamily="34" charset="0"/>
              </a:rPr>
              <a:t>Manufacturing worker.</a:t>
            </a:r>
          </a:p>
          <a:p>
            <a:pPr marL="914400" indent="-457200" algn="just">
              <a:spcBef>
                <a:spcPts val="600"/>
              </a:spcBef>
              <a:buFont typeface="+mj-lt"/>
              <a:buAutoNum type="romanLcPeriod"/>
            </a:pPr>
            <a:r>
              <a:rPr lang="en-US" altLang="en-US" sz="2600" dirty="0" smtClean="0">
                <a:latin typeface="Tahoma" panose="020B0604030504040204" pitchFamily="34" charset="0"/>
                <a:cs typeface="Tahoma" panose="020B0604030504040204" pitchFamily="34" charset="0"/>
              </a:rPr>
              <a:t>Lawyer.</a:t>
            </a:r>
          </a:p>
          <a:p>
            <a:pPr marL="914400" indent="-457200" algn="just">
              <a:spcBef>
                <a:spcPts val="600"/>
              </a:spcBef>
              <a:buFont typeface="+mj-lt"/>
              <a:buAutoNum type="romanLcPeriod"/>
            </a:pPr>
            <a:r>
              <a:rPr lang="en-US" altLang="en-US" sz="2600" dirty="0" smtClean="0">
                <a:latin typeface="Tahoma" panose="020B0604030504040204" pitchFamily="34" charset="0"/>
                <a:cs typeface="Tahoma" panose="020B0604030504040204" pitchFamily="34" charset="0"/>
              </a:rPr>
              <a:t>Doctor.</a:t>
            </a:r>
          </a:p>
          <a:p>
            <a:pPr marL="914400" indent="-457200" algn="just">
              <a:spcBef>
                <a:spcPts val="600"/>
              </a:spcBef>
              <a:buFont typeface="+mj-lt"/>
              <a:buAutoNum type="romanLcPeriod"/>
            </a:pPr>
            <a:r>
              <a:rPr lang="en-US" altLang="en-US" sz="2600" dirty="0" smtClean="0">
                <a:latin typeface="Tahoma" panose="020B0604030504040204" pitchFamily="34" charset="0"/>
                <a:cs typeface="Tahoma" panose="020B0604030504040204" pitchFamily="34" charset="0"/>
              </a:rPr>
              <a:t>Other.</a:t>
            </a:r>
            <a:endParaRPr lang="en-US" altLang="en-US" sz="2600" dirty="0">
              <a:latin typeface="Tahoma" panose="020B0604030504040204" pitchFamily="34" charset="0"/>
              <a:cs typeface="Tahoma" panose="020B0604030504040204" pitchFamily="34" charset="0"/>
            </a:endParaRPr>
          </a:p>
          <a:p>
            <a:pPr algn="just">
              <a:spcBef>
                <a:spcPts val="600"/>
              </a:spcBef>
              <a:buNone/>
            </a:pPr>
            <a:r>
              <a:rPr lang="en-US" altLang="en-US" sz="2600" dirty="0" smtClean="0">
                <a:latin typeface="Tahoma" panose="020B0604030504040204" pitchFamily="34" charset="0"/>
                <a:cs typeface="Tahoma" panose="020B0604030504040204" pitchFamily="34" charset="0"/>
              </a:rPr>
              <a:t>Suppose that, for computing purposes, an educator is assigned 1, a construction worker a 2, and so on.</a:t>
            </a:r>
          </a:p>
        </p:txBody>
      </p:sp>
      <p:sp>
        <p:nvSpPr>
          <p:cNvPr id="4" name="TextBox 3"/>
          <p:cNvSpPr txBox="1"/>
          <p:nvPr/>
        </p:nvSpPr>
        <p:spPr>
          <a:xfrm>
            <a:off x="5146766" y="2965270"/>
            <a:ext cx="7045234" cy="1323439"/>
          </a:xfrm>
          <a:prstGeom prst="rect">
            <a:avLst/>
          </a:prstGeom>
          <a:noFill/>
          <a:ln w="38100">
            <a:solidFill>
              <a:srgbClr val="FF0000"/>
            </a:solidFill>
          </a:ln>
        </p:spPr>
        <p:txBody>
          <a:bodyPr wrap="square" rtlCol="0">
            <a:spAutoFit/>
          </a:bodyPr>
          <a:lstStyle/>
          <a:p>
            <a:r>
              <a:rPr lang="en-US" sz="2800" dirty="0" smtClean="0">
                <a:solidFill>
                  <a:srgbClr val="FF0000"/>
                </a:solidFill>
              </a:rPr>
              <a:t>Here :                   </a:t>
            </a:r>
            <a:r>
              <a:rPr lang="en-US" sz="4000" dirty="0" smtClean="0">
                <a:solidFill>
                  <a:srgbClr val="FF0000"/>
                </a:solidFill>
              </a:rPr>
              <a:t>1  +  2  ≠  3 </a:t>
            </a:r>
            <a:endParaRPr lang="en-US" sz="2800" dirty="0" smtClean="0">
              <a:solidFill>
                <a:srgbClr val="FF0000"/>
              </a:solidFill>
            </a:endParaRPr>
          </a:p>
          <a:p>
            <a:pPr algn="ctr"/>
            <a:r>
              <a:rPr lang="en-US" sz="2800" dirty="0" smtClean="0">
                <a:solidFill>
                  <a:srgbClr val="FF0000"/>
                </a:solidFill>
              </a:rPr>
              <a:t>(</a:t>
            </a:r>
            <a:r>
              <a:rPr lang="en-US" altLang="en-US" sz="2000" dirty="0" smtClean="0">
                <a:solidFill>
                  <a:srgbClr val="FF0000"/>
                </a:solidFill>
                <a:latin typeface="Tahoma" panose="020B0604030504040204" pitchFamily="34" charset="0"/>
                <a:cs typeface="Tahoma" panose="020B0604030504040204" pitchFamily="34" charset="0"/>
              </a:rPr>
              <a:t>Educator + Construction worker </a:t>
            </a:r>
            <a:r>
              <a:rPr lang="en-US" sz="4000" dirty="0" smtClean="0">
                <a:solidFill>
                  <a:srgbClr val="FF0000"/>
                </a:solidFill>
              </a:rPr>
              <a:t>≠ </a:t>
            </a:r>
            <a:r>
              <a:rPr lang="en-US" sz="2000" dirty="0" smtClean="0">
                <a:solidFill>
                  <a:srgbClr val="FF0000"/>
                </a:solidFill>
              </a:rPr>
              <a:t>Manufacturing worker</a:t>
            </a:r>
            <a:r>
              <a:rPr lang="en-US" sz="2800" dirty="0" smtClean="0">
                <a:solidFill>
                  <a:srgbClr val="FF0000"/>
                </a:solidFill>
              </a:rPr>
              <a:t>)</a:t>
            </a:r>
            <a:endParaRPr lang="en-US" sz="2800" dirty="0">
              <a:solidFill>
                <a:srgbClr val="FF0000"/>
              </a:solidFill>
            </a:endParaRPr>
          </a:p>
        </p:txBody>
      </p:sp>
    </p:spTree>
    <p:extLst>
      <p:ext uri="{BB962C8B-B14F-4D97-AF65-F5344CB8AC3E}">
        <p14:creationId xmlns="" xmlns:p14="http://schemas.microsoft.com/office/powerpoint/2010/main" val="4764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2110958" y="237061"/>
            <a:ext cx="7393242"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4800" b="1" dirty="0" smtClean="0">
                <a:solidFill>
                  <a:srgbClr val="0070C0"/>
                </a:solidFill>
                <a:effectLst>
                  <a:outerShdw blurRad="38100" dist="38100" dir="2700000" algn="tl">
                    <a:srgbClr val="000000">
                      <a:alpha val="43137"/>
                    </a:srgbClr>
                  </a:outerShdw>
                </a:effectLst>
                <a:latin typeface="Arial Black" pitchFamily="34" charset="0"/>
              </a:rPr>
              <a:t>What is ordinal level?</a:t>
            </a:r>
            <a:endParaRPr lang="en-US" altLang="en-US" sz="4800" b="1" dirty="0">
              <a:solidFill>
                <a:srgbClr val="0070C0"/>
              </a:solidFill>
              <a:effectLst>
                <a:outerShdw blurRad="38100" dist="38100" dir="2700000" algn="tl">
                  <a:srgbClr val="000000">
                    <a:alpha val="43137"/>
                  </a:srgbClr>
                </a:outerShdw>
              </a:effectLst>
              <a:latin typeface="Arial Black" pitchFamily="34" charset="0"/>
            </a:endParaRPr>
          </a:p>
        </p:txBody>
      </p:sp>
      <p:sp>
        <p:nvSpPr>
          <p:cNvPr id="7" name="Rectangle 5"/>
          <p:cNvSpPr>
            <a:spLocks noChangeArrowheads="1"/>
          </p:cNvSpPr>
          <p:nvPr/>
        </p:nvSpPr>
        <p:spPr bwMode="auto">
          <a:xfrm>
            <a:off x="416859" y="1545102"/>
            <a:ext cx="11456894" cy="36471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50000"/>
              </a:spcBef>
              <a:buNone/>
            </a:pPr>
            <a:r>
              <a:rPr lang="en-US" altLang="en-US" sz="2600" dirty="0" smtClean="0">
                <a:latin typeface="Tahoma" panose="020B0604030504040204" pitchFamily="34" charset="0"/>
                <a:cs typeface="Tahoma" panose="020B0604030504040204" pitchFamily="34" charset="0"/>
              </a:rPr>
              <a:t>Ordinal level data measurements higher than the nominal level. In addition to the nominal level capabilities, ordinal level measurement can be used to rank objects.</a:t>
            </a:r>
          </a:p>
          <a:p>
            <a:pPr algn="just">
              <a:spcBef>
                <a:spcPct val="50000"/>
              </a:spcBef>
              <a:buNone/>
            </a:pPr>
            <a:r>
              <a:rPr lang="en-US" altLang="en-US" sz="2600" dirty="0" smtClean="0">
                <a:latin typeface="Tahoma" panose="020B0604030504040204" pitchFamily="34" charset="0"/>
                <a:cs typeface="Tahoma" panose="020B0604030504040204" pitchFamily="34" charset="0"/>
              </a:rPr>
              <a:t>Example: The computer tutorial is</a:t>
            </a:r>
          </a:p>
          <a:p>
            <a:pPr algn="just">
              <a:spcBef>
                <a:spcPct val="50000"/>
              </a:spcBef>
              <a:buNone/>
            </a:pPr>
            <a:endParaRPr lang="en-US" altLang="en-US" sz="2600" dirty="0">
              <a:latin typeface="Tahoma" panose="020B0604030504040204" pitchFamily="34" charset="0"/>
              <a:cs typeface="Tahoma" panose="020B0604030504040204" pitchFamily="34" charset="0"/>
            </a:endParaRPr>
          </a:p>
          <a:p>
            <a:pPr algn="just">
              <a:spcBef>
                <a:spcPct val="50000"/>
              </a:spcBef>
              <a:buNone/>
            </a:pPr>
            <a:r>
              <a:rPr lang="en-US" altLang="en-US" sz="2200" dirty="0" smtClean="0">
                <a:solidFill>
                  <a:srgbClr val="FF0000"/>
                </a:solidFill>
                <a:latin typeface="Tahoma" panose="020B0604030504040204" pitchFamily="34" charset="0"/>
                <a:cs typeface="Tahoma" panose="020B0604030504040204" pitchFamily="34" charset="0"/>
              </a:rPr>
              <a:t>Not helpful    somewhat helpful      moderately helpful     very helpful     extremely helpful </a:t>
            </a:r>
          </a:p>
          <a:p>
            <a:pPr algn="just">
              <a:spcBef>
                <a:spcPct val="50000"/>
              </a:spcBef>
              <a:buNone/>
            </a:pPr>
            <a:r>
              <a:rPr lang="en-US" altLang="en-US" sz="2200" b="1" dirty="0">
                <a:solidFill>
                  <a:srgbClr val="FF0000"/>
                </a:solidFill>
                <a:latin typeface="Tahoma" panose="020B0604030504040204" pitchFamily="34" charset="0"/>
                <a:cs typeface="Tahoma" panose="020B0604030504040204" pitchFamily="34" charset="0"/>
              </a:rPr>
              <a:t> </a:t>
            </a:r>
            <a:r>
              <a:rPr lang="en-US" altLang="en-US" sz="2200" b="1" dirty="0" smtClean="0">
                <a:solidFill>
                  <a:srgbClr val="FF0000"/>
                </a:solidFill>
                <a:latin typeface="Tahoma" panose="020B0604030504040204" pitchFamily="34" charset="0"/>
                <a:cs typeface="Tahoma" panose="020B0604030504040204" pitchFamily="34" charset="0"/>
              </a:rPr>
              <a:t>      </a:t>
            </a:r>
            <a:r>
              <a:rPr lang="en-US" altLang="en-US" sz="2800" b="1" dirty="0" smtClean="0">
                <a:solidFill>
                  <a:srgbClr val="FF0000"/>
                </a:solidFill>
                <a:latin typeface="Tahoma" panose="020B0604030504040204" pitchFamily="34" charset="0"/>
                <a:cs typeface="Tahoma" panose="020B0604030504040204" pitchFamily="34" charset="0"/>
              </a:rPr>
              <a:t>1                  2                        3                    4                    5</a:t>
            </a:r>
            <a:endParaRPr lang="en-US" altLang="en-US" sz="2800" b="1" dirty="0">
              <a:solidFill>
                <a:srgbClr val="FF0000"/>
              </a:solidFill>
              <a:latin typeface="Tahoma" panose="020B0604030504040204" pitchFamily="34" charset="0"/>
              <a:cs typeface="Tahoma" panose="020B0604030504040204" pitchFamily="34" charset="0"/>
            </a:endParaRPr>
          </a:p>
        </p:txBody>
      </p:sp>
    </p:spTree>
    <p:extLst>
      <p:ext uri="{BB962C8B-B14F-4D97-AF65-F5344CB8AC3E}">
        <p14:creationId xmlns="" xmlns:p14="http://schemas.microsoft.com/office/powerpoint/2010/main" val="16678209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2496864" y="197743"/>
            <a:ext cx="7569636"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GB" altLang="en-US" sz="4800" b="1" dirty="0" smtClean="0">
                <a:solidFill>
                  <a:srgbClr val="0070C0"/>
                </a:solidFill>
                <a:effectLst>
                  <a:outerShdw blurRad="38100" dist="38100" dir="2700000" algn="tl">
                    <a:srgbClr val="000000">
                      <a:alpha val="43137"/>
                    </a:srgbClr>
                  </a:outerShdw>
                </a:effectLst>
                <a:latin typeface="Arial Black" pitchFamily="34" charset="0"/>
              </a:rPr>
              <a:t>What is interval data?</a:t>
            </a:r>
            <a:endParaRPr lang="en-US" altLang="en-US" sz="4800" b="1" dirty="0">
              <a:solidFill>
                <a:srgbClr val="0070C0"/>
              </a:solidFill>
              <a:effectLst>
                <a:outerShdw blurRad="38100" dist="38100" dir="2700000" algn="tl">
                  <a:srgbClr val="000000">
                    <a:alpha val="43137"/>
                  </a:srgbClr>
                </a:outerShdw>
              </a:effectLst>
              <a:latin typeface="Arial Black" pitchFamily="34" charset="0"/>
            </a:endParaRPr>
          </a:p>
        </p:txBody>
      </p:sp>
      <p:sp>
        <p:nvSpPr>
          <p:cNvPr id="7" name="Rectangle 5"/>
          <p:cNvSpPr>
            <a:spLocks noChangeArrowheads="1"/>
          </p:cNvSpPr>
          <p:nvPr/>
        </p:nvSpPr>
        <p:spPr bwMode="auto">
          <a:xfrm>
            <a:off x="689113" y="1298715"/>
            <a:ext cx="10827026" cy="44319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50000"/>
              </a:spcBef>
              <a:buNone/>
            </a:pPr>
            <a:r>
              <a:rPr lang="en-US" altLang="en-US" sz="2600" dirty="0" smtClean="0">
                <a:latin typeface="Tahoma" panose="020B0604030504040204" pitchFamily="34" charset="0"/>
                <a:cs typeface="Tahoma" panose="020B0604030504040204" pitchFamily="34" charset="0"/>
              </a:rPr>
              <a:t>Interval level data measurement is the next to the highest level of data in which the distances between consecutive numbers have meaning and the data are always numerical.</a:t>
            </a:r>
          </a:p>
          <a:p>
            <a:pPr algn="just">
              <a:spcBef>
                <a:spcPct val="50000"/>
              </a:spcBef>
              <a:buNone/>
            </a:pPr>
            <a:endParaRPr lang="en-US" altLang="en-US" sz="1600" dirty="0" smtClean="0">
              <a:latin typeface="Tahoma" panose="020B0604030504040204" pitchFamily="34" charset="0"/>
              <a:cs typeface="Tahoma" panose="020B0604030504040204" pitchFamily="34" charset="0"/>
            </a:endParaRPr>
          </a:p>
          <a:p>
            <a:pPr algn="just">
              <a:spcBef>
                <a:spcPct val="50000"/>
              </a:spcBef>
              <a:buNone/>
            </a:pPr>
            <a:r>
              <a:rPr lang="en-US" altLang="en-US" sz="2600" dirty="0" smtClean="0">
                <a:latin typeface="Tahoma" panose="020B0604030504040204" pitchFamily="34" charset="0"/>
                <a:cs typeface="Tahoma" panose="020B0604030504040204" pitchFamily="34" charset="0"/>
              </a:rPr>
              <a:t>The distances represented by the differences between consecutive numbers are equal; that is interval data have equal intervals.</a:t>
            </a:r>
          </a:p>
          <a:p>
            <a:pPr algn="just">
              <a:spcBef>
                <a:spcPct val="50000"/>
              </a:spcBef>
              <a:buNone/>
            </a:pPr>
            <a:endParaRPr lang="en-US" altLang="en-US" sz="1600" dirty="0" smtClean="0">
              <a:latin typeface="Tahoma" panose="020B0604030504040204" pitchFamily="34" charset="0"/>
              <a:cs typeface="Tahoma" panose="020B0604030504040204" pitchFamily="34" charset="0"/>
            </a:endParaRPr>
          </a:p>
          <a:p>
            <a:pPr algn="just">
              <a:spcBef>
                <a:spcPct val="50000"/>
              </a:spcBef>
              <a:buNone/>
            </a:pPr>
            <a:r>
              <a:rPr lang="en-US" altLang="en-US" sz="2600" dirty="0" smtClean="0">
                <a:latin typeface="Tahoma" panose="020B0604030504040204" pitchFamily="34" charset="0"/>
                <a:cs typeface="Tahoma" panose="020B0604030504040204" pitchFamily="34" charset="0"/>
              </a:rPr>
              <a:t>Example: Interval measurement is Fahrenheit temperature with Fahrenheit temperature numbers, the temperatures consecutive readings, such as 20</a:t>
            </a:r>
            <a:r>
              <a:rPr lang="en-US" altLang="en-US" sz="2600" dirty="0" smtClean="0">
                <a:latin typeface="Tahoma" panose="020B0604030504040204" pitchFamily="34" charset="0"/>
                <a:cs typeface="Tahoma" panose="020B0604030504040204" pitchFamily="34" charset="0"/>
                <a:sym typeface="Symbol" panose="05050102010706020507" pitchFamily="18" charset="2"/>
              </a:rPr>
              <a:t>, 21 and 22 are the same.</a:t>
            </a:r>
            <a:endParaRPr lang="en-US" altLang="en-US" sz="2600" dirty="0">
              <a:latin typeface="Tahoma" panose="020B0604030504040204" pitchFamily="34" charset="0"/>
              <a:cs typeface="Tahoma" panose="020B0604030504040204" pitchFamily="34" charset="0"/>
            </a:endParaRPr>
          </a:p>
        </p:txBody>
      </p:sp>
    </p:spTree>
    <p:extLst>
      <p:ext uri="{BB962C8B-B14F-4D97-AF65-F5344CB8AC3E}">
        <p14:creationId xmlns="" xmlns:p14="http://schemas.microsoft.com/office/powerpoint/2010/main" val="7351884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2954467" y="143761"/>
            <a:ext cx="6624506"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4800" b="1" dirty="0" smtClean="0">
                <a:solidFill>
                  <a:srgbClr val="0070C0"/>
                </a:solidFill>
                <a:latin typeface="Arial Black" pitchFamily="34" charset="0"/>
              </a:rPr>
              <a:t>What is ratio level?</a:t>
            </a:r>
            <a:endParaRPr lang="en-US" altLang="en-US" sz="4800" b="1" dirty="0">
              <a:solidFill>
                <a:srgbClr val="0070C0"/>
              </a:solidFill>
              <a:latin typeface="Arial Black" pitchFamily="34" charset="0"/>
            </a:endParaRPr>
          </a:p>
        </p:txBody>
      </p:sp>
      <p:sp>
        <p:nvSpPr>
          <p:cNvPr id="7" name="Rectangle 5"/>
          <p:cNvSpPr>
            <a:spLocks noChangeArrowheads="1"/>
          </p:cNvSpPr>
          <p:nvPr/>
        </p:nvSpPr>
        <p:spPr bwMode="auto">
          <a:xfrm>
            <a:off x="731520" y="1066800"/>
            <a:ext cx="11013440" cy="42473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457200" indent="-457200" algn="just">
              <a:spcBef>
                <a:spcPct val="50000"/>
              </a:spcBef>
            </a:pPr>
            <a:r>
              <a:rPr lang="en-US" altLang="en-US" sz="3600" dirty="0" smtClean="0">
                <a:latin typeface="Tahoma" panose="020B0604030504040204" pitchFamily="34" charset="0"/>
                <a:cs typeface="Tahoma" panose="020B0604030504040204" pitchFamily="34" charset="0"/>
              </a:rPr>
              <a:t>Ratio level measurement is the highest measurement. Ratio data have the same properties as interval data, but ratio data have an absolute 0, and the ratio of two numbers is meaningful.</a:t>
            </a:r>
          </a:p>
          <a:p>
            <a:pPr marL="457200" indent="-457200" algn="just">
              <a:spcBef>
                <a:spcPct val="50000"/>
              </a:spcBef>
            </a:pPr>
            <a:r>
              <a:rPr lang="en-US" altLang="en-US" sz="3600" dirty="0" smtClean="0">
                <a:latin typeface="Tahoma" panose="020B0604030504040204" pitchFamily="34" charset="0"/>
                <a:cs typeface="Tahoma" panose="020B0604030504040204" pitchFamily="34" charset="0"/>
              </a:rPr>
              <a:t>The motion of absolute zero means that zero is fixed, and the zero value in the data represents the absence of the characteristic being studied.  </a:t>
            </a:r>
            <a:endParaRPr lang="en-US" altLang="en-US" sz="3600" dirty="0">
              <a:latin typeface="Tahoma" panose="020B0604030504040204" pitchFamily="34" charset="0"/>
              <a:cs typeface="Tahoma" panose="020B0604030504040204" pitchFamily="34" charset="0"/>
            </a:endParaRPr>
          </a:p>
        </p:txBody>
      </p:sp>
    </p:spTree>
    <p:extLst>
      <p:ext uri="{BB962C8B-B14F-4D97-AF65-F5344CB8AC3E}">
        <p14:creationId xmlns="" xmlns:p14="http://schemas.microsoft.com/office/powerpoint/2010/main" val="3709338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2730947" y="143761"/>
            <a:ext cx="6624506"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4800" b="1" dirty="0" smtClean="0">
                <a:solidFill>
                  <a:srgbClr val="0070C0"/>
                </a:solidFill>
                <a:effectLst>
                  <a:outerShdw blurRad="38100" dist="38100" dir="2700000" algn="tl">
                    <a:srgbClr val="000000">
                      <a:alpha val="43137"/>
                    </a:srgbClr>
                  </a:outerShdw>
                </a:effectLst>
                <a:latin typeface="Arial Black" pitchFamily="34" charset="0"/>
              </a:rPr>
              <a:t>What is ratio level?</a:t>
            </a:r>
            <a:endParaRPr lang="en-US" altLang="en-US" sz="4800" b="1" dirty="0">
              <a:solidFill>
                <a:srgbClr val="0070C0"/>
              </a:solidFill>
              <a:effectLst>
                <a:outerShdw blurRad="38100" dist="38100" dir="2700000" algn="tl">
                  <a:srgbClr val="000000">
                    <a:alpha val="43137"/>
                  </a:srgbClr>
                </a:outerShdw>
              </a:effectLst>
              <a:latin typeface="Arial Black" pitchFamily="34" charset="0"/>
            </a:endParaRPr>
          </a:p>
        </p:txBody>
      </p:sp>
      <p:sp>
        <p:nvSpPr>
          <p:cNvPr id="7" name="Rectangle 5"/>
          <p:cNvSpPr>
            <a:spLocks noChangeArrowheads="1"/>
          </p:cNvSpPr>
          <p:nvPr/>
        </p:nvSpPr>
        <p:spPr bwMode="auto">
          <a:xfrm>
            <a:off x="386080" y="1209040"/>
            <a:ext cx="11324215" cy="48013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50000"/>
              </a:spcBef>
              <a:buNone/>
            </a:pPr>
            <a:r>
              <a:rPr lang="en-US" altLang="en-US" sz="3600" dirty="0" smtClean="0">
                <a:latin typeface="Tahoma" panose="020B0604030504040204" pitchFamily="34" charset="0"/>
                <a:cs typeface="Tahoma" panose="020B0604030504040204" pitchFamily="34" charset="0"/>
              </a:rPr>
              <a:t>Example: Height, weight, time, kelvin temperature with ratio data, a researcher can state that </a:t>
            </a:r>
            <a:r>
              <a:rPr lang="en-US" altLang="en-US" sz="3600" b="1" dirty="0" smtClean="0">
                <a:solidFill>
                  <a:srgbClr val="00B050"/>
                </a:solidFill>
                <a:latin typeface="Tahoma" panose="020B0604030504040204" pitchFamily="34" charset="0"/>
                <a:cs typeface="Tahoma" panose="020B0604030504040204" pitchFamily="34" charset="0"/>
              </a:rPr>
              <a:t>180</a:t>
            </a:r>
            <a:r>
              <a:rPr lang="en-US" altLang="en-US" sz="3600" dirty="0" smtClean="0">
                <a:latin typeface="Tahoma" panose="020B0604030504040204" pitchFamily="34" charset="0"/>
                <a:cs typeface="Tahoma" panose="020B0604030504040204" pitchFamily="34" charset="0"/>
              </a:rPr>
              <a:t> pounds of weight is twice as much as </a:t>
            </a:r>
            <a:r>
              <a:rPr lang="en-US" altLang="en-US" sz="3600" b="1" dirty="0" smtClean="0">
                <a:solidFill>
                  <a:srgbClr val="00B050"/>
                </a:solidFill>
                <a:latin typeface="Tahoma" panose="020B0604030504040204" pitchFamily="34" charset="0"/>
                <a:cs typeface="Tahoma" panose="020B0604030504040204" pitchFamily="34" charset="0"/>
              </a:rPr>
              <a:t>90</a:t>
            </a:r>
            <a:r>
              <a:rPr lang="en-US" altLang="en-US" sz="3600" dirty="0" smtClean="0">
                <a:latin typeface="Tahoma" panose="020B0604030504040204" pitchFamily="34" charset="0"/>
                <a:cs typeface="Tahoma" panose="020B0604030504040204" pitchFamily="34" charset="0"/>
              </a:rPr>
              <a:t> pounds or in other words, make a ratio of </a:t>
            </a:r>
            <a:r>
              <a:rPr lang="en-US" altLang="en-US" sz="3600" b="1" dirty="0" smtClean="0">
                <a:solidFill>
                  <a:srgbClr val="FF0000"/>
                </a:solidFill>
                <a:latin typeface="Tahoma" panose="020B0604030504040204" pitchFamily="34" charset="0"/>
                <a:cs typeface="Tahoma" panose="020B0604030504040204" pitchFamily="34" charset="0"/>
              </a:rPr>
              <a:t>180:90</a:t>
            </a:r>
            <a:r>
              <a:rPr lang="en-US" altLang="en-US" sz="3600" dirty="0" smtClean="0">
                <a:latin typeface="Tahoma" panose="020B0604030504040204" pitchFamily="34" charset="0"/>
                <a:cs typeface="Tahoma" panose="020B0604030504040204" pitchFamily="34" charset="0"/>
              </a:rPr>
              <a:t>. </a:t>
            </a:r>
            <a:r>
              <a:rPr lang="en-US" altLang="en-US" sz="3600" dirty="0">
                <a:latin typeface="Tahoma" panose="020B0604030504040204" pitchFamily="34" charset="0"/>
                <a:cs typeface="Tahoma" panose="020B0604030504040204" pitchFamily="34" charset="0"/>
              </a:rPr>
              <a:t>M</a:t>
            </a:r>
            <a:r>
              <a:rPr lang="en-US" altLang="en-US" sz="3600" dirty="0" smtClean="0">
                <a:latin typeface="Tahoma" panose="020B0604030504040204" pitchFamily="34" charset="0"/>
                <a:cs typeface="Tahoma" panose="020B0604030504040204" pitchFamily="34" charset="0"/>
              </a:rPr>
              <a:t>any of the data by machines in industry are ratio data.</a:t>
            </a:r>
          </a:p>
          <a:p>
            <a:pPr algn="just">
              <a:spcBef>
                <a:spcPct val="50000"/>
              </a:spcBef>
              <a:buNone/>
            </a:pPr>
            <a:r>
              <a:rPr lang="en-US" altLang="en-US" sz="3600" dirty="0" smtClean="0">
                <a:latin typeface="Tahoma" panose="020B0604030504040204" pitchFamily="34" charset="0"/>
                <a:cs typeface="Tahoma" panose="020B0604030504040204" pitchFamily="34" charset="0"/>
              </a:rPr>
              <a:t>Other example: Production cycle time, work measurement time, passenger miles, number of trucks sold, complaints per 10, for fillers.</a:t>
            </a:r>
            <a:endParaRPr lang="en-US" altLang="en-US" sz="3600" dirty="0">
              <a:latin typeface="Tahoma" panose="020B0604030504040204" pitchFamily="34" charset="0"/>
              <a:cs typeface="Tahoma" panose="020B0604030504040204" pitchFamily="34" charset="0"/>
            </a:endParaRPr>
          </a:p>
        </p:txBody>
      </p:sp>
    </p:spTree>
    <p:extLst>
      <p:ext uri="{BB962C8B-B14F-4D97-AF65-F5344CB8AC3E}">
        <p14:creationId xmlns="" xmlns:p14="http://schemas.microsoft.com/office/powerpoint/2010/main" val="9020435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4" descr="trochim validity intro"/>
          <p:cNvPicPr>
            <a:picLocks noChangeAspect="1" noChangeArrowheads="1"/>
          </p:cNvPicPr>
          <p:nvPr/>
        </p:nvPicPr>
        <p:blipFill>
          <a:blip r:embed="rId2" cstate="print"/>
          <a:srcRect/>
          <a:stretch>
            <a:fillRect/>
          </a:stretch>
        </p:blipFill>
        <p:spPr bwMode="auto">
          <a:xfrm>
            <a:off x="101600" y="685800"/>
            <a:ext cx="11887200" cy="5551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effectLst>
            <a:outerShdw dist="35921" dir="2700000" algn="ctr" rotWithShape="0">
              <a:srgbClr val="000000"/>
            </a:outerShdw>
          </a:effectLst>
        </p:spPr>
        <p:txBody>
          <a:bodyPr lIns="90488" tIns="44450" rIns="90488" bIns="44450" rtlCol="0">
            <a:normAutofit/>
          </a:bodyPr>
          <a:lstStyle/>
          <a:p>
            <a:pPr eaLnBrk="1" fontAlgn="auto" hangingPunct="1">
              <a:spcAft>
                <a:spcPts val="0"/>
              </a:spcAft>
              <a:defRPr/>
            </a:pPr>
            <a:r>
              <a:rPr lang="en-US" smtClean="0"/>
              <a:t>The Validity Questions Are </a:t>
            </a:r>
            <a:r>
              <a:rPr lang="en-US" i="1" smtClean="0"/>
              <a:t>Cumulative</a:t>
            </a:r>
            <a:r>
              <a:rPr lang="en-US" smtClean="0"/>
              <a:t>...</a:t>
            </a:r>
          </a:p>
        </p:txBody>
      </p:sp>
      <p:grpSp>
        <p:nvGrpSpPr>
          <p:cNvPr id="2" name="Group 3"/>
          <p:cNvGrpSpPr>
            <a:grpSpLocks/>
          </p:cNvGrpSpPr>
          <p:nvPr/>
        </p:nvGrpSpPr>
        <p:grpSpPr bwMode="auto">
          <a:xfrm>
            <a:off x="1221317" y="1181100"/>
            <a:ext cx="10109200" cy="5365750"/>
            <a:chOff x="577" y="744"/>
            <a:chExt cx="4776" cy="3380"/>
          </a:xfrm>
        </p:grpSpPr>
        <p:sp>
          <p:nvSpPr>
            <p:cNvPr id="56324" name="Freeform 4"/>
            <p:cNvSpPr>
              <a:spLocks/>
            </p:cNvSpPr>
            <p:nvPr/>
          </p:nvSpPr>
          <p:spPr bwMode="auto">
            <a:xfrm>
              <a:off x="577" y="744"/>
              <a:ext cx="4776" cy="3375"/>
            </a:xfrm>
            <a:custGeom>
              <a:avLst/>
              <a:gdLst>
                <a:gd name="T0" fmla="*/ 925 w 4776"/>
                <a:gd name="T1" fmla="*/ 3374 h 3375"/>
                <a:gd name="T2" fmla="*/ 0 w 4776"/>
                <a:gd name="T3" fmla="*/ 2666 h 3375"/>
                <a:gd name="T4" fmla="*/ 0 w 4776"/>
                <a:gd name="T5" fmla="*/ 2076 h 3375"/>
                <a:gd name="T6" fmla="*/ 771 w 4776"/>
                <a:gd name="T7" fmla="*/ 2076 h 3375"/>
                <a:gd name="T8" fmla="*/ 771 w 4776"/>
                <a:gd name="T9" fmla="*/ 1560 h 3375"/>
                <a:gd name="T10" fmla="*/ 1541 w 4776"/>
                <a:gd name="T11" fmla="*/ 1560 h 3375"/>
                <a:gd name="T12" fmla="*/ 1541 w 4776"/>
                <a:gd name="T13" fmla="*/ 1041 h 3375"/>
                <a:gd name="T14" fmla="*/ 2312 w 4776"/>
                <a:gd name="T15" fmla="*/ 1041 h 3375"/>
                <a:gd name="T16" fmla="*/ 2312 w 4776"/>
                <a:gd name="T17" fmla="*/ 522 h 3375"/>
                <a:gd name="T18" fmla="*/ 3080 w 4776"/>
                <a:gd name="T19" fmla="*/ 522 h 3375"/>
                <a:gd name="T20" fmla="*/ 3080 w 4776"/>
                <a:gd name="T21" fmla="*/ 3 h 3375"/>
                <a:gd name="T22" fmla="*/ 3850 w 4776"/>
                <a:gd name="T23" fmla="*/ 0 h 3375"/>
                <a:gd name="T24" fmla="*/ 4775 w 4776"/>
                <a:gd name="T25" fmla="*/ 649 h 3375"/>
                <a:gd name="T26" fmla="*/ 925 w 4776"/>
                <a:gd name="T27" fmla="*/ 3374 h 33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776"/>
                <a:gd name="T43" fmla="*/ 0 h 3375"/>
                <a:gd name="T44" fmla="*/ 4776 w 4776"/>
                <a:gd name="T45" fmla="*/ 3375 h 337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776" h="3375">
                  <a:moveTo>
                    <a:pt x="925" y="3374"/>
                  </a:moveTo>
                  <a:lnTo>
                    <a:pt x="0" y="2666"/>
                  </a:lnTo>
                  <a:lnTo>
                    <a:pt x="0" y="2076"/>
                  </a:lnTo>
                  <a:lnTo>
                    <a:pt x="771" y="2076"/>
                  </a:lnTo>
                  <a:lnTo>
                    <a:pt x="771" y="1560"/>
                  </a:lnTo>
                  <a:lnTo>
                    <a:pt x="1541" y="1560"/>
                  </a:lnTo>
                  <a:lnTo>
                    <a:pt x="1541" y="1041"/>
                  </a:lnTo>
                  <a:lnTo>
                    <a:pt x="2312" y="1041"/>
                  </a:lnTo>
                  <a:lnTo>
                    <a:pt x="2312" y="522"/>
                  </a:lnTo>
                  <a:lnTo>
                    <a:pt x="3080" y="522"/>
                  </a:lnTo>
                  <a:lnTo>
                    <a:pt x="3080" y="3"/>
                  </a:lnTo>
                  <a:lnTo>
                    <a:pt x="3850" y="0"/>
                  </a:lnTo>
                  <a:lnTo>
                    <a:pt x="4775" y="649"/>
                  </a:lnTo>
                  <a:lnTo>
                    <a:pt x="925" y="3374"/>
                  </a:lnTo>
                </a:path>
              </a:pathLst>
            </a:custGeom>
            <a:solidFill>
              <a:srgbClr val="CECECE"/>
            </a:solidFill>
            <a:ln w="12700" cap="rnd">
              <a:noFill/>
              <a:round/>
              <a:headEnd/>
              <a:tailEnd/>
            </a:ln>
          </p:spPr>
          <p:txBody>
            <a:bodyPr/>
            <a:lstStyle/>
            <a:p>
              <a:endParaRPr lang="en-US"/>
            </a:p>
          </p:txBody>
        </p:sp>
        <p:sp>
          <p:nvSpPr>
            <p:cNvPr id="56325" name="Freeform 5"/>
            <p:cNvSpPr>
              <a:spLocks/>
            </p:cNvSpPr>
            <p:nvPr/>
          </p:nvSpPr>
          <p:spPr bwMode="auto">
            <a:xfrm>
              <a:off x="1506" y="1396"/>
              <a:ext cx="3847" cy="2728"/>
            </a:xfrm>
            <a:custGeom>
              <a:avLst/>
              <a:gdLst>
                <a:gd name="T0" fmla="*/ 3846 w 3847"/>
                <a:gd name="T1" fmla="*/ 0 h 2728"/>
                <a:gd name="T2" fmla="*/ 3846 w 3847"/>
                <a:gd name="T3" fmla="*/ 2727 h 2728"/>
                <a:gd name="T4" fmla="*/ 0 w 3847"/>
                <a:gd name="T5" fmla="*/ 2722 h 2728"/>
                <a:gd name="T6" fmla="*/ 0 w 3847"/>
                <a:gd name="T7" fmla="*/ 2074 h 2728"/>
                <a:gd name="T8" fmla="*/ 770 w 3847"/>
                <a:gd name="T9" fmla="*/ 2074 h 2728"/>
                <a:gd name="T10" fmla="*/ 770 w 3847"/>
                <a:gd name="T11" fmla="*/ 1555 h 2728"/>
                <a:gd name="T12" fmla="*/ 1536 w 3847"/>
                <a:gd name="T13" fmla="*/ 1555 h 2728"/>
                <a:gd name="T14" fmla="*/ 1536 w 3847"/>
                <a:gd name="T15" fmla="*/ 1040 h 2728"/>
                <a:gd name="T16" fmla="*/ 2306 w 3847"/>
                <a:gd name="T17" fmla="*/ 1040 h 2728"/>
                <a:gd name="T18" fmla="*/ 2306 w 3847"/>
                <a:gd name="T19" fmla="*/ 521 h 2728"/>
                <a:gd name="T20" fmla="*/ 3076 w 3847"/>
                <a:gd name="T21" fmla="*/ 521 h 2728"/>
                <a:gd name="T22" fmla="*/ 3076 w 3847"/>
                <a:gd name="T23" fmla="*/ 3 h 2728"/>
                <a:gd name="T24" fmla="*/ 3846 w 3847"/>
                <a:gd name="T25" fmla="*/ 0 h 27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47"/>
                <a:gd name="T40" fmla="*/ 0 h 2728"/>
                <a:gd name="T41" fmla="*/ 3847 w 3847"/>
                <a:gd name="T42" fmla="*/ 2728 h 27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47" h="2728">
                  <a:moveTo>
                    <a:pt x="3846" y="0"/>
                  </a:moveTo>
                  <a:lnTo>
                    <a:pt x="3846" y="2727"/>
                  </a:lnTo>
                  <a:lnTo>
                    <a:pt x="0" y="2722"/>
                  </a:lnTo>
                  <a:lnTo>
                    <a:pt x="0" y="2074"/>
                  </a:lnTo>
                  <a:lnTo>
                    <a:pt x="770" y="2074"/>
                  </a:lnTo>
                  <a:lnTo>
                    <a:pt x="770" y="1555"/>
                  </a:lnTo>
                  <a:lnTo>
                    <a:pt x="1536" y="1555"/>
                  </a:lnTo>
                  <a:lnTo>
                    <a:pt x="1536" y="1040"/>
                  </a:lnTo>
                  <a:lnTo>
                    <a:pt x="2306" y="1040"/>
                  </a:lnTo>
                  <a:lnTo>
                    <a:pt x="2306" y="521"/>
                  </a:lnTo>
                  <a:lnTo>
                    <a:pt x="3076" y="521"/>
                  </a:lnTo>
                  <a:lnTo>
                    <a:pt x="3076" y="3"/>
                  </a:lnTo>
                  <a:lnTo>
                    <a:pt x="3846" y="0"/>
                  </a:lnTo>
                </a:path>
              </a:pathLst>
            </a:custGeom>
            <a:solidFill>
              <a:srgbClr val="DADADA"/>
            </a:solidFill>
            <a:ln w="12700" cap="rnd">
              <a:noFill/>
              <a:round/>
              <a:headEnd/>
              <a:tailEnd/>
            </a:ln>
          </p:spPr>
          <p:txBody>
            <a:bodyPr/>
            <a:lstStyle/>
            <a:p>
              <a:endParaRPr lang="en-US"/>
            </a:p>
          </p:txBody>
        </p:sp>
        <p:sp>
          <p:nvSpPr>
            <p:cNvPr id="56326" name="Freeform 6"/>
            <p:cNvSpPr>
              <a:spLocks/>
            </p:cNvSpPr>
            <p:nvPr/>
          </p:nvSpPr>
          <p:spPr bwMode="auto">
            <a:xfrm>
              <a:off x="577" y="2830"/>
              <a:ext cx="1684" cy="637"/>
            </a:xfrm>
            <a:custGeom>
              <a:avLst/>
              <a:gdLst>
                <a:gd name="T0" fmla="*/ 0 w 1684"/>
                <a:gd name="T1" fmla="*/ 0 h 637"/>
                <a:gd name="T2" fmla="*/ 765 w 1684"/>
                <a:gd name="T3" fmla="*/ 0 h 637"/>
                <a:gd name="T4" fmla="*/ 1683 w 1684"/>
                <a:gd name="T5" fmla="*/ 636 h 637"/>
                <a:gd name="T6" fmla="*/ 918 w 1684"/>
                <a:gd name="T7" fmla="*/ 636 h 637"/>
                <a:gd name="T8" fmla="*/ 0 w 1684"/>
                <a:gd name="T9" fmla="*/ 0 h 637"/>
                <a:gd name="T10" fmla="*/ 0 60000 65536"/>
                <a:gd name="T11" fmla="*/ 0 60000 65536"/>
                <a:gd name="T12" fmla="*/ 0 60000 65536"/>
                <a:gd name="T13" fmla="*/ 0 60000 65536"/>
                <a:gd name="T14" fmla="*/ 0 60000 65536"/>
                <a:gd name="T15" fmla="*/ 0 w 1684"/>
                <a:gd name="T16" fmla="*/ 0 h 637"/>
                <a:gd name="T17" fmla="*/ 1684 w 1684"/>
                <a:gd name="T18" fmla="*/ 637 h 637"/>
              </a:gdLst>
              <a:ahLst/>
              <a:cxnLst>
                <a:cxn ang="T10">
                  <a:pos x="T0" y="T1"/>
                </a:cxn>
                <a:cxn ang="T11">
                  <a:pos x="T2" y="T3"/>
                </a:cxn>
                <a:cxn ang="T12">
                  <a:pos x="T4" y="T5"/>
                </a:cxn>
                <a:cxn ang="T13">
                  <a:pos x="T6" y="T7"/>
                </a:cxn>
                <a:cxn ang="T14">
                  <a:pos x="T8" y="T9"/>
                </a:cxn>
              </a:cxnLst>
              <a:rect l="T15" t="T16" r="T17" b="T18"/>
              <a:pathLst>
                <a:path w="1684" h="637">
                  <a:moveTo>
                    <a:pt x="0" y="0"/>
                  </a:moveTo>
                  <a:lnTo>
                    <a:pt x="765" y="0"/>
                  </a:lnTo>
                  <a:lnTo>
                    <a:pt x="1683" y="636"/>
                  </a:lnTo>
                  <a:lnTo>
                    <a:pt x="918" y="636"/>
                  </a:lnTo>
                  <a:lnTo>
                    <a:pt x="0" y="0"/>
                  </a:lnTo>
                </a:path>
              </a:pathLst>
            </a:custGeom>
            <a:solidFill>
              <a:srgbClr val="919191"/>
            </a:solidFill>
            <a:ln w="12700" cap="rnd">
              <a:noFill/>
              <a:round/>
              <a:headEnd/>
              <a:tailEnd/>
            </a:ln>
          </p:spPr>
          <p:txBody>
            <a:bodyPr/>
            <a:lstStyle/>
            <a:p>
              <a:endParaRPr lang="en-US"/>
            </a:p>
          </p:txBody>
        </p:sp>
        <p:sp>
          <p:nvSpPr>
            <p:cNvPr id="56327" name="Freeform 7"/>
            <p:cNvSpPr>
              <a:spLocks/>
            </p:cNvSpPr>
            <p:nvPr/>
          </p:nvSpPr>
          <p:spPr bwMode="auto">
            <a:xfrm>
              <a:off x="1351" y="2311"/>
              <a:ext cx="1681" cy="637"/>
            </a:xfrm>
            <a:custGeom>
              <a:avLst/>
              <a:gdLst>
                <a:gd name="T0" fmla="*/ 0 w 1681"/>
                <a:gd name="T1" fmla="*/ 0 h 637"/>
                <a:gd name="T2" fmla="*/ 765 w 1681"/>
                <a:gd name="T3" fmla="*/ 0 h 637"/>
                <a:gd name="T4" fmla="*/ 1680 w 1681"/>
                <a:gd name="T5" fmla="*/ 636 h 637"/>
                <a:gd name="T6" fmla="*/ 918 w 1681"/>
                <a:gd name="T7" fmla="*/ 636 h 637"/>
                <a:gd name="T8" fmla="*/ 0 w 1681"/>
                <a:gd name="T9" fmla="*/ 0 h 637"/>
                <a:gd name="T10" fmla="*/ 0 60000 65536"/>
                <a:gd name="T11" fmla="*/ 0 60000 65536"/>
                <a:gd name="T12" fmla="*/ 0 60000 65536"/>
                <a:gd name="T13" fmla="*/ 0 60000 65536"/>
                <a:gd name="T14" fmla="*/ 0 60000 65536"/>
                <a:gd name="T15" fmla="*/ 0 w 1681"/>
                <a:gd name="T16" fmla="*/ 0 h 637"/>
                <a:gd name="T17" fmla="*/ 1681 w 1681"/>
                <a:gd name="T18" fmla="*/ 637 h 637"/>
              </a:gdLst>
              <a:ahLst/>
              <a:cxnLst>
                <a:cxn ang="T10">
                  <a:pos x="T0" y="T1"/>
                </a:cxn>
                <a:cxn ang="T11">
                  <a:pos x="T2" y="T3"/>
                </a:cxn>
                <a:cxn ang="T12">
                  <a:pos x="T4" y="T5"/>
                </a:cxn>
                <a:cxn ang="T13">
                  <a:pos x="T6" y="T7"/>
                </a:cxn>
                <a:cxn ang="T14">
                  <a:pos x="T8" y="T9"/>
                </a:cxn>
              </a:cxnLst>
              <a:rect l="T15" t="T16" r="T17" b="T18"/>
              <a:pathLst>
                <a:path w="1681" h="637">
                  <a:moveTo>
                    <a:pt x="0" y="0"/>
                  </a:moveTo>
                  <a:lnTo>
                    <a:pt x="765" y="0"/>
                  </a:lnTo>
                  <a:lnTo>
                    <a:pt x="1680" y="636"/>
                  </a:lnTo>
                  <a:lnTo>
                    <a:pt x="918" y="636"/>
                  </a:lnTo>
                  <a:lnTo>
                    <a:pt x="0" y="0"/>
                  </a:lnTo>
                </a:path>
              </a:pathLst>
            </a:custGeom>
            <a:solidFill>
              <a:srgbClr val="919191"/>
            </a:solidFill>
            <a:ln w="12700" cap="rnd">
              <a:noFill/>
              <a:round/>
              <a:headEnd/>
              <a:tailEnd/>
            </a:ln>
          </p:spPr>
          <p:txBody>
            <a:bodyPr/>
            <a:lstStyle/>
            <a:p>
              <a:endParaRPr lang="en-US"/>
            </a:p>
          </p:txBody>
        </p:sp>
        <p:sp>
          <p:nvSpPr>
            <p:cNvPr id="56328" name="Freeform 8"/>
            <p:cNvSpPr>
              <a:spLocks/>
            </p:cNvSpPr>
            <p:nvPr/>
          </p:nvSpPr>
          <p:spPr bwMode="auto">
            <a:xfrm>
              <a:off x="2125" y="1790"/>
              <a:ext cx="1680" cy="636"/>
            </a:xfrm>
            <a:custGeom>
              <a:avLst/>
              <a:gdLst>
                <a:gd name="T0" fmla="*/ 0 w 1680"/>
                <a:gd name="T1" fmla="*/ 0 h 636"/>
                <a:gd name="T2" fmla="*/ 765 w 1680"/>
                <a:gd name="T3" fmla="*/ 0 h 636"/>
                <a:gd name="T4" fmla="*/ 1679 w 1680"/>
                <a:gd name="T5" fmla="*/ 635 h 636"/>
                <a:gd name="T6" fmla="*/ 914 w 1680"/>
                <a:gd name="T7" fmla="*/ 635 h 636"/>
                <a:gd name="T8" fmla="*/ 0 w 1680"/>
                <a:gd name="T9" fmla="*/ 0 h 636"/>
                <a:gd name="T10" fmla="*/ 0 60000 65536"/>
                <a:gd name="T11" fmla="*/ 0 60000 65536"/>
                <a:gd name="T12" fmla="*/ 0 60000 65536"/>
                <a:gd name="T13" fmla="*/ 0 60000 65536"/>
                <a:gd name="T14" fmla="*/ 0 60000 65536"/>
                <a:gd name="T15" fmla="*/ 0 w 1680"/>
                <a:gd name="T16" fmla="*/ 0 h 636"/>
                <a:gd name="T17" fmla="*/ 1680 w 1680"/>
                <a:gd name="T18" fmla="*/ 636 h 636"/>
              </a:gdLst>
              <a:ahLst/>
              <a:cxnLst>
                <a:cxn ang="T10">
                  <a:pos x="T0" y="T1"/>
                </a:cxn>
                <a:cxn ang="T11">
                  <a:pos x="T2" y="T3"/>
                </a:cxn>
                <a:cxn ang="T12">
                  <a:pos x="T4" y="T5"/>
                </a:cxn>
                <a:cxn ang="T13">
                  <a:pos x="T6" y="T7"/>
                </a:cxn>
                <a:cxn ang="T14">
                  <a:pos x="T8" y="T9"/>
                </a:cxn>
              </a:cxnLst>
              <a:rect l="T15" t="T16" r="T17" b="T18"/>
              <a:pathLst>
                <a:path w="1680" h="636">
                  <a:moveTo>
                    <a:pt x="0" y="0"/>
                  </a:moveTo>
                  <a:lnTo>
                    <a:pt x="765" y="0"/>
                  </a:lnTo>
                  <a:lnTo>
                    <a:pt x="1679" y="635"/>
                  </a:lnTo>
                  <a:lnTo>
                    <a:pt x="914" y="635"/>
                  </a:lnTo>
                  <a:lnTo>
                    <a:pt x="0" y="0"/>
                  </a:lnTo>
                </a:path>
              </a:pathLst>
            </a:custGeom>
            <a:solidFill>
              <a:srgbClr val="919191"/>
            </a:solidFill>
            <a:ln w="12700" cap="rnd">
              <a:noFill/>
              <a:round/>
              <a:headEnd/>
              <a:tailEnd/>
            </a:ln>
          </p:spPr>
          <p:txBody>
            <a:bodyPr/>
            <a:lstStyle/>
            <a:p>
              <a:endParaRPr lang="en-US"/>
            </a:p>
          </p:txBody>
        </p:sp>
        <p:sp>
          <p:nvSpPr>
            <p:cNvPr id="56329" name="Freeform 9"/>
            <p:cNvSpPr>
              <a:spLocks/>
            </p:cNvSpPr>
            <p:nvPr/>
          </p:nvSpPr>
          <p:spPr bwMode="auto">
            <a:xfrm>
              <a:off x="2898" y="1268"/>
              <a:ext cx="1681" cy="637"/>
            </a:xfrm>
            <a:custGeom>
              <a:avLst/>
              <a:gdLst>
                <a:gd name="T0" fmla="*/ 0 w 1681"/>
                <a:gd name="T1" fmla="*/ 0 h 637"/>
                <a:gd name="T2" fmla="*/ 762 w 1681"/>
                <a:gd name="T3" fmla="*/ 0 h 637"/>
                <a:gd name="T4" fmla="*/ 1680 w 1681"/>
                <a:gd name="T5" fmla="*/ 636 h 637"/>
                <a:gd name="T6" fmla="*/ 915 w 1681"/>
                <a:gd name="T7" fmla="*/ 636 h 637"/>
                <a:gd name="T8" fmla="*/ 0 w 1681"/>
                <a:gd name="T9" fmla="*/ 0 h 637"/>
                <a:gd name="T10" fmla="*/ 0 60000 65536"/>
                <a:gd name="T11" fmla="*/ 0 60000 65536"/>
                <a:gd name="T12" fmla="*/ 0 60000 65536"/>
                <a:gd name="T13" fmla="*/ 0 60000 65536"/>
                <a:gd name="T14" fmla="*/ 0 60000 65536"/>
                <a:gd name="T15" fmla="*/ 0 w 1681"/>
                <a:gd name="T16" fmla="*/ 0 h 637"/>
                <a:gd name="T17" fmla="*/ 1681 w 1681"/>
                <a:gd name="T18" fmla="*/ 637 h 637"/>
              </a:gdLst>
              <a:ahLst/>
              <a:cxnLst>
                <a:cxn ang="T10">
                  <a:pos x="T0" y="T1"/>
                </a:cxn>
                <a:cxn ang="T11">
                  <a:pos x="T2" y="T3"/>
                </a:cxn>
                <a:cxn ang="T12">
                  <a:pos x="T4" y="T5"/>
                </a:cxn>
                <a:cxn ang="T13">
                  <a:pos x="T6" y="T7"/>
                </a:cxn>
                <a:cxn ang="T14">
                  <a:pos x="T8" y="T9"/>
                </a:cxn>
              </a:cxnLst>
              <a:rect l="T15" t="T16" r="T17" b="T18"/>
              <a:pathLst>
                <a:path w="1681" h="637">
                  <a:moveTo>
                    <a:pt x="0" y="0"/>
                  </a:moveTo>
                  <a:lnTo>
                    <a:pt x="762" y="0"/>
                  </a:lnTo>
                  <a:lnTo>
                    <a:pt x="1680" y="636"/>
                  </a:lnTo>
                  <a:lnTo>
                    <a:pt x="915" y="636"/>
                  </a:lnTo>
                  <a:lnTo>
                    <a:pt x="0" y="0"/>
                  </a:lnTo>
                </a:path>
              </a:pathLst>
            </a:custGeom>
            <a:solidFill>
              <a:srgbClr val="919191"/>
            </a:solidFill>
            <a:ln w="12700" cap="rnd">
              <a:noFill/>
              <a:round/>
              <a:headEnd/>
              <a:tailEnd/>
            </a:ln>
          </p:spPr>
          <p:txBody>
            <a:bodyPr/>
            <a:lstStyle/>
            <a:p>
              <a:endParaRPr lang="en-US"/>
            </a:p>
          </p:txBody>
        </p:sp>
        <p:sp>
          <p:nvSpPr>
            <p:cNvPr id="56330" name="Freeform 10"/>
            <p:cNvSpPr>
              <a:spLocks/>
            </p:cNvSpPr>
            <p:nvPr/>
          </p:nvSpPr>
          <p:spPr bwMode="auto">
            <a:xfrm>
              <a:off x="3669" y="747"/>
              <a:ext cx="1684" cy="636"/>
            </a:xfrm>
            <a:custGeom>
              <a:avLst/>
              <a:gdLst>
                <a:gd name="T0" fmla="*/ 0 w 1684"/>
                <a:gd name="T1" fmla="*/ 0 h 636"/>
                <a:gd name="T2" fmla="*/ 765 w 1684"/>
                <a:gd name="T3" fmla="*/ 0 h 636"/>
                <a:gd name="T4" fmla="*/ 1683 w 1684"/>
                <a:gd name="T5" fmla="*/ 635 h 636"/>
                <a:gd name="T6" fmla="*/ 918 w 1684"/>
                <a:gd name="T7" fmla="*/ 635 h 636"/>
                <a:gd name="T8" fmla="*/ 0 w 1684"/>
                <a:gd name="T9" fmla="*/ 0 h 636"/>
                <a:gd name="T10" fmla="*/ 0 60000 65536"/>
                <a:gd name="T11" fmla="*/ 0 60000 65536"/>
                <a:gd name="T12" fmla="*/ 0 60000 65536"/>
                <a:gd name="T13" fmla="*/ 0 60000 65536"/>
                <a:gd name="T14" fmla="*/ 0 60000 65536"/>
                <a:gd name="T15" fmla="*/ 0 w 1684"/>
                <a:gd name="T16" fmla="*/ 0 h 636"/>
                <a:gd name="T17" fmla="*/ 1684 w 1684"/>
                <a:gd name="T18" fmla="*/ 636 h 636"/>
              </a:gdLst>
              <a:ahLst/>
              <a:cxnLst>
                <a:cxn ang="T10">
                  <a:pos x="T0" y="T1"/>
                </a:cxn>
                <a:cxn ang="T11">
                  <a:pos x="T2" y="T3"/>
                </a:cxn>
                <a:cxn ang="T12">
                  <a:pos x="T4" y="T5"/>
                </a:cxn>
                <a:cxn ang="T13">
                  <a:pos x="T6" y="T7"/>
                </a:cxn>
                <a:cxn ang="T14">
                  <a:pos x="T8" y="T9"/>
                </a:cxn>
              </a:cxnLst>
              <a:rect l="T15" t="T16" r="T17" b="T18"/>
              <a:pathLst>
                <a:path w="1684" h="636">
                  <a:moveTo>
                    <a:pt x="0" y="0"/>
                  </a:moveTo>
                  <a:lnTo>
                    <a:pt x="765" y="0"/>
                  </a:lnTo>
                  <a:lnTo>
                    <a:pt x="1683" y="635"/>
                  </a:lnTo>
                  <a:lnTo>
                    <a:pt x="918" y="635"/>
                  </a:lnTo>
                  <a:lnTo>
                    <a:pt x="0" y="0"/>
                  </a:lnTo>
                </a:path>
              </a:pathLst>
            </a:custGeom>
            <a:solidFill>
              <a:srgbClr val="919191"/>
            </a:solidFill>
            <a:ln w="12700" cap="rnd">
              <a:noFill/>
              <a:round/>
              <a:headEnd/>
              <a:tailEnd/>
            </a:ln>
          </p:spPr>
          <p:txBody>
            <a:bodyPr/>
            <a:lstStyle/>
            <a:p>
              <a:endParaRPr lang="en-US"/>
            </a:p>
          </p:txBody>
        </p:sp>
      </p:gr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effectLst>
            <a:outerShdw dist="35921" dir="2700000" algn="ctr" rotWithShape="0">
              <a:srgbClr val="000000"/>
            </a:outerShdw>
          </a:effectLst>
        </p:spPr>
        <p:txBody>
          <a:bodyPr lIns="90488" tIns="44450" rIns="90488" bIns="44450" rtlCol="0">
            <a:normAutofit/>
          </a:bodyPr>
          <a:lstStyle/>
          <a:p>
            <a:pPr eaLnBrk="1" fontAlgn="auto" hangingPunct="1">
              <a:spcAft>
                <a:spcPts val="0"/>
              </a:spcAft>
              <a:defRPr/>
            </a:pPr>
            <a:r>
              <a:rPr lang="en-US" smtClean="0"/>
              <a:t>The Validity Questions Are </a:t>
            </a:r>
            <a:r>
              <a:rPr lang="en-US" i="1" smtClean="0"/>
              <a:t>Cumulative</a:t>
            </a:r>
            <a:r>
              <a:rPr lang="en-US" smtClean="0"/>
              <a:t>...</a:t>
            </a:r>
          </a:p>
        </p:txBody>
      </p:sp>
      <p:grpSp>
        <p:nvGrpSpPr>
          <p:cNvPr id="2" name="Group 3"/>
          <p:cNvGrpSpPr>
            <a:grpSpLocks/>
          </p:cNvGrpSpPr>
          <p:nvPr/>
        </p:nvGrpSpPr>
        <p:grpSpPr bwMode="auto">
          <a:xfrm>
            <a:off x="1221317" y="1181100"/>
            <a:ext cx="10109200" cy="5365750"/>
            <a:chOff x="577" y="744"/>
            <a:chExt cx="4776" cy="3380"/>
          </a:xfrm>
        </p:grpSpPr>
        <p:sp>
          <p:nvSpPr>
            <p:cNvPr id="57350" name="Freeform 4"/>
            <p:cNvSpPr>
              <a:spLocks/>
            </p:cNvSpPr>
            <p:nvPr/>
          </p:nvSpPr>
          <p:spPr bwMode="auto">
            <a:xfrm>
              <a:off x="577" y="744"/>
              <a:ext cx="4776" cy="3375"/>
            </a:xfrm>
            <a:custGeom>
              <a:avLst/>
              <a:gdLst>
                <a:gd name="T0" fmla="*/ 925 w 4776"/>
                <a:gd name="T1" fmla="*/ 3374 h 3375"/>
                <a:gd name="T2" fmla="*/ 0 w 4776"/>
                <a:gd name="T3" fmla="*/ 2666 h 3375"/>
                <a:gd name="T4" fmla="*/ 0 w 4776"/>
                <a:gd name="T5" fmla="*/ 2076 h 3375"/>
                <a:gd name="T6" fmla="*/ 771 w 4776"/>
                <a:gd name="T7" fmla="*/ 2076 h 3375"/>
                <a:gd name="T8" fmla="*/ 771 w 4776"/>
                <a:gd name="T9" fmla="*/ 1560 h 3375"/>
                <a:gd name="T10" fmla="*/ 1541 w 4776"/>
                <a:gd name="T11" fmla="*/ 1560 h 3375"/>
                <a:gd name="T12" fmla="*/ 1541 w 4776"/>
                <a:gd name="T13" fmla="*/ 1041 h 3375"/>
                <a:gd name="T14" fmla="*/ 2312 w 4776"/>
                <a:gd name="T15" fmla="*/ 1041 h 3375"/>
                <a:gd name="T16" fmla="*/ 2312 w 4776"/>
                <a:gd name="T17" fmla="*/ 522 h 3375"/>
                <a:gd name="T18" fmla="*/ 3080 w 4776"/>
                <a:gd name="T19" fmla="*/ 522 h 3375"/>
                <a:gd name="T20" fmla="*/ 3080 w 4776"/>
                <a:gd name="T21" fmla="*/ 3 h 3375"/>
                <a:gd name="T22" fmla="*/ 3850 w 4776"/>
                <a:gd name="T23" fmla="*/ 0 h 3375"/>
                <a:gd name="T24" fmla="*/ 4775 w 4776"/>
                <a:gd name="T25" fmla="*/ 649 h 3375"/>
                <a:gd name="T26" fmla="*/ 925 w 4776"/>
                <a:gd name="T27" fmla="*/ 3374 h 33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776"/>
                <a:gd name="T43" fmla="*/ 0 h 3375"/>
                <a:gd name="T44" fmla="*/ 4776 w 4776"/>
                <a:gd name="T45" fmla="*/ 3375 h 337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776" h="3375">
                  <a:moveTo>
                    <a:pt x="925" y="3374"/>
                  </a:moveTo>
                  <a:lnTo>
                    <a:pt x="0" y="2666"/>
                  </a:lnTo>
                  <a:lnTo>
                    <a:pt x="0" y="2076"/>
                  </a:lnTo>
                  <a:lnTo>
                    <a:pt x="771" y="2076"/>
                  </a:lnTo>
                  <a:lnTo>
                    <a:pt x="771" y="1560"/>
                  </a:lnTo>
                  <a:lnTo>
                    <a:pt x="1541" y="1560"/>
                  </a:lnTo>
                  <a:lnTo>
                    <a:pt x="1541" y="1041"/>
                  </a:lnTo>
                  <a:lnTo>
                    <a:pt x="2312" y="1041"/>
                  </a:lnTo>
                  <a:lnTo>
                    <a:pt x="2312" y="522"/>
                  </a:lnTo>
                  <a:lnTo>
                    <a:pt x="3080" y="522"/>
                  </a:lnTo>
                  <a:lnTo>
                    <a:pt x="3080" y="3"/>
                  </a:lnTo>
                  <a:lnTo>
                    <a:pt x="3850" y="0"/>
                  </a:lnTo>
                  <a:lnTo>
                    <a:pt x="4775" y="649"/>
                  </a:lnTo>
                  <a:lnTo>
                    <a:pt x="925" y="3374"/>
                  </a:lnTo>
                </a:path>
              </a:pathLst>
            </a:custGeom>
            <a:solidFill>
              <a:srgbClr val="CECECE"/>
            </a:solidFill>
            <a:ln w="12700" cap="rnd">
              <a:noFill/>
              <a:round/>
              <a:headEnd/>
              <a:tailEnd/>
            </a:ln>
          </p:spPr>
          <p:txBody>
            <a:bodyPr/>
            <a:lstStyle/>
            <a:p>
              <a:endParaRPr lang="en-US"/>
            </a:p>
          </p:txBody>
        </p:sp>
        <p:sp>
          <p:nvSpPr>
            <p:cNvPr id="57351" name="Freeform 5"/>
            <p:cNvSpPr>
              <a:spLocks/>
            </p:cNvSpPr>
            <p:nvPr/>
          </p:nvSpPr>
          <p:spPr bwMode="auto">
            <a:xfrm>
              <a:off x="1506" y="1396"/>
              <a:ext cx="3847" cy="2728"/>
            </a:xfrm>
            <a:custGeom>
              <a:avLst/>
              <a:gdLst>
                <a:gd name="T0" fmla="*/ 3846 w 3847"/>
                <a:gd name="T1" fmla="*/ 0 h 2728"/>
                <a:gd name="T2" fmla="*/ 3846 w 3847"/>
                <a:gd name="T3" fmla="*/ 2727 h 2728"/>
                <a:gd name="T4" fmla="*/ 0 w 3847"/>
                <a:gd name="T5" fmla="*/ 2722 h 2728"/>
                <a:gd name="T6" fmla="*/ 0 w 3847"/>
                <a:gd name="T7" fmla="*/ 2074 h 2728"/>
                <a:gd name="T8" fmla="*/ 770 w 3847"/>
                <a:gd name="T9" fmla="*/ 2074 h 2728"/>
                <a:gd name="T10" fmla="*/ 770 w 3847"/>
                <a:gd name="T11" fmla="*/ 1555 h 2728"/>
                <a:gd name="T12" fmla="*/ 1536 w 3847"/>
                <a:gd name="T13" fmla="*/ 1555 h 2728"/>
                <a:gd name="T14" fmla="*/ 1536 w 3847"/>
                <a:gd name="T15" fmla="*/ 1040 h 2728"/>
                <a:gd name="T16" fmla="*/ 2306 w 3847"/>
                <a:gd name="T17" fmla="*/ 1040 h 2728"/>
                <a:gd name="T18" fmla="*/ 2306 w 3847"/>
                <a:gd name="T19" fmla="*/ 521 h 2728"/>
                <a:gd name="T20" fmla="*/ 3076 w 3847"/>
                <a:gd name="T21" fmla="*/ 521 h 2728"/>
                <a:gd name="T22" fmla="*/ 3076 w 3847"/>
                <a:gd name="T23" fmla="*/ 3 h 2728"/>
                <a:gd name="T24" fmla="*/ 3846 w 3847"/>
                <a:gd name="T25" fmla="*/ 0 h 27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47"/>
                <a:gd name="T40" fmla="*/ 0 h 2728"/>
                <a:gd name="T41" fmla="*/ 3847 w 3847"/>
                <a:gd name="T42" fmla="*/ 2728 h 27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47" h="2728">
                  <a:moveTo>
                    <a:pt x="3846" y="0"/>
                  </a:moveTo>
                  <a:lnTo>
                    <a:pt x="3846" y="2727"/>
                  </a:lnTo>
                  <a:lnTo>
                    <a:pt x="0" y="2722"/>
                  </a:lnTo>
                  <a:lnTo>
                    <a:pt x="0" y="2074"/>
                  </a:lnTo>
                  <a:lnTo>
                    <a:pt x="770" y="2074"/>
                  </a:lnTo>
                  <a:lnTo>
                    <a:pt x="770" y="1555"/>
                  </a:lnTo>
                  <a:lnTo>
                    <a:pt x="1536" y="1555"/>
                  </a:lnTo>
                  <a:lnTo>
                    <a:pt x="1536" y="1040"/>
                  </a:lnTo>
                  <a:lnTo>
                    <a:pt x="2306" y="1040"/>
                  </a:lnTo>
                  <a:lnTo>
                    <a:pt x="2306" y="521"/>
                  </a:lnTo>
                  <a:lnTo>
                    <a:pt x="3076" y="521"/>
                  </a:lnTo>
                  <a:lnTo>
                    <a:pt x="3076" y="3"/>
                  </a:lnTo>
                  <a:lnTo>
                    <a:pt x="3846" y="0"/>
                  </a:lnTo>
                </a:path>
              </a:pathLst>
            </a:custGeom>
            <a:solidFill>
              <a:srgbClr val="DADADA"/>
            </a:solidFill>
            <a:ln w="12700" cap="rnd">
              <a:noFill/>
              <a:round/>
              <a:headEnd/>
              <a:tailEnd/>
            </a:ln>
          </p:spPr>
          <p:txBody>
            <a:bodyPr/>
            <a:lstStyle/>
            <a:p>
              <a:endParaRPr lang="en-US"/>
            </a:p>
          </p:txBody>
        </p:sp>
        <p:sp>
          <p:nvSpPr>
            <p:cNvPr id="57352" name="Freeform 6"/>
            <p:cNvSpPr>
              <a:spLocks/>
            </p:cNvSpPr>
            <p:nvPr/>
          </p:nvSpPr>
          <p:spPr bwMode="auto">
            <a:xfrm>
              <a:off x="577" y="2830"/>
              <a:ext cx="1684" cy="637"/>
            </a:xfrm>
            <a:custGeom>
              <a:avLst/>
              <a:gdLst>
                <a:gd name="T0" fmla="*/ 0 w 1684"/>
                <a:gd name="T1" fmla="*/ 0 h 637"/>
                <a:gd name="T2" fmla="*/ 765 w 1684"/>
                <a:gd name="T3" fmla="*/ 0 h 637"/>
                <a:gd name="T4" fmla="*/ 1683 w 1684"/>
                <a:gd name="T5" fmla="*/ 636 h 637"/>
                <a:gd name="T6" fmla="*/ 918 w 1684"/>
                <a:gd name="T7" fmla="*/ 636 h 637"/>
                <a:gd name="T8" fmla="*/ 0 w 1684"/>
                <a:gd name="T9" fmla="*/ 0 h 637"/>
                <a:gd name="T10" fmla="*/ 0 60000 65536"/>
                <a:gd name="T11" fmla="*/ 0 60000 65536"/>
                <a:gd name="T12" fmla="*/ 0 60000 65536"/>
                <a:gd name="T13" fmla="*/ 0 60000 65536"/>
                <a:gd name="T14" fmla="*/ 0 60000 65536"/>
                <a:gd name="T15" fmla="*/ 0 w 1684"/>
                <a:gd name="T16" fmla="*/ 0 h 637"/>
                <a:gd name="T17" fmla="*/ 1684 w 1684"/>
                <a:gd name="T18" fmla="*/ 637 h 637"/>
              </a:gdLst>
              <a:ahLst/>
              <a:cxnLst>
                <a:cxn ang="T10">
                  <a:pos x="T0" y="T1"/>
                </a:cxn>
                <a:cxn ang="T11">
                  <a:pos x="T2" y="T3"/>
                </a:cxn>
                <a:cxn ang="T12">
                  <a:pos x="T4" y="T5"/>
                </a:cxn>
                <a:cxn ang="T13">
                  <a:pos x="T6" y="T7"/>
                </a:cxn>
                <a:cxn ang="T14">
                  <a:pos x="T8" y="T9"/>
                </a:cxn>
              </a:cxnLst>
              <a:rect l="T15" t="T16" r="T17" b="T18"/>
              <a:pathLst>
                <a:path w="1684" h="637">
                  <a:moveTo>
                    <a:pt x="0" y="0"/>
                  </a:moveTo>
                  <a:lnTo>
                    <a:pt x="765" y="0"/>
                  </a:lnTo>
                  <a:lnTo>
                    <a:pt x="1683" y="636"/>
                  </a:lnTo>
                  <a:lnTo>
                    <a:pt x="918" y="636"/>
                  </a:lnTo>
                  <a:lnTo>
                    <a:pt x="0" y="0"/>
                  </a:lnTo>
                </a:path>
              </a:pathLst>
            </a:custGeom>
            <a:solidFill>
              <a:srgbClr val="919191"/>
            </a:solidFill>
            <a:ln w="12700" cap="rnd">
              <a:noFill/>
              <a:round/>
              <a:headEnd/>
              <a:tailEnd/>
            </a:ln>
          </p:spPr>
          <p:txBody>
            <a:bodyPr/>
            <a:lstStyle/>
            <a:p>
              <a:endParaRPr lang="en-US"/>
            </a:p>
          </p:txBody>
        </p:sp>
        <p:sp>
          <p:nvSpPr>
            <p:cNvPr id="57353" name="Freeform 7"/>
            <p:cNvSpPr>
              <a:spLocks/>
            </p:cNvSpPr>
            <p:nvPr/>
          </p:nvSpPr>
          <p:spPr bwMode="auto">
            <a:xfrm>
              <a:off x="1351" y="2311"/>
              <a:ext cx="1681" cy="637"/>
            </a:xfrm>
            <a:custGeom>
              <a:avLst/>
              <a:gdLst>
                <a:gd name="T0" fmla="*/ 0 w 1681"/>
                <a:gd name="T1" fmla="*/ 0 h 637"/>
                <a:gd name="T2" fmla="*/ 765 w 1681"/>
                <a:gd name="T3" fmla="*/ 0 h 637"/>
                <a:gd name="T4" fmla="*/ 1680 w 1681"/>
                <a:gd name="T5" fmla="*/ 636 h 637"/>
                <a:gd name="T6" fmla="*/ 918 w 1681"/>
                <a:gd name="T7" fmla="*/ 636 h 637"/>
                <a:gd name="T8" fmla="*/ 0 w 1681"/>
                <a:gd name="T9" fmla="*/ 0 h 637"/>
                <a:gd name="T10" fmla="*/ 0 60000 65536"/>
                <a:gd name="T11" fmla="*/ 0 60000 65536"/>
                <a:gd name="T12" fmla="*/ 0 60000 65536"/>
                <a:gd name="T13" fmla="*/ 0 60000 65536"/>
                <a:gd name="T14" fmla="*/ 0 60000 65536"/>
                <a:gd name="T15" fmla="*/ 0 w 1681"/>
                <a:gd name="T16" fmla="*/ 0 h 637"/>
                <a:gd name="T17" fmla="*/ 1681 w 1681"/>
                <a:gd name="T18" fmla="*/ 637 h 637"/>
              </a:gdLst>
              <a:ahLst/>
              <a:cxnLst>
                <a:cxn ang="T10">
                  <a:pos x="T0" y="T1"/>
                </a:cxn>
                <a:cxn ang="T11">
                  <a:pos x="T2" y="T3"/>
                </a:cxn>
                <a:cxn ang="T12">
                  <a:pos x="T4" y="T5"/>
                </a:cxn>
                <a:cxn ang="T13">
                  <a:pos x="T6" y="T7"/>
                </a:cxn>
                <a:cxn ang="T14">
                  <a:pos x="T8" y="T9"/>
                </a:cxn>
              </a:cxnLst>
              <a:rect l="T15" t="T16" r="T17" b="T18"/>
              <a:pathLst>
                <a:path w="1681" h="637">
                  <a:moveTo>
                    <a:pt x="0" y="0"/>
                  </a:moveTo>
                  <a:lnTo>
                    <a:pt x="765" y="0"/>
                  </a:lnTo>
                  <a:lnTo>
                    <a:pt x="1680" y="636"/>
                  </a:lnTo>
                  <a:lnTo>
                    <a:pt x="918" y="636"/>
                  </a:lnTo>
                  <a:lnTo>
                    <a:pt x="0" y="0"/>
                  </a:lnTo>
                </a:path>
              </a:pathLst>
            </a:custGeom>
            <a:solidFill>
              <a:srgbClr val="919191"/>
            </a:solidFill>
            <a:ln w="12700" cap="rnd">
              <a:noFill/>
              <a:round/>
              <a:headEnd/>
              <a:tailEnd/>
            </a:ln>
          </p:spPr>
          <p:txBody>
            <a:bodyPr/>
            <a:lstStyle/>
            <a:p>
              <a:endParaRPr lang="en-US"/>
            </a:p>
          </p:txBody>
        </p:sp>
        <p:sp>
          <p:nvSpPr>
            <p:cNvPr id="57354" name="Freeform 8"/>
            <p:cNvSpPr>
              <a:spLocks/>
            </p:cNvSpPr>
            <p:nvPr/>
          </p:nvSpPr>
          <p:spPr bwMode="auto">
            <a:xfrm>
              <a:off x="2125" y="1790"/>
              <a:ext cx="1680" cy="636"/>
            </a:xfrm>
            <a:custGeom>
              <a:avLst/>
              <a:gdLst>
                <a:gd name="T0" fmla="*/ 0 w 1680"/>
                <a:gd name="T1" fmla="*/ 0 h 636"/>
                <a:gd name="T2" fmla="*/ 765 w 1680"/>
                <a:gd name="T3" fmla="*/ 0 h 636"/>
                <a:gd name="T4" fmla="*/ 1679 w 1680"/>
                <a:gd name="T5" fmla="*/ 635 h 636"/>
                <a:gd name="T6" fmla="*/ 914 w 1680"/>
                <a:gd name="T7" fmla="*/ 635 h 636"/>
                <a:gd name="T8" fmla="*/ 0 w 1680"/>
                <a:gd name="T9" fmla="*/ 0 h 636"/>
                <a:gd name="T10" fmla="*/ 0 60000 65536"/>
                <a:gd name="T11" fmla="*/ 0 60000 65536"/>
                <a:gd name="T12" fmla="*/ 0 60000 65536"/>
                <a:gd name="T13" fmla="*/ 0 60000 65536"/>
                <a:gd name="T14" fmla="*/ 0 60000 65536"/>
                <a:gd name="T15" fmla="*/ 0 w 1680"/>
                <a:gd name="T16" fmla="*/ 0 h 636"/>
                <a:gd name="T17" fmla="*/ 1680 w 1680"/>
                <a:gd name="T18" fmla="*/ 636 h 636"/>
              </a:gdLst>
              <a:ahLst/>
              <a:cxnLst>
                <a:cxn ang="T10">
                  <a:pos x="T0" y="T1"/>
                </a:cxn>
                <a:cxn ang="T11">
                  <a:pos x="T2" y="T3"/>
                </a:cxn>
                <a:cxn ang="T12">
                  <a:pos x="T4" y="T5"/>
                </a:cxn>
                <a:cxn ang="T13">
                  <a:pos x="T6" y="T7"/>
                </a:cxn>
                <a:cxn ang="T14">
                  <a:pos x="T8" y="T9"/>
                </a:cxn>
              </a:cxnLst>
              <a:rect l="T15" t="T16" r="T17" b="T18"/>
              <a:pathLst>
                <a:path w="1680" h="636">
                  <a:moveTo>
                    <a:pt x="0" y="0"/>
                  </a:moveTo>
                  <a:lnTo>
                    <a:pt x="765" y="0"/>
                  </a:lnTo>
                  <a:lnTo>
                    <a:pt x="1679" y="635"/>
                  </a:lnTo>
                  <a:lnTo>
                    <a:pt x="914" y="635"/>
                  </a:lnTo>
                  <a:lnTo>
                    <a:pt x="0" y="0"/>
                  </a:lnTo>
                </a:path>
              </a:pathLst>
            </a:custGeom>
            <a:solidFill>
              <a:srgbClr val="919191"/>
            </a:solidFill>
            <a:ln w="12700" cap="rnd">
              <a:noFill/>
              <a:round/>
              <a:headEnd/>
              <a:tailEnd/>
            </a:ln>
          </p:spPr>
          <p:txBody>
            <a:bodyPr/>
            <a:lstStyle/>
            <a:p>
              <a:endParaRPr lang="en-US"/>
            </a:p>
          </p:txBody>
        </p:sp>
        <p:sp>
          <p:nvSpPr>
            <p:cNvPr id="57355" name="Freeform 9"/>
            <p:cNvSpPr>
              <a:spLocks/>
            </p:cNvSpPr>
            <p:nvPr/>
          </p:nvSpPr>
          <p:spPr bwMode="auto">
            <a:xfrm>
              <a:off x="2898" y="1268"/>
              <a:ext cx="1681" cy="637"/>
            </a:xfrm>
            <a:custGeom>
              <a:avLst/>
              <a:gdLst>
                <a:gd name="T0" fmla="*/ 0 w 1681"/>
                <a:gd name="T1" fmla="*/ 0 h 637"/>
                <a:gd name="T2" fmla="*/ 762 w 1681"/>
                <a:gd name="T3" fmla="*/ 0 h 637"/>
                <a:gd name="T4" fmla="*/ 1680 w 1681"/>
                <a:gd name="T5" fmla="*/ 636 h 637"/>
                <a:gd name="T6" fmla="*/ 915 w 1681"/>
                <a:gd name="T7" fmla="*/ 636 h 637"/>
                <a:gd name="T8" fmla="*/ 0 w 1681"/>
                <a:gd name="T9" fmla="*/ 0 h 637"/>
                <a:gd name="T10" fmla="*/ 0 60000 65536"/>
                <a:gd name="T11" fmla="*/ 0 60000 65536"/>
                <a:gd name="T12" fmla="*/ 0 60000 65536"/>
                <a:gd name="T13" fmla="*/ 0 60000 65536"/>
                <a:gd name="T14" fmla="*/ 0 60000 65536"/>
                <a:gd name="T15" fmla="*/ 0 w 1681"/>
                <a:gd name="T16" fmla="*/ 0 h 637"/>
                <a:gd name="T17" fmla="*/ 1681 w 1681"/>
                <a:gd name="T18" fmla="*/ 637 h 637"/>
              </a:gdLst>
              <a:ahLst/>
              <a:cxnLst>
                <a:cxn ang="T10">
                  <a:pos x="T0" y="T1"/>
                </a:cxn>
                <a:cxn ang="T11">
                  <a:pos x="T2" y="T3"/>
                </a:cxn>
                <a:cxn ang="T12">
                  <a:pos x="T4" y="T5"/>
                </a:cxn>
                <a:cxn ang="T13">
                  <a:pos x="T6" y="T7"/>
                </a:cxn>
                <a:cxn ang="T14">
                  <a:pos x="T8" y="T9"/>
                </a:cxn>
              </a:cxnLst>
              <a:rect l="T15" t="T16" r="T17" b="T18"/>
              <a:pathLst>
                <a:path w="1681" h="637">
                  <a:moveTo>
                    <a:pt x="0" y="0"/>
                  </a:moveTo>
                  <a:lnTo>
                    <a:pt x="762" y="0"/>
                  </a:lnTo>
                  <a:lnTo>
                    <a:pt x="1680" y="636"/>
                  </a:lnTo>
                  <a:lnTo>
                    <a:pt x="915" y="636"/>
                  </a:lnTo>
                  <a:lnTo>
                    <a:pt x="0" y="0"/>
                  </a:lnTo>
                </a:path>
              </a:pathLst>
            </a:custGeom>
            <a:solidFill>
              <a:srgbClr val="919191"/>
            </a:solidFill>
            <a:ln w="12700" cap="rnd">
              <a:noFill/>
              <a:round/>
              <a:headEnd/>
              <a:tailEnd/>
            </a:ln>
          </p:spPr>
          <p:txBody>
            <a:bodyPr/>
            <a:lstStyle/>
            <a:p>
              <a:endParaRPr lang="en-US"/>
            </a:p>
          </p:txBody>
        </p:sp>
        <p:sp>
          <p:nvSpPr>
            <p:cNvPr id="57356" name="Freeform 10"/>
            <p:cNvSpPr>
              <a:spLocks/>
            </p:cNvSpPr>
            <p:nvPr/>
          </p:nvSpPr>
          <p:spPr bwMode="auto">
            <a:xfrm>
              <a:off x="3669" y="747"/>
              <a:ext cx="1684" cy="636"/>
            </a:xfrm>
            <a:custGeom>
              <a:avLst/>
              <a:gdLst>
                <a:gd name="T0" fmla="*/ 0 w 1684"/>
                <a:gd name="T1" fmla="*/ 0 h 636"/>
                <a:gd name="T2" fmla="*/ 765 w 1684"/>
                <a:gd name="T3" fmla="*/ 0 h 636"/>
                <a:gd name="T4" fmla="*/ 1683 w 1684"/>
                <a:gd name="T5" fmla="*/ 635 h 636"/>
                <a:gd name="T6" fmla="*/ 918 w 1684"/>
                <a:gd name="T7" fmla="*/ 635 h 636"/>
                <a:gd name="T8" fmla="*/ 0 w 1684"/>
                <a:gd name="T9" fmla="*/ 0 h 636"/>
                <a:gd name="T10" fmla="*/ 0 60000 65536"/>
                <a:gd name="T11" fmla="*/ 0 60000 65536"/>
                <a:gd name="T12" fmla="*/ 0 60000 65536"/>
                <a:gd name="T13" fmla="*/ 0 60000 65536"/>
                <a:gd name="T14" fmla="*/ 0 60000 65536"/>
                <a:gd name="T15" fmla="*/ 0 w 1684"/>
                <a:gd name="T16" fmla="*/ 0 h 636"/>
                <a:gd name="T17" fmla="*/ 1684 w 1684"/>
                <a:gd name="T18" fmla="*/ 636 h 636"/>
              </a:gdLst>
              <a:ahLst/>
              <a:cxnLst>
                <a:cxn ang="T10">
                  <a:pos x="T0" y="T1"/>
                </a:cxn>
                <a:cxn ang="T11">
                  <a:pos x="T2" y="T3"/>
                </a:cxn>
                <a:cxn ang="T12">
                  <a:pos x="T4" y="T5"/>
                </a:cxn>
                <a:cxn ang="T13">
                  <a:pos x="T6" y="T7"/>
                </a:cxn>
                <a:cxn ang="T14">
                  <a:pos x="T8" y="T9"/>
                </a:cxn>
              </a:cxnLst>
              <a:rect l="T15" t="T16" r="T17" b="T18"/>
              <a:pathLst>
                <a:path w="1684" h="636">
                  <a:moveTo>
                    <a:pt x="0" y="0"/>
                  </a:moveTo>
                  <a:lnTo>
                    <a:pt x="765" y="0"/>
                  </a:lnTo>
                  <a:lnTo>
                    <a:pt x="1683" y="635"/>
                  </a:lnTo>
                  <a:lnTo>
                    <a:pt x="918" y="635"/>
                  </a:lnTo>
                  <a:lnTo>
                    <a:pt x="0" y="0"/>
                  </a:lnTo>
                </a:path>
              </a:pathLst>
            </a:custGeom>
            <a:solidFill>
              <a:srgbClr val="919191"/>
            </a:solidFill>
            <a:ln w="12700" cap="rnd">
              <a:noFill/>
              <a:round/>
              <a:headEnd/>
              <a:tailEnd/>
            </a:ln>
          </p:spPr>
          <p:txBody>
            <a:bodyPr/>
            <a:lstStyle/>
            <a:p>
              <a:endParaRPr lang="en-US"/>
            </a:p>
          </p:txBody>
        </p:sp>
      </p:grpSp>
      <p:sp>
        <p:nvSpPr>
          <p:cNvPr id="74763" name="Rectangle 11"/>
          <p:cNvSpPr>
            <a:spLocks noChangeArrowheads="1"/>
          </p:cNvSpPr>
          <p:nvPr/>
        </p:nvSpPr>
        <p:spPr bwMode="auto">
          <a:xfrm>
            <a:off x="543985" y="5738813"/>
            <a:ext cx="2369239" cy="582211"/>
          </a:xfrm>
          <a:prstGeom prst="rect">
            <a:avLst/>
          </a:prstGeom>
          <a:solidFill>
            <a:schemeClr val="hlink"/>
          </a:solidFill>
          <a:ln w="12700">
            <a:noFill/>
            <a:miter lim="800000"/>
            <a:headEnd/>
            <a:tailEnd/>
          </a:ln>
          <a:effectLst>
            <a:prstShdw prst="shdw17" dist="17961" dir="2700000">
              <a:schemeClr val="hlink">
                <a:gamma/>
                <a:shade val="60000"/>
                <a:invGamma/>
              </a:schemeClr>
            </a:prstShdw>
          </a:effectLst>
        </p:spPr>
        <p:txBody>
          <a:bodyPr wrap="none" lIns="90488" tIns="44450" rIns="90488" bIns="44450">
            <a:spAutoFit/>
          </a:bodyPr>
          <a:lstStyle/>
          <a:p>
            <a:pPr eaLnBrk="0" hangingPunct="0">
              <a:defRPr/>
            </a:pPr>
            <a:r>
              <a:rPr lang="en-US" sz="3200">
                <a:effectLst>
                  <a:outerShdw blurRad="38100" dist="38100" dir="2700000" algn="tl">
                    <a:srgbClr val="000000"/>
                  </a:outerShdw>
                </a:effectLst>
                <a:latin typeface="Arial" charset="0"/>
              </a:rPr>
              <a:t>In this study</a:t>
            </a:r>
          </a:p>
        </p:txBody>
      </p:sp>
      <p:sp>
        <p:nvSpPr>
          <p:cNvPr id="57349" name="Rectangle 12"/>
          <p:cNvSpPr>
            <a:spLocks noChangeArrowheads="1"/>
          </p:cNvSpPr>
          <p:nvPr/>
        </p:nvSpPr>
        <p:spPr bwMode="auto">
          <a:xfrm>
            <a:off x="3740151" y="5648325"/>
            <a:ext cx="6620933" cy="828432"/>
          </a:xfrm>
          <a:prstGeom prst="rect">
            <a:avLst/>
          </a:prstGeom>
          <a:noFill/>
          <a:ln w="12700">
            <a:noFill/>
            <a:miter lim="800000"/>
            <a:headEnd/>
            <a:tailEnd/>
          </a:ln>
        </p:spPr>
        <p:txBody>
          <a:bodyPr lIns="90488" tIns="44450" rIns="90488" bIns="44450">
            <a:spAutoFit/>
          </a:bodyPr>
          <a:lstStyle/>
          <a:p>
            <a:pPr eaLnBrk="0" hangingPunct="0">
              <a:spcBef>
                <a:spcPct val="20000"/>
              </a:spcBef>
            </a:pPr>
            <a:r>
              <a:rPr lang="en-US" sz="2400" b="1">
                <a:solidFill>
                  <a:srgbClr val="FC0128"/>
                </a:solidFill>
                <a:latin typeface="Arial" charset="0"/>
              </a:rPr>
              <a:t>Is there a relationship between the cause and effect?</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2913018" y="413203"/>
            <a:ext cx="7661563"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5400" b="1" dirty="0" smtClean="0">
                <a:solidFill>
                  <a:srgbClr val="0070C0"/>
                </a:solidFill>
                <a:effectLst>
                  <a:outerShdw blurRad="38100" dist="38100" dir="2700000" algn="tl">
                    <a:srgbClr val="000000">
                      <a:alpha val="43137"/>
                    </a:srgbClr>
                  </a:outerShdw>
                </a:effectLst>
                <a:latin typeface="Arial Black" pitchFamily="34" charset="0"/>
              </a:rPr>
              <a:t>What is population?</a:t>
            </a:r>
            <a:endParaRPr lang="en-US" altLang="en-US" sz="5400" b="1" dirty="0">
              <a:solidFill>
                <a:srgbClr val="0070C0"/>
              </a:solidFill>
              <a:effectLst>
                <a:outerShdw blurRad="38100" dist="38100" dir="2700000" algn="tl">
                  <a:srgbClr val="000000">
                    <a:alpha val="43137"/>
                  </a:srgbClr>
                </a:outerShdw>
              </a:effectLst>
              <a:latin typeface="Arial Black" pitchFamily="34" charset="0"/>
            </a:endParaRPr>
          </a:p>
        </p:txBody>
      </p:sp>
      <p:sp>
        <p:nvSpPr>
          <p:cNvPr id="7" name="Rectangle 5"/>
          <p:cNvSpPr>
            <a:spLocks noChangeArrowheads="1"/>
          </p:cNvSpPr>
          <p:nvPr/>
        </p:nvSpPr>
        <p:spPr bwMode="auto">
          <a:xfrm>
            <a:off x="575150" y="1826751"/>
            <a:ext cx="11272862" cy="3693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lang="en-US" altLang="en-US" sz="3600" dirty="0" smtClean="0">
                <a:latin typeface="Tahoma" panose="020B0604030504040204" pitchFamily="34" charset="0"/>
                <a:cs typeface="Tahoma" panose="020B0604030504040204" pitchFamily="34" charset="0"/>
              </a:rPr>
              <a:t>Population is a collection of persons, objects, or items of interest.</a:t>
            </a:r>
          </a:p>
          <a:p>
            <a:pPr algn="just" eaLnBrk="1" hangingPunct="1">
              <a:spcBef>
                <a:spcPct val="50000"/>
              </a:spcBef>
              <a:buFontTx/>
              <a:buNone/>
            </a:pPr>
            <a:r>
              <a:rPr lang="en-US" altLang="en-US" sz="3600" dirty="0" smtClean="0">
                <a:latin typeface="Tahoma" panose="020B0604030504040204" pitchFamily="34" charset="0"/>
                <a:cs typeface="Tahoma" panose="020B0604030504040204" pitchFamily="34" charset="0"/>
              </a:rPr>
              <a:t>Example:</a:t>
            </a:r>
          </a:p>
          <a:p>
            <a:pPr marL="914400" indent="-457200" algn="just" eaLnBrk="1" hangingPunct="1">
              <a:spcBef>
                <a:spcPct val="50000"/>
              </a:spcBef>
              <a:buFont typeface="+mj-lt"/>
              <a:buAutoNum type="romanLcPeriod"/>
            </a:pPr>
            <a:r>
              <a:rPr lang="en-US" altLang="en-US" sz="3600" dirty="0" smtClean="0">
                <a:latin typeface="Tahoma" panose="020B0604030504040204" pitchFamily="34" charset="0"/>
                <a:cs typeface="Tahoma" panose="020B0604030504040204" pitchFamily="34" charset="0"/>
              </a:rPr>
              <a:t>All Ford Mustang cars produced in 2008 to 2010.</a:t>
            </a:r>
          </a:p>
          <a:p>
            <a:pPr marL="914400" indent="-457200" algn="just" eaLnBrk="1" hangingPunct="1">
              <a:spcBef>
                <a:spcPct val="50000"/>
              </a:spcBef>
              <a:buFont typeface="+mj-lt"/>
              <a:buAutoNum type="romanLcPeriod"/>
            </a:pPr>
            <a:r>
              <a:rPr lang="en-US" altLang="en-US" sz="3600" dirty="0" smtClean="0">
                <a:latin typeface="Tahoma" panose="020B0604030504040204" pitchFamily="34" charset="0"/>
                <a:cs typeface="Tahoma" panose="020B0604030504040204" pitchFamily="34" charset="0"/>
              </a:rPr>
              <a:t>All workers presently employed by Microsoft. </a:t>
            </a:r>
            <a:endParaRPr lang="en-US" altLang="en-US" sz="3600" dirty="0">
              <a:latin typeface="Tahoma" panose="020B0604030504040204" pitchFamily="34" charset="0"/>
              <a:cs typeface="Tahoma" panose="020B0604030504040204" pitchFamily="34" charset="0"/>
            </a:endParaRPr>
          </a:p>
        </p:txBody>
      </p:sp>
    </p:spTree>
    <p:extLst>
      <p:ext uri="{BB962C8B-B14F-4D97-AF65-F5344CB8AC3E}">
        <p14:creationId xmlns="" xmlns:p14="http://schemas.microsoft.com/office/powerpoint/2010/main" val="14601768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effectLst>
            <a:outerShdw dist="35921" dir="2700000" algn="ctr" rotWithShape="0">
              <a:srgbClr val="000000"/>
            </a:outerShdw>
          </a:effectLst>
        </p:spPr>
        <p:txBody>
          <a:bodyPr lIns="90488" tIns="44450" rIns="90488" bIns="44450" rtlCol="0">
            <a:normAutofit/>
          </a:bodyPr>
          <a:lstStyle/>
          <a:p>
            <a:pPr eaLnBrk="1" fontAlgn="auto" hangingPunct="1">
              <a:spcAft>
                <a:spcPts val="0"/>
              </a:spcAft>
              <a:defRPr/>
            </a:pPr>
            <a:r>
              <a:rPr lang="en-US" smtClean="0"/>
              <a:t>The Validity Questions Are </a:t>
            </a:r>
            <a:r>
              <a:rPr lang="en-US" i="1" smtClean="0"/>
              <a:t>Cumulative</a:t>
            </a:r>
            <a:r>
              <a:rPr lang="en-US" smtClean="0"/>
              <a:t>...</a:t>
            </a:r>
          </a:p>
        </p:txBody>
      </p:sp>
      <p:grpSp>
        <p:nvGrpSpPr>
          <p:cNvPr id="2" name="Group 3"/>
          <p:cNvGrpSpPr>
            <a:grpSpLocks/>
          </p:cNvGrpSpPr>
          <p:nvPr/>
        </p:nvGrpSpPr>
        <p:grpSpPr bwMode="auto">
          <a:xfrm>
            <a:off x="1221317" y="1181100"/>
            <a:ext cx="10109200" cy="5365750"/>
            <a:chOff x="577" y="744"/>
            <a:chExt cx="4776" cy="3380"/>
          </a:xfrm>
        </p:grpSpPr>
        <p:sp>
          <p:nvSpPr>
            <p:cNvPr id="58376" name="Freeform 4"/>
            <p:cNvSpPr>
              <a:spLocks/>
            </p:cNvSpPr>
            <p:nvPr/>
          </p:nvSpPr>
          <p:spPr bwMode="auto">
            <a:xfrm>
              <a:off x="577" y="744"/>
              <a:ext cx="4776" cy="3375"/>
            </a:xfrm>
            <a:custGeom>
              <a:avLst/>
              <a:gdLst>
                <a:gd name="T0" fmla="*/ 925 w 4776"/>
                <a:gd name="T1" fmla="*/ 3374 h 3375"/>
                <a:gd name="T2" fmla="*/ 0 w 4776"/>
                <a:gd name="T3" fmla="*/ 2666 h 3375"/>
                <a:gd name="T4" fmla="*/ 0 w 4776"/>
                <a:gd name="T5" fmla="*/ 2076 h 3375"/>
                <a:gd name="T6" fmla="*/ 771 w 4776"/>
                <a:gd name="T7" fmla="*/ 2076 h 3375"/>
                <a:gd name="T8" fmla="*/ 771 w 4776"/>
                <a:gd name="T9" fmla="*/ 1560 h 3375"/>
                <a:gd name="T10" fmla="*/ 1541 w 4776"/>
                <a:gd name="T11" fmla="*/ 1560 h 3375"/>
                <a:gd name="T12" fmla="*/ 1541 w 4776"/>
                <a:gd name="T13" fmla="*/ 1041 h 3375"/>
                <a:gd name="T14" fmla="*/ 2312 w 4776"/>
                <a:gd name="T15" fmla="*/ 1041 h 3375"/>
                <a:gd name="T16" fmla="*/ 2312 w 4776"/>
                <a:gd name="T17" fmla="*/ 522 h 3375"/>
                <a:gd name="T18" fmla="*/ 3080 w 4776"/>
                <a:gd name="T19" fmla="*/ 522 h 3375"/>
                <a:gd name="T20" fmla="*/ 3080 w 4776"/>
                <a:gd name="T21" fmla="*/ 3 h 3375"/>
                <a:gd name="T22" fmla="*/ 3850 w 4776"/>
                <a:gd name="T23" fmla="*/ 0 h 3375"/>
                <a:gd name="T24" fmla="*/ 4775 w 4776"/>
                <a:gd name="T25" fmla="*/ 649 h 3375"/>
                <a:gd name="T26" fmla="*/ 925 w 4776"/>
                <a:gd name="T27" fmla="*/ 3374 h 33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776"/>
                <a:gd name="T43" fmla="*/ 0 h 3375"/>
                <a:gd name="T44" fmla="*/ 4776 w 4776"/>
                <a:gd name="T45" fmla="*/ 3375 h 337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776" h="3375">
                  <a:moveTo>
                    <a:pt x="925" y="3374"/>
                  </a:moveTo>
                  <a:lnTo>
                    <a:pt x="0" y="2666"/>
                  </a:lnTo>
                  <a:lnTo>
                    <a:pt x="0" y="2076"/>
                  </a:lnTo>
                  <a:lnTo>
                    <a:pt x="771" y="2076"/>
                  </a:lnTo>
                  <a:lnTo>
                    <a:pt x="771" y="1560"/>
                  </a:lnTo>
                  <a:lnTo>
                    <a:pt x="1541" y="1560"/>
                  </a:lnTo>
                  <a:lnTo>
                    <a:pt x="1541" y="1041"/>
                  </a:lnTo>
                  <a:lnTo>
                    <a:pt x="2312" y="1041"/>
                  </a:lnTo>
                  <a:lnTo>
                    <a:pt x="2312" y="522"/>
                  </a:lnTo>
                  <a:lnTo>
                    <a:pt x="3080" y="522"/>
                  </a:lnTo>
                  <a:lnTo>
                    <a:pt x="3080" y="3"/>
                  </a:lnTo>
                  <a:lnTo>
                    <a:pt x="3850" y="0"/>
                  </a:lnTo>
                  <a:lnTo>
                    <a:pt x="4775" y="649"/>
                  </a:lnTo>
                  <a:lnTo>
                    <a:pt x="925" y="3374"/>
                  </a:lnTo>
                </a:path>
              </a:pathLst>
            </a:custGeom>
            <a:solidFill>
              <a:srgbClr val="CECECE"/>
            </a:solidFill>
            <a:ln w="12700" cap="rnd">
              <a:noFill/>
              <a:round/>
              <a:headEnd/>
              <a:tailEnd/>
            </a:ln>
          </p:spPr>
          <p:txBody>
            <a:bodyPr/>
            <a:lstStyle/>
            <a:p>
              <a:endParaRPr lang="en-US"/>
            </a:p>
          </p:txBody>
        </p:sp>
        <p:sp>
          <p:nvSpPr>
            <p:cNvPr id="58377" name="Freeform 5"/>
            <p:cNvSpPr>
              <a:spLocks/>
            </p:cNvSpPr>
            <p:nvPr/>
          </p:nvSpPr>
          <p:spPr bwMode="auto">
            <a:xfrm>
              <a:off x="1506" y="1396"/>
              <a:ext cx="3847" cy="2728"/>
            </a:xfrm>
            <a:custGeom>
              <a:avLst/>
              <a:gdLst>
                <a:gd name="T0" fmla="*/ 3846 w 3847"/>
                <a:gd name="T1" fmla="*/ 0 h 2728"/>
                <a:gd name="T2" fmla="*/ 3846 w 3847"/>
                <a:gd name="T3" fmla="*/ 2727 h 2728"/>
                <a:gd name="T4" fmla="*/ 0 w 3847"/>
                <a:gd name="T5" fmla="*/ 2722 h 2728"/>
                <a:gd name="T6" fmla="*/ 0 w 3847"/>
                <a:gd name="T7" fmla="*/ 2074 h 2728"/>
                <a:gd name="T8" fmla="*/ 770 w 3847"/>
                <a:gd name="T9" fmla="*/ 2074 h 2728"/>
                <a:gd name="T10" fmla="*/ 770 w 3847"/>
                <a:gd name="T11" fmla="*/ 1555 h 2728"/>
                <a:gd name="T12" fmla="*/ 1536 w 3847"/>
                <a:gd name="T13" fmla="*/ 1555 h 2728"/>
                <a:gd name="T14" fmla="*/ 1536 w 3847"/>
                <a:gd name="T15" fmla="*/ 1040 h 2728"/>
                <a:gd name="T16" fmla="*/ 2306 w 3847"/>
                <a:gd name="T17" fmla="*/ 1040 h 2728"/>
                <a:gd name="T18" fmla="*/ 2306 w 3847"/>
                <a:gd name="T19" fmla="*/ 521 h 2728"/>
                <a:gd name="T20" fmla="*/ 3076 w 3847"/>
                <a:gd name="T21" fmla="*/ 521 h 2728"/>
                <a:gd name="T22" fmla="*/ 3076 w 3847"/>
                <a:gd name="T23" fmla="*/ 3 h 2728"/>
                <a:gd name="T24" fmla="*/ 3846 w 3847"/>
                <a:gd name="T25" fmla="*/ 0 h 27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47"/>
                <a:gd name="T40" fmla="*/ 0 h 2728"/>
                <a:gd name="T41" fmla="*/ 3847 w 3847"/>
                <a:gd name="T42" fmla="*/ 2728 h 27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47" h="2728">
                  <a:moveTo>
                    <a:pt x="3846" y="0"/>
                  </a:moveTo>
                  <a:lnTo>
                    <a:pt x="3846" y="2727"/>
                  </a:lnTo>
                  <a:lnTo>
                    <a:pt x="0" y="2722"/>
                  </a:lnTo>
                  <a:lnTo>
                    <a:pt x="0" y="2074"/>
                  </a:lnTo>
                  <a:lnTo>
                    <a:pt x="770" y="2074"/>
                  </a:lnTo>
                  <a:lnTo>
                    <a:pt x="770" y="1555"/>
                  </a:lnTo>
                  <a:lnTo>
                    <a:pt x="1536" y="1555"/>
                  </a:lnTo>
                  <a:lnTo>
                    <a:pt x="1536" y="1040"/>
                  </a:lnTo>
                  <a:lnTo>
                    <a:pt x="2306" y="1040"/>
                  </a:lnTo>
                  <a:lnTo>
                    <a:pt x="2306" y="521"/>
                  </a:lnTo>
                  <a:lnTo>
                    <a:pt x="3076" y="521"/>
                  </a:lnTo>
                  <a:lnTo>
                    <a:pt x="3076" y="3"/>
                  </a:lnTo>
                  <a:lnTo>
                    <a:pt x="3846" y="0"/>
                  </a:lnTo>
                </a:path>
              </a:pathLst>
            </a:custGeom>
            <a:solidFill>
              <a:srgbClr val="DADADA"/>
            </a:solidFill>
            <a:ln w="12700" cap="rnd">
              <a:noFill/>
              <a:round/>
              <a:headEnd/>
              <a:tailEnd/>
            </a:ln>
          </p:spPr>
          <p:txBody>
            <a:bodyPr/>
            <a:lstStyle/>
            <a:p>
              <a:endParaRPr lang="en-US"/>
            </a:p>
          </p:txBody>
        </p:sp>
        <p:sp>
          <p:nvSpPr>
            <p:cNvPr id="58378" name="Freeform 6"/>
            <p:cNvSpPr>
              <a:spLocks/>
            </p:cNvSpPr>
            <p:nvPr/>
          </p:nvSpPr>
          <p:spPr bwMode="auto">
            <a:xfrm>
              <a:off x="577" y="2830"/>
              <a:ext cx="1684" cy="637"/>
            </a:xfrm>
            <a:custGeom>
              <a:avLst/>
              <a:gdLst>
                <a:gd name="T0" fmla="*/ 0 w 1684"/>
                <a:gd name="T1" fmla="*/ 0 h 637"/>
                <a:gd name="T2" fmla="*/ 765 w 1684"/>
                <a:gd name="T3" fmla="*/ 0 h 637"/>
                <a:gd name="T4" fmla="*/ 1683 w 1684"/>
                <a:gd name="T5" fmla="*/ 636 h 637"/>
                <a:gd name="T6" fmla="*/ 918 w 1684"/>
                <a:gd name="T7" fmla="*/ 636 h 637"/>
                <a:gd name="T8" fmla="*/ 0 w 1684"/>
                <a:gd name="T9" fmla="*/ 0 h 637"/>
                <a:gd name="T10" fmla="*/ 0 60000 65536"/>
                <a:gd name="T11" fmla="*/ 0 60000 65536"/>
                <a:gd name="T12" fmla="*/ 0 60000 65536"/>
                <a:gd name="T13" fmla="*/ 0 60000 65536"/>
                <a:gd name="T14" fmla="*/ 0 60000 65536"/>
                <a:gd name="T15" fmla="*/ 0 w 1684"/>
                <a:gd name="T16" fmla="*/ 0 h 637"/>
                <a:gd name="T17" fmla="*/ 1684 w 1684"/>
                <a:gd name="T18" fmla="*/ 637 h 637"/>
              </a:gdLst>
              <a:ahLst/>
              <a:cxnLst>
                <a:cxn ang="T10">
                  <a:pos x="T0" y="T1"/>
                </a:cxn>
                <a:cxn ang="T11">
                  <a:pos x="T2" y="T3"/>
                </a:cxn>
                <a:cxn ang="T12">
                  <a:pos x="T4" y="T5"/>
                </a:cxn>
                <a:cxn ang="T13">
                  <a:pos x="T6" y="T7"/>
                </a:cxn>
                <a:cxn ang="T14">
                  <a:pos x="T8" y="T9"/>
                </a:cxn>
              </a:cxnLst>
              <a:rect l="T15" t="T16" r="T17" b="T18"/>
              <a:pathLst>
                <a:path w="1684" h="637">
                  <a:moveTo>
                    <a:pt x="0" y="0"/>
                  </a:moveTo>
                  <a:lnTo>
                    <a:pt x="765" y="0"/>
                  </a:lnTo>
                  <a:lnTo>
                    <a:pt x="1683" y="636"/>
                  </a:lnTo>
                  <a:lnTo>
                    <a:pt x="918" y="636"/>
                  </a:lnTo>
                  <a:lnTo>
                    <a:pt x="0" y="0"/>
                  </a:lnTo>
                </a:path>
              </a:pathLst>
            </a:custGeom>
            <a:solidFill>
              <a:srgbClr val="919191"/>
            </a:solidFill>
            <a:ln w="12700" cap="rnd">
              <a:noFill/>
              <a:round/>
              <a:headEnd/>
              <a:tailEnd/>
            </a:ln>
          </p:spPr>
          <p:txBody>
            <a:bodyPr/>
            <a:lstStyle/>
            <a:p>
              <a:endParaRPr lang="en-US"/>
            </a:p>
          </p:txBody>
        </p:sp>
        <p:sp>
          <p:nvSpPr>
            <p:cNvPr id="58379" name="Freeform 7"/>
            <p:cNvSpPr>
              <a:spLocks/>
            </p:cNvSpPr>
            <p:nvPr/>
          </p:nvSpPr>
          <p:spPr bwMode="auto">
            <a:xfrm>
              <a:off x="1351" y="2311"/>
              <a:ext cx="1681" cy="637"/>
            </a:xfrm>
            <a:custGeom>
              <a:avLst/>
              <a:gdLst>
                <a:gd name="T0" fmla="*/ 0 w 1681"/>
                <a:gd name="T1" fmla="*/ 0 h 637"/>
                <a:gd name="T2" fmla="*/ 765 w 1681"/>
                <a:gd name="T3" fmla="*/ 0 h 637"/>
                <a:gd name="T4" fmla="*/ 1680 w 1681"/>
                <a:gd name="T5" fmla="*/ 636 h 637"/>
                <a:gd name="T6" fmla="*/ 918 w 1681"/>
                <a:gd name="T7" fmla="*/ 636 h 637"/>
                <a:gd name="T8" fmla="*/ 0 w 1681"/>
                <a:gd name="T9" fmla="*/ 0 h 637"/>
                <a:gd name="T10" fmla="*/ 0 60000 65536"/>
                <a:gd name="T11" fmla="*/ 0 60000 65536"/>
                <a:gd name="T12" fmla="*/ 0 60000 65536"/>
                <a:gd name="T13" fmla="*/ 0 60000 65536"/>
                <a:gd name="T14" fmla="*/ 0 60000 65536"/>
                <a:gd name="T15" fmla="*/ 0 w 1681"/>
                <a:gd name="T16" fmla="*/ 0 h 637"/>
                <a:gd name="T17" fmla="*/ 1681 w 1681"/>
                <a:gd name="T18" fmla="*/ 637 h 637"/>
              </a:gdLst>
              <a:ahLst/>
              <a:cxnLst>
                <a:cxn ang="T10">
                  <a:pos x="T0" y="T1"/>
                </a:cxn>
                <a:cxn ang="T11">
                  <a:pos x="T2" y="T3"/>
                </a:cxn>
                <a:cxn ang="T12">
                  <a:pos x="T4" y="T5"/>
                </a:cxn>
                <a:cxn ang="T13">
                  <a:pos x="T6" y="T7"/>
                </a:cxn>
                <a:cxn ang="T14">
                  <a:pos x="T8" y="T9"/>
                </a:cxn>
              </a:cxnLst>
              <a:rect l="T15" t="T16" r="T17" b="T18"/>
              <a:pathLst>
                <a:path w="1681" h="637">
                  <a:moveTo>
                    <a:pt x="0" y="0"/>
                  </a:moveTo>
                  <a:lnTo>
                    <a:pt x="765" y="0"/>
                  </a:lnTo>
                  <a:lnTo>
                    <a:pt x="1680" y="636"/>
                  </a:lnTo>
                  <a:lnTo>
                    <a:pt x="918" y="636"/>
                  </a:lnTo>
                  <a:lnTo>
                    <a:pt x="0" y="0"/>
                  </a:lnTo>
                </a:path>
              </a:pathLst>
            </a:custGeom>
            <a:solidFill>
              <a:srgbClr val="919191"/>
            </a:solidFill>
            <a:ln w="12700" cap="rnd">
              <a:noFill/>
              <a:round/>
              <a:headEnd/>
              <a:tailEnd/>
            </a:ln>
          </p:spPr>
          <p:txBody>
            <a:bodyPr/>
            <a:lstStyle/>
            <a:p>
              <a:endParaRPr lang="en-US"/>
            </a:p>
          </p:txBody>
        </p:sp>
        <p:sp>
          <p:nvSpPr>
            <p:cNvPr id="58380" name="Freeform 8"/>
            <p:cNvSpPr>
              <a:spLocks/>
            </p:cNvSpPr>
            <p:nvPr/>
          </p:nvSpPr>
          <p:spPr bwMode="auto">
            <a:xfrm>
              <a:off x="2125" y="1790"/>
              <a:ext cx="1680" cy="636"/>
            </a:xfrm>
            <a:custGeom>
              <a:avLst/>
              <a:gdLst>
                <a:gd name="T0" fmla="*/ 0 w 1680"/>
                <a:gd name="T1" fmla="*/ 0 h 636"/>
                <a:gd name="T2" fmla="*/ 765 w 1680"/>
                <a:gd name="T3" fmla="*/ 0 h 636"/>
                <a:gd name="T4" fmla="*/ 1679 w 1680"/>
                <a:gd name="T5" fmla="*/ 635 h 636"/>
                <a:gd name="T6" fmla="*/ 914 w 1680"/>
                <a:gd name="T7" fmla="*/ 635 h 636"/>
                <a:gd name="T8" fmla="*/ 0 w 1680"/>
                <a:gd name="T9" fmla="*/ 0 h 636"/>
                <a:gd name="T10" fmla="*/ 0 60000 65536"/>
                <a:gd name="T11" fmla="*/ 0 60000 65536"/>
                <a:gd name="T12" fmla="*/ 0 60000 65536"/>
                <a:gd name="T13" fmla="*/ 0 60000 65536"/>
                <a:gd name="T14" fmla="*/ 0 60000 65536"/>
                <a:gd name="T15" fmla="*/ 0 w 1680"/>
                <a:gd name="T16" fmla="*/ 0 h 636"/>
                <a:gd name="T17" fmla="*/ 1680 w 1680"/>
                <a:gd name="T18" fmla="*/ 636 h 636"/>
              </a:gdLst>
              <a:ahLst/>
              <a:cxnLst>
                <a:cxn ang="T10">
                  <a:pos x="T0" y="T1"/>
                </a:cxn>
                <a:cxn ang="T11">
                  <a:pos x="T2" y="T3"/>
                </a:cxn>
                <a:cxn ang="T12">
                  <a:pos x="T4" y="T5"/>
                </a:cxn>
                <a:cxn ang="T13">
                  <a:pos x="T6" y="T7"/>
                </a:cxn>
                <a:cxn ang="T14">
                  <a:pos x="T8" y="T9"/>
                </a:cxn>
              </a:cxnLst>
              <a:rect l="T15" t="T16" r="T17" b="T18"/>
              <a:pathLst>
                <a:path w="1680" h="636">
                  <a:moveTo>
                    <a:pt x="0" y="0"/>
                  </a:moveTo>
                  <a:lnTo>
                    <a:pt x="765" y="0"/>
                  </a:lnTo>
                  <a:lnTo>
                    <a:pt x="1679" y="635"/>
                  </a:lnTo>
                  <a:lnTo>
                    <a:pt x="914" y="635"/>
                  </a:lnTo>
                  <a:lnTo>
                    <a:pt x="0" y="0"/>
                  </a:lnTo>
                </a:path>
              </a:pathLst>
            </a:custGeom>
            <a:solidFill>
              <a:srgbClr val="919191"/>
            </a:solidFill>
            <a:ln w="12700" cap="rnd">
              <a:noFill/>
              <a:round/>
              <a:headEnd/>
              <a:tailEnd/>
            </a:ln>
          </p:spPr>
          <p:txBody>
            <a:bodyPr/>
            <a:lstStyle/>
            <a:p>
              <a:endParaRPr lang="en-US"/>
            </a:p>
          </p:txBody>
        </p:sp>
        <p:sp>
          <p:nvSpPr>
            <p:cNvPr id="58381" name="Freeform 9"/>
            <p:cNvSpPr>
              <a:spLocks/>
            </p:cNvSpPr>
            <p:nvPr/>
          </p:nvSpPr>
          <p:spPr bwMode="auto">
            <a:xfrm>
              <a:off x="2898" y="1268"/>
              <a:ext cx="1681" cy="637"/>
            </a:xfrm>
            <a:custGeom>
              <a:avLst/>
              <a:gdLst>
                <a:gd name="T0" fmla="*/ 0 w 1681"/>
                <a:gd name="T1" fmla="*/ 0 h 637"/>
                <a:gd name="T2" fmla="*/ 762 w 1681"/>
                <a:gd name="T3" fmla="*/ 0 h 637"/>
                <a:gd name="T4" fmla="*/ 1680 w 1681"/>
                <a:gd name="T5" fmla="*/ 636 h 637"/>
                <a:gd name="T6" fmla="*/ 915 w 1681"/>
                <a:gd name="T7" fmla="*/ 636 h 637"/>
                <a:gd name="T8" fmla="*/ 0 w 1681"/>
                <a:gd name="T9" fmla="*/ 0 h 637"/>
                <a:gd name="T10" fmla="*/ 0 60000 65536"/>
                <a:gd name="T11" fmla="*/ 0 60000 65536"/>
                <a:gd name="T12" fmla="*/ 0 60000 65536"/>
                <a:gd name="T13" fmla="*/ 0 60000 65536"/>
                <a:gd name="T14" fmla="*/ 0 60000 65536"/>
                <a:gd name="T15" fmla="*/ 0 w 1681"/>
                <a:gd name="T16" fmla="*/ 0 h 637"/>
                <a:gd name="T17" fmla="*/ 1681 w 1681"/>
                <a:gd name="T18" fmla="*/ 637 h 637"/>
              </a:gdLst>
              <a:ahLst/>
              <a:cxnLst>
                <a:cxn ang="T10">
                  <a:pos x="T0" y="T1"/>
                </a:cxn>
                <a:cxn ang="T11">
                  <a:pos x="T2" y="T3"/>
                </a:cxn>
                <a:cxn ang="T12">
                  <a:pos x="T4" y="T5"/>
                </a:cxn>
                <a:cxn ang="T13">
                  <a:pos x="T6" y="T7"/>
                </a:cxn>
                <a:cxn ang="T14">
                  <a:pos x="T8" y="T9"/>
                </a:cxn>
              </a:cxnLst>
              <a:rect l="T15" t="T16" r="T17" b="T18"/>
              <a:pathLst>
                <a:path w="1681" h="637">
                  <a:moveTo>
                    <a:pt x="0" y="0"/>
                  </a:moveTo>
                  <a:lnTo>
                    <a:pt x="762" y="0"/>
                  </a:lnTo>
                  <a:lnTo>
                    <a:pt x="1680" y="636"/>
                  </a:lnTo>
                  <a:lnTo>
                    <a:pt x="915" y="636"/>
                  </a:lnTo>
                  <a:lnTo>
                    <a:pt x="0" y="0"/>
                  </a:lnTo>
                </a:path>
              </a:pathLst>
            </a:custGeom>
            <a:solidFill>
              <a:srgbClr val="919191"/>
            </a:solidFill>
            <a:ln w="12700" cap="rnd">
              <a:noFill/>
              <a:round/>
              <a:headEnd/>
              <a:tailEnd/>
            </a:ln>
          </p:spPr>
          <p:txBody>
            <a:bodyPr/>
            <a:lstStyle/>
            <a:p>
              <a:endParaRPr lang="en-US"/>
            </a:p>
          </p:txBody>
        </p:sp>
        <p:sp>
          <p:nvSpPr>
            <p:cNvPr id="58382" name="Freeform 10"/>
            <p:cNvSpPr>
              <a:spLocks/>
            </p:cNvSpPr>
            <p:nvPr/>
          </p:nvSpPr>
          <p:spPr bwMode="auto">
            <a:xfrm>
              <a:off x="3669" y="747"/>
              <a:ext cx="1684" cy="636"/>
            </a:xfrm>
            <a:custGeom>
              <a:avLst/>
              <a:gdLst>
                <a:gd name="T0" fmla="*/ 0 w 1684"/>
                <a:gd name="T1" fmla="*/ 0 h 636"/>
                <a:gd name="T2" fmla="*/ 765 w 1684"/>
                <a:gd name="T3" fmla="*/ 0 h 636"/>
                <a:gd name="T4" fmla="*/ 1683 w 1684"/>
                <a:gd name="T5" fmla="*/ 635 h 636"/>
                <a:gd name="T6" fmla="*/ 918 w 1684"/>
                <a:gd name="T7" fmla="*/ 635 h 636"/>
                <a:gd name="T8" fmla="*/ 0 w 1684"/>
                <a:gd name="T9" fmla="*/ 0 h 636"/>
                <a:gd name="T10" fmla="*/ 0 60000 65536"/>
                <a:gd name="T11" fmla="*/ 0 60000 65536"/>
                <a:gd name="T12" fmla="*/ 0 60000 65536"/>
                <a:gd name="T13" fmla="*/ 0 60000 65536"/>
                <a:gd name="T14" fmla="*/ 0 60000 65536"/>
                <a:gd name="T15" fmla="*/ 0 w 1684"/>
                <a:gd name="T16" fmla="*/ 0 h 636"/>
                <a:gd name="T17" fmla="*/ 1684 w 1684"/>
                <a:gd name="T18" fmla="*/ 636 h 636"/>
              </a:gdLst>
              <a:ahLst/>
              <a:cxnLst>
                <a:cxn ang="T10">
                  <a:pos x="T0" y="T1"/>
                </a:cxn>
                <a:cxn ang="T11">
                  <a:pos x="T2" y="T3"/>
                </a:cxn>
                <a:cxn ang="T12">
                  <a:pos x="T4" y="T5"/>
                </a:cxn>
                <a:cxn ang="T13">
                  <a:pos x="T6" y="T7"/>
                </a:cxn>
                <a:cxn ang="T14">
                  <a:pos x="T8" y="T9"/>
                </a:cxn>
              </a:cxnLst>
              <a:rect l="T15" t="T16" r="T17" b="T18"/>
              <a:pathLst>
                <a:path w="1684" h="636">
                  <a:moveTo>
                    <a:pt x="0" y="0"/>
                  </a:moveTo>
                  <a:lnTo>
                    <a:pt x="765" y="0"/>
                  </a:lnTo>
                  <a:lnTo>
                    <a:pt x="1683" y="635"/>
                  </a:lnTo>
                  <a:lnTo>
                    <a:pt x="918" y="635"/>
                  </a:lnTo>
                  <a:lnTo>
                    <a:pt x="0" y="0"/>
                  </a:lnTo>
                </a:path>
              </a:pathLst>
            </a:custGeom>
            <a:solidFill>
              <a:srgbClr val="919191"/>
            </a:solidFill>
            <a:ln w="12700" cap="rnd">
              <a:noFill/>
              <a:round/>
              <a:headEnd/>
              <a:tailEnd/>
            </a:ln>
          </p:spPr>
          <p:txBody>
            <a:bodyPr/>
            <a:lstStyle/>
            <a:p>
              <a:endParaRPr lang="en-US"/>
            </a:p>
          </p:txBody>
        </p:sp>
      </p:grpSp>
      <p:sp>
        <p:nvSpPr>
          <p:cNvPr id="76811" name="Rectangle 11"/>
          <p:cNvSpPr>
            <a:spLocks noChangeArrowheads="1"/>
          </p:cNvSpPr>
          <p:nvPr/>
        </p:nvSpPr>
        <p:spPr bwMode="auto">
          <a:xfrm>
            <a:off x="508001" y="5791201"/>
            <a:ext cx="2210543" cy="582211"/>
          </a:xfrm>
          <a:prstGeom prst="rect">
            <a:avLst/>
          </a:prstGeom>
          <a:solidFill>
            <a:schemeClr val="hlink"/>
          </a:solidFill>
          <a:ln w="12700">
            <a:noFill/>
            <a:miter lim="800000"/>
            <a:headEnd/>
            <a:tailEnd/>
          </a:ln>
          <a:effectLst>
            <a:prstShdw prst="shdw17" dist="17961" dir="2700000">
              <a:schemeClr val="hlink">
                <a:gamma/>
                <a:shade val="60000"/>
                <a:invGamma/>
              </a:schemeClr>
            </a:prstShdw>
          </a:effectLst>
        </p:spPr>
        <p:txBody>
          <a:bodyPr wrap="none" lIns="90488" tIns="44450" rIns="90488" bIns="44450">
            <a:spAutoFit/>
          </a:bodyPr>
          <a:lstStyle/>
          <a:p>
            <a:pPr eaLnBrk="0" hangingPunct="0">
              <a:defRPr/>
            </a:pPr>
            <a:r>
              <a:rPr lang="en-US" sz="3200">
                <a:effectLst>
                  <a:outerShdw blurRad="38100" dist="38100" dir="2700000" algn="tl">
                    <a:srgbClr val="000000"/>
                  </a:outerShdw>
                </a:effectLst>
                <a:latin typeface="Arial" charset="0"/>
              </a:rPr>
              <a:t>Conclusion</a:t>
            </a:r>
          </a:p>
        </p:txBody>
      </p:sp>
      <p:sp>
        <p:nvSpPr>
          <p:cNvPr id="58373" name="Rectangle 12"/>
          <p:cNvSpPr>
            <a:spLocks noChangeArrowheads="1"/>
          </p:cNvSpPr>
          <p:nvPr/>
        </p:nvSpPr>
        <p:spPr bwMode="auto">
          <a:xfrm>
            <a:off x="3740151" y="5648325"/>
            <a:ext cx="6620933" cy="828432"/>
          </a:xfrm>
          <a:prstGeom prst="rect">
            <a:avLst/>
          </a:prstGeom>
          <a:noFill/>
          <a:ln w="12700">
            <a:noFill/>
            <a:miter lim="800000"/>
            <a:headEnd/>
            <a:tailEnd/>
          </a:ln>
        </p:spPr>
        <p:txBody>
          <a:bodyPr lIns="90488" tIns="44450" rIns="90488" bIns="44450">
            <a:spAutoFit/>
          </a:bodyPr>
          <a:lstStyle/>
          <a:p>
            <a:pPr eaLnBrk="0" hangingPunct="0">
              <a:spcBef>
                <a:spcPct val="20000"/>
              </a:spcBef>
            </a:pPr>
            <a:r>
              <a:rPr lang="en-US" sz="2400" b="1">
                <a:solidFill>
                  <a:srgbClr val="FC0128"/>
                </a:solidFill>
                <a:latin typeface="Arial" charset="0"/>
              </a:rPr>
              <a:t>Is there a relationship between the cause and effect?</a:t>
            </a:r>
          </a:p>
        </p:txBody>
      </p:sp>
      <p:sp>
        <p:nvSpPr>
          <p:cNvPr id="58374" name="Rectangle 13"/>
          <p:cNvSpPr>
            <a:spLocks noChangeArrowheads="1"/>
          </p:cNvSpPr>
          <p:nvPr/>
        </p:nvSpPr>
        <p:spPr bwMode="auto">
          <a:xfrm>
            <a:off x="4806951" y="4957764"/>
            <a:ext cx="4044378" cy="459100"/>
          </a:xfrm>
          <a:prstGeom prst="rect">
            <a:avLst/>
          </a:prstGeom>
          <a:noFill/>
          <a:ln w="12700">
            <a:noFill/>
            <a:miter lim="800000"/>
            <a:headEnd/>
            <a:tailEnd/>
          </a:ln>
        </p:spPr>
        <p:txBody>
          <a:bodyPr wrap="none" lIns="90488" tIns="44450" rIns="90488" bIns="44450">
            <a:spAutoFit/>
          </a:bodyPr>
          <a:lstStyle/>
          <a:p>
            <a:pPr eaLnBrk="0" hangingPunct="0">
              <a:spcBef>
                <a:spcPct val="20000"/>
              </a:spcBef>
            </a:pPr>
            <a:r>
              <a:rPr lang="en-US" sz="2400" b="1">
                <a:solidFill>
                  <a:srgbClr val="FC0128"/>
                </a:solidFill>
                <a:latin typeface="Arial" charset="0"/>
              </a:rPr>
              <a:t>Is the relationship causal?</a:t>
            </a:r>
          </a:p>
        </p:txBody>
      </p:sp>
      <p:sp>
        <p:nvSpPr>
          <p:cNvPr id="76814" name="Rectangle 14"/>
          <p:cNvSpPr>
            <a:spLocks noChangeArrowheads="1"/>
          </p:cNvSpPr>
          <p:nvPr/>
        </p:nvSpPr>
        <p:spPr bwMode="auto">
          <a:xfrm>
            <a:off x="1524001" y="4724401"/>
            <a:ext cx="2369239" cy="582211"/>
          </a:xfrm>
          <a:prstGeom prst="rect">
            <a:avLst/>
          </a:prstGeom>
          <a:solidFill>
            <a:schemeClr val="hlink"/>
          </a:solidFill>
          <a:ln w="12700">
            <a:noFill/>
            <a:miter lim="800000"/>
            <a:headEnd/>
            <a:tailEnd/>
          </a:ln>
          <a:effectLst>
            <a:prstShdw prst="shdw17" dist="17961" dir="2700000">
              <a:schemeClr val="hlink">
                <a:gamma/>
                <a:shade val="60000"/>
                <a:invGamma/>
              </a:schemeClr>
            </a:prstShdw>
          </a:effectLst>
        </p:spPr>
        <p:txBody>
          <a:bodyPr wrap="none" lIns="90488" tIns="44450" rIns="90488" bIns="44450">
            <a:spAutoFit/>
          </a:bodyPr>
          <a:lstStyle/>
          <a:p>
            <a:pPr eaLnBrk="0" hangingPunct="0">
              <a:defRPr/>
            </a:pPr>
            <a:r>
              <a:rPr lang="en-US" sz="3200">
                <a:effectLst>
                  <a:outerShdw blurRad="38100" dist="38100" dir="2700000" algn="tl">
                    <a:srgbClr val="000000"/>
                  </a:outerShdw>
                </a:effectLst>
                <a:latin typeface="Arial" charset="0"/>
              </a:rPr>
              <a:t>In this study</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effectLst>
            <a:outerShdw dist="35921" dir="2700000" algn="ctr" rotWithShape="0">
              <a:srgbClr val="000000"/>
            </a:outerShdw>
          </a:effectLst>
        </p:spPr>
        <p:txBody>
          <a:bodyPr lIns="90488" tIns="44450" rIns="90488" bIns="44450" rtlCol="0">
            <a:normAutofit/>
          </a:bodyPr>
          <a:lstStyle/>
          <a:p>
            <a:pPr eaLnBrk="1" fontAlgn="auto" hangingPunct="1">
              <a:spcAft>
                <a:spcPts val="0"/>
              </a:spcAft>
              <a:defRPr/>
            </a:pPr>
            <a:r>
              <a:rPr lang="en-US" smtClean="0"/>
              <a:t>The Validity Questions Are </a:t>
            </a:r>
            <a:r>
              <a:rPr lang="en-US" i="1" smtClean="0"/>
              <a:t>Cumulative</a:t>
            </a:r>
            <a:r>
              <a:rPr lang="en-US" smtClean="0"/>
              <a:t>...</a:t>
            </a:r>
          </a:p>
        </p:txBody>
      </p:sp>
      <p:grpSp>
        <p:nvGrpSpPr>
          <p:cNvPr id="2" name="Group 3"/>
          <p:cNvGrpSpPr>
            <a:grpSpLocks/>
          </p:cNvGrpSpPr>
          <p:nvPr/>
        </p:nvGrpSpPr>
        <p:grpSpPr bwMode="auto">
          <a:xfrm>
            <a:off x="1221317" y="1181100"/>
            <a:ext cx="10109200" cy="5365750"/>
            <a:chOff x="577" y="744"/>
            <a:chExt cx="4776" cy="3380"/>
          </a:xfrm>
        </p:grpSpPr>
        <p:sp>
          <p:nvSpPr>
            <p:cNvPr id="59402" name="Freeform 4"/>
            <p:cNvSpPr>
              <a:spLocks/>
            </p:cNvSpPr>
            <p:nvPr/>
          </p:nvSpPr>
          <p:spPr bwMode="auto">
            <a:xfrm>
              <a:off x="577" y="744"/>
              <a:ext cx="4776" cy="3375"/>
            </a:xfrm>
            <a:custGeom>
              <a:avLst/>
              <a:gdLst>
                <a:gd name="T0" fmla="*/ 925 w 4776"/>
                <a:gd name="T1" fmla="*/ 3374 h 3375"/>
                <a:gd name="T2" fmla="*/ 0 w 4776"/>
                <a:gd name="T3" fmla="*/ 2666 h 3375"/>
                <a:gd name="T4" fmla="*/ 0 w 4776"/>
                <a:gd name="T5" fmla="*/ 2076 h 3375"/>
                <a:gd name="T6" fmla="*/ 771 w 4776"/>
                <a:gd name="T7" fmla="*/ 2076 h 3375"/>
                <a:gd name="T8" fmla="*/ 771 w 4776"/>
                <a:gd name="T9" fmla="*/ 1560 h 3375"/>
                <a:gd name="T10" fmla="*/ 1541 w 4776"/>
                <a:gd name="T11" fmla="*/ 1560 h 3375"/>
                <a:gd name="T12" fmla="*/ 1541 w 4776"/>
                <a:gd name="T13" fmla="*/ 1041 h 3375"/>
                <a:gd name="T14" fmla="*/ 2312 w 4776"/>
                <a:gd name="T15" fmla="*/ 1041 h 3375"/>
                <a:gd name="T16" fmla="*/ 2312 w 4776"/>
                <a:gd name="T17" fmla="*/ 522 h 3375"/>
                <a:gd name="T18" fmla="*/ 3080 w 4776"/>
                <a:gd name="T19" fmla="*/ 522 h 3375"/>
                <a:gd name="T20" fmla="*/ 3080 w 4776"/>
                <a:gd name="T21" fmla="*/ 3 h 3375"/>
                <a:gd name="T22" fmla="*/ 3850 w 4776"/>
                <a:gd name="T23" fmla="*/ 0 h 3375"/>
                <a:gd name="T24" fmla="*/ 4775 w 4776"/>
                <a:gd name="T25" fmla="*/ 649 h 3375"/>
                <a:gd name="T26" fmla="*/ 925 w 4776"/>
                <a:gd name="T27" fmla="*/ 3374 h 33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776"/>
                <a:gd name="T43" fmla="*/ 0 h 3375"/>
                <a:gd name="T44" fmla="*/ 4776 w 4776"/>
                <a:gd name="T45" fmla="*/ 3375 h 337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776" h="3375">
                  <a:moveTo>
                    <a:pt x="925" y="3374"/>
                  </a:moveTo>
                  <a:lnTo>
                    <a:pt x="0" y="2666"/>
                  </a:lnTo>
                  <a:lnTo>
                    <a:pt x="0" y="2076"/>
                  </a:lnTo>
                  <a:lnTo>
                    <a:pt x="771" y="2076"/>
                  </a:lnTo>
                  <a:lnTo>
                    <a:pt x="771" y="1560"/>
                  </a:lnTo>
                  <a:lnTo>
                    <a:pt x="1541" y="1560"/>
                  </a:lnTo>
                  <a:lnTo>
                    <a:pt x="1541" y="1041"/>
                  </a:lnTo>
                  <a:lnTo>
                    <a:pt x="2312" y="1041"/>
                  </a:lnTo>
                  <a:lnTo>
                    <a:pt x="2312" y="522"/>
                  </a:lnTo>
                  <a:lnTo>
                    <a:pt x="3080" y="522"/>
                  </a:lnTo>
                  <a:lnTo>
                    <a:pt x="3080" y="3"/>
                  </a:lnTo>
                  <a:lnTo>
                    <a:pt x="3850" y="0"/>
                  </a:lnTo>
                  <a:lnTo>
                    <a:pt x="4775" y="649"/>
                  </a:lnTo>
                  <a:lnTo>
                    <a:pt x="925" y="3374"/>
                  </a:lnTo>
                </a:path>
              </a:pathLst>
            </a:custGeom>
            <a:solidFill>
              <a:srgbClr val="CECECE"/>
            </a:solidFill>
            <a:ln w="12700" cap="rnd">
              <a:noFill/>
              <a:round/>
              <a:headEnd/>
              <a:tailEnd/>
            </a:ln>
          </p:spPr>
          <p:txBody>
            <a:bodyPr/>
            <a:lstStyle/>
            <a:p>
              <a:endParaRPr lang="en-US"/>
            </a:p>
          </p:txBody>
        </p:sp>
        <p:sp>
          <p:nvSpPr>
            <p:cNvPr id="59403" name="Freeform 5"/>
            <p:cNvSpPr>
              <a:spLocks/>
            </p:cNvSpPr>
            <p:nvPr/>
          </p:nvSpPr>
          <p:spPr bwMode="auto">
            <a:xfrm>
              <a:off x="1506" y="1396"/>
              <a:ext cx="3847" cy="2728"/>
            </a:xfrm>
            <a:custGeom>
              <a:avLst/>
              <a:gdLst>
                <a:gd name="T0" fmla="*/ 3846 w 3847"/>
                <a:gd name="T1" fmla="*/ 0 h 2728"/>
                <a:gd name="T2" fmla="*/ 3846 w 3847"/>
                <a:gd name="T3" fmla="*/ 2727 h 2728"/>
                <a:gd name="T4" fmla="*/ 0 w 3847"/>
                <a:gd name="T5" fmla="*/ 2722 h 2728"/>
                <a:gd name="T6" fmla="*/ 0 w 3847"/>
                <a:gd name="T7" fmla="*/ 2074 h 2728"/>
                <a:gd name="T8" fmla="*/ 770 w 3847"/>
                <a:gd name="T9" fmla="*/ 2074 h 2728"/>
                <a:gd name="T10" fmla="*/ 770 w 3847"/>
                <a:gd name="T11" fmla="*/ 1555 h 2728"/>
                <a:gd name="T12" fmla="*/ 1536 w 3847"/>
                <a:gd name="T13" fmla="*/ 1555 h 2728"/>
                <a:gd name="T14" fmla="*/ 1536 w 3847"/>
                <a:gd name="T15" fmla="*/ 1040 h 2728"/>
                <a:gd name="T16" fmla="*/ 2306 w 3847"/>
                <a:gd name="T17" fmla="*/ 1040 h 2728"/>
                <a:gd name="T18" fmla="*/ 2306 w 3847"/>
                <a:gd name="T19" fmla="*/ 521 h 2728"/>
                <a:gd name="T20" fmla="*/ 3076 w 3847"/>
                <a:gd name="T21" fmla="*/ 521 h 2728"/>
                <a:gd name="T22" fmla="*/ 3076 w 3847"/>
                <a:gd name="T23" fmla="*/ 3 h 2728"/>
                <a:gd name="T24" fmla="*/ 3846 w 3847"/>
                <a:gd name="T25" fmla="*/ 0 h 27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47"/>
                <a:gd name="T40" fmla="*/ 0 h 2728"/>
                <a:gd name="T41" fmla="*/ 3847 w 3847"/>
                <a:gd name="T42" fmla="*/ 2728 h 27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47" h="2728">
                  <a:moveTo>
                    <a:pt x="3846" y="0"/>
                  </a:moveTo>
                  <a:lnTo>
                    <a:pt x="3846" y="2727"/>
                  </a:lnTo>
                  <a:lnTo>
                    <a:pt x="0" y="2722"/>
                  </a:lnTo>
                  <a:lnTo>
                    <a:pt x="0" y="2074"/>
                  </a:lnTo>
                  <a:lnTo>
                    <a:pt x="770" y="2074"/>
                  </a:lnTo>
                  <a:lnTo>
                    <a:pt x="770" y="1555"/>
                  </a:lnTo>
                  <a:lnTo>
                    <a:pt x="1536" y="1555"/>
                  </a:lnTo>
                  <a:lnTo>
                    <a:pt x="1536" y="1040"/>
                  </a:lnTo>
                  <a:lnTo>
                    <a:pt x="2306" y="1040"/>
                  </a:lnTo>
                  <a:lnTo>
                    <a:pt x="2306" y="521"/>
                  </a:lnTo>
                  <a:lnTo>
                    <a:pt x="3076" y="521"/>
                  </a:lnTo>
                  <a:lnTo>
                    <a:pt x="3076" y="3"/>
                  </a:lnTo>
                  <a:lnTo>
                    <a:pt x="3846" y="0"/>
                  </a:lnTo>
                </a:path>
              </a:pathLst>
            </a:custGeom>
            <a:solidFill>
              <a:srgbClr val="DADADA"/>
            </a:solidFill>
            <a:ln w="12700" cap="rnd">
              <a:noFill/>
              <a:round/>
              <a:headEnd/>
              <a:tailEnd/>
            </a:ln>
          </p:spPr>
          <p:txBody>
            <a:bodyPr/>
            <a:lstStyle/>
            <a:p>
              <a:endParaRPr lang="en-US"/>
            </a:p>
          </p:txBody>
        </p:sp>
        <p:sp>
          <p:nvSpPr>
            <p:cNvPr id="59404" name="Freeform 6"/>
            <p:cNvSpPr>
              <a:spLocks/>
            </p:cNvSpPr>
            <p:nvPr/>
          </p:nvSpPr>
          <p:spPr bwMode="auto">
            <a:xfrm>
              <a:off x="577" y="2830"/>
              <a:ext cx="1684" cy="637"/>
            </a:xfrm>
            <a:custGeom>
              <a:avLst/>
              <a:gdLst>
                <a:gd name="T0" fmla="*/ 0 w 1684"/>
                <a:gd name="T1" fmla="*/ 0 h 637"/>
                <a:gd name="T2" fmla="*/ 765 w 1684"/>
                <a:gd name="T3" fmla="*/ 0 h 637"/>
                <a:gd name="T4" fmla="*/ 1683 w 1684"/>
                <a:gd name="T5" fmla="*/ 636 h 637"/>
                <a:gd name="T6" fmla="*/ 918 w 1684"/>
                <a:gd name="T7" fmla="*/ 636 h 637"/>
                <a:gd name="T8" fmla="*/ 0 w 1684"/>
                <a:gd name="T9" fmla="*/ 0 h 637"/>
                <a:gd name="T10" fmla="*/ 0 60000 65536"/>
                <a:gd name="T11" fmla="*/ 0 60000 65536"/>
                <a:gd name="T12" fmla="*/ 0 60000 65536"/>
                <a:gd name="T13" fmla="*/ 0 60000 65536"/>
                <a:gd name="T14" fmla="*/ 0 60000 65536"/>
                <a:gd name="T15" fmla="*/ 0 w 1684"/>
                <a:gd name="T16" fmla="*/ 0 h 637"/>
                <a:gd name="T17" fmla="*/ 1684 w 1684"/>
                <a:gd name="T18" fmla="*/ 637 h 637"/>
              </a:gdLst>
              <a:ahLst/>
              <a:cxnLst>
                <a:cxn ang="T10">
                  <a:pos x="T0" y="T1"/>
                </a:cxn>
                <a:cxn ang="T11">
                  <a:pos x="T2" y="T3"/>
                </a:cxn>
                <a:cxn ang="T12">
                  <a:pos x="T4" y="T5"/>
                </a:cxn>
                <a:cxn ang="T13">
                  <a:pos x="T6" y="T7"/>
                </a:cxn>
                <a:cxn ang="T14">
                  <a:pos x="T8" y="T9"/>
                </a:cxn>
              </a:cxnLst>
              <a:rect l="T15" t="T16" r="T17" b="T18"/>
              <a:pathLst>
                <a:path w="1684" h="637">
                  <a:moveTo>
                    <a:pt x="0" y="0"/>
                  </a:moveTo>
                  <a:lnTo>
                    <a:pt x="765" y="0"/>
                  </a:lnTo>
                  <a:lnTo>
                    <a:pt x="1683" y="636"/>
                  </a:lnTo>
                  <a:lnTo>
                    <a:pt x="918" y="636"/>
                  </a:lnTo>
                  <a:lnTo>
                    <a:pt x="0" y="0"/>
                  </a:lnTo>
                </a:path>
              </a:pathLst>
            </a:custGeom>
            <a:solidFill>
              <a:srgbClr val="919191"/>
            </a:solidFill>
            <a:ln w="12700" cap="rnd">
              <a:noFill/>
              <a:round/>
              <a:headEnd/>
              <a:tailEnd/>
            </a:ln>
          </p:spPr>
          <p:txBody>
            <a:bodyPr/>
            <a:lstStyle/>
            <a:p>
              <a:endParaRPr lang="en-US"/>
            </a:p>
          </p:txBody>
        </p:sp>
        <p:sp>
          <p:nvSpPr>
            <p:cNvPr id="59405" name="Freeform 7"/>
            <p:cNvSpPr>
              <a:spLocks/>
            </p:cNvSpPr>
            <p:nvPr/>
          </p:nvSpPr>
          <p:spPr bwMode="auto">
            <a:xfrm>
              <a:off x="1351" y="2311"/>
              <a:ext cx="1681" cy="637"/>
            </a:xfrm>
            <a:custGeom>
              <a:avLst/>
              <a:gdLst>
                <a:gd name="T0" fmla="*/ 0 w 1681"/>
                <a:gd name="T1" fmla="*/ 0 h 637"/>
                <a:gd name="T2" fmla="*/ 765 w 1681"/>
                <a:gd name="T3" fmla="*/ 0 h 637"/>
                <a:gd name="T4" fmla="*/ 1680 w 1681"/>
                <a:gd name="T5" fmla="*/ 636 h 637"/>
                <a:gd name="T6" fmla="*/ 918 w 1681"/>
                <a:gd name="T7" fmla="*/ 636 h 637"/>
                <a:gd name="T8" fmla="*/ 0 w 1681"/>
                <a:gd name="T9" fmla="*/ 0 h 637"/>
                <a:gd name="T10" fmla="*/ 0 60000 65536"/>
                <a:gd name="T11" fmla="*/ 0 60000 65536"/>
                <a:gd name="T12" fmla="*/ 0 60000 65536"/>
                <a:gd name="T13" fmla="*/ 0 60000 65536"/>
                <a:gd name="T14" fmla="*/ 0 60000 65536"/>
                <a:gd name="T15" fmla="*/ 0 w 1681"/>
                <a:gd name="T16" fmla="*/ 0 h 637"/>
                <a:gd name="T17" fmla="*/ 1681 w 1681"/>
                <a:gd name="T18" fmla="*/ 637 h 637"/>
              </a:gdLst>
              <a:ahLst/>
              <a:cxnLst>
                <a:cxn ang="T10">
                  <a:pos x="T0" y="T1"/>
                </a:cxn>
                <a:cxn ang="T11">
                  <a:pos x="T2" y="T3"/>
                </a:cxn>
                <a:cxn ang="T12">
                  <a:pos x="T4" y="T5"/>
                </a:cxn>
                <a:cxn ang="T13">
                  <a:pos x="T6" y="T7"/>
                </a:cxn>
                <a:cxn ang="T14">
                  <a:pos x="T8" y="T9"/>
                </a:cxn>
              </a:cxnLst>
              <a:rect l="T15" t="T16" r="T17" b="T18"/>
              <a:pathLst>
                <a:path w="1681" h="637">
                  <a:moveTo>
                    <a:pt x="0" y="0"/>
                  </a:moveTo>
                  <a:lnTo>
                    <a:pt x="765" y="0"/>
                  </a:lnTo>
                  <a:lnTo>
                    <a:pt x="1680" y="636"/>
                  </a:lnTo>
                  <a:lnTo>
                    <a:pt x="918" y="636"/>
                  </a:lnTo>
                  <a:lnTo>
                    <a:pt x="0" y="0"/>
                  </a:lnTo>
                </a:path>
              </a:pathLst>
            </a:custGeom>
            <a:solidFill>
              <a:srgbClr val="919191"/>
            </a:solidFill>
            <a:ln w="12700" cap="rnd">
              <a:noFill/>
              <a:round/>
              <a:headEnd/>
              <a:tailEnd/>
            </a:ln>
          </p:spPr>
          <p:txBody>
            <a:bodyPr/>
            <a:lstStyle/>
            <a:p>
              <a:endParaRPr lang="en-US"/>
            </a:p>
          </p:txBody>
        </p:sp>
        <p:sp>
          <p:nvSpPr>
            <p:cNvPr id="59406" name="Freeform 8"/>
            <p:cNvSpPr>
              <a:spLocks/>
            </p:cNvSpPr>
            <p:nvPr/>
          </p:nvSpPr>
          <p:spPr bwMode="auto">
            <a:xfrm>
              <a:off x="2125" y="1790"/>
              <a:ext cx="1680" cy="636"/>
            </a:xfrm>
            <a:custGeom>
              <a:avLst/>
              <a:gdLst>
                <a:gd name="T0" fmla="*/ 0 w 1680"/>
                <a:gd name="T1" fmla="*/ 0 h 636"/>
                <a:gd name="T2" fmla="*/ 765 w 1680"/>
                <a:gd name="T3" fmla="*/ 0 h 636"/>
                <a:gd name="T4" fmla="*/ 1679 w 1680"/>
                <a:gd name="T5" fmla="*/ 635 h 636"/>
                <a:gd name="T6" fmla="*/ 914 w 1680"/>
                <a:gd name="T7" fmla="*/ 635 h 636"/>
                <a:gd name="T8" fmla="*/ 0 w 1680"/>
                <a:gd name="T9" fmla="*/ 0 h 636"/>
                <a:gd name="T10" fmla="*/ 0 60000 65536"/>
                <a:gd name="T11" fmla="*/ 0 60000 65536"/>
                <a:gd name="T12" fmla="*/ 0 60000 65536"/>
                <a:gd name="T13" fmla="*/ 0 60000 65536"/>
                <a:gd name="T14" fmla="*/ 0 60000 65536"/>
                <a:gd name="T15" fmla="*/ 0 w 1680"/>
                <a:gd name="T16" fmla="*/ 0 h 636"/>
                <a:gd name="T17" fmla="*/ 1680 w 1680"/>
                <a:gd name="T18" fmla="*/ 636 h 636"/>
              </a:gdLst>
              <a:ahLst/>
              <a:cxnLst>
                <a:cxn ang="T10">
                  <a:pos x="T0" y="T1"/>
                </a:cxn>
                <a:cxn ang="T11">
                  <a:pos x="T2" y="T3"/>
                </a:cxn>
                <a:cxn ang="T12">
                  <a:pos x="T4" y="T5"/>
                </a:cxn>
                <a:cxn ang="T13">
                  <a:pos x="T6" y="T7"/>
                </a:cxn>
                <a:cxn ang="T14">
                  <a:pos x="T8" y="T9"/>
                </a:cxn>
              </a:cxnLst>
              <a:rect l="T15" t="T16" r="T17" b="T18"/>
              <a:pathLst>
                <a:path w="1680" h="636">
                  <a:moveTo>
                    <a:pt x="0" y="0"/>
                  </a:moveTo>
                  <a:lnTo>
                    <a:pt x="765" y="0"/>
                  </a:lnTo>
                  <a:lnTo>
                    <a:pt x="1679" y="635"/>
                  </a:lnTo>
                  <a:lnTo>
                    <a:pt x="914" y="635"/>
                  </a:lnTo>
                  <a:lnTo>
                    <a:pt x="0" y="0"/>
                  </a:lnTo>
                </a:path>
              </a:pathLst>
            </a:custGeom>
            <a:solidFill>
              <a:srgbClr val="919191"/>
            </a:solidFill>
            <a:ln w="12700" cap="rnd">
              <a:noFill/>
              <a:round/>
              <a:headEnd/>
              <a:tailEnd/>
            </a:ln>
          </p:spPr>
          <p:txBody>
            <a:bodyPr/>
            <a:lstStyle/>
            <a:p>
              <a:endParaRPr lang="en-US"/>
            </a:p>
          </p:txBody>
        </p:sp>
        <p:sp>
          <p:nvSpPr>
            <p:cNvPr id="59407" name="Freeform 9"/>
            <p:cNvSpPr>
              <a:spLocks/>
            </p:cNvSpPr>
            <p:nvPr/>
          </p:nvSpPr>
          <p:spPr bwMode="auto">
            <a:xfrm>
              <a:off x="2898" y="1268"/>
              <a:ext cx="1681" cy="637"/>
            </a:xfrm>
            <a:custGeom>
              <a:avLst/>
              <a:gdLst>
                <a:gd name="T0" fmla="*/ 0 w 1681"/>
                <a:gd name="T1" fmla="*/ 0 h 637"/>
                <a:gd name="T2" fmla="*/ 762 w 1681"/>
                <a:gd name="T3" fmla="*/ 0 h 637"/>
                <a:gd name="T4" fmla="*/ 1680 w 1681"/>
                <a:gd name="T5" fmla="*/ 636 h 637"/>
                <a:gd name="T6" fmla="*/ 915 w 1681"/>
                <a:gd name="T7" fmla="*/ 636 h 637"/>
                <a:gd name="T8" fmla="*/ 0 w 1681"/>
                <a:gd name="T9" fmla="*/ 0 h 637"/>
                <a:gd name="T10" fmla="*/ 0 60000 65536"/>
                <a:gd name="T11" fmla="*/ 0 60000 65536"/>
                <a:gd name="T12" fmla="*/ 0 60000 65536"/>
                <a:gd name="T13" fmla="*/ 0 60000 65536"/>
                <a:gd name="T14" fmla="*/ 0 60000 65536"/>
                <a:gd name="T15" fmla="*/ 0 w 1681"/>
                <a:gd name="T16" fmla="*/ 0 h 637"/>
                <a:gd name="T17" fmla="*/ 1681 w 1681"/>
                <a:gd name="T18" fmla="*/ 637 h 637"/>
              </a:gdLst>
              <a:ahLst/>
              <a:cxnLst>
                <a:cxn ang="T10">
                  <a:pos x="T0" y="T1"/>
                </a:cxn>
                <a:cxn ang="T11">
                  <a:pos x="T2" y="T3"/>
                </a:cxn>
                <a:cxn ang="T12">
                  <a:pos x="T4" y="T5"/>
                </a:cxn>
                <a:cxn ang="T13">
                  <a:pos x="T6" y="T7"/>
                </a:cxn>
                <a:cxn ang="T14">
                  <a:pos x="T8" y="T9"/>
                </a:cxn>
              </a:cxnLst>
              <a:rect l="T15" t="T16" r="T17" b="T18"/>
              <a:pathLst>
                <a:path w="1681" h="637">
                  <a:moveTo>
                    <a:pt x="0" y="0"/>
                  </a:moveTo>
                  <a:lnTo>
                    <a:pt x="762" y="0"/>
                  </a:lnTo>
                  <a:lnTo>
                    <a:pt x="1680" y="636"/>
                  </a:lnTo>
                  <a:lnTo>
                    <a:pt x="915" y="636"/>
                  </a:lnTo>
                  <a:lnTo>
                    <a:pt x="0" y="0"/>
                  </a:lnTo>
                </a:path>
              </a:pathLst>
            </a:custGeom>
            <a:solidFill>
              <a:srgbClr val="919191"/>
            </a:solidFill>
            <a:ln w="12700" cap="rnd">
              <a:noFill/>
              <a:round/>
              <a:headEnd/>
              <a:tailEnd/>
            </a:ln>
          </p:spPr>
          <p:txBody>
            <a:bodyPr/>
            <a:lstStyle/>
            <a:p>
              <a:endParaRPr lang="en-US"/>
            </a:p>
          </p:txBody>
        </p:sp>
        <p:sp>
          <p:nvSpPr>
            <p:cNvPr id="59408" name="Freeform 10"/>
            <p:cNvSpPr>
              <a:spLocks/>
            </p:cNvSpPr>
            <p:nvPr/>
          </p:nvSpPr>
          <p:spPr bwMode="auto">
            <a:xfrm>
              <a:off x="3669" y="747"/>
              <a:ext cx="1684" cy="636"/>
            </a:xfrm>
            <a:custGeom>
              <a:avLst/>
              <a:gdLst>
                <a:gd name="T0" fmla="*/ 0 w 1684"/>
                <a:gd name="T1" fmla="*/ 0 h 636"/>
                <a:gd name="T2" fmla="*/ 765 w 1684"/>
                <a:gd name="T3" fmla="*/ 0 h 636"/>
                <a:gd name="T4" fmla="*/ 1683 w 1684"/>
                <a:gd name="T5" fmla="*/ 635 h 636"/>
                <a:gd name="T6" fmla="*/ 918 w 1684"/>
                <a:gd name="T7" fmla="*/ 635 h 636"/>
                <a:gd name="T8" fmla="*/ 0 w 1684"/>
                <a:gd name="T9" fmla="*/ 0 h 636"/>
                <a:gd name="T10" fmla="*/ 0 60000 65536"/>
                <a:gd name="T11" fmla="*/ 0 60000 65536"/>
                <a:gd name="T12" fmla="*/ 0 60000 65536"/>
                <a:gd name="T13" fmla="*/ 0 60000 65536"/>
                <a:gd name="T14" fmla="*/ 0 60000 65536"/>
                <a:gd name="T15" fmla="*/ 0 w 1684"/>
                <a:gd name="T16" fmla="*/ 0 h 636"/>
                <a:gd name="T17" fmla="*/ 1684 w 1684"/>
                <a:gd name="T18" fmla="*/ 636 h 636"/>
              </a:gdLst>
              <a:ahLst/>
              <a:cxnLst>
                <a:cxn ang="T10">
                  <a:pos x="T0" y="T1"/>
                </a:cxn>
                <a:cxn ang="T11">
                  <a:pos x="T2" y="T3"/>
                </a:cxn>
                <a:cxn ang="T12">
                  <a:pos x="T4" y="T5"/>
                </a:cxn>
                <a:cxn ang="T13">
                  <a:pos x="T6" y="T7"/>
                </a:cxn>
                <a:cxn ang="T14">
                  <a:pos x="T8" y="T9"/>
                </a:cxn>
              </a:cxnLst>
              <a:rect l="T15" t="T16" r="T17" b="T18"/>
              <a:pathLst>
                <a:path w="1684" h="636">
                  <a:moveTo>
                    <a:pt x="0" y="0"/>
                  </a:moveTo>
                  <a:lnTo>
                    <a:pt x="765" y="0"/>
                  </a:lnTo>
                  <a:lnTo>
                    <a:pt x="1683" y="635"/>
                  </a:lnTo>
                  <a:lnTo>
                    <a:pt x="918" y="635"/>
                  </a:lnTo>
                  <a:lnTo>
                    <a:pt x="0" y="0"/>
                  </a:lnTo>
                </a:path>
              </a:pathLst>
            </a:custGeom>
            <a:solidFill>
              <a:srgbClr val="919191"/>
            </a:solidFill>
            <a:ln w="12700" cap="rnd">
              <a:noFill/>
              <a:round/>
              <a:headEnd/>
              <a:tailEnd/>
            </a:ln>
          </p:spPr>
          <p:txBody>
            <a:bodyPr/>
            <a:lstStyle/>
            <a:p>
              <a:endParaRPr lang="en-US"/>
            </a:p>
          </p:txBody>
        </p:sp>
      </p:grpSp>
      <p:sp>
        <p:nvSpPr>
          <p:cNvPr id="78859" name="Rectangle 11"/>
          <p:cNvSpPr>
            <a:spLocks noChangeArrowheads="1"/>
          </p:cNvSpPr>
          <p:nvPr/>
        </p:nvSpPr>
        <p:spPr bwMode="auto">
          <a:xfrm>
            <a:off x="3769784" y="3984626"/>
            <a:ext cx="1776128" cy="582211"/>
          </a:xfrm>
          <a:prstGeom prst="rect">
            <a:avLst/>
          </a:prstGeom>
          <a:solidFill>
            <a:schemeClr val="hlink"/>
          </a:solidFill>
          <a:ln w="12700">
            <a:noFill/>
            <a:miter lim="800000"/>
            <a:headEnd/>
            <a:tailEnd/>
          </a:ln>
          <a:effectLst>
            <a:prstShdw prst="shdw17" dist="17961" dir="2700000">
              <a:schemeClr val="hlink">
                <a:gamma/>
                <a:shade val="60000"/>
                <a:invGamma/>
              </a:schemeClr>
            </a:prstShdw>
          </a:effectLst>
        </p:spPr>
        <p:txBody>
          <a:bodyPr wrap="none" lIns="90488" tIns="44450" rIns="90488" bIns="44450">
            <a:spAutoFit/>
          </a:bodyPr>
          <a:lstStyle/>
          <a:p>
            <a:pPr eaLnBrk="0" hangingPunct="0">
              <a:defRPr/>
            </a:pPr>
            <a:r>
              <a:rPr lang="en-US" sz="3200">
                <a:effectLst>
                  <a:outerShdw blurRad="38100" dist="38100" dir="2700000" algn="tl">
                    <a:srgbClr val="000000"/>
                  </a:outerShdw>
                </a:effectLst>
                <a:latin typeface="Arial" charset="0"/>
              </a:rPr>
              <a:t>In theory</a:t>
            </a:r>
          </a:p>
        </p:txBody>
      </p:sp>
      <p:sp>
        <p:nvSpPr>
          <p:cNvPr id="59397" name="Rectangle 12"/>
          <p:cNvSpPr>
            <a:spLocks noChangeArrowheads="1"/>
          </p:cNvSpPr>
          <p:nvPr/>
        </p:nvSpPr>
        <p:spPr bwMode="auto">
          <a:xfrm>
            <a:off x="3740151" y="5648325"/>
            <a:ext cx="6620933" cy="828432"/>
          </a:xfrm>
          <a:prstGeom prst="rect">
            <a:avLst/>
          </a:prstGeom>
          <a:noFill/>
          <a:ln w="12700">
            <a:noFill/>
            <a:miter lim="800000"/>
            <a:headEnd/>
            <a:tailEnd/>
          </a:ln>
        </p:spPr>
        <p:txBody>
          <a:bodyPr lIns="90488" tIns="44450" rIns="90488" bIns="44450">
            <a:spAutoFit/>
          </a:bodyPr>
          <a:lstStyle/>
          <a:p>
            <a:pPr eaLnBrk="0" hangingPunct="0">
              <a:spcBef>
                <a:spcPct val="20000"/>
              </a:spcBef>
            </a:pPr>
            <a:r>
              <a:rPr lang="en-US" sz="2400" b="1">
                <a:solidFill>
                  <a:srgbClr val="FC0128"/>
                </a:solidFill>
                <a:latin typeface="Arial" charset="0"/>
              </a:rPr>
              <a:t>Is there a relationship between the cause and effect?</a:t>
            </a:r>
          </a:p>
        </p:txBody>
      </p:sp>
      <p:sp>
        <p:nvSpPr>
          <p:cNvPr id="59398" name="Rectangle 13"/>
          <p:cNvSpPr>
            <a:spLocks noChangeArrowheads="1"/>
          </p:cNvSpPr>
          <p:nvPr/>
        </p:nvSpPr>
        <p:spPr bwMode="auto">
          <a:xfrm>
            <a:off x="4806951" y="4957764"/>
            <a:ext cx="4044378" cy="459100"/>
          </a:xfrm>
          <a:prstGeom prst="rect">
            <a:avLst/>
          </a:prstGeom>
          <a:noFill/>
          <a:ln w="12700">
            <a:noFill/>
            <a:miter lim="800000"/>
            <a:headEnd/>
            <a:tailEnd/>
          </a:ln>
        </p:spPr>
        <p:txBody>
          <a:bodyPr wrap="none" lIns="90488" tIns="44450" rIns="90488" bIns="44450">
            <a:spAutoFit/>
          </a:bodyPr>
          <a:lstStyle/>
          <a:p>
            <a:pPr eaLnBrk="0" hangingPunct="0">
              <a:spcBef>
                <a:spcPct val="20000"/>
              </a:spcBef>
            </a:pPr>
            <a:r>
              <a:rPr lang="en-US" sz="2400" b="1">
                <a:solidFill>
                  <a:srgbClr val="FC0128"/>
                </a:solidFill>
                <a:latin typeface="Arial" charset="0"/>
              </a:rPr>
              <a:t>Is the relationship causal?</a:t>
            </a:r>
          </a:p>
        </p:txBody>
      </p:sp>
      <p:sp>
        <p:nvSpPr>
          <p:cNvPr id="59399" name="Rectangle 14"/>
          <p:cNvSpPr>
            <a:spLocks noChangeArrowheads="1"/>
          </p:cNvSpPr>
          <p:nvPr/>
        </p:nvSpPr>
        <p:spPr bwMode="auto">
          <a:xfrm>
            <a:off x="6432551" y="3910013"/>
            <a:ext cx="4588933" cy="828432"/>
          </a:xfrm>
          <a:prstGeom prst="rect">
            <a:avLst/>
          </a:prstGeom>
          <a:noFill/>
          <a:ln w="12700">
            <a:noFill/>
            <a:miter lim="800000"/>
            <a:headEnd/>
            <a:tailEnd/>
          </a:ln>
        </p:spPr>
        <p:txBody>
          <a:bodyPr lIns="90488" tIns="44450" rIns="90488" bIns="44450">
            <a:spAutoFit/>
          </a:bodyPr>
          <a:lstStyle/>
          <a:p>
            <a:pPr eaLnBrk="0" hangingPunct="0">
              <a:spcBef>
                <a:spcPct val="20000"/>
              </a:spcBef>
            </a:pPr>
            <a:r>
              <a:rPr lang="en-US" sz="2400" b="1">
                <a:solidFill>
                  <a:srgbClr val="FC0128"/>
                </a:solidFill>
                <a:latin typeface="Arial" charset="0"/>
              </a:rPr>
              <a:t>Can we generalize to the constructs?</a:t>
            </a:r>
          </a:p>
        </p:txBody>
      </p:sp>
      <p:sp>
        <p:nvSpPr>
          <p:cNvPr id="78863" name="Rectangle 15"/>
          <p:cNvSpPr>
            <a:spLocks noChangeArrowheads="1"/>
          </p:cNvSpPr>
          <p:nvPr/>
        </p:nvSpPr>
        <p:spPr bwMode="auto">
          <a:xfrm>
            <a:off x="543984" y="5738813"/>
            <a:ext cx="2210543" cy="582211"/>
          </a:xfrm>
          <a:prstGeom prst="rect">
            <a:avLst/>
          </a:prstGeom>
          <a:solidFill>
            <a:schemeClr val="hlink"/>
          </a:solidFill>
          <a:ln w="12700">
            <a:noFill/>
            <a:miter lim="800000"/>
            <a:headEnd/>
            <a:tailEnd/>
          </a:ln>
          <a:effectLst>
            <a:prstShdw prst="shdw17" dist="17961" dir="2700000">
              <a:schemeClr val="hlink">
                <a:gamma/>
                <a:shade val="60000"/>
                <a:invGamma/>
              </a:schemeClr>
            </a:prstShdw>
          </a:effectLst>
        </p:spPr>
        <p:txBody>
          <a:bodyPr wrap="none" lIns="90488" tIns="44450" rIns="90488" bIns="44450">
            <a:spAutoFit/>
          </a:bodyPr>
          <a:lstStyle/>
          <a:p>
            <a:pPr eaLnBrk="0" hangingPunct="0">
              <a:defRPr/>
            </a:pPr>
            <a:r>
              <a:rPr lang="en-US" sz="3200">
                <a:effectLst>
                  <a:outerShdw blurRad="38100" dist="38100" dir="2700000" algn="tl">
                    <a:srgbClr val="000000"/>
                  </a:outerShdw>
                </a:effectLst>
                <a:latin typeface="Arial" charset="0"/>
              </a:rPr>
              <a:t>Conclusion</a:t>
            </a:r>
          </a:p>
        </p:txBody>
      </p:sp>
      <p:sp>
        <p:nvSpPr>
          <p:cNvPr id="78864" name="Rectangle 16"/>
          <p:cNvSpPr>
            <a:spLocks noChangeArrowheads="1"/>
          </p:cNvSpPr>
          <p:nvPr/>
        </p:nvSpPr>
        <p:spPr bwMode="auto">
          <a:xfrm>
            <a:off x="2271185" y="4805363"/>
            <a:ext cx="1548502" cy="582211"/>
          </a:xfrm>
          <a:prstGeom prst="rect">
            <a:avLst/>
          </a:prstGeom>
          <a:solidFill>
            <a:schemeClr val="hlink"/>
          </a:solidFill>
          <a:ln w="12700">
            <a:noFill/>
            <a:miter lim="800000"/>
            <a:headEnd/>
            <a:tailEnd/>
          </a:ln>
          <a:effectLst>
            <a:prstShdw prst="shdw17" dist="17961" dir="2700000">
              <a:schemeClr val="hlink">
                <a:gamma/>
                <a:shade val="60000"/>
                <a:invGamma/>
              </a:schemeClr>
            </a:prstShdw>
          </a:effectLst>
        </p:spPr>
        <p:txBody>
          <a:bodyPr wrap="none" lIns="90488" tIns="44450" rIns="90488" bIns="44450">
            <a:spAutoFit/>
          </a:bodyPr>
          <a:lstStyle/>
          <a:p>
            <a:pPr eaLnBrk="0" hangingPunct="0">
              <a:defRPr/>
            </a:pPr>
            <a:r>
              <a:rPr lang="en-US" sz="3200">
                <a:effectLst>
                  <a:outerShdw blurRad="38100" dist="38100" dir="2700000" algn="tl">
                    <a:srgbClr val="000000"/>
                  </a:outerShdw>
                </a:effectLst>
                <a:latin typeface="Arial" charset="0"/>
              </a:rPr>
              <a:t>Internal</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effectLst>
            <a:outerShdw dist="35921" dir="2700000" algn="ctr" rotWithShape="0">
              <a:srgbClr val="000000"/>
            </a:outerShdw>
          </a:effectLst>
        </p:spPr>
        <p:txBody>
          <a:bodyPr lIns="90488" tIns="44450" rIns="90488" bIns="44450" rtlCol="0">
            <a:normAutofit/>
          </a:bodyPr>
          <a:lstStyle/>
          <a:p>
            <a:pPr eaLnBrk="1" fontAlgn="auto" hangingPunct="1">
              <a:spcAft>
                <a:spcPts val="0"/>
              </a:spcAft>
              <a:defRPr/>
            </a:pPr>
            <a:r>
              <a:rPr lang="en-US" smtClean="0"/>
              <a:t>The Validity Questions Are </a:t>
            </a:r>
            <a:r>
              <a:rPr lang="en-US" i="1" smtClean="0"/>
              <a:t>Cumulative</a:t>
            </a:r>
            <a:r>
              <a:rPr lang="en-US" smtClean="0"/>
              <a:t>...</a:t>
            </a:r>
          </a:p>
        </p:txBody>
      </p:sp>
      <p:grpSp>
        <p:nvGrpSpPr>
          <p:cNvPr id="2" name="Group 3"/>
          <p:cNvGrpSpPr>
            <a:grpSpLocks/>
          </p:cNvGrpSpPr>
          <p:nvPr/>
        </p:nvGrpSpPr>
        <p:grpSpPr bwMode="auto">
          <a:xfrm>
            <a:off x="1221317" y="1181100"/>
            <a:ext cx="10109200" cy="5365750"/>
            <a:chOff x="577" y="744"/>
            <a:chExt cx="4776" cy="3380"/>
          </a:xfrm>
        </p:grpSpPr>
        <p:sp>
          <p:nvSpPr>
            <p:cNvPr id="60428" name="Freeform 4"/>
            <p:cNvSpPr>
              <a:spLocks/>
            </p:cNvSpPr>
            <p:nvPr/>
          </p:nvSpPr>
          <p:spPr bwMode="auto">
            <a:xfrm>
              <a:off x="577" y="744"/>
              <a:ext cx="4776" cy="3375"/>
            </a:xfrm>
            <a:custGeom>
              <a:avLst/>
              <a:gdLst>
                <a:gd name="T0" fmla="*/ 925 w 4776"/>
                <a:gd name="T1" fmla="*/ 3374 h 3375"/>
                <a:gd name="T2" fmla="*/ 0 w 4776"/>
                <a:gd name="T3" fmla="*/ 2666 h 3375"/>
                <a:gd name="T4" fmla="*/ 0 w 4776"/>
                <a:gd name="T5" fmla="*/ 2076 h 3375"/>
                <a:gd name="T6" fmla="*/ 771 w 4776"/>
                <a:gd name="T7" fmla="*/ 2076 h 3375"/>
                <a:gd name="T8" fmla="*/ 771 w 4776"/>
                <a:gd name="T9" fmla="*/ 1560 h 3375"/>
                <a:gd name="T10" fmla="*/ 1541 w 4776"/>
                <a:gd name="T11" fmla="*/ 1560 h 3375"/>
                <a:gd name="T12" fmla="*/ 1541 w 4776"/>
                <a:gd name="T13" fmla="*/ 1041 h 3375"/>
                <a:gd name="T14" fmla="*/ 2312 w 4776"/>
                <a:gd name="T15" fmla="*/ 1041 h 3375"/>
                <a:gd name="T16" fmla="*/ 2312 w 4776"/>
                <a:gd name="T17" fmla="*/ 522 h 3375"/>
                <a:gd name="T18" fmla="*/ 3080 w 4776"/>
                <a:gd name="T19" fmla="*/ 522 h 3375"/>
                <a:gd name="T20" fmla="*/ 3080 w 4776"/>
                <a:gd name="T21" fmla="*/ 3 h 3375"/>
                <a:gd name="T22" fmla="*/ 3850 w 4776"/>
                <a:gd name="T23" fmla="*/ 0 h 3375"/>
                <a:gd name="T24" fmla="*/ 4775 w 4776"/>
                <a:gd name="T25" fmla="*/ 649 h 3375"/>
                <a:gd name="T26" fmla="*/ 925 w 4776"/>
                <a:gd name="T27" fmla="*/ 3374 h 33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776"/>
                <a:gd name="T43" fmla="*/ 0 h 3375"/>
                <a:gd name="T44" fmla="*/ 4776 w 4776"/>
                <a:gd name="T45" fmla="*/ 3375 h 337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776" h="3375">
                  <a:moveTo>
                    <a:pt x="925" y="3374"/>
                  </a:moveTo>
                  <a:lnTo>
                    <a:pt x="0" y="2666"/>
                  </a:lnTo>
                  <a:lnTo>
                    <a:pt x="0" y="2076"/>
                  </a:lnTo>
                  <a:lnTo>
                    <a:pt x="771" y="2076"/>
                  </a:lnTo>
                  <a:lnTo>
                    <a:pt x="771" y="1560"/>
                  </a:lnTo>
                  <a:lnTo>
                    <a:pt x="1541" y="1560"/>
                  </a:lnTo>
                  <a:lnTo>
                    <a:pt x="1541" y="1041"/>
                  </a:lnTo>
                  <a:lnTo>
                    <a:pt x="2312" y="1041"/>
                  </a:lnTo>
                  <a:lnTo>
                    <a:pt x="2312" y="522"/>
                  </a:lnTo>
                  <a:lnTo>
                    <a:pt x="3080" y="522"/>
                  </a:lnTo>
                  <a:lnTo>
                    <a:pt x="3080" y="3"/>
                  </a:lnTo>
                  <a:lnTo>
                    <a:pt x="3850" y="0"/>
                  </a:lnTo>
                  <a:lnTo>
                    <a:pt x="4775" y="649"/>
                  </a:lnTo>
                  <a:lnTo>
                    <a:pt x="925" y="3374"/>
                  </a:lnTo>
                </a:path>
              </a:pathLst>
            </a:custGeom>
            <a:solidFill>
              <a:srgbClr val="CECECE"/>
            </a:solidFill>
            <a:ln w="12700" cap="rnd">
              <a:noFill/>
              <a:round/>
              <a:headEnd/>
              <a:tailEnd/>
            </a:ln>
          </p:spPr>
          <p:txBody>
            <a:bodyPr/>
            <a:lstStyle/>
            <a:p>
              <a:endParaRPr lang="en-US"/>
            </a:p>
          </p:txBody>
        </p:sp>
        <p:sp>
          <p:nvSpPr>
            <p:cNvPr id="60429" name="Freeform 5"/>
            <p:cNvSpPr>
              <a:spLocks/>
            </p:cNvSpPr>
            <p:nvPr/>
          </p:nvSpPr>
          <p:spPr bwMode="auto">
            <a:xfrm>
              <a:off x="1506" y="1396"/>
              <a:ext cx="3847" cy="2728"/>
            </a:xfrm>
            <a:custGeom>
              <a:avLst/>
              <a:gdLst>
                <a:gd name="T0" fmla="*/ 3846 w 3847"/>
                <a:gd name="T1" fmla="*/ 0 h 2728"/>
                <a:gd name="T2" fmla="*/ 3846 w 3847"/>
                <a:gd name="T3" fmla="*/ 2727 h 2728"/>
                <a:gd name="T4" fmla="*/ 0 w 3847"/>
                <a:gd name="T5" fmla="*/ 2722 h 2728"/>
                <a:gd name="T6" fmla="*/ 0 w 3847"/>
                <a:gd name="T7" fmla="*/ 2074 h 2728"/>
                <a:gd name="T8" fmla="*/ 770 w 3847"/>
                <a:gd name="T9" fmla="*/ 2074 h 2728"/>
                <a:gd name="T10" fmla="*/ 770 w 3847"/>
                <a:gd name="T11" fmla="*/ 1555 h 2728"/>
                <a:gd name="T12" fmla="*/ 1536 w 3847"/>
                <a:gd name="T13" fmla="*/ 1555 h 2728"/>
                <a:gd name="T14" fmla="*/ 1536 w 3847"/>
                <a:gd name="T15" fmla="*/ 1040 h 2728"/>
                <a:gd name="T16" fmla="*/ 2306 w 3847"/>
                <a:gd name="T17" fmla="*/ 1040 h 2728"/>
                <a:gd name="T18" fmla="*/ 2306 w 3847"/>
                <a:gd name="T19" fmla="*/ 521 h 2728"/>
                <a:gd name="T20" fmla="*/ 3076 w 3847"/>
                <a:gd name="T21" fmla="*/ 521 h 2728"/>
                <a:gd name="T22" fmla="*/ 3076 w 3847"/>
                <a:gd name="T23" fmla="*/ 3 h 2728"/>
                <a:gd name="T24" fmla="*/ 3846 w 3847"/>
                <a:gd name="T25" fmla="*/ 0 h 27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47"/>
                <a:gd name="T40" fmla="*/ 0 h 2728"/>
                <a:gd name="T41" fmla="*/ 3847 w 3847"/>
                <a:gd name="T42" fmla="*/ 2728 h 27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47" h="2728">
                  <a:moveTo>
                    <a:pt x="3846" y="0"/>
                  </a:moveTo>
                  <a:lnTo>
                    <a:pt x="3846" y="2727"/>
                  </a:lnTo>
                  <a:lnTo>
                    <a:pt x="0" y="2722"/>
                  </a:lnTo>
                  <a:lnTo>
                    <a:pt x="0" y="2074"/>
                  </a:lnTo>
                  <a:lnTo>
                    <a:pt x="770" y="2074"/>
                  </a:lnTo>
                  <a:lnTo>
                    <a:pt x="770" y="1555"/>
                  </a:lnTo>
                  <a:lnTo>
                    <a:pt x="1536" y="1555"/>
                  </a:lnTo>
                  <a:lnTo>
                    <a:pt x="1536" y="1040"/>
                  </a:lnTo>
                  <a:lnTo>
                    <a:pt x="2306" y="1040"/>
                  </a:lnTo>
                  <a:lnTo>
                    <a:pt x="2306" y="521"/>
                  </a:lnTo>
                  <a:lnTo>
                    <a:pt x="3076" y="521"/>
                  </a:lnTo>
                  <a:lnTo>
                    <a:pt x="3076" y="3"/>
                  </a:lnTo>
                  <a:lnTo>
                    <a:pt x="3846" y="0"/>
                  </a:lnTo>
                </a:path>
              </a:pathLst>
            </a:custGeom>
            <a:solidFill>
              <a:srgbClr val="DADADA"/>
            </a:solidFill>
            <a:ln w="12700" cap="rnd">
              <a:noFill/>
              <a:round/>
              <a:headEnd/>
              <a:tailEnd/>
            </a:ln>
          </p:spPr>
          <p:txBody>
            <a:bodyPr/>
            <a:lstStyle/>
            <a:p>
              <a:endParaRPr lang="en-US"/>
            </a:p>
          </p:txBody>
        </p:sp>
        <p:sp>
          <p:nvSpPr>
            <p:cNvPr id="60430" name="Freeform 6"/>
            <p:cNvSpPr>
              <a:spLocks/>
            </p:cNvSpPr>
            <p:nvPr/>
          </p:nvSpPr>
          <p:spPr bwMode="auto">
            <a:xfrm>
              <a:off x="577" y="2830"/>
              <a:ext cx="1684" cy="637"/>
            </a:xfrm>
            <a:custGeom>
              <a:avLst/>
              <a:gdLst>
                <a:gd name="T0" fmla="*/ 0 w 1684"/>
                <a:gd name="T1" fmla="*/ 0 h 637"/>
                <a:gd name="T2" fmla="*/ 765 w 1684"/>
                <a:gd name="T3" fmla="*/ 0 h 637"/>
                <a:gd name="T4" fmla="*/ 1683 w 1684"/>
                <a:gd name="T5" fmla="*/ 636 h 637"/>
                <a:gd name="T6" fmla="*/ 918 w 1684"/>
                <a:gd name="T7" fmla="*/ 636 h 637"/>
                <a:gd name="T8" fmla="*/ 0 w 1684"/>
                <a:gd name="T9" fmla="*/ 0 h 637"/>
                <a:gd name="T10" fmla="*/ 0 60000 65536"/>
                <a:gd name="T11" fmla="*/ 0 60000 65536"/>
                <a:gd name="T12" fmla="*/ 0 60000 65536"/>
                <a:gd name="T13" fmla="*/ 0 60000 65536"/>
                <a:gd name="T14" fmla="*/ 0 60000 65536"/>
                <a:gd name="T15" fmla="*/ 0 w 1684"/>
                <a:gd name="T16" fmla="*/ 0 h 637"/>
                <a:gd name="T17" fmla="*/ 1684 w 1684"/>
                <a:gd name="T18" fmla="*/ 637 h 637"/>
              </a:gdLst>
              <a:ahLst/>
              <a:cxnLst>
                <a:cxn ang="T10">
                  <a:pos x="T0" y="T1"/>
                </a:cxn>
                <a:cxn ang="T11">
                  <a:pos x="T2" y="T3"/>
                </a:cxn>
                <a:cxn ang="T12">
                  <a:pos x="T4" y="T5"/>
                </a:cxn>
                <a:cxn ang="T13">
                  <a:pos x="T6" y="T7"/>
                </a:cxn>
                <a:cxn ang="T14">
                  <a:pos x="T8" y="T9"/>
                </a:cxn>
              </a:cxnLst>
              <a:rect l="T15" t="T16" r="T17" b="T18"/>
              <a:pathLst>
                <a:path w="1684" h="637">
                  <a:moveTo>
                    <a:pt x="0" y="0"/>
                  </a:moveTo>
                  <a:lnTo>
                    <a:pt x="765" y="0"/>
                  </a:lnTo>
                  <a:lnTo>
                    <a:pt x="1683" y="636"/>
                  </a:lnTo>
                  <a:lnTo>
                    <a:pt x="918" y="636"/>
                  </a:lnTo>
                  <a:lnTo>
                    <a:pt x="0" y="0"/>
                  </a:lnTo>
                </a:path>
              </a:pathLst>
            </a:custGeom>
            <a:solidFill>
              <a:srgbClr val="919191"/>
            </a:solidFill>
            <a:ln w="12700" cap="rnd">
              <a:noFill/>
              <a:round/>
              <a:headEnd/>
              <a:tailEnd/>
            </a:ln>
          </p:spPr>
          <p:txBody>
            <a:bodyPr/>
            <a:lstStyle/>
            <a:p>
              <a:endParaRPr lang="en-US"/>
            </a:p>
          </p:txBody>
        </p:sp>
        <p:sp>
          <p:nvSpPr>
            <p:cNvPr id="60431" name="Freeform 7"/>
            <p:cNvSpPr>
              <a:spLocks/>
            </p:cNvSpPr>
            <p:nvPr/>
          </p:nvSpPr>
          <p:spPr bwMode="auto">
            <a:xfrm>
              <a:off x="1351" y="2311"/>
              <a:ext cx="1681" cy="637"/>
            </a:xfrm>
            <a:custGeom>
              <a:avLst/>
              <a:gdLst>
                <a:gd name="T0" fmla="*/ 0 w 1681"/>
                <a:gd name="T1" fmla="*/ 0 h 637"/>
                <a:gd name="T2" fmla="*/ 765 w 1681"/>
                <a:gd name="T3" fmla="*/ 0 h 637"/>
                <a:gd name="T4" fmla="*/ 1680 w 1681"/>
                <a:gd name="T5" fmla="*/ 636 h 637"/>
                <a:gd name="T6" fmla="*/ 918 w 1681"/>
                <a:gd name="T7" fmla="*/ 636 h 637"/>
                <a:gd name="T8" fmla="*/ 0 w 1681"/>
                <a:gd name="T9" fmla="*/ 0 h 637"/>
                <a:gd name="T10" fmla="*/ 0 60000 65536"/>
                <a:gd name="T11" fmla="*/ 0 60000 65536"/>
                <a:gd name="T12" fmla="*/ 0 60000 65536"/>
                <a:gd name="T13" fmla="*/ 0 60000 65536"/>
                <a:gd name="T14" fmla="*/ 0 60000 65536"/>
                <a:gd name="T15" fmla="*/ 0 w 1681"/>
                <a:gd name="T16" fmla="*/ 0 h 637"/>
                <a:gd name="T17" fmla="*/ 1681 w 1681"/>
                <a:gd name="T18" fmla="*/ 637 h 637"/>
              </a:gdLst>
              <a:ahLst/>
              <a:cxnLst>
                <a:cxn ang="T10">
                  <a:pos x="T0" y="T1"/>
                </a:cxn>
                <a:cxn ang="T11">
                  <a:pos x="T2" y="T3"/>
                </a:cxn>
                <a:cxn ang="T12">
                  <a:pos x="T4" y="T5"/>
                </a:cxn>
                <a:cxn ang="T13">
                  <a:pos x="T6" y="T7"/>
                </a:cxn>
                <a:cxn ang="T14">
                  <a:pos x="T8" y="T9"/>
                </a:cxn>
              </a:cxnLst>
              <a:rect l="T15" t="T16" r="T17" b="T18"/>
              <a:pathLst>
                <a:path w="1681" h="637">
                  <a:moveTo>
                    <a:pt x="0" y="0"/>
                  </a:moveTo>
                  <a:lnTo>
                    <a:pt x="765" y="0"/>
                  </a:lnTo>
                  <a:lnTo>
                    <a:pt x="1680" y="636"/>
                  </a:lnTo>
                  <a:lnTo>
                    <a:pt x="918" y="636"/>
                  </a:lnTo>
                  <a:lnTo>
                    <a:pt x="0" y="0"/>
                  </a:lnTo>
                </a:path>
              </a:pathLst>
            </a:custGeom>
            <a:solidFill>
              <a:srgbClr val="919191"/>
            </a:solidFill>
            <a:ln w="12700" cap="rnd">
              <a:noFill/>
              <a:round/>
              <a:headEnd/>
              <a:tailEnd/>
            </a:ln>
          </p:spPr>
          <p:txBody>
            <a:bodyPr/>
            <a:lstStyle/>
            <a:p>
              <a:endParaRPr lang="en-US"/>
            </a:p>
          </p:txBody>
        </p:sp>
        <p:sp>
          <p:nvSpPr>
            <p:cNvPr id="60432" name="Freeform 8"/>
            <p:cNvSpPr>
              <a:spLocks/>
            </p:cNvSpPr>
            <p:nvPr/>
          </p:nvSpPr>
          <p:spPr bwMode="auto">
            <a:xfrm>
              <a:off x="2125" y="1790"/>
              <a:ext cx="1680" cy="636"/>
            </a:xfrm>
            <a:custGeom>
              <a:avLst/>
              <a:gdLst>
                <a:gd name="T0" fmla="*/ 0 w 1680"/>
                <a:gd name="T1" fmla="*/ 0 h 636"/>
                <a:gd name="T2" fmla="*/ 765 w 1680"/>
                <a:gd name="T3" fmla="*/ 0 h 636"/>
                <a:gd name="T4" fmla="*/ 1679 w 1680"/>
                <a:gd name="T5" fmla="*/ 635 h 636"/>
                <a:gd name="T6" fmla="*/ 914 w 1680"/>
                <a:gd name="T7" fmla="*/ 635 h 636"/>
                <a:gd name="T8" fmla="*/ 0 w 1680"/>
                <a:gd name="T9" fmla="*/ 0 h 636"/>
                <a:gd name="T10" fmla="*/ 0 60000 65536"/>
                <a:gd name="T11" fmla="*/ 0 60000 65536"/>
                <a:gd name="T12" fmla="*/ 0 60000 65536"/>
                <a:gd name="T13" fmla="*/ 0 60000 65536"/>
                <a:gd name="T14" fmla="*/ 0 60000 65536"/>
                <a:gd name="T15" fmla="*/ 0 w 1680"/>
                <a:gd name="T16" fmla="*/ 0 h 636"/>
                <a:gd name="T17" fmla="*/ 1680 w 1680"/>
                <a:gd name="T18" fmla="*/ 636 h 636"/>
              </a:gdLst>
              <a:ahLst/>
              <a:cxnLst>
                <a:cxn ang="T10">
                  <a:pos x="T0" y="T1"/>
                </a:cxn>
                <a:cxn ang="T11">
                  <a:pos x="T2" y="T3"/>
                </a:cxn>
                <a:cxn ang="T12">
                  <a:pos x="T4" y="T5"/>
                </a:cxn>
                <a:cxn ang="T13">
                  <a:pos x="T6" y="T7"/>
                </a:cxn>
                <a:cxn ang="T14">
                  <a:pos x="T8" y="T9"/>
                </a:cxn>
              </a:cxnLst>
              <a:rect l="T15" t="T16" r="T17" b="T18"/>
              <a:pathLst>
                <a:path w="1680" h="636">
                  <a:moveTo>
                    <a:pt x="0" y="0"/>
                  </a:moveTo>
                  <a:lnTo>
                    <a:pt x="765" y="0"/>
                  </a:lnTo>
                  <a:lnTo>
                    <a:pt x="1679" y="635"/>
                  </a:lnTo>
                  <a:lnTo>
                    <a:pt x="914" y="635"/>
                  </a:lnTo>
                  <a:lnTo>
                    <a:pt x="0" y="0"/>
                  </a:lnTo>
                </a:path>
              </a:pathLst>
            </a:custGeom>
            <a:solidFill>
              <a:srgbClr val="919191"/>
            </a:solidFill>
            <a:ln w="12700" cap="rnd">
              <a:noFill/>
              <a:round/>
              <a:headEnd/>
              <a:tailEnd/>
            </a:ln>
          </p:spPr>
          <p:txBody>
            <a:bodyPr/>
            <a:lstStyle/>
            <a:p>
              <a:endParaRPr lang="en-US"/>
            </a:p>
          </p:txBody>
        </p:sp>
        <p:sp>
          <p:nvSpPr>
            <p:cNvPr id="60433" name="Freeform 9"/>
            <p:cNvSpPr>
              <a:spLocks/>
            </p:cNvSpPr>
            <p:nvPr/>
          </p:nvSpPr>
          <p:spPr bwMode="auto">
            <a:xfrm>
              <a:off x="2898" y="1268"/>
              <a:ext cx="1681" cy="637"/>
            </a:xfrm>
            <a:custGeom>
              <a:avLst/>
              <a:gdLst>
                <a:gd name="T0" fmla="*/ 0 w 1681"/>
                <a:gd name="T1" fmla="*/ 0 h 637"/>
                <a:gd name="T2" fmla="*/ 762 w 1681"/>
                <a:gd name="T3" fmla="*/ 0 h 637"/>
                <a:gd name="T4" fmla="*/ 1680 w 1681"/>
                <a:gd name="T5" fmla="*/ 636 h 637"/>
                <a:gd name="T6" fmla="*/ 915 w 1681"/>
                <a:gd name="T7" fmla="*/ 636 h 637"/>
                <a:gd name="T8" fmla="*/ 0 w 1681"/>
                <a:gd name="T9" fmla="*/ 0 h 637"/>
                <a:gd name="T10" fmla="*/ 0 60000 65536"/>
                <a:gd name="T11" fmla="*/ 0 60000 65536"/>
                <a:gd name="T12" fmla="*/ 0 60000 65536"/>
                <a:gd name="T13" fmla="*/ 0 60000 65536"/>
                <a:gd name="T14" fmla="*/ 0 60000 65536"/>
                <a:gd name="T15" fmla="*/ 0 w 1681"/>
                <a:gd name="T16" fmla="*/ 0 h 637"/>
                <a:gd name="T17" fmla="*/ 1681 w 1681"/>
                <a:gd name="T18" fmla="*/ 637 h 637"/>
              </a:gdLst>
              <a:ahLst/>
              <a:cxnLst>
                <a:cxn ang="T10">
                  <a:pos x="T0" y="T1"/>
                </a:cxn>
                <a:cxn ang="T11">
                  <a:pos x="T2" y="T3"/>
                </a:cxn>
                <a:cxn ang="T12">
                  <a:pos x="T4" y="T5"/>
                </a:cxn>
                <a:cxn ang="T13">
                  <a:pos x="T6" y="T7"/>
                </a:cxn>
                <a:cxn ang="T14">
                  <a:pos x="T8" y="T9"/>
                </a:cxn>
              </a:cxnLst>
              <a:rect l="T15" t="T16" r="T17" b="T18"/>
              <a:pathLst>
                <a:path w="1681" h="637">
                  <a:moveTo>
                    <a:pt x="0" y="0"/>
                  </a:moveTo>
                  <a:lnTo>
                    <a:pt x="762" y="0"/>
                  </a:lnTo>
                  <a:lnTo>
                    <a:pt x="1680" y="636"/>
                  </a:lnTo>
                  <a:lnTo>
                    <a:pt x="915" y="636"/>
                  </a:lnTo>
                  <a:lnTo>
                    <a:pt x="0" y="0"/>
                  </a:lnTo>
                </a:path>
              </a:pathLst>
            </a:custGeom>
            <a:solidFill>
              <a:srgbClr val="919191"/>
            </a:solidFill>
            <a:ln w="12700" cap="rnd">
              <a:noFill/>
              <a:round/>
              <a:headEnd/>
              <a:tailEnd/>
            </a:ln>
          </p:spPr>
          <p:txBody>
            <a:bodyPr/>
            <a:lstStyle/>
            <a:p>
              <a:endParaRPr lang="en-US"/>
            </a:p>
          </p:txBody>
        </p:sp>
        <p:sp>
          <p:nvSpPr>
            <p:cNvPr id="60434" name="Freeform 10"/>
            <p:cNvSpPr>
              <a:spLocks/>
            </p:cNvSpPr>
            <p:nvPr/>
          </p:nvSpPr>
          <p:spPr bwMode="auto">
            <a:xfrm>
              <a:off x="3669" y="747"/>
              <a:ext cx="1684" cy="636"/>
            </a:xfrm>
            <a:custGeom>
              <a:avLst/>
              <a:gdLst>
                <a:gd name="T0" fmla="*/ 0 w 1684"/>
                <a:gd name="T1" fmla="*/ 0 h 636"/>
                <a:gd name="T2" fmla="*/ 765 w 1684"/>
                <a:gd name="T3" fmla="*/ 0 h 636"/>
                <a:gd name="T4" fmla="*/ 1683 w 1684"/>
                <a:gd name="T5" fmla="*/ 635 h 636"/>
                <a:gd name="T6" fmla="*/ 918 w 1684"/>
                <a:gd name="T7" fmla="*/ 635 h 636"/>
                <a:gd name="T8" fmla="*/ 0 w 1684"/>
                <a:gd name="T9" fmla="*/ 0 h 636"/>
                <a:gd name="T10" fmla="*/ 0 60000 65536"/>
                <a:gd name="T11" fmla="*/ 0 60000 65536"/>
                <a:gd name="T12" fmla="*/ 0 60000 65536"/>
                <a:gd name="T13" fmla="*/ 0 60000 65536"/>
                <a:gd name="T14" fmla="*/ 0 60000 65536"/>
                <a:gd name="T15" fmla="*/ 0 w 1684"/>
                <a:gd name="T16" fmla="*/ 0 h 636"/>
                <a:gd name="T17" fmla="*/ 1684 w 1684"/>
                <a:gd name="T18" fmla="*/ 636 h 636"/>
              </a:gdLst>
              <a:ahLst/>
              <a:cxnLst>
                <a:cxn ang="T10">
                  <a:pos x="T0" y="T1"/>
                </a:cxn>
                <a:cxn ang="T11">
                  <a:pos x="T2" y="T3"/>
                </a:cxn>
                <a:cxn ang="T12">
                  <a:pos x="T4" y="T5"/>
                </a:cxn>
                <a:cxn ang="T13">
                  <a:pos x="T6" y="T7"/>
                </a:cxn>
                <a:cxn ang="T14">
                  <a:pos x="T8" y="T9"/>
                </a:cxn>
              </a:cxnLst>
              <a:rect l="T15" t="T16" r="T17" b="T18"/>
              <a:pathLst>
                <a:path w="1684" h="636">
                  <a:moveTo>
                    <a:pt x="0" y="0"/>
                  </a:moveTo>
                  <a:lnTo>
                    <a:pt x="765" y="0"/>
                  </a:lnTo>
                  <a:lnTo>
                    <a:pt x="1683" y="635"/>
                  </a:lnTo>
                  <a:lnTo>
                    <a:pt x="918" y="635"/>
                  </a:lnTo>
                  <a:lnTo>
                    <a:pt x="0" y="0"/>
                  </a:lnTo>
                </a:path>
              </a:pathLst>
            </a:custGeom>
            <a:solidFill>
              <a:srgbClr val="919191"/>
            </a:solidFill>
            <a:ln w="12700" cap="rnd">
              <a:noFill/>
              <a:round/>
              <a:headEnd/>
              <a:tailEnd/>
            </a:ln>
          </p:spPr>
          <p:txBody>
            <a:bodyPr/>
            <a:lstStyle/>
            <a:p>
              <a:endParaRPr lang="en-US"/>
            </a:p>
          </p:txBody>
        </p:sp>
      </p:grpSp>
      <p:sp>
        <p:nvSpPr>
          <p:cNvPr id="80907" name="Rectangle 11"/>
          <p:cNvSpPr>
            <a:spLocks noChangeArrowheads="1"/>
          </p:cNvSpPr>
          <p:nvPr/>
        </p:nvSpPr>
        <p:spPr bwMode="auto">
          <a:xfrm>
            <a:off x="3759200" y="4114801"/>
            <a:ext cx="2556933" cy="582211"/>
          </a:xfrm>
          <a:prstGeom prst="rect">
            <a:avLst/>
          </a:prstGeom>
          <a:solidFill>
            <a:schemeClr val="hlink"/>
          </a:solidFill>
          <a:ln w="12700">
            <a:noFill/>
            <a:miter lim="800000"/>
            <a:headEnd/>
            <a:tailEnd/>
          </a:ln>
          <a:effectLst>
            <a:prstShdw prst="shdw17" dist="17961" dir="2700000">
              <a:schemeClr val="hlink">
                <a:gamma/>
                <a:shade val="60000"/>
                <a:invGamma/>
              </a:schemeClr>
            </a:prstShdw>
          </a:effectLst>
        </p:spPr>
        <p:txBody>
          <a:bodyPr lIns="90488" tIns="44450" rIns="90488" bIns="44450">
            <a:spAutoFit/>
          </a:bodyPr>
          <a:lstStyle/>
          <a:p>
            <a:pPr eaLnBrk="0" hangingPunct="0">
              <a:defRPr/>
            </a:pPr>
            <a:r>
              <a:rPr lang="en-US" sz="3200">
                <a:effectLst>
                  <a:outerShdw blurRad="38100" dist="38100" dir="2700000" algn="tl">
                    <a:srgbClr val="000000"/>
                  </a:outerShdw>
                </a:effectLst>
                <a:latin typeface="Arial" charset="0"/>
              </a:rPr>
              <a:t>Construct</a:t>
            </a:r>
          </a:p>
        </p:txBody>
      </p:sp>
      <p:sp>
        <p:nvSpPr>
          <p:cNvPr id="60421" name="Rectangle 12"/>
          <p:cNvSpPr>
            <a:spLocks noChangeArrowheads="1"/>
          </p:cNvSpPr>
          <p:nvPr/>
        </p:nvSpPr>
        <p:spPr bwMode="auto">
          <a:xfrm>
            <a:off x="3740151" y="5648325"/>
            <a:ext cx="6620933" cy="828432"/>
          </a:xfrm>
          <a:prstGeom prst="rect">
            <a:avLst/>
          </a:prstGeom>
          <a:noFill/>
          <a:ln w="12700">
            <a:noFill/>
            <a:miter lim="800000"/>
            <a:headEnd/>
            <a:tailEnd/>
          </a:ln>
        </p:spPr>
        <p:txBody>
          <a:bodyPr lIns="90488" tIns="44450" rIns="90488" bIns="44450">
            <a:spAutoFit/>
          </a:bodyPr>
          <a:lstStyle/>
          <a:p>
            <a:pPr eaLnBrk="0" hangingPunct="0">
              <a:spcBef>
                <a:spcPct val="20000"/>
              </a:spcBef>
            </a:pPr>
            <a:r>
              <a:rPr lang="en-US" sz="2400" b="1">
                <a:solidFill>
                  <a:srgbClr val="FC0128"/>
                </a:solidFill>
                <a:latin typeface="Arial" charset="0"/>
              </a:rPr>
              <a:t>Is there a relationship between the cause and effect?</a:t>
            </a:r>
          </a:p>
        </p:txBody>
      </p:sp>
      <p:sp>
        <p:nvSpPr>
          <p:cNvPr id="60422" name="Rectangle 13"/>
          <p:cNvSpPr>
            <a:spLocks noChangeArrowheads="1"/>
          </p:cNvSpPr>
          <p:nvPr/>
        </p:nvSpPr>
        <p:spPr bwMode="auto">
          <a:xfrm>
            <a:off x="4806951" y="4957764"/>
            <a:ext cx="4044378" cy="459100"/>
          </a:xfrm>
          <a:prstGeom prst="rect">
            <a:avLst/>
          </a:prstGeom>
          <a:noFill/>
          <a:ln w="12700">
            <a:noFill/>
            <a:miter lim="800000"/>
            <a:headEnd/>
            <a:tailEnd/>
          </a:ln>
        </p:spPr>
        <p:txBody>
          <a:bodyPr wrap="none" lIns="90488" tIns="44450" rIns="90488" bIns="44450">
            <a:spAutoFit/>
          </a:bodyPr>
          <a:lstStyle/>
          <a:p>
            <a:pPr eaLnBrk="0" hangingPunct="0">
              <a:spcBef>
                <a:spcPct val="20000"/>
              </a:spcBef>
            </a:pPr>
            <a:r>
              <a:rPr lang="en-US" sz="2400" b="1">
                <a:solidFill>
                  <a:srgbClr val="FC0128"/>
                </a:solidFill>
                <a:latin typeface="Arial" charset="0"/>
              </a:rPr>
              <a:t>Is the relationship causal?</a:t>
            </a:r>
          </a:p>
        </p:txBody>
      </p:sp>
      <p:sp>
        <p:nvSpPr>
          <p:cNvPr id="60423" name="Rectangle 14"/>
          <p:cNvSpPr>
            <a:spLocks noChangeArrowheads="1"/>
          </p:cNvSpPr>
          <p:nvPr/>
        </p:nvSpPr>
        <p:spPr bwMode="auto">
          <a:xfrm>
            <a:off x="6502400" y="4038600"/>
            <a:ext cx="4588933" cy="828432"/>
          </a:xfrm>
          <a:prstGeom prst="rect">
            <a:avLst/>
          </a:prstGeom>
          <a:noFill/>
          <a:ln w="12700">
            <a:noFill/>
            <a:miter lim="800000"/>
            <a:headEnd/>
            <a:tailEnd/>
          </a:ln>
        </p:spPr>
        <p:txBody>
          <a:bodyPr lIns="90488" tIns="44450" rIns="90488" bIns="44450">
            <a:spAutoFit/>
          </a:bodyPr>
          <a:lstStyle/>
          <a:p>
            <a:pPr eaLnBrk="0" hangingPunct="0">
              <a:spcBef>
                <a:spcPct val="20000"/>
              </a:spcBef>
            </a:pPr>
            <a:r>
              <a:rPr lang="en-US" sz="2400" b="1">
                <a:solidFill>
                  <a:srgbClr val="FC0128"/>
                </a:solidFill>
                <a:latin typeface="Arial" charset="0"/>
              </a:rPr>
              <a:t>Can we generalize to the constructs?</a:t>
            </a:r>
          </a:p>
        </p:txBody>
      </p:sp>
      <p:sp>
        <p:nvSpPr>
          <p:cNvPr id="60424" name="Rectangle 15"/>
          <p:cNvSpPr>
            <a:spLocks noChangeArrowheads="1"/>
          </p:cNvSpPr>
          <p:nvPr/>
        </p:nvSpPr>
        <p:spPr bwMode="auto">
          <a:xfrm>
            <a:off x="7924800" y="2895600"/>
            <a:ext cx="3928533" cy="766877"/>
          </a:xfrm>
          <a:prstGeom prst="rect">
            <a:avLst/>
          </a:prstGeom>
          <a:noFill/>
          <a:ln w="12700">
            <a:noFill/>
            <a:miter lim="800000"/>
            <a:headEnd/>
            <a:tailEnd/>
          </a:ln>
        </p:spPr>
        <p:txBody>
          <a:bodyPr lIns="90488" tIns="44450" rIns="90488" bIns="44450">
            <a:spAutoFit/>
          </a:bodyPr>
          <a:lstStyle/>
          <a:p>
            <a:pPr eaLnBrk="0" hangingPunct="0">
              <a:spcBef>
                <a:spcPct val="20000"/>
              </a:spcBef>
            </a:pPr>
            <a:r>
              <a:rPr lang="en-US" sz="2200" b="1">
                <a:solidFill>
                  <a:srgbClr val="FC0128"/>
                </a:solidFill>
                <a:latin typeface="Arial" charset="0"/>
              </a:rPr>
              <a:t>Can we generalize to other persons, places, times?</a:t>
            </a:r>
          </a:p>
        </p:txBody>
      </p:sp>
      <p:sp>
        <p:nvSpPr>
          <p:cNvPr id="80912" name="Rectangle 16"/>
          <p:cNvSpPr>
            <a:spLocks noChangeArrowheads="1"/>
          </p:cNvSpPr>
          <p:nvPr/>
        </p:nvSpPr>
        <p:spPr bwMode="auto">
          <a:xfrm>
            <a:off x="5384801" y="3200400"/>
            <a:ext cx="2366433" cy="582211"/>
          </a:xfrm>
          <a:prstGeom prst="rect">
            <a:avLst/>
          </a:prstGeom>
          <a:solidFill>
            <a:schemeClr val="hlink"/>
          </a:solidFill>
          <a:ln w="12700">
            <a:noFill/>
            <a:miter lim="800000"/>
            <a:headEnd/>
            <a:tailEnd/>
          </a:ln>
          <a:effectLst>
            <a:prstShdw prst="shdw17" dist="17961" dir="2700000">
              <a:schemeClr val="hlink">
                <a:gamma/>
                <a:shade val="60000"/>
                <a:invGamma/>
              </a:schemeClr>
            </a:prstShdw>
          </a:effectLst>
        </p:spPr>
        <p:txBody>
          <a:bodyPr lIns="90488" tIns="44450" rIns="90488" bIns="44450">
            <a:spAutoFit/>
          </a:bodyPr>
          <a:lstStyle/>
          <a:p>
            <a:pPr eaLnBrk="0" hangingPunct="0">
              <a:defRPr/>
            </a:pPr>
            <a:r>
              <a:rPr lang="en-US" sz="3200">
                <a:effectLst>
                  <a:outerShdw blurRad="38100" dist="38100" dir="2700000" algn="tl">
                    <a:srgbClr val="000000"/>
                  </a:outerShdw>
                </a:effectLst>
                <a:latin typeface="Arial" charset="0"/>
              </a:rPr>
              <a:t>In theory</a:t>
            </a:r>
          </a:p>
        </p:txBody>
      </p:sp>
      <p:sp>
        <p:nvSpPr>
          <p:cNvPr id="80913" name="Rectangle 17"/>
          <p:cNvSpPr>
            <a:spLocks noChangeArrowheads="1"/>
          </p:cNvSpPr>
          <p:nvPr/>
        </p:nvSpPr>
        <p:spPr bwMode="auto">
          <a:xfrm>
            <a:off x="543984" y="5738813"/>
            <a:ext cx="2210543" cy="582211"/>
          </a:xfrm>
          <a:prstGeom prst="rect">
            <a:avLst/>
          </a:prstGeom>
          <a:solidFill>
            <a:schemeClr val="hlink"/>
          </a:solidFill>
          <a:ln w="12700">
            <a:noFill/>
            <a:miter lim="800000"/>
            <a:headEnd/>
            <a:tailEnd/>
          </a:ln>
          <a:effectLst>
            <a:prstShdw prst="shdw17" dist="17961" dir="2700000">
              <a:schemeClr val="hlink">
                <a:gamma/>
                <a:shade val="60000"/>
                <a:invGamma/>
              </a:schemeClr>
            </a:prstShdw>
          </a:effectLst>
        </p:spPr>
        <p:txBody>
          <a:bodyPr wrap="none" lIns="90488" tIns="44450" rIns="90488" bIns="44450">
            <a:spAutoFit/>
          </a:bodyPr>
          <a:lstStyle/>
          <a:p>
            <a:pPr eaLnBrk="0" hangingPunct="0">
              <a:defRPr/>
            </a:pPr>
            <a:r>
              <a:rPr lang="en-US" sz="3200">
                <a:effectLst>
                  <a:outerShdw blurRad="38100" dist="38100" dir="2700000" algn="tl">
                    <a:srgbClr val="000000"/>
                  </a:outerShdw>
                </a:effectLst>
                <a:latin typeface="Arial" charset="0"/>
              </a:rPr>
              <a:t>Conclusion</a:t>
            </a:r>
          </a:p>
        </p:txBody>
      </p:sp>
      <p:sp>
        <p:nvSpPr>
          <p:cNvPr id="80914" name="Rectangle 18"/>
          <p:cNvSpPr>
            <a:spLocks noChangeArrowheads="1"/>
          </p:cNvSpPr>
          <p:nvPr/>
        </p:nvSpPr>
        <p:spPr bwMode="auto">
          <a:xfrm>
            <a:off x="2235201" y="4876801"/>
            <a:ext cx="1548502" cy="582211"/>
          </a:xfrm>
          <a:prstGeom prst="rect">
            <a:avLst/>
          </a:prstGeom>
          <a:solidFill>
            <a:schemeClr val="hlink"/>
          </a:solidFill>
          <a:ln w="12700">
            <a:noFill/>
            <a:miter lim="800000"/>
            <a:headEnd/>
            <a:tailEnd/>
          </a:ln>
          <a:effectLst>
            <a:prstShdw prst="shdw17" dist="17961" dir="2700000">
              <a:schemeClr val="hlink">
                <a:gamma/>
                <a:shade val="60000"/>
                <a:invGamma/>
              </a:schemeClr>
            </a:prstShdw>
          </a:effectLst>
        </p:spPr>
        <p:txBody>
          <a:bodyPr wrap="none" lIns="90488" tIns="44450" rIns="90488" bIns="44450">
            <a:spAutoFit/>
          </a:bodyPr>
          <a:lstStyle/>
          <a:p>
            <a:pPr eaLnBrk="0" hangingPunct="0">
              <a:defRPr/>
            </a:pPr>
            <a:r>
              <a:rPr lang="en-US" sz="3200">
                <a:effectLst>
                  <a:outerShdw blurRad="38100" dist="38100" dir="2700000" algn="tl">
                    <a:srgbClr val="000000"/>
                  </a:outerShdw>
                </a:effectLst>
                <a:latin typeface="Arial" charset="0"/>
              </a:rPr>
              <a:t>Internal</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effectLst>
            <a:outerShdw dist="35921" dir="2700000" algn="ctr" rotWithShape="0">
              <a:srgbClr val="000000"/>
            </a:outerShdw>
          </a:effectLst>
        </p:spPr>
        <p:txBody>
          <a:bodyPr lIns="90488" tIns="44450" rIns="90488" bIns="44450" rtlCol="0">
            <a:normAutofit/>
          </a:bodyPr>
          <a:lstStyle/>
          <a:p>
            <a:pPr eaLnBrk="1" fontAlgn="auto" hangingPunct="1">
              <a:spcAft>
                <a:spcPts val="0"/>
              </a:spcAft>
              <a:defRPr/>
            </a:pPr>
            <a:r>
              <a:rPr lang="en-US" smtClean="0"/>
              <a:t>The Validity Questions are </a:t>
            </a:r>
            <a:r>
              <a:rPr lang="en-US" i="1" smtClean="0"/>
              <a:t>cumulative</a:t>
            </a:r>
            <a:r>
              <a:rPr lang="en-US" smtClean="0"/>
              <a:t>...</a:t>
            </a:r>
          </a:p>
        </p:txBody>
      </p:sp>
      <p:grpSp>
        <p:nvGrpSpPr>
          <p:cNvPr id="2" name="Group 3"/>
          <p:cNvGrpSpPr>
            <a:grpSpLocks/>
          </p:cNvGrpSpPr>
          <p:nvPr/>
        </p:nvGrpSpPr>
        <p:grpSpPr bwMode="auto">
          <a:xfrm>
            <a:off x="1221317" y="1181100"/>
            <a:ext cx="10109200" cy="5365750"/>
            <a:chOff x="577" y="744"/>
            <a:chExt cx="4776" cy="3380"/>
          </a:xfrm>
        </p:grpSpPr>
        <p:sp>
          <p:nvSpPr>
            <p:cNvPr id="61453" name="Freeform 4"/>
            <p:cNvSpPr>
              <a:spLocks/>
            </p:cNvSpPr>
            <p:nvPr/>
          </p:nvSpPr>
          <p:spPr bwMode="auto">
            <a:xfrm>
              <a:off x="577" y="744"/>
              <a:ext cx="4776" cy="3375"/>
            </a:xfrm>
            <a:custGeom>
              <a:avLst/>
              <a:gdLst>
                <a:gd name="T0" fmla="*/ 925 w 4776"/>
                <a:gd name="T1" fmla="*/ 3374 h 3375"/>
                <a:gd name="T2" fmla="*/ 0 w 4776"/>
                <a:gd name="T3" fmla="*/ 2666 h 3375"/>
                <a:gd name="T4" fmla="*/ 0 w 4776"/>
                <a:gd name="T5" fmla="*/ 2076 h 3375"/>
                <a:gd name="T6" fmla="*/ 771 w 4776"/>
                <a:gd name="T7" fmla="*/ 2076 h 3375"/>
                <a:gd name="T8" fmla="*/ 771 w 4776"/>
                <a:gd name="T9" fmla="*/ 1560 h 3375"/>
                <a:gd name="T10" fmla="*/ 1541 w 4776"/>
                <a:gd name="T11" fmla="*/ 1560 h 3375"/>
                <a:gd name="T12" fmla="*/ 1541 w 4776"/>
                <a:gd name="T13" fmla="*/ 1041 h 3375"/>
                <a:gd name="T14" fmla="*/ 2312 w 4776"/>
                <a:gd name="T15" fmla="*/ 1041 h 3375"/>
                <a:gd name="T16" fmla="*/ 2312 w 4776"/>
                <a:gd name="T17" fmla="*/ 522 h 3375"/>
                <a:gd name="T18" fmla="*/ 3080 w 4776"/>
                <a:gd name="T19" fmla="*/ 522 h 3375"/>
                <a:gd name="T20" fmla="*/ 3080 w 4776"/>
                <a:gd name="T21" fmla="*/ 3 h 3375"/>
                <a:gd name="T22" fmla="*/ 3850 w 4776"/>
                <a:gd name="T23" fmla="*/ 0 h 3375"/>
                <a:gd name="T24" fmla="*/ 4775 w 4776"/>
                <a:gd name="T25" fmla="*/ 649 h 3375"/>
                <a:gd name="T26" fmla="*/ 925 w 4776"/>
                <a:gd name="T27" fmla="*/ 3374 h 33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776"/>
                <a:gd name="T43" fmla="*/ 0 h 3375"/>
                <a:gd name="T44" fmla="*/ 4776 w 4776"/>
                <a:gd name="T45" fmla="*/ 3375 h 337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776" h="3375">
                  <a:moveTo>
                    <a:pt x="925" y="3374"/>
                  </a:moveTo>
                  <a:lnTo>
                    <a:pt x="0" y="2666"/>
                  </a:lnTo>
                  <a:lnTo>
                    <a:pt x="0" y="2076"/>
                  </a:lnTo>
                  <a:lnTo>
                    <a:pt x="771" y="2076"/>
                  </a:lnTo>
                  <a:lnTo>
                    <a:pt x="771" y="1560"/>
                  </a:lnTo>
                  <a:lnTo>
                    <a:pt x="1541" y="1560"/>
                  </a:lnTo>
                  <a:lnTo>
                    <a:pt x="1541" y="1041"/>
                  </a:lnTo>
                  <a:lnTo>
                    <a:pt x="2312" y="1041"/>
                  </a:lnTo>
                  <a:lnTo>
                    <a:pt x="2312" y="522"/>
                  </a:lnTo>
                  <a:lnTo>
                    <a:pt x="3080" y="522"/>
                  </a:lnTo>
                  <a:lnTo>
                    <a:pt x="3080" y="3"/>
                  </a:lnTo>
                  <a:lnTo>
                    <a:pt x="3850" y="0"/>
                  </a:lnTo>
                  <a:lnTo>
                    <a:pt x="4775" y="649"/>
                  </a:lnTo>
                  <a:lnTo>
                    <a:pt x="925" y="3374"/>
                  </a:lnTo>
                </a:path>
              </a:pathLst>
            </a:custGeom>
            <a:solidFill>
              <a:srgbClr val="CECECE"/>
            </a:solidFill>
            <a:ln w="12700" cap="rnd">
              <a:noFill/>
              <a:round/>
              <a:headEnd/>
              <a:tailEnd/>
            </a:ln>
          </p:spPr>
          <p:txBody>
            <a:bodyPr/>
            <a:lstStyle/>
            <a:p>
              <a:endParaRPr lang="en-US"/>
            </a:p>
          </p:txBody>
        </p:sp>
        <p:sp>
          <p:nvSpPr>
            <p:cNvPr id="61454" name="Freeform 5"/>
            <p:cNvSpPr>
              <a:spLocks/>
            </p:cNvSpPr>
            <p:nvPr/>
          </p:nvSpPr>
          <p:spPr bwMode="auto">
            <a:xfrm>
              <a:off x="1506" y="1396"/>
              <a:ext cx="3847" cy="2728"/>
            </a:xfrm>
            <a:custGeom>
              <a:avLst/>
              <a:gdLst>
                <a:gd name="T0" fmla="*/ 3846 w 3847"/>
                <a:gd name="T1" fmla="*/ 0 h 2728"/>
                <a:gd name="T2" fmla="*/ 3846 w 3847"/>
                <a:gd name="T3" fmla="*/ 2727 h 2728"/>
                <a:gd name="T4" fmla="*/ 0 w 3847"/>
                <a:gd name="T5" fmla="*/ 2722 h 2728"/>
                <a:gd name="T6" fmla="*/ 0 w 3847"/>
                <a:gd name="T7" fmla="*/ 2074 h 2728"/>
                <a:gd name="T8" fmla="*/ 770 w 3847"/>
                <a:gd name="T9" fmla="*/ 2074 h 2728"/>
                <a:gd name="T10" fmla="*/ 770 w 3847"/>
                <a:gd name="T11" fmla="*/ 1555 h 2728"/>
                <a:gd name="T12" fmla="*/ 1536 w 3847"/>
                <a:gd name="T13" fmla="*/ 1555 h 2728"/>
                <a:gd name="T14" fmla="*/ 1536 w 3847"/>
                <a:gd name="T15" fmla="*/ 1040 h 2728"/>
                <a:gd name="T16" fmla="*/ 2306 w 3847"/>
                <a:gd name="T17" fmla="*/ 1040 h 2728"/>
                <a:gd name="T18" fmla="*/ 2306 w 3847"/>
                <a:gd name="T19" fmla="*/ 521 h 2728"/>
                <a:gd name="T20" fmla="*/ 3076 w 3847"/>
                <a:gd name="T21" fmla="*/ 521 h 2728"/>
                <a:gd name="T22" fmla="*/ 3076 w 3847"/>
                <a:gd name="T23" fmla="*/ 3 h 2728"/>
                <a:gd name="T24" fmla="*/ 3846 w 3847"/>
                <a:gd name="T25" fmla="*/ 0 h 27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47"/>
                <a:gd name="T40" fmla="*/ 0 h 2728"/>
                <a:gd name="T41" fmla="*/ 3847 w 3847"/>
                <a:gd name="T42" fmla="*/ 2728 h 27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47" h="2728">
                  <a:moveTo>
                    <a:pt x="3846" y="0"/>
                  </a:moveTo>
                  <a:lnTo>
                    <a:pt x="3846" y="2727"/>
                  </a:lnTo>
                  <a:lnTo>
                    <a:pt x="0" y="2722"/>
                  </a:lnTo>
                  <a:lnTo>
                    <a:pt x="0" y="2074"/>
                  </a:lnTo>
                  <a:lnTo>
                    <a:pt x="770" y="2074"/>
                  </a:lnTo>
                  <a:lnTo>
                    <a:pt x="770" y="1555"/>
                  </a:lnTo>
                  <a:lnTo>
                    <a:pt x="1536" y="1555"/>
                  </a:lnTo>
                  <a:lnTo>
                    <a:pt x="1536" y="1040"/>
                  </a:lnTo>
                  <a:lnTo>
                    <a:pt x="2306" y="1040"/>
                  </a:lnTo>
                  <a:lnTo>
                    <a:pt x="2306" y="521"/>
                  </a:lnTo>
                  <a:lnTo>
                    <a:pt x="3076" y="521"/>
                  </a:lnTo>
                  <a:lnTo>
                    <a:pt x="3076" y="3"/>
                  </a:lnTo>
                  <a:lnTo>
                    <a:pt x="3846" y="0"/>
                  </a:lnTo>
                </a:path>
              </a:pathLst>
            </a:custGeom>
            <a:solidFill>
              <a:srgbClr val="DADADA"/>
            </a:solidFill>
            <a:ln w="12700" cap="rnd">
              <a:noFill/>
              <a:round/>
              <a:headEnd/>
              <a:tailEnd/>
            </a:ln>
          </p:spPr>
          <p:txBody>
            <a:bodyPr/>
            <a:lstStyle/>
            <a:p>
              <a:endParaRPr lang="en-US"/>
            </a:p>
          </p:txBody>
        </p:sp>
        <p:sp>
          <p:nvSpPr>
            <p:cNvPr id="61455" name="Freeform 6"/>
            <p:cNvSpPr>
              <a:spLocks/>
            </p:cNvSpPr>
            <p:nvPr/>
          </p:nvSpPr>
          <p:spPr bwMode="auto">
            <a:xfrm>
              <a:off x="577" y="2830"/>
              <a:ext cx="1684" cy="637"/>
            </a:xfrm>
            <a:custGeom>
              <a:avLst/>
              <a:gdLst>
                <a:gd name="T0" fmla="*/ 0 w 1684"/>
                <a:gd name="T1" fmla="*/ 0 h 637"/>
                <a:gd name="T2" fmla="*/ 765 w 1684"/>
                <a:gd name="T3" fmla="*/ 0 h 637"/>
                <a:gd name="T4" fmla="*/ 1683 w 1684"/>
                <a:gd name="T5" fmla="*/ 636 h 637"/>
                <a:gd name="T6" fmla="*/ 918 w 1684"/>
                <a:gd name="T7" fmla="*/ 636 h 637"/>
                <a:gd name="T8" fmla="*/ 0 w 1684"/>
                <a:gd name="T9" fmla="*/ 0 h 637"/>
                <a:gd name="T10" fmla="*/ 0 60000 65536"/>
                <a:gd name="T11" fmla="*/ 0 60000 65536"/>
                <a:gd name="T12" fmla="*/ 0 60000 65536"/>
                <a:gd name="T13" fmla="*/ 0 60000 65536"/>
                <a:gd name="T14" fmla="*/ 0 60000 65536"/>
                <a:gd name="T15" fmla="*/ 0 w 1684"/>
                <a:gd name="T16" fmla="*/ 0 h 637"/>
                <a:gd name="T17" fmla="*/ 1684 w 1684"/>
                <a:gd name="T18" fmla="*/ 637 h 637"/>
              </a:gdLst>
              <a:ahLst/>
              <a:cxnLst>
                <a:cxn ang="T10">
                  <a:pos x="T0" y="T1"/>
                </a:cxn>
                <a:cxn ang="T11">
                  <a:pos x="T2" y="T3"/>
                </a:cxn>
                <a:cxn ang="T12">
                  <a:pos x="T4" y="T5"/>
                </a:cxn>
                <a:cxn ang="T13">
                  <a:pos x="T6" y="T7"/>
                </a:cxn>
                <a:cxn ang="T14">
                  <a:pos x="T8" y="T9"/>
                </a:cxn>
              </a:cxnLst>
              <a:rect l="T15" t="T16" r="T17" b="T18"/>
              <a:pathLst>
                <a:path w="1684" h="637">
                  <a:moveTo>
                    <a:pt x="0" y="0"/>
                  </a:moveTo>
                  <a:lnTo>
                    <a:pt x="765" y="0"/>
                  </a:lnTo>
                  <a:lnTo>
                    <a:pt x="1683" y="636"/>
                  </a:lnTo>
                  <a:lnTo>
                    <a:pt x="918" y="636"/>
                  </a:lnTo>
                  <a:lnTo>
                    <a:pt x="0" y="0"/>
                  </a:lnTo>
                </a:path>
              </a:pathLst>
            </a:custGeom>
            <a:solidFill>
              <a:srgbClr val="919191"/>
            </a:solidFill>
            <a:ln w="12700" cap="rnd">
              <a:noFill/>
              <a:round/>
              <a:headEnd/>
              <a:tailEnd/>
            </a:ln>
          </p:spPr>
          <p:txBody>
            <a:bodyPr/>
            <a:lstStyle/>
            <a:p>
              <a:endParaRPr lang="en-US"/>
            </a:p>
          </p:txBody>
        </p:sp>
        <p:sp>
          <p:nvSpPr>
            <p:cNvPr id="61456" name="Freeform 7"/>
            <p:cNvSpPr>
              <a:spLocks/>
            </p:cNvSpPr>
            <p:nvPr/>
          </p:nvSpPr>
          <p:spPr bwMode="auto">
            <a:xfrm>
              <a:off x="1351" y="2311"/>
              <a:ext cx="1681" cy="637"/>
            </a:xfrm>
            <a:custGeom>
              <a:avLst/>
              <a:gdLst>
                <a:gd name="T0" fmla="*/ 0 w 1681"/>
                <a:gd name="T1" fmla="*/ 0 h 637"/>
                <a:gd name="T2" fmla="*/ 765 w 1681"/>
                <a:gd name="T3" fmla="*/ 0 h 637"/>
                <a:gd name="T4" fmla="*/ 1680 w 1681"/>
                <a:gd name="T5" fmla="*/ 636 h 637"/>
                <a:gd name="T6" fmla="*/ 918 w 1681"/>
                <a:gd name="T7" fmla="*/ 636 h 637"/>
                <a:gd name="T8" fmla="*/ 0 w 1681"/>
                <a:gd name="T9" fmla="*/ 0 h 637"/>
                <a:gd name="T10" fmla="*/ 0 60000 65536"/>
                <a:gd name="T11" fmla="*/ 0 60000 65536"/>
                <a:gd name="T12" fmla="*/ 0 60000 65536"/>
                <a:gd name="T13" fmla="*/ 0 60000 65536"/>
                <a:gd name="T14" fmla="*/ 0 60000 65536"/>
                <a:gd name="T15" fmla="*/ 0 w 1681"/>
                <a:gd name="T16" fmla="*/ 0 h 637"/>
                <a:gd name="T17" fmla="*/ 1681 w 1681"/>
                <a:gd name="T18" fmla="*/ 637 h 637"/>
              </a:gdLst>
              <a:ahLst/>
              <a:cxnLst>
                <a:cxn ang="T10">
                  <a:pos x="T0" y="T1"/>
                </a:cxn>
                <a:cxn ang="T11">
                  <a:pos x="T2" y="T3"/>
                </a:cxn>
                <a:cxn ang="T12">
                  <a:pos x="T4" y="T5"/>
                </a:cxn>
                <a:cxn ang="T13">
                  <a:pos x="T6" y="T7"/>
                </a:cxn>
                <a:cxn ang="T14">
                  <a:pos x="T8" y="T9"/>
                </a:cxn>
              </a:cxnLst>
              <a:rect l="T15" t="T16" r="T17" b="T18"/>
              <a:pathLst>
                <a:path w="1681" h="637">
                  <a:moveTo>
                    <a:pt x="0" y="0"/>
                  </a:moveTo>
                  <a:lnTo>
                    <a:pt x="765" y="0"/>
                  </a:lnTo>
                  <a:lnTo>
                    <a:pt x="1680" y="636"/>
                  </a:lnTo>
                  <a:lnTo>
                    <a:pt x="918" y="636"/>
                  </a:lnTo>
                  <a:lnTo>
                    <a:pt x="0" y="0"/>
                  </a:lnTo>
                </a:path>
              </a:pathLst>
            </a:custGeom>
            <a:solidFill>
              <a:srgbClr val="919191"/>
            </a:solidFill>
            <a:ln w="12700" cap="rnd">
              <a:noFill/>
              <a:round/>
              <a:headEnd/>
              <a:tailEnd/>
            </a:ln>
          </p:spPr>
          <p:txBody>
            <a:bodyPr/>
            <a:lstStyle/>
            <a:p>
              <a:endParaRPr lang="en-US"/>
            </a:p>
          </p:txBody>
        </p:sp>
        <p:sp>
          <p:nvSpPr>
            <p:cNvPr id="61457" name="Freeform 8"/>
            <p:cNvSpPr>
              <a:spLocks/>
            </p:cNvSpPr>
            <p:nvPr/>
          </p:nvSpPr>
          <p:spPr bwMode="auto">
            <a:xfrm>
              <a:off x="2125" y="1790"/>
              <a:ext cx="1680" cy="636"/>
            </a:xfrm>
            <a:custGeom>
              <a:avLst/>
              <a:gdLst>
                <a:gd name="T0" fmla="*/ 0 w 1680"/>
                <a:gd name="T1" fmla="*/ 0 h 636"/>
                <a:gd name="T2" fmla="*/ 765 w 1680"/>
                <a:gd name="T3" fmla="*/ 0 h 636"/>
                <a:gd name="T4" fmla="*/ 1679 w 1680"/>
                <a:gd name="T5" fmla="*/ 635 h 636"/>
                <a:gd name="T6" fmla="*/ 914 w 1680"/>
                <a:gd name="T7" fmla="*/ 635 h 636"/>
                <a:gd name="T8" fmla="*/ 0 w 1680"/>
                <a:gd name="T9" fmla="*/ 0 h 636"/>
                <a:gd name="T10" fmla="*/ 0 60000 65536"/>
                <a:gd name="T11" fmla="*/ 0 60000 65536"/>
                <a:gd name="T12" fmla="*/ 0 60000 65536"/>
                <a:gd name="T13" fmla="*/ 0 60000 65536"/>
                <a:gd name="T14" fmla="*/ 0 60000 65536"/>
                <a:gd name="T15" fmla="*/ 0 w 1680"/>
                <a:gd name="T16" fmla="*/ 0 h 636"/>
                <a:gd name="T17" fmla="*/ 1680 w 1680"/>
                <a:gd name="T18" fmla="*/ 636 h 636"/>
              </a:gdLst>
              <a:ahLst/>
              <a:cxnLst>
                <a:cxn ang="T10">
                  <a:pos x="T0" y="T1"/>
                </a:cxn>
                <a:cxn ang="T11">
                  <a:pos x="T2" y="T3"/>
                </a:cxn>
                <a:cxn ang="T12">
                  <a:pos x="T4" y="T5"/>
                </a:cxn>
                <a:cxn ang="T13">
                  <a:pos x="T6" y="T7"/>
                </a:cxn>
                <a:cxn ang="T14">
                  <a:pos x="T8" y="T9"/>
                </a:cxn>
              </a:cxnLst>
              <a:rect l="T15" t="T16" r="T17" b="T18"/>
              <a:pathLst>
                <a:path w="1680" h="636">
                  <a:moveTo>
                    <a:pt x="0" y="0"/>
                  </a:moveTo>
                  <a:lnTo>
                    <a:pt x="765" y="0"/>
                  </a:lnTo>
                  <a:lnTo>
                    <a:pt x="1679" y="635"/>
                  </a:lnTo>
                  <a:lnTo>
                    <a:pt x="914" y="635"/>
                  </a:lnTo>
                  <a:lnTo>
                    <a:pt x="0" y="0"/>
                  </a:lnTo>
                </a:path>
              </a:pathLst>
            </a:custGeom>
            <a:solidFill>
              <a:srgbClr val="919191"/>
            </a:solidFill>
            <a:ln w="12700" cap="rnd">
              <a:noFill/>
              <a:round/>
              <a:headEnd/>
              <a:tailEnd/>
            </a:ln>
          </p:spPr>
          <p:txBody>
            <a:bodyPr/>
            <a:lstStyle/>
            <a:p>
              <a:endParaRPr lang="en-US"/>
            </a:p>
          </p:txBody>
        </p:sp>
        <p:sp>
          <p:nvSpPr>
            <p:cNvPr id="61458" name="Freeform 9"/>
            <p:cNvSpPr>
              <a:spLocks/>
            </p:cNvSpPr>
            <p:nvPr/>
          </p:nvSpPr>
          <p:spPr bwMode="auto">
            <a:xfrm>
              <a:off x="2898" y="1268"/>
              <a:ext cx="1681" cy="637"/>
            </a:xfrm>
            <a:custGeom>
              <a:avLst/>
              <a:gdLst>
                <a:gd name="T0" fmla="*/ 0 w 1681"/>
                <a:gd name="T1" fmla="*/ 0 h 637"/>
                <a:gd name="T2" fmla="*/ 762 w 1681"/>
                <a:gd name="T3" fmla="*/ 0 h 637"/>
                <a:gd name="T4" fmla="*/ 1680 w 1681"/>
                <a:gd name="T5" fmla="*/ 636 h 637"/>
                <a:gd name="T6" fmla="*/ 915 w 1681"/>
                <a:gd name="T7" fmla="*/ 636 h 637"/>
                <a:gd name="T8" fmla="*/ 0 w 1681"/>
                <a:gd name="T9" fmla="*/ 0 h 637"/>
                <a:gd name="T10" fmla="*/ 0 60000 65536"/>
                <a:gd name="T11" fmla="*/ 0 60000 65536"/>
                <a:gd name="T12" fmla="*/ 0 60000 65536"/>
                <a:gd name="T13" fmla="*/ 0 60000 65536"/>
                <a:gd name="T14" fmla="*/ 0 60000 65536"/>
                <a:gd name="T15" fmla="*/ 0 w 1681"/>
                <a:gd name="T16" fmla="*/ 0 h 637"/>
                <a:gd name="T17" fmla="*/ 1681 w 1681"/>
                <a:gd name="T18" fmla="*/ 637 h 637"/>
              </a:gdLst>
              <a:ahLst/>
              <a:cxnLst>
                <a:cxn ang="T10">
                  <a:pos x="T0" y="T1"/>
                </a:cxn>
                <a:cxn ang="T11">
                  <a:pos x="T2" y="T3"/>
                </a:cxn>
                <a:cxn ang="T12">
                  <a:pos x="T4" y="T5"/>
                </a:cxn>
                <a:cxn ang="T13">
                  <a:pos x="T6" y="T7"/>
                </a:cxn>
                <a:cxn ang="T14">
                  <a:pos x="T8" y="T9"/>
                </a:cxn>
              </a:cxnLst>
              <a:rect l="T15" t="T16" r="T17" b="T18"/>
              <a:pathLst>
                <a:path w="1681" h="637">
                  <a:moveTo>
                    <a:pt x="0" y="0"/>
                  </a:moveTo>
                  <a:lnTo>
                    <a:pt x="762" y="0"/>
                  </a:lnTo>
                  <a:lnTo>
                    <a:pt x="1680" y="636"/>
                  </a:lnTo>
                  <a:lnTo>
                    <a:pt x="915" y="636"/>
                  </a:lnTo>
                  <a:lnTo>
                    <a:pt x="0" y="0"/>
                  </a:lnTo>
                </a:path>
              </a:pathLst>
            </a:custGeom>
            <a:solidFill>
              <a:srgbClr val="919191"/>
            </a:solidFill>
            <a:ln w="12700" cap="rnd">
              <a:noFill/>
              <a:round/>
              <a:headEnd/>
              <a:tailEnd/>
            </a:ln>
          </p:spPr>
          <p:txBody>
            <a:bodyPr/>
            <a:lstStyle/>
            <a:p>
              <a:endParaRPr lang="en-US"/>
            </a:p>
          </p:txBody>
        </p:sp>
        <p:sp>
          <p:nvSpPr>
            <p:cNvPr id="61459" name="Freeform 10"/>
            <p:cNvSpPr>
              <a:spLocks/>
            </p:cNvSpPr>
            <p:nvPr/>
          </p:nvSpPr>
          <p:spPr bwMode="auto">
            <a:xfrm>
              <a:off x="3669" y="747"/>
              <a:ext cx="1684" cy="636"/>
            </a:xfrm>
            <a:custGeom>
              <a:avLst/>
              <a:gdLst>
                <a:gd name="T0" fmla="*/ 0 w 1684"/>
                <a:gd name="T1" fmla="*/ 0 h 636"/>
                <a:gd name="T2" fmla="*/ 765 w 1684"/>
                <a:gd name="T3" fmla="*/ 0 h 636"/>
                <a:gd name="T4" fmla="*/ 1683 w 1684"/>
                <a:gd name="T5" fmla="*/ 635 h 636"/>
                <a:gd name="T6" fmla="*/ 918 w 1684"/>
                <a:gd name="T7" fmla="*/ 635 h 636"/>
                <a:gd name="T8" fmla="*/ 0 w 1684"/>
                <a:gd name="T9" fmla="*/ 0 h 636"/>
                <a:gd name="T10" fmla="*/ 0 60000 65536"/>
                <a:gd name="T11" fmla="*/ 0 60000 65536"/>
                <a:gd name="T12" fmla="*/ 0 60000 65536"/>
                <a:gd name="T13" fmla="*/ 0 60000 65536"/>
                <a:gd name="T14" fmla="*/ 0 60000 65536"/>
                <a:gd name="T15" fmla="*/ 0 w 1684"/>
                <a:gd name="T16" fmla="*/ 0 h 636"/>
                <a:gd name="T17" fmla="*/ 1684 w 1684"/>
                <a:gd name="T18" fmla="*/ 636 h 636"/>
              </a:gdLst>
              <a:ahLst/>
              <a:cxnLst>
                <a:cxn ang="T10">
                  <a:pos x="T0" y="T1"/>
                </a:cxn>
                <a:cxn ang="T11">
                  <a:pos x="T2" y="T3"/>
                </a:cxn>
                <a:cxn ang="T12">
                  <a:pos x="T4" y="T5"/>
                </a:cxn>
                <a:cxn ang="T13">
                  <a:pos x="T6" y="T7"/>
                </a:cxn>
                <a:cxn ang="T14">
                  <a:pos x="T8" y="T9"/>
                </a:cxn>
              </a:cxnLst>
              <a:rect l="T15" t="T16" r="T17" b="T18"/>
              <a:pathLst>
                <a:path w="1684" h="636">
                  <a:moveTo>
                    <a:pt x="0" y="0"/>
                  </a:moveTo>
                  <a:lnTo>
                    <a:pt x="765" y="0"/>
                  </a:lnTo>
                  <a:lnTo>
                    <a:pt x="1683" y="635"/>
                  </a:lnTo>
                  <a:lnTo>
                    <a:pt x="918" y="635"/>
                  </a:lnTo>
                  <a:lnTo>
                    <a:pt x="0" y="0"/>
                  </a:lnTo>
                </a:path>
              </a:pathLst>
            </a:custGeom>
            <a:solidFill>
              <a:srgbClr val="919191"/>
            </a:solidFill>
            <a:ln w="12700" cap="rnd">
              <a:noFill/>
              <a:round/>
              <a:headEnd/>
              <a:tailEnd/>
            </a:ln>
          </p:spPr>
          <p:txBody>
            <a:bodyPr/>
            <a:lstStyle/>
            <a:p>
              <a:endParaRPr lang="en-US"/>
            </a:p>
          </p:txBody>
        </p:sp>
      </p:grpSp>
      <p:sp>
        <p:nvSpPr>
          <p:cNvPr id="61444" name="Rectangle 11"/>
          <p:cNvSpPr>
            <a:spLocks noChangeArrowheads="1"/>
          </p:cNvSpPr>
          <p:nvPr/>
        </p:nvSpPr>
        <p:spPr bwMode="auto">
          <a:xfrm>
            <a:off x="3740151" y="5648325"/>
            <a:ext cx="6620933" cy="828432"/>
          </a:xfrm>
          <a:prstGeom prst="rect">
            <a:avLst/>
          </a:prstGeom>
          <a:noFill/>
          <a:ln w="12700">
            <a:noFill/>
            <a:miter lim="800000"/>
            <a:headEnd/>
            <a:tailEnd/>
          </a:ln>
        </p:spPr>
        <p:txBody>
          <a:bodyPr lIns="90488" tIns="44450" rIns="90488" bIns="44450">
            <a:spAutoFit/>
          </a:bodyPr>
          <a:lstStyle/>
          <a:p>
            <a:pPr eaLnBrk="0" hangingPunct="0">
              <a:spcBef>
                <a:spcPct val="20000"/>
              </a:spcBef>
            </a:pPr>
            <a:r>
              <a:rPr lang="en-US" sz="2400" b="1">
                <a:solidFill>
                  <a:srgbClr val="FC0128"/>
                </a:solidFill>
                <a:latin typeface="Arial" charset="0"/>
              </a:rPr>
              <a:t>Is there a relationship between the cause and effect?</a:t>
            </a:r>
          </a:p>
        </p:txBody>
      </p:sp>
      <p:sp>
        <p:nvSpPr>
          <p:cNvPr id="61445" name="Rectangle 12"/>
          <p:cNvSpPr>
            <a:spLocks noChangeArrowheads="1"/>
          </p:cNvSpPr>
          <p:nvPr/>
        </p:nvSpPr>
        <p:spPr bwMode="auto">
          <a:xfrm>
            <a:off x="4806951" y="4957764"/>
            <a:ext cx="4044378" cy="459100"/>
          </a:xfrm>
          <a:prstGeom prst="rect">
            <a:avLst/>
          </a:prstGeom>
          <a:noFill/>
          <a:ln w="12700">
            <a:noFill/>
            <a:miter lim="800000"/>
            <a:headEnd/>
            <a:tailEnd/>
          </a:ln>
        </p:spPr>
        <p:txBody>
          <a:bodyPr wrap="none" lIns="90488" tIns="44450" rIns="90488" bIns="44450">
            <a:spAutoFit/>
          </a:bodyPr>
          <a:lstStyle/>
          <a:p>
            <a:pPr eaLnBrk="0" hangingPunct="0">
              <a:spcBef>
                <a:spcPct val="20000"/>
              </a:spcBef>
            </a:pPr>
            <a:r>
              <a:rPr lang="en-US" sz="2400" b="1">
                <a:solidFill>
                  <a:srgbClr val="FC0128"/>
                </a:solidFill>
                <a:latin typeface="Arial" charset="0"/>
              </a:rPr>
              <a:t>Is the relationship causal?</a:t>
            </a:r>
          </a:p>
        </p:txBody>
      </p:sp>
      <p:sp>
        <p:nvSpPr>
          <p:cNvPr id="61446" name="Rectangle 13"/>
          <p:cNvSpPr>
            <a:spLocks noChangeArrowheads="1"/>
          </p:cNvSpPr>
          <p:nvPr/>
        </p:nvSpPr>
        <p:spPr bwMode="auto">
          <a:xfrm>
            <a:off x="6400800" y="4038600"/>
            <a:ext cx="4588933" cy="828432"/>
          </a:xfrm>
          <a:prstGeom prst="rect">
            <a:avLst/>
          </a:prstGeom>
          <a:noFill/>
          <a:ln w="12700">
            <a:noFill/>
            <a:miter lim="800000"/>
            <a:headEnd/>
            <a:tailEnd/>
          </a:ln>
        </p:spPr>
        <p:txBody>
          <a:bodyPr lIns="90488" tIns="44450" rIns="90488" bIns="44450">
            <a:spAutoFit/>
          </a:bodyPr>
          <a:lstStyle/>
          <a:p>
            <a:pPr eaLnBrk="0" hangingPunct="0">
              <a:spcBef>
                <a:spcPct val="20000"/>
              </a:spcBef>
            </a:pPr>
            <a:r>
              <a:rPr lang="en-US" sz="2400" b="1">
                <a:solidFill>
                  <a:srgbClr val="FC0128"/>
                </a:solidFill>
                <a:latin typeface="Arial" charset="0"/>
              </a:rPr>
              <a:t>Can we generalize to the constructs?</a:t>
            </a:r>
          </a:p>
        </p:txBody>
      </p:sp>
      <p:sp>
        <p:nvSpPr>
          <p:cNvPr id="61447" name="Rectangle 14"/>
          <p:cNvSpPr>
            <a:spLocks noChangeArrowheads="1"/>
          </p:cNvSpPr>
          <p:nvPr/>
        </p:nvSpPr>
        <p:spPr bwMode="auto">
          <a:xfrm>
            <a:off x="7924800" y="2895600"/>
            <a:ext cx="3928533" cy="766877"/>
          </a:xfrm>
          <a:prstGeom prst="rect">
            <a:avLst/>
          </a:prstGeom>
          <a:noFill/>
          <a:ln w="12700">
            <a:noFill/>
            <a:miter lim="800000"/>
            <a:headEnd/>
            <a:tailEnd/>
          </a:ln>
        </p:spPr>
        <p:txBody>
          <a:bodyPr lIns="90488" tIns="44450" rIns="90488" bIns="44450">
            <a:spAutoFit/>
          </a:bodyPr>
          <a:lstStyle/>
          <a:p>
            <a:pPr eaLnBrk="0" hangingPunct="0">
              <a:spcBef>
                <a:spcPct val="20000"/>
              </a:spcBef>
            </a:pPr>
            <a:r>
              <a:rPr lang="en-US" sz="2200" b="1">
                <a:solidFill>
                  <a:srgbClr val="FC0128"/>
                </a:solidFill>
                <a:latin typeface="Arial" charset="0"/>
              </a:rPr>
              <a:t>Can we generalize to other persons, places, times?</a:t>
            </a:r>
          </a:p>
        </p:txBody>
      </p:sp>
      <p:sp>
        <p:nvSpPr>
          <p:cNvPr id="82959" name="Rectangle 15"/>
          <p:cNvSpPr>
            <a:spLocks noChangeArrowheads="1"/>
          </p:cNvSpPr>
          <p:nvPr/>
        </p:nvSpPr>
        <p:spPr bwMode="auto">
          <a:xfrm>
            <a:off x="5384801" y="3124201"/>
            <a:ext cx="2366433" cy="582211"/>
          </a:xfrm>
          <a:prstGeom prst="rect">
            <a:avLst/>
          </a:prstGeom>
          <a:solidFill>
            <a:schemeClr val="hlink"/>
          </a:solidFill>
          <a:ln w="12700">
            <a:noFill/>
            <a:miter lim="800000"/>
            <a:headEnd/>
            <a:tailEnd/>
          </a:ln>
          <a:effectLst>
            <a:prstShdw prst="shdw17" dist="17961" dir="2700000">
              <a:schemeClr val="hlink">
                <a:gamma/>
                <a:shade val="60000"/>
                <a:invGamma/>
              </a:schemeClr>
            </a:prstShdw>
          </a:effectLst>
        </p:spPr>
        <p:txBody>
          <a:bodyPr lIns="90488" tIns="44450" rIns="90488" bIns="44450">
            <a:spAutoFit/>
          </a:bodyPr>
          <a:lstStyle/>
          <a:p>
            <a:pPr eaLnBrk="0" hangingPunct="0">
              <a:defRPr/>
            </a:pPr>
            <a:r>
              <a:rPr lang="en-US" sz="3200">
                <a:effectLst>
                  <a:outerShdw blurRad="38100" dist="38100" dir="2700000" algn="tl">
                    <a:srgbClr val="000000"/>
                  </a:outerShdw>
                </a:effectLst>
                <a:latin typeface="Arial" charset="0"/>
              </a:rPr>
              <a:t>External</a:t>
            </a:r>
          </a:p>
        </p:txBody>
      </p:sp>
      <p:sp>
        <p:nvSpPr>
          <p:cNvPr id="82960" name="Rectangle 16"/>
          <p:cNvSpPr>
            <a:spLocks noChangeArrowheads="1"/>
          </p:cNvSpPr>
          <p:nvPr/>
        </p:nvSpPr>
        <p:spPr bwMode="auto">
          <a:xfrm>
            <a:off x="8900585" y="1385888"/>
            <a:ext cx="2366433" cy="582211"/>
          </a:xfrm>
          <a:prstGeom prst="rect">
            <a:avLst/>
          </a:prstGeom>
          <a:solidFill>
            <a:schemeClr val="hlink"/>
          </a:solidFill>
          <a:ln w="12700">
            <a:noFill/>
            <a:miter lim="800000"/>
            <a:headEnd/>
            <a:tailEnd/>
          </a:ln>
          <a:effectLst>
            <a:prstShdw prst="shdw17" dist="17961" dir="2700000">
              <a:schemeClr val="hlink">
                <a:gamma/>
                <a:shade val="60000"/>
                <a:invGamma/>
              </a:schemeClr>
            </a:prstShdw>
          </a:effectLst>
        </p:spPr>
        <p:txBody>
          <a:bodyPr lIns="90488" tIns="44450" rIns="90488" bIns="44450">
            <a:spAutoFit/>
          </a:bodyPr>
          <a:lstStyle/>
          <a:p>
            <a:pPr algn="ctr" eaLnBrk="0" hangingPunct="0">
              <a:defRPr/>
            </a:pPr>
            <a:r>
              <a:rPr lang="en-US" sz="3200" i="1">
                <a:effectLst>
                  <a:outerShdw blurRad="38100" dist="38100" dir="2700000" algn="tl">
                    <a:srgbClr val="000000"/>
                  </a:outerShdw>
                </a:effectLst>
                <a:latin typeface="Arial" charset="0"/>
              </a:rPr>
              <a:t>Validity</a:t>
            </a:r>
          </a:p>
        </p:txBody>
      </p:sp>
      <p:sp>
        <p:nvSpPr>
          <p:cNvPr id="82961" name="Rectangle 17"/>
          <p:cNvSpPr>
            <a:spLocks noChangeArrowheads="1"/>
          </p:cNvSpPr>
          <p:nvPr/>
        </p:nvSpPr>
        <p:spPr bwMode="auto">
          <a:xfrm>
            <a:off x="508001" y="5791201"/>
            <a:ext cx="2210543" cy="582211"/>
          </a:xfrm>
          <a:prstGeom prst="rect">
            <a:avLst/>
          </a:prstGeom>
          <a:solidFill>
            <a:schemeClr val="hlink"/>
          </a:solidFill>
          <a:ln w="12700">
            <a:noFill/>
            <a:miter lim="800000"/>
            <a:headEnd/>
            <a:tailEnd/>
          </a:ln>
          <a:effectLst>
            <a:prstShdw prst="shdw17" dist="17961" dir="2700000">
              <a:schemeClr val="hlink">
                <a:gamma/>
                <a:shade val="60000"/>
                <a:invGamma/>
              </a:schemeClr>
            </a:prstShdw>
          </a:effectLst>
        </p:spPr>
        <p:txBody>
          <a:bodyPr wrap="none" lIns="90488" tIns="44450" rIns="90488" bIns="44450">
            <a:spAutoFit/>
          </a:bodyPr>
          <a:lstStyle/>
          <a:p>
            <a:pPr eaLnBrk="0" hangingPunct="0">
              <a:defRPr/>
            </a:pPr>
            <a:r>
              <a:rPr lang="en-US" sz="3200">
                <a:effectLst>
                  <a:outerShdw blurRad="38100" dist="38100" dir="2700000" algn="tl">
                    <a:srgbClr val="000000"/>
                  </a:outerShdw>
                </a:effectLst>
                <a:latin typeface="Arial" charset="0"/>
              </a:rPr>
              <a:t>Conclusion</a:t>
            </a:r>
          </a:p>
        </p:txBody>
      </p:sp>
      <p:sp>
        <p:nvSpPr>
          <p:cNvPr id="82962" name="Rectangle 18"/>
          <p:cNvSpPr>
            <a:spLocks noChangeArrowheads="1"/>
          </p:cNvSpPr>
          <p:nvPr/>
        </p:nvSpPr>
        <p:spPr bwMode="auto">
          <a:xfrm>
            <a:off x="2235201" y="4876801"/>
            <a:ext cx="1548502" cy="582211"/>
          </a:xfrm>
          <a:prstGeom prst="rect">
            <a:avLst/>
          </a:prstGeom>
          <a:solidFill>
            <a:schemeClr val="hlink"/>
          </a:solidFill>
          <a:ln w="12700">
            <a:noFill/>
            <a:miter lim="800000"/>
            <a:headEnd/>
            <a:tailEnd/>
          </a:ln>
          <a:effectLst>
            <a:prstShdw prst="shdw17" dist="17961" dir="2700000">
              <a:schemeClr val="hlink">
                <a:gamma/>
                <a:shade val="60000"/>
                <a:invGamma/>
              </a:schemeClr>
            </a:prstShdw>
          </a:effectLst>
        </p:spPr>
        <p:txBody>
          <a:bodyPr wrap="none" lIns="90488" tIns="44450" rIns="90488" bIns="44450">
            <a:spAutoFit/>
          </a:bodyPr>
          <a:lstStyle/>
          <a:p>
            <a:pPr eaLnBrk="0" hangingPunct="0">
              <a:defRPr/>
            </a:pPr>
            <a:r>
              <a:rPr lang="en-US" sz="3200">
                <a:effectLst>
                  <a:outerShdw blurRad="38100" dist="38100" dir="2700000" algn="tl">
                    <a:srgbClr val="000000"/>
                  </a:outerShdw>
                </a:effectLst>
                <a:latin typeface="Arial" charset="0"/>
              </a:rPr>
              <a:t>Internal</a:t>
            </a:r>
          </a:p>
        </p:txBody>
      </p:sp>
      <p:sp>
        <p:nvSpPr>
          <p:cNvPr id="82963" name="Rectangle 19"/>
          <p:cNvSpPr>
            <a:spLocks noChangeArrowheads="1"/>
          </p:cNvSpPr>
          <p:nvPr/>
        </p:nvSpPr>
        <p:spPr bwMode="auto">
          <a:xfrm>
            <a:off x="3759200" y="4114801"/>
            <a:ext cx="1936429" cy="582211"/>
          </a:xfrm>
          <a:prstGeom prst="rect">
            <a:avLst/>
          </a:prstGeom>
          <a:solidFill>
            <a:schemeClr val="hlink"/>
          </a:solidFill>
          <a:ln w="12700">
            <a:noFill/>
            <a:miter lim="800000"/>
            <a:headEnd/>
            <a:tailEnd/>
          </a:ln>
          <a:effectLst>
            <a:prstShdw prst="shdw17" dist="17961" dir="2700000">
              <a:schemeClr val="hlink">
                <a:gamma/>
                <a:shade val="60000"/>
                <a:invGamma/>
              </a:schemeClr>
            </a:prstShdw>
          </a:effectLst>
        </p:spPr>
        <p:txBody>
          <a:bodyPr wrap="none" lIns="90488" tIns="44450" rIns="90488" bIns="44450">
            <a:spAutoFit/>
          </a:bodyPr>
          <a:lstStyle/>
          <a:p>
            <a:pPr eaLnBrk="0" hangingPunct="0">
              <a:defRPr/>
            </a:pPr>
            <a:r>
              <a:rPr lang="en-US" sz="3200">
                <a:effectLst>
                  <a:outerShdw blurRad="38100" dist="38100" dir="2700000" algn="tl">
                    <a:srgbClr val="000000"/>
                  </a:outerShdw>
                </a:effectLst>
                <a:latin typeface="Arial" charset="0"/>
              </a:rPr>
              <a:t>Construct</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304800" y="76200"/>
            <a:ext cx="11582400" cy="1143000"/>
          </a:xfrm>
          <a:effectLst>
            <a:outerShdw dist="35921" dir="2700000" algn="ctr" rotWithShape="0">
              <a:srgbClr val="000000"/>
            </a:outerShdw>
          </a:effectLst>
        </p:spPr>
        <p:txBody>
          <a:bodyPr lIns="90488" tIns="44450" rIns="90488" bIns="44450" rtlCol="0">
            <a:normAutofit/>
          </a:bodyPr>
          <a:lstStyle/>
          <a:p>
            <a:pPr eaLnBrk="1" fontAlgn="auto" hangingPunct="1">
              <a:spcAft>
                <a:spcPts val="0"/>
              </a:spcAft>
              <a:defRPr/>
            </a:pPr>
            <a:r>
              <a:rPr lang="en-US" smtClean="0"/>
              <a:t>Validity Questions are </a:t>
            </a:r>
            <a:r>
              <a:rPr lang="en-US" i="1" smtClean="0"/>
              <a:t>Cumulative</a:t>
            </a:r>
            <a:endParaRPr lang="en-US" smtClean="0"/>
          </a:p>
        </p:txBody>
      </p:sp>
      <p:grpSp>
        <p:nvGrpSpPr>
          <p:cNvPr id="2" name="Group 3"/>
          <p:cNvGrpSpPr>
            <a:grpSpLocks/>
          </p:cNvGrpSpPr>
          <p:nvPr/>
        </p:nvGrpSpPr>
        <p:grpSpPr bwMode="auto">
          <a:xfrm>
            <a:off x="1221317" y="1181100"/>
            <a:ext cx="10109200" cy="5365750"/>
            <a:chOff x="577" y="744"/>
            <a:chExt cx="4776" cy="3380"/>
          </a:xfrm>
        </p:grpSpPr>
        <p:sp>
          <p:nvSpPr>
            <p:cNvPr id="62477" name="Freeform 4"/>
            <p:cNvSpPr>
              <a:spLocks/>
            </p:cNvSpPr>
            <p:nvPr/>
          </p:nvSpPr>
          <p:spPr bwMode="auto">
            <a:xfrm>
              <a:off x="577" y="744"/>
              <a:ext cx="4776" cy="3375"/>
            </a:xfrm>
            <a:custGeom>
              <a:avLst/>
              <a:gdLst>
                <a:gd name="T0" fmla="*/ 925 w 4776"/>
                <a:gd name="T1" fmla="*/ 3374 h 3375"/>
                <a:gd name="T2" fmla="*/ 0 w 4776"/>
                <a:gd name="T3" fmla="*/ 2666 h 3375"/>
                <a:gd name="T4" fmla="*/ 0 w 4776"/>
                <a:gd name="T5" fmla="*/ 2076 h 3375"/>
                <a:gd name="T6" fmla="*/ 771 w 4776"/>
                <a:gd name="T7" fmla="*/ 2076 h 3375"/>
                <a:gd name="T8" fmla="*/ 771 w 4776"/>
                <a:gd name="T9" fmla="*/ 1560 h 3375"/>
                <a:gd name="T10" fmla="*/ 1541 w 4776"/>
                <a:gd name="T11" fmla="*/ 1560 h 3375"/>
                <a:gd name="T12" fmla="*/ 1541 w 4776"/>
                <a:gd name="T13" fmla="*/ 1041 h 3375"/>
                <a:gd name="T14" fmla="*/ 2312 w 4776"/>
                <a:gd name="T15" fmla="*/ 1041 h 3375"/>
                <a:gd name="T16" fmla="*/ 2312 w 4776"/>
                <a:gd name="T17" fmla="*/ 522 h 3375"/>
                <a:gd name="T18" fmla="*/ 3080 w 4776"/>
                <a:gd name="T19" fmla="*/ 522 h 3375"/>
                <a:gd name="T20" fmla="*/ 3080 w 4776"/>
                <a:gd name="T21" fmla="*/ 3 h 3375"/>
                <a:gd name="T22" fmla="*/ 3850 w 4776"/>
                <a:gd name="T23" fmla="*/ 0 h 3375"/>
                <a:gd name="T24" fmla="*/ 4775 w 4776"/>
                <a:gd name="T25" fmla="*/ 649 h 3375"/>
                <a:gd name="T26" fmla="*/ 925 w 4776"/>
                <a:gd name="T27" fmla="*/ 3374 h 33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776"/>
                <a:gd name="T43" fmla="*/ 0 h 3375"/>
                <a:gd name="T44" fmla="*/ 4776 w 4776"/>
                <a:gd name="T45" fmla="*/ 3375 h 337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776" h="3375">
                  <a:moveTo>
                    <a:pt x="925" y="3374"/>
                  </a:moveTo>
                  <a:lnTo>
                    <a:pt x="0" y="2666"/>
                  </a:lnTo>
                  <a:lnTo>
                    <a:pt x="0" y="2076"/>
                  </a:lnTo>
                  <a:lnTo>
                    <a:pt x="771" y="2076"/>
                  </a:lnTo>
                  <a:lnTo>
                    <a:pt x="771" y="1560"/>
                  </a:lnTo>
                  <a:lnTo>
                    <a:pt x="1541" y="1560"/>
                  </a:lnTo>
                  <a:lnTo>
                    <a:pt x="1541" y="1041"/>
                  </a:lnTo>
                  <a:lnTo>
                    <a:pt x="2312" y="1041"/>
                  </a:lnTo>
                  <a:lnTo>
                    <a:pt x="2312" y="522"/>
                  </a:lnTo>
                  <a:lnTo>
                    <a:pt x="3080" y="522"/>
                  </a:lnTo>
                  <a:lnTo>
                    <a:pt x="3080" y="3"/>
                  </a:lnTo>
                  <a:lnTo>
                    <a:pt x="3850" y="0"/>
                  </a:lnTo>
                  <a:lnTo>
                    <a:pt x="4775" y="649"/>
                  </a:lnTo>
                  <a:lnTo>
                    <a:pt x="925" y="3374"/>
                  </a:lnTo>
                </a:path>
              </a:pathLst>
            </a:custGeom>
            <a:solidFill>
              <a:srgbClr val="CECECE"/>
            </a:solidFill>
            <a:ln w="12700" cap="rnd">
              <a:noFill/>
              <a:round/>
              <a:headEnd/>
              <a:tailEnd/>
            </a:ln>
          </p:spPr>
          <p:txBody>
            <a:bodyPr/>
            <a:lstStyle/>
            <a:p>
              <a:endParaRPr lang="en-US"/>
            </a:p>
          </p:txBody>
        </p:sp>
        <p:sp>
          <p:nvSpPr>
            <p:cNvPr id="62478" name="Freeform 5"/>
            <p:cNvSpPr>
              <a:spLocks/>
            </p:cNvSpPr>
            <p:nvPr/>
          </p:nvSpPr>
          <p:spPr bwMode="auto">
            <a:xfrm>
              <a:off x="1506" y="1396"/>
              <a:ext cx="3847" cy="2728"/>
            </a:xfrm>
            <a:custGeom>
              <a:avLst/>
              <a:gdLst>
                <a:gd name="T0" fmla="*/ 3846 w 3847"/>
                <a:gd name="T1" fmla="*/ 0 h 2728"/>
                <a:gd name="T2" fmla="*/ 3846 w 3847"/>
                <a:gd name="T3" fmla="*/ 2727 h 2728"/>
                <a:gd name="T4" fmla="*/ 0 w 3847"/>
                <a:gd name="T5" fmla="*/ 2722 h 2728"/>
                <a:gd name="T6" fmla="*/ 0 w 3847"/>
                <a:gd name="T7" fmla="*/ 2074 h 2728"/>
                <a:gd name="T8" fmla="*/ 770 w 3847"/>
                <a:gd name="T9" fmla="*/ 2074 h 2728"/>
                <a:gd name="T10" fmla="*/ 770 w 3847"/>
                <a:gd name="T11" fmla="*/ 1555 h 2728"/>
                <a:gd name="T12" fmla="*/ 1536 w 3847"/>
                <a:gd name="T13" fmla="*/ 1555 h 2728"/>
                <a:gd name="T14" fmla="*/ 1536 w 3847"/>
                <a:gd name="T15" fmla="*/ 1040 h 2728"/>
                <a:gd name="T16" fmla="*/ 2306 w 3847"/>
                <a:gd name="T17" fmla="*/ 1040 h 2728"/>
                <a:gd name="T18" fmla="*/ 2306 w 3847"/>
                <a:gd name="T19" fmla="*/ 521 h 2728"/>
                <a:gd name="T20" fmla="*/ 3076 w 3847"/>
                <a:gd name="T21" fmla="*/ 521 h 2728"/>
                <a:gd name="T22" fmla="*/ 3076 w 3847"/>
                <a:gd name="T23" fmla="*/ 3 h 2728"/>
                <a:gd name="T24" fmla="*/ 3846 w 3847"/>
                <a:gd name="T25" fmla="*/ 0 h 27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47"/>
                <a:gd name="T40" fmla="*/ 0 h 2728"/>
                <a:gd name="T41" fmla="*/ 3847 w 3847"/>
                <a:gd name="T42" fmla="*/ 2728 h 27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47" h="2728">
                  <a:moveTo>
                    <a:pt x="3846" y="0"/>
                  </a:moveTo>
                  <a:lnTo>
                    <a:pt x="3846" y="2727"/>
                  </a:lnTo>
                  <a:lnTo>
                    <a:pt x="0" y="2722"/>
                  </a:lnTo>
                  <a:lnTo>
                    <a:pt x="0" y="2074"/>
                  </a:lnTo>
                  <a:lnTo>
                    <a:pt x="770" y="2074"/>
                  </a:lnTo>
                  <a:lnTo>
                    <a:pt x="770" y="1555"/>
                  </a:lnTo>
                  <a:lnTo>
                    <a:pt x="1536" y="1555"/>
                  </a:lnTo>
                  <a:lnTo>
                    <a:pt x="1536" y="1040"/>
                  </a:lnTo>
                  <a:lnTo>
                    <a:pt x="2306" y="1040"/>
                  </a:lnTo>
                  <a:lnTo>
                    <a:pt x="2306" y="521"/>
                  </a:lnTo>
                  <a:lnTo>
                    <a:pt x="3076" y="521"/>
                  </a:lnTo>
                  <a:lnTo>
                    <a:pt x="3076" y="3"/>
                  </a:lnTo>
                  <a:lnTo>
                    <a:pt x="3846" y="0"/>
                  </a:lnTo>
                </a:path>
              </a:pathLst>
            </a:custGeom>
            <a:solidFill>
              <a:srgbClr val="DADADA"/>
            </a:solidFill>
            <a:ln w="12700" cap="rnd">
              <a:noFill/>
              <a:round/>
              <a:headEnd/>
              <a:tailEnd/>
            </a:ln>
          </p:spPr>
          <p:txBody>
            <a:bodyPr/>
            <a:lstStyle/>
            <a:p>
              <a:endParaRPr lang="en-US"/>
            </a:p>
          </p:txBody>
        </p:sp>
        <p:sp>
          <p:nvSpPr>
            <p:cNvPr id="62479" name="Freeform 6"/>
            <p:cNvSpPr>
              <a:spLocks/>
            </p:cNvSpPr>
            <p:nvPr/>
          </p:nvSpPr>
          <p:spPr bwMode="auto">
            <a:xfrm>
              <a:off x="577" y="2830"/>
              <a:ext cx="1684" cy="637"/>
            </a:xfrm>
            <a:custGeom>
              <a:avLst/>
              <a:gdLst>
                <a:gd name="T0" fmla="*/ 0 w 1684"/>
                <a:gd name="T1" fmla="*/ 0 h 637"/>
                <a:gd name="T2" fmla="*/ 765 w 1684"/>
                <a:gd name="T3" fmla="*/ 0 h 637"/>
                <a:gd name="T4" fmla="*/ 1683 w 1684"/>
                <a:gd name="T5" fmla="*/ 636 h 637"/>
                <a:gd name="T6" fmla="*/ 918 w 1684"/>
                <a:gd name="T7" fmla="*/ 636 h 637"/>
                <a:gd name="T8" fmla="*/ 0 w 1684"/>
                <a:gd name="T9" fmla="*/ 0 h 637"/>
                <a:gd name="T10" fmla="*/ 0 60000 65536"/>
                <a:gd name="T11" fmla="*/ 0 60000 65536"/>
                <a:gd name="T12" fmla="*/ 0 60000 65536"/>
                <a:gd name="T13" fmla="*/ 0 60000 65536"/>
                <a:gd name="T14" fmla="*/ 0 60000 65536"/>
                <a:gd name="T15" fmla="*/ 0 w 1684"/>
                <a:gd name="T16" fmla="*/ 0 h 637"/>
                <a:gd name="T17" fmla="*/ 1684 w 1684"/>
                <a:gd name="T18" fmla="*/ 637 h 637"/>
              </a:gdLst>
              <a:ahLst/>
              <a:cxnLst>
                <a:cxn ang="T10">
                  <a:pos x="T0" y="T1"/>
                </a:cxn>
                <a:cxn ang="T11">
                  <a:pos x="T2" y="T3"/>
                </a:cxn>
                <a:cxn ang="T12">
                  <a:pos x="T4" y="T5"/>
                </a:cxn>
                <a:cxn ang="T13">
                  <a:pos x="T6" y="T7"/>
                </a:cxn>
                <a:cxn ang="T14">
                  <a:pos x="T8" y="T9"/>
                </a:cxn>
              </a:cxnLst>
              <a:rect l="T15" t="T16" r="T17" b="T18"/>
              <a:pathLst>
                <a:path w="1684" h="637">
                  <a:moveTo>
                    <a:pt x="0" y="0"/>
                  </a:moveTo>
                  <a:lnTo>
                    <a:pt x="765" y="0"/>
                  </a:lnTo>
                  <a:lnTo>
                    <a:pt x="1683" y="636"/>
                  </a:lnTo>
                  <a:lnTo>
                    <a:pt x="918" y="636"/>
                  </a:lnTo>
                  <a:lnTo>
                    <a:pt x="0" y="0"/>
                  </a:lnTo>
                </a:path>
              </a:pathLst>
            </a:custGeom>
            <a:solidFill>
              <a:srgbClr val="919191"/>
            </a:solidFill>
            <a:ln w="12700" cap="rnd">
              <a:noFill/>
              <a:round/>
              <a:headEnd/>
              <a:tailEnd/>
            </a:ln>
          </p:spPr>
          <p:txBody>
            <a:bodyPr/>
            <a:lstStyle/>
            <a:p>
              <a:endParaRPr lang="en-US"/>
            </a:p>
          </p:txBody>
        </p:sp>
        <p:sp>
          <p:nvSpPr>
            <p:cNvPr id="62480" name="Freeform 7"/>
            <p:cNvSpPr>
              <a:spLocks/>
            </p:cNvSpPr>
            <p:nvPr/>
          </p:nvSpPr>
          <p:spPr bwMode="auto">
            <a:xfrm>
              <a:off x="1351" y="2311"/>
              <a:ext cx="1681" cy="637"/>
            </a:xfrm>
            <a:custGeom>
              <a:avLst/>
              <a:gdLst>
                <a:gd name="T0" fmla="*/ 0 w 1681"/>
                <a:gd name="T1" fmla="*/ 0 h 637"/>
                <a:gd name="T2" fmla="*/ 765 w 1681"/>
                <a:gd name="T3" fmla="*/ 0 h 637"/>
                <a:gd name="T4" fmla="*/ 1680 w 1681"/>
                <a:gd name="T5" fmla="*/ 636 h 637"/>
                <a:gd name="T6" fmla="*/ 918 w 1681"/>
                <a:gd name="T7" fmla="*/ 636 h 637"/>
                <a:gd name="T8" fmla="*/ 0 w 1681"/>
                <a:gd name="T9" fmla="*/ 0 h 637"/>
                <a:gd name="T10" fmla="*/ 0 60000 65536"/>
                <a:gd name="T11" fmla="*/ 0 60000 65536"/>
                <a:gd name="T12" fmla="*/ 0 60000 65536"/>
                <a:gd name="T13" fmla="*/ 0 60000 65536"/>
                <a:gd name="T14" fmla="*/ 0 60000 65536"/>
                <a:gd name="T15" fmla="*/ 0 w 1681"/>
                <a:gd name="T16" fmla="*/ 0 h 637"/>
                <a:gd name="T17" fmla="*/ 1681 w 1681"/>
                <a:gd name="T18" fmla="*/ 637 h 637"/>
              </a:gdLst>
              <a:ahLst/>
              <a:cxnLst>
                <a:cxn ang="T10">
                  <a:pos x="T0" y="T1"/>
                </a:cxn>
                <a:cxn ang="T11">
                  <a:pos x="T2" y="T3"/>
                </a:cxn>
                <a:cxn ang="T12">
                  <a:pos x="T4" y="T5"/>
                </a:cxn>
                <a:cxn ang="T13">
                  <a:pos x="T6" y="T7"/>
                </a:cxn>
                <a:cxn ang="T14">
                  <a:pos x="T8" y="T9"/>
                </a:cxn>
              </a:cxnLst>
              <a:rect l="T15" t="T16" r="T17" b="T18"/>
              <a:pathLst>
                <a:path w="1681" h="637">
                  <a:moveTo>
                    <a:pt x="0" y="0"/>
                  </a:moveTo>
                  <a:lnTo>
                    <a:pt x="765" y="0"/>
                  </a:lnTo>
                  <a:lnTo>
                    <a:pt x="1680" y="636"/>
                  </a:lnTo>
                  <a:lnTo>
                    <a:pt x="918" y="636"/>
                  </a:lnTo>
                  <a:lnTo>
                    <a:pt x="0" y="0"/>
                  </a:lnTo>
                </a:path>
              </a:pathLst>
            </a:custGeom>
            <a:solidFill>
              <a:srgbClr val="919191"/>
            </a:solidFill>
            <a:ln w="12700" cap="rnd">
              <a:noFill/>
              <a:round/>
              <a:headEnd/>
              <a:tailEnd/>
            </a:ln>
          </p:spPr>
          <p:txBody>
            <a:bodyPr/>
            <a:lstStyle/>
            <a:p>
              <a:endParaRPr lang="en-US"/>
            </a:p>
          </p:txBody>
        </p:sp>
        <p:sp>
          <p:nvSpPr>
            <p:cNvPr id="62481" name="Freeform 8"/>
            <p:cNvSpPr>
              <a:spLocks/>
            </p:cNvSpPr>
            <p:nvPr/>
          </p:nvSpPr>
          <p:spPr bwMode="auto">
            <a:xfrm>
              <a:off x="2125" y="1790"/>
              <a:ext cx="1680" cy="636"/>
            </a:xfrm>
            <a:custGeom>
              <a:avLst/>
              <a:gdLst>
                <a:gd name="T0" fmla="*/ 0 w 1680"/>
                <a:gd name="T1" fmla="*/ 0 h 636"/>
                <a:gd name="T2" fmla="*/ 765 w 1680"/>
                <a:gd name="T3" fmla="*/ 0 h 636"/>
                <a:gd name="T4" fmla="*/ 1679 w 1680"/>
                <a:gd name="T5" fmla="*/ 635 h 636"/>
                <a:gd name="T6" fmla="*/ 914 w 1680"/>
                <a:gd name="T7" fmla="*/ 635 h 636"/>
                <a:gd name="T8" fmla="*/ 0 w 1680"/>
                <a:gd name="T9" fmla="*/ 0 h 636"/>
                <a:gd name="T10" fmla="*/ 0 60000 65536"/>
                <a:gd name="T11" fmla="*/ 0 60000 65536"/>
                <a:gd name="T12" fmla="*/ 0 60000 65536"/>
                <a:gd name="T13" fmla="*/ 0 60000 65536"/>
                <a:gd name="T14" fmla="*/ 0 60000 65536"/>
                <a:gd name="T15" fmla="*/ 0 w 1680"/>
                <a:gd name="T16" fmla="*/ 0 h 636"/>
                <a:gd name="T17" fmla="*/ 1680 w 1680"/>
                <a:gd name="T18" fmla="*/ 636 h 636"/>
              </a:gdLst>
              <a:ahLst/>
              <a:cxnLst>
                <a:cxn ang="T10">
                  <a:pos x="T0" y="T1"/>
                </a:cxn>
                <a:cxn ang="T11">
                  <a:pos x="T2" y="T3"/>
                </a:cxn>
                <a:cxn ang="T12">
                  <a:pos x="T4" y="T5"/>
                </a:cxn>
                <a:cxn ang="T13">
                  <a:pos x="T6" y="T7"/>
                </a:cxn>
                <a:cxn ang="T14">
                  <a:pos x="T8" y="T9"/>
                </a:cxn>
              </a:cxnLst>
              <a:rect l="T15" t="T16" r="T17" b="T18"/>
              <a:pathLst>
                <a:path w="1680" h="636">
                  <a:moveTo>
                    <a:pt x="0" y="0"/>
                  </a:moveTo>
                  <a:lnTo>
                    <a:pt x="765" y="0"/>
                  </a:lnTo>
                  <a:lnTo>
                    <a:pt x="1679" y="635"/>
                  </a:lnTo>
                  <a:lnTo>
                    <a:pt x="914" y="635"/>
                  </a:lnTo>
                  <a:lnTo>
                    <a:pt x="0" y="0"/>
                  </a:lnTo>
                </a:path>
              </a:pathLst>
            </a:custGeom>
            <a:solidFill>
              <a:srgbClr val="919191"/>
            </a:solidFill>
            <a:ln w="12700" cap="rnd">
              <a:noFill/>
              <a:round/>
              <a:headEnd/>
              <a:tailEnd/>
            </a:ln>
          </p:spPr>
          <p:txBody>
            <a:bodyPr/>
            <a:lstStyle/>
            <a:p>
              <a:endParaRPr lang="en-US"/>
            </a:p>
          </p:txBody>
        </p:sp>
        <p:sp>
          <p:nvSpPr>
            <p:cNvPr id="62482" name="Freeform 9"/>
            <p:cNvSpPr>
              <a:spLocks/>
            </p:cNvSpPr>
            <p:nvPr/>
          </p:nvSpPr>
          <p:spPr bwMode="auto">
            <a:xfrm>
              <a:off x="2898" y="1268"/>
              <a:ext cx="1681" cy="637"/>
            </a:xfrm>
            <a:custGeom>
              <a:avLst/>
              <a:gdLst>
                <a:gd name="T0" fmla="*/ 0 w 1681"/>
                <a:gd name="T1" fmla="*/ 0 h 637"/>
                <a:gd name="T2" fmla="*/ 762 w 1681"/>
                <a:gd name="T3" fmla="*/ 0 h 637"/>
                <a:gd name="T4" fmla="*/ 1680 w 1681"/>
                <a:gd name="T5" fmla="*/ 636 h 637"/>
                <a:gd name="T6" fmla="*/ 915 w 1681"/>
                <a:gd name="T7" fmla="*/ 636 h 637"/>
                <a:gd name="T8" fmla="*/ 0 w 1681"/>
                <a:gd name="T9" fmla="*/ 0 h 637"/>
                <a:gd name="T10" fmla="*/ 0 60000 65536"/>
                <a:gd name="T11" fmla="*/ 0 60000 65536"/>
                <a:gd name="T12" fmla="*/ 0 60000 65536"/>
                <a:gd name="T13" fmla="*/ 0 60000 65536"/>
                <a:gd name="T14" fmla="*/ 0 60000 65536"/>
                <a:gd name="T15" fmla="*/ 0 w 1681"/>
                <a:gd name="T16" fmla="*/ 0 h 637"/>
                <a:gd name="T17" fmla="*/ 1681 w 1681"/>
                <a:gd name="T18" fmla="*/ 637 h 637"/>
              </a:gdLst>
              <a:ahLst/>
              <a:cxnLst>
                <a:cxn ang="T10">
                  <a:pos x="T0" y="T1"/>
                </a:cxn>
                <a:cxn ang="T11">
                  <a:pos x="T2" y="T3"/>
                </a:cxn>
                <a:cxn ang="T12">
                  <a:pos x="T4" y="T5"/>
                </a:cxn>
                <a:cxn ang="T13">
                  <a:pos x="T6" y="T7"/>
                </a:cxn>
                <a:cxn ang="T14">
                  <a:pos x="T8" y="T9"/>
                </a:cxn>
              </a:cxnLst>
              <a:rect l="T15" t="T16" r="T17" b="T18"/>
              <a:pathLst>
                <a:path w="1681" h="637">
                  <a:moveTo>
                    <a:pt x="0" y="0"/>
                  </a:moveTo>
                  <a:lnTo>
                    <a:pt x="762" y="0"/>
                  </a:lnTo>
                  <a:lnTo>
                    <a:pt x="1680" y="636"/>
                  </a:lnTo>
                  <a:lnTo>
                    <a:pt x="915" y="636"/>
                  </a:lnTo>
                  <a:lnTo>
                    <a:pt x="0" y="0"/>
                  </a:lnTo>
                </a:path>
              </a:pathLst>
            </a:custGeom>
            <a:solidFill>
              <a:srgbClr val="919191"/>
            </a:solidFill>
            <a:ln w="12700" cap="rnd">
              <a:noFill/>
              <a:round/>
              <a:headEnd/>
              <a:tailEnd/>
            </a:ln>
          </p:spPr>
          <p:txBody>
            <a:bodyPr/>
            <a:lstStyle/>
            <a:p>
              <a:endParaRPr lang="en-US"/>
            </a:p>
          </p:txBody>
        </p:sp>
        <p:sp>
          <p:nvSpPr>
            <p:cNvPr id="62483" name="Freeform 10"/>
            <p:cNvSpPr>
              <a:spLocks/>
            </p:cNvSpPr>
            <p:nvPr/>
          </p:nvSpPr>
          <p:spPr bwMode="auto">
            <a:xfrm>
              <a:off x="3669" y="747"/>
              <a:ext cx="1684" cy="636"/>
            </a:xfrm>
            <a:custGeom>
              <a:avLst/>
              <a:gdLst>
                <a:gd name="T0" fmla="*/ 0 w 1684"/>
                <a:gd name="T1" fmla="*/ 0 h 636"/>
                <a:gd name="T2" fmla="*/ 765 w 1684"/>
                <a:gd name="T3" fmla="*/ 0 h 636"/>
                <a:gd name="T4" fmla="*/ 1683 w 1684"/>
                <a:gd name="T5" fmla="*/ 635 h 636"/>
                <a:gd name="T6" fmla="*/ 918 w 1684"/>
                <a:gd name="T7" fmla="*/ 635 h 636"/>
                <a:gd name="T8" fmla="*/ 0 w 1684"/>
                <a:gd name="T9" fmla="*/ 0 h 636"/>
                <a:gd name="T10" fmla="*/ 0 60000 65536"/>
                <a:gd name="T11" fmla="*/ 0 60000 65536"/>
                <a:gd name="T12" fmla="*/ 0 60000 65536"/>
                <a:gd name="T13" fmla="*/ 0 60000 65536"/>
                <a:gd name="T14" fmla="*/ 0 60000 65536"/>
                <a:gd name="T15" fmla="*/ 0 w 1684"/>
                <a:gd name="T16" fmla="*/ 0 h 636"/>
                <a:gd name="T17" fmla="*/ 1684 w 1684"/>
                <a:gd name="T18" fmla="*/ 636 h 636"/>
              </a:gdLst>
              <a:ahLst/>
              <a:cxnLst>
                <a:cxn ang="T10">
                  <a:pos x="T0" y="T1"/>
                </a:cxn>
                <a:cxn ang="T11">
                  <a:pos x="T2" y="T3"/>
                </a:cxn>
                <a:cxn ang="T12">
                  <a:pos x="T4" y="T5"/>
                </a:cxn>
                <a:cxn ang="T13">
                  <a:pos x="T6" y="T7"/>
                </a:cxn>
                <a:cxn ang="T14">
                  <a:pos x="T8" y="T9"/>
                </a:cxn>
              </a:cxnLst>
              <a:rect l="T15" t="T16" r="T17" b="T18"/>
              <a:pathLst>
                <a:path w="1684" h="636">
                  <a:moveTo>
                    <a:pt x="0" y="0"/>
                  </a:moveTo>
                  <a:lnTo>
                    <a:pt x="765" y="0"/>
                  </a:lnTo>
                  <a:lnTo>
                    <a:pt x="1683" y="635"/>
                  </a:lnTo>
                  <a:lnTo>
                    <a:pt x="918" y="635"/>
                  </a:lnTo>
                  <a:lnTo>
                    <a:pt x="0" y="0"/>
                  </a:lnTo>
                </a:path>
              </a:pathLst>
            </a:custGeom>
            <a:solidFill>
              <a:srgbClr val="919191"/>
            </a:solidFill>
            <a:ln w="12700" cap="rnd">
              <a:noFill/>
              <a:round/>
              <a:headEnd/>
              <a:tailEnd/>
            </a:ln>
          </p:spPr>
          <p:txBody>
            <a:bodyPr/>
            <a:lstStyle/>
            <a:p>
              <a:endParaRPr lang="en-US"/>
            </a:p>
          </p:txBody>
        </p:sp>
      </p:grpSp>
      <p:sp>
        <p:nvSpPr>
          <p:cNvPr id="62468" name="Rectangle 11"/>
          <p:cNvSpPr>
            <a:spLocks noChangeArrowheads="1"/>
          </p:cNvSpPr>
          <p:nvPr/>
        </p:nvSpPr>
        <p:spPr bwMode="auto">
          <a:xfrm>
            <a:off x="3740151" y="5648325"/>
            <a:ext cx="6620933" cy="828432"/>
          </a:xfrm>
          <a:prstGeom prst="rect">
            <a:avLst/>
          </a:prstGeom>
          <a:noFill/>
          <a:ln w="12700">
            <a:noFill/>
            <a:miter lim="800000"/>
            <a:headEnd/>
            <a:tailEnd/>
          </a:ln>
        </p:spPr>
        <p:txBody>
          <a:bodyPr lIns="90488" tIns="44450" rIns="90488" bIns="44450">
            <a:spAutoFit/>
          </a:bodyPr>
          <a:lstStyle/>
          <a:p>
            <a:pPr eaLnBrk="0" hangingPunct="0">
              <a:spcBef>
                <a:spcPct val="20000"/>
              </a:spcBef>
            </a:pPr>
            <a:r>
              <a:rPr lang="en-US" sz="2400" b="1">
                <a:solidFill>
                  <a:srgbClr val="FC0128"/>
                </a:solidFill>
                <a:latin typeface="Arial" charset="0"/>
              </a:rPr>
              <a:t>Is there a relationship between the cause and effect?</a:t>
            </a:r>
          </a:p>
        </p:txBody>
      </p:sp>
      <p:sp>
        <p:nvSpPr>
          <p:cNvPr id="62469" name="Rectangle 12"/>
          <p:cNvSpPr>
            <a:spLocks noChangeArrowheads="1"/>
          </p:cNvSpPr>
          <p:nvPr/>
        </p:nvSpPr>
        <p:spPr bwMode="auto">
          <a:xfrm>
            <a:off x="4806951" y="4957764"/>
            <a:ext cx="4044378" cy="459100"/>
          </a:xfrm>
          <a:prstGeom prst="rect">
            <a:avLst/>
          </a:prstGeom>
          <a:noFill/>
          <a:ln w="12700">
            <a:noFill/>
            <a:miter lim="800000"/>
            <a:headEnd/>
            <a:tailEnd/>
          </a:ln>
        </p:spPr>
        <p:txBody>
          <a:bodyPr wrap="none" lIns="90488" tIns="44450" rIns="90488" bIns="44450">
            <a:spAutoFit/>
          </a:bodyPr>
          <a:lstStyle/>
          <a:p>
            <a:pPr eaLnBrk="0" hangingPunct="0">
              <a:spcBef>
                <a:spcPct val="20000"/>
              </a:spcBef>
            </a:pPr>
            <a:r>
              <a:rPr lang="en-US" sz="2400" b="1">
                <a:solidFill>
                  <a:srgbClr val="FC0128"/>
                </a:solidFill>
                <a:latin typeface="Arial" charset="0"/>
              </a:rPr>
              <a:t>Is the relationship causal?</a:t>
            </a:r>
          </a:p>
        </p:txBody>
      </p:sp>
      <p:sp>
        <p:nvSpPr>
          <p:cNvPr id="62470" name="Rectangle 13"/>
          <p:cNvSpPr>
            <a:spLocks noChangeArrowheads="1"/>
          </p:cNvSpPr>
          <p:nvPr/>
        </p:nvSpPr>
        <p:spPr bwMode="auto">
          <a:xfrm>
            <a:off x="6400800" y="4038600"/>
            <a:ext cx="4588933" cy="828432"/>
          </a:xfrm>
          <a:prstGeom prst="rect">
            <a:avLst/>
          </a:prstGeom>
          <a:noFill/>
          <a:ln w="12700">
            <a:noFill/>
            <a:miter lim="800000"/>
            <a:headEnd/>
            <a:tailEnd/>
          </a:ln>
        </p:spPr>
        <p:txBody>
          <a:bodyPr lIns="90488" tIns="44450" rIns="90488" bIns="44450">
            <a:spAutoFit/>
          </a:bodyPr>
          <a:lstStyle/>
          <a:p>
            <a:pPr eaLnBrk="0" hangingPunct="0">
              <a:spcBef>
                <a:spcPct val="20000"/>
              </a:spcBef>
            </a:pPr>
            <a:r>
              <a:rPr lang="en-US" sz="2400" b="1">
                <a:solidFill>
                  <a:srgbClr val="FC0128"/>
                </a:solidFill>
                <a:latin typeface="Arial" charset="0"/>
              </a:rPr>
              <a:t>Can we generalize to the constructs?</a:t>
            </a:r>
          </a:p>
        </p:txBody>
      </p:sp>
      <p:sp>
        <p:nvSpPr>
          <p:cNvPr id="62471" name="Rectangle 14"/>
          <p:cNvSpPr>
            <a:spLocks noChangeArrowheads="1"/>
          </p:cNvSpPr>
          <p:nvPr/>
        </p:nvSpPr>
        <p:spPr bwMode="auto">
          <a:xfrm>
            <a:off x="7924800" y="2895600"/>
            <a:ext cx="3928533" cy="766877"/>
          </a:xfrm>
          <a:prstGeom prst="rect">
            <a:avLst/>
          </a:prstGeom>
          <a:noFill/>
          <a:ln w="12700">
            <a:noFill/>
            <a:miter lim="800000"/>
            <a:headEnd/>
            <a:tailEnd/>
          </a:ln>
        </p:spPr>
        <p:txBody>
          <a:bodyPr lIns="90488" tIns="44450" rIns="90488" bIns="44450">
            <a:spAutoFit/>
          </a:bodyPr>
          <a:lstStyle/>
          <a:p>
            <a:pPr eaLnBrk="0" hangingPunct="0">
              <a:spcBef>
                <a:spcPct val="20000"/>
              </a:spcBef>
            </a:pPr>
            <a:r>
              <a:rPr lang="en-US" sz="2200" b="1">
                <a:solidFill>
                  <a:srgbClr val="FC0128"/>
                </a:solidFill>
                <a:latin typeface="Arial" charset="0"/>
              </a:rPr>
              <a:t>Can we generalize to other persons, places, times?</a:t>
            </a:r>
          </a:p>
        </p:txBody>
      </p:sp>
      <p:sp>
        <p:nvSpPr>
          <p:cNvPr id="68623" name="Rectangle 15"/>
          <p:cNvSpPr>
            <a:spLocks noChangeArrowheads="1"/>
          </p:cNvSpPr>
          <p:nvPr/>
        </p:nvSpPr>
        <p:spPr bwMode="auto">
          <a:xfrm>
            <a:off x="5384801" y="3124201"/>
            <a:ext cx="2366433" cy="582211"/>
          </a:xfrm>
          <a:prstGeom prst="rect">
            <a:avLst/>
          </a:prstGeom>
          <a:solidFill>
            <a:schemeClr val="hlink"/>
          </a:solidFill>
          <a:ln w="12700">
            <a:noFill/>
            <a:miter lim="800000"/>
            <a:headEnd/>
            <a:tailEnd/>
          </a:ln>
          <a:effectLst>
            <a:prstShdw prst="shdw17" dist="17961" dir="2700000">
              <a:schemeClr val="hlink">
                <a:gamma/>
                <a:shade val="60000"/>
                <a:invGamma/>
              </a:schemeClr>
            </a:prstShdw>
          </a:effectLst>
        </p:spPr>
        <p:txBody>
          <a:bodyPr lIns="90488" tIns="44450" rIns="90488" bIns="44450">
            <a:spAutoFit/>
          </a:bodyPr>
          <a:lstStyle/>
          <a:p>
            <a:pPr eaLnBrk="0" hangingPunct="0">
              <a:defRPr/>
            </a:pPr>
            <a:r>
              <a:rPr lang="en-US" sz="3200">
                <a:effectLst>
                  <a:outerShdw blurRad="38100" dist="38100" dir="2700000" algn="tl">
                    <a:srgbClr val="000000"/>
                  </a:outerShdw>
                </a:effectLst>
                <a:latin typeface="Arial" charset="0"/>
              </a:rPr>
              <a:t>External</a:t>
            </a:r>
          </a:p>
        </p:txBody>
      </p:sp>
      <p:sp>
        <p:nvSpPr>
          <p:cNvPr id="68624" name="Rectangle 16"/>
          <p:cNvSpPr>
            <a:spLocks noChangeArrowheads="1"/>
          </p:cNvSpPr>
          <p:nvPr/>
        </p:nvSpPr>
        <p:spPr bwMode="auto">
          <a:xfrm>
            <a:off x="8900585" y="1385888"/>
            <a:ext cx="2366433" cy="582211"/>
          </a:xfrm>
          <a:prstGeom prst="rect">
            <a:avLst/>
          </a:prstGeom>
          <a:solidFill>
            <a:schemeClr val="hlink"/>
          </a:solidFill>
          <a:ln w="12700">
            <a:noFill/>
            <a:miter lim="800000"/>
            <a:headEnd/>
            <a:tailEnd/>
          </a:ln>
          <a:effectLst>
            <a:prstShdw prst="shdw17" dist="17961" dir="2700000">
              <a:schemeClr val="hlink">
                <a:gamma/>
                <a:shade val="60000"/>
                <a:invGamma/>
              </a:schemeClr>
            </a:prstShdw>
          </a:effectLst>
        </p:spPr>
        <p:txBody>
          <a:bodyPr lIns="90488" tIns="44450" rIns="90488" bIns="44450">
            <a:spAutoFit/>
          </a:bodyPr>
          <a:lstStyle/>
          <a:p>
            <a:pPr algn="ctr" eaLnBrk="0" hangingPunct="0">
              <a:defRPr/>
            </a:pPr>
            <a:r>
              <a:rPr lang="en-US" sz="3200" i="1">
                <a:effectLst>
                  <a:outerShdw blurRad="38100" dist="38100" dir="2700000" algn="tl">
                    <a:srgbClr val="000000"/>
                  </a:outerShdw>
                </a:effectLst>
                <a:latin typeface="Arial" charset="0"/>
              </a:rPr>
              <a:t>Validity</a:t>
            </a:r>
          </a:p>
        </p:txBody>
      </p:sp>
      <p:sp>
        <p:nvSpPr>
          <p:cNvPr id="68625" name="Rectangle 17"/>
          <p:cNvSpPr>
            <a:spLocks noChangeArrowheads="1"/>
          </p:cNvSpPr>
          <p:nvPr/>
        </p:nvSpPr>
        <p:spPr bwMode="auto">
          <a:xfrm>
            <a:off x="508001" y="5791201"/>
            <a:ext cx="2210543" cy="582211"/>
          </a:xfrm>
          <a:prstGeom prst="rect">
            <a:avLst/>
          </a:prstGeom>
          <a:solidFill>
            <a:schemeClr val="hlink"/>
          </a:solidFill>
          <a:ln w="12700">
            <a:noFill/>
            <a:miter lim="800000"/>
            <a:headEnd/>
            <a:tailEnd/>
          </a:ln>
          <a:effectLst>
            <a:prstShdw prst="shdw17" dist="17961" dir="2700000">
              <a:schemeClr val="hlink">
                <a:gamma/>
                <a:shade val="60000"/>
                <a:invGamma/>
              </a:schemeClr>
            </a:prstShdw>
          </a:effectLst>
        </p:spPr>
        <p:txBody>
          <a:bodyPr wrap="none" lIns="90488" tIns="44450" rIns="90488" bIns="44450">
            <a:spAutoFit/>
          </a:bodyPr>
          <a:lstStyle/>
          <a:p>
            <a:pPr eaLnBrk="0" hangingPunct="0">
              <a:defRPr/>
            </a:pPr>
            <a:r>
              <a:rPr lang="en-US" sz="3200">
                <a:effectLst>
                  <a:outerShdw blurRad="38100" dist="38100" dir="2700000" algn="tl">
                    <a:srgbClr val="000000"/>
                  </a:outerShdw>
                </a:effectLst>
                <a:latin typeface="Arial" charset="0"/>
              </a:rPr>
              <a:t>Conclusion</a:t>
            </a:r>
          </a:p>
        </p:txBody>
      </p:sp>
      <p:sp>
        <p:nvSpPr>
          <p:cNvPr id="68626" name="Rectangle 18"/>
          <p:cNvSpPr>
            <a:spLocks noChangeArrowheads="1"/>
          </p:cNvSpPr>
          <p:nvPr/>
        </p:nvSpPr>
        <p:spPr bwMode="auto">
          <a:xfrm>
            <a:off x="2235201" y="4876801"/>
            <a:ext cx="1548502" cy="582211"/>
          </a:xfrm>
          <a:prstGeom prst="rect">
            <a:avLst/>
          </a:prstGeom>
          <a:solidFill>
            <a:schemeClr val="hlink"/>
          </a:solidFill>
          <a:ln w="12700">
            <a:noFill/>
            <a:miter lim="800000"/>
            <a:headEnd/>
            <a:tailEnd/>
          </a:ln>
          <a:effectLst>
            <a:prstShdw prst="shdw17" dist="17961" dir="2700000">
              <a:schemeClr val="hlink">
                <a:gamma/>
                <a:shade val="60000"/>
                <a:invGamma/>
              </a:schemeClr>
            </a:prstShdw>
          </a:effectLst>
        </p:spPr>
        <p:txBody>
          <a:bodyPr wrap="none" lIns="90488" tIns="44450" rIns="90488" bIns="44450">
            <a:spAutoFit/>
          </a:bodyPr>
          <a:lstStyle/>
          <a:p>
            <a:pPr eaLnBrk="0" hangingPunct="0">
              <a:defRPr/>
            </a:pPr>
            <a:r>
              <a:rPr lang="en-US" sz="3200">
                <a:effectLst>
                  <a:outerShdw blurRad="38100" dist="38100" dir="2700000" algn="tl">
                    <a:srgbClr val="000000"/>
                  </a:outerShdw>
                </a:effectLst>
                <a:latin typeface="Arial" charset="0"/>
              </a:rPr>
              <a:t>Internal</a:t>
            </a:r>
          </a:p>
        </p:txBody>
      </p:sp>
      <p:sp>
        <p:nvSpPr>
          <p:cNvPr id="68627" name="Rectangle 19"/>
          <p:cNvSpPr>
            <a:spLocks noChangeArrowheads="1"/>
          </p:cNvSpPr>
          <p:nvPr/>
        </p:nvSpPr>
        <p:spPr bwMode="auto">
          <a:xfrm>
            <a:off x="3759200" y="4114801"/>
            <a:ext cx="1936429" cy="582211"/>
          </a:xfrm>
          <a:prstGeom prst="rect">
            <a:avLst/>
          </a:prstGeom>
          <a:solidFill>
            <a:schemeClr val="hlink"/>
          </a:solidFill>
          <a:ln w="12700">
            <a:noFill/>
            <a:miter lim="800000"/>
            <a:headEnd/>
            <a:tailEnd/>
          </a:ln>
          <a:effectLst>
            <a:prstShdw prst="shdw17" dist="17961" dir="2700000">
              <a:schemeClr val="hlink">
                <a:gamma/>
                <a:shade val="60000"/>
                <a:invGamma/>
              </a:schemeClr>
            </a:prstShdw>
          </a:effectLst>
        </p:spPr>
        <p:txBody>
          <a:bodyPr wrap="none" lIns="90488" tIns="44450" rIns="90488" bIns="44450">
            <a:spAutoFit/>
          </a:bodyPr>
          <a:lstStyle/>
          <a:p>
            <a:pPr eaLnBrk="0" hangingPunct="0">
              <a:defRPr/>
            </a:pPr>
            <a:r>
              <a:rPr lang="en-US" sz="3200">
                <a:effectLst>
                  <a:outerShdw blurRad="38100" dist="38100" dir="2700000" algn="tl">
                    <a:srgbClr val="000000"/>
                  </a:outerShdw>
                </a:effectLst>
                <a:latin typeface="Arial" charset="0"/>
              </a:rPr>
              <a:t>Construct</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solidFill>
                  <a:srgbClr val="F8F8F8"/>
                </a:solidFill>
              </a:rPr>
              <a:t>12/06/2014</a:t>
            </a:r>
          </a:p>
        </p:txBody>
      </p:sp>
      <p:sp>
        <p:nvSpPr>
          <p:cNvPr id="253955"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FD56365-A875-4B56-A80D-C0432052DE31}" type="slidenum">
              <a:rPr lang="en-US" altLang="en-US" sz="1400">
                <a:solidFill>
                  <a:srgbClr val="F8F8F8"/>
                </a:solidFill>
              </a:rPr>
              <a:pPr>
                <a:spcBef>
                  <a:spcPct val="0"/>
                </a:spcBef>
                <a:buFontTx/>
                <a:buNone/>
              </a:pPr>
              <a:t>35</a:t>
            </a:fld>
            <a:endParaRPr lang="en-US" altLang="en-US" sz="1400">
              <a:solidFill>
                <a:srgbClr val="F8F8F8"/>
              </a:solidFill>
            </a:endParaRPr>
          </a:p>
        </p:txBody>
      </p:sp>
      <p:sp>
        <p:nvSpPr>
          <p:cNvPr id="253956" name="Text Box 5"/>
          <p:cNvSpPr txBox="1">
            <a:spLocks noChangeArrowheads="1"/>
          </p:cNvSpPr>
          <p:nvPr/>
        </p:nvSpPr>
        <p:spPr bwMode="auto">
          <a:xfrm>
            <a:off x="1524000" y="2895600"/>
            <a:ext cx="9144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5400">
                <a:solidFill>
                  <a:srgbClr val="FF6600"/>
                </a:solidFill>
              </a:rPr>
              <a:t>Thank you</a:t>
            </a:r>
          </a:p>
        </p:txBody>
      </p:sp>
    </p:spTree>
    <p:extLst>
      <p:ext uri="{BB962C8B-B14F-4D97-AF65-F5344CB8AC3E}">
        <p14:creationId xmlns="" xmlns:p14="http://schemas.microsoft.com/office/powerpoint/2010/main" val="40781961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1280160" y="334826"/>
            <a:ext cx="9235440"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GB" altLang="en-US" sz="5400" b="1" dirty="0">
                <a:solidFill>
                  <a:srgbClr val="0070C0"/>
                </a:solidFill>
                <a:effectLst>
                  <a:outerShdw blurRad="38100" dist="38100" dir="2700000" algn="tl">
                    <a:srgbClr val="000000">
                      <a:alpha val="43137"/>
                    </a:srgbClr>
                  </a:outerShdw>
                </a:effectLst>
                <a:latin typeface="Arial Black" pitchFamily="34" charset="0"/>
              </a:rPr>
              <a:t>What is </a:t>
            </a:r>
            <a:r>
              <a:rPr lang="en-GB" altLang="en-US" sz="5400" b="1" dirty="0" smtClean="0">
                <a:solidFill>
                  <a:srgbClr val="0070C0"/>
                </a:solidFill>
                <a:effectLst>
                  <a:outerShdw blurRad="38100" dist="38100" dir="2700000" algn="tl">
                    <a:srgbClr val="000000">
                      <a:alpha val="43137"/>
                    </a:srgbClr>
                  </a:outerShdw>
                </a:effectLst>
                <a:latin typeface="Arial Black" pitchFamily="34" charset="0"/>
              </a:rPr>
              <a:t>statistics?</a:t>
            </a:r>
            <a:endParaRPr lang="en-US" altLang="en-US" sz="5400" b="1" dirty="0">
              <a:solidFill>
                <a:srgbClr val="0070C0"/>
              </a:solidFill>
              <a:effectLst>
                <a:outerShdw blurRad="38100" dist="38100" dir="2700000" algn="tl">
                  <a:srgbClr val="000000">
                    <a:alpha val="43137"/>
                  </a:srgbClr>
                </a:outerShdw>
              </a:effectLst>
              <a:latin typeface="Arial Black" pitchFamily="34" charset="0"/>
            </a:endParaRPr>
          </a:p>
        </p:txBody>
      </p:sp>
      <p:sp>
        <p:nvSpPr>
          <p:cNvPr id="7" name="Rectangle 5"/>
          <p:cNvSpPr>
            <a:spLocks noChangeArrowheads="1"/>
          </p:cNvSpPr>
          <p:nvPr/>
        </p:nvSpPr>
        <p:spPr bwMode="auto">
          <a:xfrm>
            <a:off x="391886" y="1267097"/>
            <a:ext cx="11338560" cy="1938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50000"/>
              </a:spcBef>
              <a:buNone/>
            </a:pPr>
            <a:r>
              <a:rPr lang="en-US" altLang="en-US" sz="4000" dirty="0" smtClean="0">
                <a:latin typeface="Tahoma" panose="020B0604030504040204" pitchFamily="34" charset="0"/>
                <a:cs typeface="Tahoma" panose="020B0604030504040204" pitchFamily="34" charset="0"/>
              </a:rPr>
              <a:t>Statistics is a science dealing with the collection, analysis, interpretation, and presentation of numerical data.</a:t>
            </a:r>
            <a:endParaRPr lang="en-US" altLang="en-US" sz="4000" dirty="0">
              <a:latin typeface="Tahoma" panose="020B0604030504040204" pitchFamily="34" charset="0"/>
              <a:cs typeface="Tahoma" panose="020B0604030504040204" pitchFamily="34" charset="0"/>
            </a:endParaRPr>
          </a:p>
        </p:txBody>
      </p:sp>
    </p:spTree>
    <p:extLst>
      <p:ext uri="{BB962C8B-B14F-4D97-AF65-F5344CB8AC3E}">
        <p14:creationId xmlns="" xmlns:p14="http://schemas.microsoft.com/office/powerpoint/2010/main" val="3305264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38199" y="365125"/>
            <a:ext cx="11179629" cy="1359172"/>
          </a:xfrm>
        </p:spPr>
        <p:txBody>
          <a:bodyPr/>
          <a:lstStyle/>
          <a:p>
            <a:r>
              <a:rPr lang="en-US" dirty="0">
                <a:solidFill>
                  <a:srgbClr val="0070C0"/>
                </a:solidFill>
                <a:latin typeface="Antique Olive Compact" pitchFamily="34" charset="0"/>
              </a:rPr>
              <a:t>Statistics and Research Design</a:t>
            </a:r>
          </a:p>
        </p:txBody>
      </p:sp>
      <p:sp>
        <p:nvSpPr>
          <p:cNvPr id="39939" name="Rectangle 3"/>
          <p:cNvSpPr>
            <a:spLocks noGrp="1" noChangeArrowheads="1"/>
          </p:cNvSpPr>
          <p:nvPr>
            <p:ph type="body" idx="1"/>
          </p:nvPr>
        </p:nvSpPr>
        <p:spPr>
          <a:xfrm>
            <a:off x="522514" y="1825624"/>
            <a:ext cx="11247120" cy="4366169"/>
          </a:xfrm>
        </p:spPr>
        <p:txBody>
          <a:bodyPr>
            <a:normAutofit/>
          </a:bodyPr>
          <a:lstStyle/>
          <a:p>
            <a:pPr>
              <a:lnSpc>
                <a:spcPct val="90000"/>
              </a:lnSpc>
            </a:pPr>
            <a:r>
              <a:rPr lang="en-US" sz="3600" dirty="0">
                <a:solidFill>
                  <a:srgbClr val="FF0000"/>
                </a:solidFill>
              </a:rPr>
              <a:t>Statistics:  </a:t>
            </a:r>
            <a:r>
              <a:rPr lang="en-US" sz="3600" dirty="0"/>
              <a:t>Theory and method of analyzing quantitative data from samples of observations … to help make decisions about hypothesized relations.</a:t>
            </a:r>
          </a:p>
          <a:p>
            <a:pPr lvl="1">
              <a:lnSpc>
                <a:spcPct val="90000"/>
              </a:lnSpc>
            </a:pPr>
            <a:r>
              <a:rPr lang="en-US" sz="3200" dirty="0"/>
              <a:t>Tools used in </a:t>
            </a:r>
            <a:r>
              <a:rPr lang="en-US" sz="3200" dirty="0">
                <a:solidFill>
                  <a:srgbClr val="FF0000"/>
                </a:solidFill>
              </a:rPr>
              <a:t>research design</a:t>
            </a:r>
          </a:p>
          <a:p>
            <a:pPr>
              <a:lnSpc>
                <a:spcPct val="90000"/>
              </a:lnSpc>
            </a:pPr>
            <a:endParaRPr lang="en-US" sz="3600" dirty="0"/>
          </a:p>
          <a:p>
            <a:pPr>
              <a:lnSpc>
                <a:spcPct val="90000"/>
              </a:lnSpc>
            </a:pPr>
            <a:r>
              <a:rPr lang="en-US" sz="3600" dirty="0">
                <a:solidFill>
                  <a:srgbClr val="FF0000"/>
                </a:solidFill>
              </a:rPr>
              <a:t>Research Design:  </a:t>
            </a:r>
            <a:r>
              <a:rPr lang="en-US" sz="3600" dirty="0"/>
              <a:t>Plan and structure of the investigation so as to answer the research questions (or hypotheses)</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9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993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99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66210" y="0"/>
            <a:ext cx="11092543" cy="1325563"/>
          </a:xfrm>
        </p:spPr>
        <p:txBody>
          <a:bodyPr/>
          <a:lstStyle/>
          <a:p>
            <a:r>
              <a:rPr lang="en-US" dirty="0">
                <a:solidFill>
                  <a:srgbClr val="0070C0"/>
                </a:solidFill>
                <a:latin typeface="Antique Olive Compact" pitchFamily="34" charset="0"/>
              </a:rPr>
              <a:t>Statistics and Research Design</a:t>
            </a:r>
          </a:p>
        </p:txBody>
      </p:sp>
      <p:sp>
        <p:nvSpPr>
          <p:cNvPr id="43011" name="Rectangle 3"/>
          <p:cNvSpPr>
            <a:spLocks noGrp="1" noChangeArrowheads="1"/>
          </p:cNvSpPr>
          <p:nvPr>
            <p:ph type="body" idx="1"/>
          </p:nvPr>
        </p:nvSpPr>
        <p:spPr>
          <a:xfrm>
            <a:off x="391887" y="1188720"/>
            <a:ext cx="11377748" cy="5290457"/>
          </a:xfrm>
        </p:spPr>
        <p:txBody>
          <a:bodyPr>
            <a:noAutofit/>
          </a:bodyPr>
          <a:lstStyle/>
          <a:p>
            <a:pPr>
              <a:lnSpc>
                <a:spcPct val="90000"/>
              </a:lnSpc>
            </a:pPr>
            <a:r>
              <a:rPr lang="en-US" sz="4400" dirty="0">
                <a:solidFill>
                  <a:srgbClr val="FF0000"/>
                </a:solidFill>
              </a:rPr>
              <a:t>Analogy:</a:t>
            </a:r>
          </a:p>
          <a:p>
            <a:pPr lvl="1">
              <a:lnSpc>
                <a:spcPct val="90000"/>
              </a:lnSpc>
            </a:pPr>
            <a:endParaRPr lang="en-US" sz="3200" dirty="0"/>
          </a:p>
          <a:p>
            <a:pPr lvl="1">
              <a:lnSpc>
                <a:spcPct val="90000"/>
              </a:lnSpc>
            </a:pPr>
            <a:r>
              <a:rPr lang="en-US" sz="3200" dirty="0">
                <a:solidFill>
                  <a:srgbClr val="FF0000"/>
                </a:solidFill>
              </a:rPr>
              <a:t>Research design </a:t>
            </a:r>
            <a:r>
              <a:rPr lang="en-US" sz="3200" dirty="0"/>
              <a:t>is the blueprint of the study.</a:t>
            </a:r>
          </a:p>
          <a:p>
            <a:pPr lvl="1">
              <a:lnSpc>
                <a:spcPct val="90000"/>
              </a:lnSpc>
            </a:pPr>
            <a:endParaRPr lang="en-US" sz="3200" dirty="0"/>
          </a:p>
          <a:p>
            <a:pPr lvl="1">
              <a:lnSpc>
                <a:spcPct val="90000"/>
              </a:lnSpc>
            </a:pPr>
            <a:r>
              <a:rPr lang="en-US" sz="3200" dirty="0"/>
              <a:t>In </a:t>
            </a:r>
            <a:r>
              <a:rPr lang="en-US" sz="3200" dirty="0">
                <a:solidFill>
                  <a:srgbClr val="FF0000"/>
                </a:solidFill>
              </a:rPr>
              <a:t>quantitative designs</a:t>
            </a:r>
            <a:r>
              <a:rPr lang="en-US" sz="3200" dirty="0"/>
              <a:t>, statistical design and procedures are the craft and tools used to conduct quantitative studies.</a:t>
            </a:r>
          </a:p>
          <a:p>
            <a:pPr lvl="1">
              <a:lnSpc>
                <a:spcPct val="90000"/>
              </a:lnSpc>
            </a:pPr>
            <a:endParaRPr lang="en-US" sz="3200" dirty="0"/>
          </a:p>
          <a:p>
            <a:pPr lvl="1">
              <a:lnSpc>
                <a:spcPct val="90000"/>
              </a:lnSpc>
            </a:pPr>
            <a:r>
              <a:rPr lang="en-US" sz="3200" dirty="0"/>
              <a:t>The logic of hypothesis testing is the decision-making process that links </a:t>
            </a:r>
            <a:r>
              <a:rPr lang="en-US" sz="3200" b="1" dirty="0">
                <a:solidFill>
                  <a:srgbClr val="FF0000"/>
                </a:solidFill>
              </a:rPr>
              <a:t>statistical design </a:t>
            </a:r>
            <a:r>
              <a:rPr lang="en-US" sz="3200" dirty="0"/>
              <a:t>to </a:t>
            </a:r>
            <a:r>
              <a:rPr lang="en-US" sz="3200" b="1" dirty="0">
                <a:solidFill>
                  <a:srgbClr val="FF0000"/>
                </a:solidFill>
              </a:rPr>
              <a:t>research design.</a:t>
            </a:r>
          </a:p>
        </p:txBody>
      </p:sp>
    </p:spTree>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851263" y="0"/>
            <a:ext cx="10515600" cy="1325563"/>
          </a:xfrm>
        </p:spPr>
        <p:txBody>
          <a:bodyPr/>
          <a:lstStyle/>
          <a:p>
            <a:r>
              <a:rPr lang="en-US" b="1" dirty="0">
                <a:solidFill>
                  <a:srgbClr val="0070C0"/>
                </a:solidFill>
                <a:latin typeface="Antique Olive Compact" pitchFamily="34" charset="0"/>
              </a:rPr>
              <a:t>Statistics</a:t>
            </a:r>
          </a:p>
        </p:txBody>
      </p:sp>
      <p:sp>
        <p:nvSpPr>
          <p:cNvPr id="45059" name="Rectangle 3"/>
          <p:cNvSpPr>
            <a:spLocks noGrp="1" noChangeArrowheads="1"/>
          </p:cNvSpPr>
          <p:nvPr>
            <p:ph type="body" idx="1"/>
          </p:nvPr>
        </p:nvSpPr>
        <p:spPr>
          <a:xfrm>
            <a:off x="470263" y="1567543"/>
            <a:ext cx="11194868" cy="4609420"/>
          </a:xfrm>
        </p:spPr>
        <p:txBody>
          <a:bodyPr>
            <a:noAutofit/>
          </a:bodyPr>
          <a:lstStyle/>
          <a:p>
            <a:r>
              <a:rPr lang="en-US" sz="4000" dirty="0"/>
              <a:t>There are two types of statistics</a:t>
            </a:r>
          </a:p>
          <a:p>
            <a:endParaRPr lang="en-US" sz="4000" dirty="0"/>
          </a:p>
          <a:p>
            <a:pPr lvl="1"/>
            <a:r>
              <a:rPr lang="en-US" sz="3600" b="1" dirty="0">
                <a:solidFill>
                  <a:srgbClr val="C00000"/>
                </a:solidFill>
              </a:rPr>
              <a:t>Descriptive Statistics</a:t>
            </a:r>
            <a:r>
              <a:rPr lang="en-US" sz="3600" dirty="0">
                <a:solidFill>
                  <a:srgbClr val="C00000"/>
                </a:solidFill>
              </a:rPr>
              <a:t>: </a:t>
            </a:r>
            <a:r>
              <a:rPr lang="en-US" sz="3600" dirty="0"/>
              <a:t>involve tabulating, depicting, and describing data</a:t>
            </a:r>
          </a:p>
          <a:p>
            <a:pPr lvl="1"/>
            <a:endParaRPr lang="en-US" sz="3600" dirty="0"/>
          </a:p>
          <a:p>
            <a:pPr lvl="1"/>
            <a:r>
              <a:rPr lang="en-US" sz="3600" b="1" dirty="0">
                <a:solidFill>
                  <a:srgbClr val="C00000"/>
                </a:solidFill>
              </a:rPr>
              <a:t>Inferential Statistics</a:t>
            </a:r>
            <a:r>
              <a:rPr lang="en-US" sz="3600" dirty="0">
                <a:solidFill>
                  <a:srgbClr val="C00000"/>
                </a:solidFill>
              </a:rPr>
              <a:t>:  </a:t>
            </a:r>
            <a:r>
              <a:rPr lang="en-US" sz="3600" dirty="0"/>
              <a:t>predicts or estimates characteristics of a population from a knowledge of the characteristics of only a sample of the population</a:t>
            </a:r>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1985555" y="440867"/>
            <a:ext cx="8743792"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GB" altLang="en-US" sz="5400" b="1" dirty="0" smtClean="0">
                <a:solidFill>
                  <a:srgbClr val="0070C0"/>
                </a:solidFill>
                <a:effectLst>
                  <a:outerShdw blurRad="38100" dist="38100" dir="2700000" algn="tl">
                    <a:srgbClr val="000000">
                      <a:alpha val="43137"/>
                    </a:srgbClr>
                  </a:outerShdw>
                </a:effectLst>
                <a:latin typeface="Arial Black" pitchFamily="34" charset="0"/>
              </a:rPr>
              <a:t>What is Census? </a:t>
            </a:r>
            <a:endParaRPr lang="en-US" altLang="en-US" sz="5400" b="1" dirty="0">
              <a:solidFill>
                <a:srgbClr val="0070C0"/>
              </a:solidFill>
              <a:effectLst>
                <a:outerShdw blurRad="38100" dist="38100" dir="2700000" algn="tl">
                  <a:srgbClr val="000000">
                    <a:alpha val="43137"/>
                  </a:srgbClr>
                </a:outerShdw>
              </a:effectLst>
              <a:latin typeface="Arial Black" pitchFamily="34" charset="0"/>
            </a:endParaRPr>
          </a:p>
        </p:txBody>
      </p:sp>
      <p:sp>
        <p:nvSpPr>
          <p:cNvPr id="7" name="Rectangle 5"/>
          <p:cNvSpPr>
            <a:spLocks noChangeArrowheads="1"/>
          </p:cNvSpPr>
          <p:nvPr/>
        </p:nvSpPr>
        <p:spPr bwMode="auto">
          <a:xfrm>
            <a:off x="710773" y="1639645"/>
            <a:ext cx="10745353" cy="23083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lang="en-US" altLang="en-US" sz="3600" dirty="0" smtClean="0">
                <a:latin typeface="Tahoma" panose="020B0604030504040204" pitchFamily="34" charset="0"/>
                <a:cs typeface="Tahoma" panose="020B0604030504040204" pitchFamily="34" charset="0"/>
              </a:rPr>
              <a:t>The researcher defines the population to be whatever he or she is studying. When researchers gather data from the whole population for a given measurement of interest, they call it census.</a:t>
            </a:r>
            <a:endParaRPr lang="en-US" altLang="en-US" sz="3600" dirty="0">
              <a:latin typeface="Tahoma" panose="020B0604030504040204" pitchFamily="34" charset="0"/>
              <a:cs typeface="Tahoma" panose="020B0604030504040204" pitchFamily="34" charset="0"/>
            </a:endParaRPr>
          </a:p>
        </p:txBody>
      </p:sp>
    </p:spTree>
    <p:extLst>
      <p:ext uri="{BB962C8B-B14F-4D97-AF65-F5344CB8AC3E}">
        <p14:creationId xmlns="" xmlns:p14="http://schemas.microsoft.com/office/powerpoint/2010/main" val="13373269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Image result for frequency polygons"/>
          <p:cNvPicPr>
            <a:picLocks noChangeAspect="1" noChangeArrowheads="1"/>
          </p:cNvPicPr>
          <p:nvPr/>
        </p:nvPicPr>
        <p:blipFill>
          <a:blip r:embed="rId2" cstate="print"/>
          <a:srcRect/>
          <a:stretch>
            <a:fillRect/>
          </a:stretch>
        </p:blipFill>
        <p:spPr bwMode="auto">
          <a:xfrm>
            <a:off x="8044053" y="418011"/>
            <a:ext cx="4147947" cy="2495006"/>
          </a:xfrm>
          <a:prstGeom prst="rect">
            <a:avLst/>
          </a:prstGeom>
          <a:noFill/>
        </p:spPr>
      </p:pic>
      <p:sp>
        <p:nvSpPr>
          <p:cNvPr id="47106" name="Rectangle 2"/>
          <p:cNvSpPr>
            <a:spLocks noGrp="1" noChangeArrowheads="1"/>
          </p:cNvSpPr>
          <p:nvPr>
            <p:ph type="title"/>
          </p:nvPr>
        </p:nvSpPr>
        <p:spPr>
          <a:xfrm>
            <a:off x="799012" y="0"/>
            <a:ext cx="10515600" cy="1325563"/>
          </a:xfrm>
        </p:spPr>
        <p:txBody>
          <a:bodyPr/>
          <a:lstStyle/>
          <a:p>
            <a:r>
              <a:rPr lang="en-US" dirty="0">
                <a:solidFill>
                  <a:srgbClr val="0070C0"/>
                </a:solidFill>
                <a:latin typeface="Antique Olive Compact" pitchFamily="34" charset="0"/>
              </a:rPr>
              <a:t>Descriptive Statistics</a:t>
            </a:r>
          </a:p>
        </p:txBody>
      </p:sp>
      <p:sp>
        <p:nvSpPr>
          <p:cNvPr id="47107" name="Rectangle 3"/>
          <p:cNvSpPr>
            <a:spLocks noGrp="1" noChangeArrowheads="1"/>
          </p:cNvSpPr>
          <p:nvPr>
            <p:ph type="body" idx="1"/>
          </p:nvPr>
        </p:nvSpPr>
        <p:spPr>
          <a:xfrm>
            <a:off x="365759" y="1825624"/>
            <a:ext cx="11482251" cy="4483735"/>
          </a:xfrm>
        </p:spPr>
        <p:txBody>
          <a:bodyPr>
            <a:normAutofit/>
          </a:bodyPr>
          <a:lstStyle/>
          <a:p>
            <a:pPr>
              <a:lnSpc>
                <a:spcPct val="90000"/>
              </a:lnSpc>
            </a:pPr>
            <a:r>
              <a:rPr lang="en-US" sz="3600" b="1" dirty="0">
                <a:solidFill>
                  <a:srgbClr val="C00000"/>
                </a:solidFill>
              </a:rPr>
              <a:t>Frequency Distributions</a:t>
            </a:r>
          </a:p>
          <a:p>
            <a:pPr lvl="1">
              <a:lnSpc>
                <a:spcPct val="90000"/>
              </a:lnSpc>
            </a:pPr>
            <a:endParaRPr lang="en-US" sz="3200" dirty="0"/>
          </a:p>
          <a:p>
            <a:pPr lvl="1">
              <a:lnSpc>
                <a:spcPct val="90000"/>
              </a:lnSpc>
            </a:pPr>
            <a:r>
              <a:rPr lang="en-US" sz="3200" dirty="0"/>
              <a:t>In tables, the </a:t>
            </a:r>
            <a:r>
              <a:rPr lang="en-US" sz="3200" dirty="0">
                <a:solidFill>
                  <a:srgbClr val="FF0000"/>
                </a:solidFill>
              </a:rPr>
              <a:t>frequency distribution</a:t>
            </a:r>
            <a:r>
              <a:rPr lang="en-US" sz="3200" dirty="0"/>
              <a:t> is constructed by summarizing data in terms of the </a:t>
            </a:r>
            <a:r>
              <a:rPr lang="en-US" sz="3200" dirty="0">
                <a:solidFill>
                  <a:srgbClr val="0070C0"/>
                </a:solidFill>
              </a:rPr>
              <a:t>number or frequency of observations</a:t>
            </a:r>
            <a:r>
              <a:rPr lang="en-US" sz="3200" dirty="0"/>
              <a:t> in each category, score, or score interval</a:t>
            </a:r>
          </a:p>
          <a:p>
            <a:pPr lvl="1">
              <a:lnSpc>
                <a:spcPct val="90000"/>
              </a:lnSpc>
            </a:pPr>
            <a:endParaRPr lang="en-US" sz="3200" dirty="0"/>
          </a:p>
          <a:p>
            <a:pPr lvl="1">
              <a:lnSpc>
                <a:spcPct val="90000"/>
              </a:lnSpc>
            </a:pPr>
            <a:r>
              <a:rPr lang="en-US" sz="3200" dirty="0"/>
              <a:t>In graphs, the data can be concisely summarized into </a:t>
            </a:r>
            <a:r>
              <a:rPr lang="en-US" sz="3200" dirty="0">
                <a:solidFill>
                  <a:srgbClr val="00B050"/>
                </a:solidFill>
              </a:rPr>
              <a:t>bar graphs</a:t>
            </a:r>
            <a:r>
              <a:rPr lang="en-US" sz="3200" dirty="0"/>
              <a:t>, </a:t>
            </a:r>
            <a:r>
              <a:rPr lang="en-US" sz="3200" dirty="0">
                <a:solidFill>
                  <a:schemeClr val="accent4">
                    <a:lumMod val="50000"/>
                  </a:schemeClr>
                </a:solidFill>
              </a:rPr>
              <a:t>histograms</a:t>
            </a:r>
            <a:r>
              <a:rPr lang="en-US" sz="3200" dirty="0"/>
              <a:t>, or </a:t>
            </a:r>
            <a:r>
              <a:rPr lang="en-US" sz="3200" dirty="0">
                <a:solidFill>
                  <a:schemeClr val="accent2">
                    <a:lumMod val="75000"/>
                  </a:schemeClr>
                </a:solidFill>
              </a:rPr>
              <a:t>frequency polygons</a:t>
            </a:r>
          </a:p>
        </p:txBody>
      </p:sp>
    </p:spTree>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5" name="Picture 5" descr="bell"/>
          <p:cNvPicPr>
            <a:picLocks noChangeAspect="1" noChangeArrowheads="1"/>
          </p:cNvPicPr>
          <p:nvPr/>
        </p:nvPicPr>
        <p:blipFill>
          <a:blip r:embed="rId2" cstate="print"/>
          <a:srcRect/>
          <a:stretch>
            <a:fillRect/>
          </a:stretch>
        </p:blipFill>
        <p:spPr bwMode="auto">
          <a:xfrm>
            <a:off x="812800" y="152400"/>
            <a:ext cx="10261600" cy="6477000"/>
          </a:xfrm>
          <a:prstGeom prst="rect">
            <a:avLst/>
          </a:prstGeom>
          <a:noFill/>
        </p:spPr>
      </p:pic>
    </p:spTree>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xfrm>
            <a:off x="733697" y="0"/>
            <a:ext cx="10515600" cy="1325563"/>
          </a:xfrm>
        </p:spPr>
        <p:txBody>
          <a:bodyPr/>
          <a:lstStyle/>
          <a:p>
            <a:r>
              <a:rPr lang="en-US" dirty="0">
                <a:solidFill>
                  <a:srgbClr val="0070C0"/>
                </a:solidFill>
                <a:latin typeface="Antique Olive Compact" pitchFamily="34" charset="0"/>
              </a:rPr>
              <a:t>Descriptive Statistics</a:t>
            </a:r>
          </a:p>
        </p:txBody>
      </p:sp>
      <p:sp>
        <p:nvSpPr>
          <p:cNvPr id="1027" name="Rectangle 3"/>
          <p:cNvSpPr>
            <a:spLocks noGrp="1" noChangeArrowheads="1"/>
          </p:cNvSpPr>
          <p:nvPr>
            <p:ph type="body" sz="half" idx="1"/>
          </p:nvPr>
        </p:nvSpPr>
        <p:spPr>
          <a:xfrm>
            <a:off x="1320801" y="1600201"/>
            <a:ext cx="4779433" cy="4525963"/>
          </a:xfrm>
        </p:spPr>
        <p:txBody>
          <a:bodyPr/>
          <a:lstStyle/>
          <a:p>
            <a:pPr lvl="1"/>
            <a:r>
              <a:rPr lang="en-US" sz="2800"/>
              <a:t>Normal Curve</a:t>
            </a:r>
          </a:p>
          <a:p>
            <a:pPr lvl="1"/>
            <a:endParaRPr lang="en-US"/>
          </a:p>
        </p:txBody>
      </p:sp>
      <p:sp>
        <p:nvSpPr>
          <p:cNvPr id="1030" name="Rectangle 6"/>
          <p:cNvSpPr>
            <a:spLocks noGrp="1" noChangeArrowheads="1"/>
          </p:cNvSpPr>
          <p:nvPr>
            <p:ph type="body" sz="half" idx="2"/>
          </p:nvPr>
        </p:nvSpPr>
        <p:spPr>
          <a:xfrm>
            <a:off x="6294968" y="1600201"/>
            <a:ext cx="4779433" cy="4525963"/>
          </a:xfrm>
        </p:spPr>
        <p:txBody>
          <a:bodyPr/>
          <a:lstStyle/>
          <a:p>
            <a:pPr lvl="1"/>
            <a:r>
              <a:rPr lang="en-US" sz="2800"/>
              <a:t>Bimodal Curve</a:t>
            </a:r>
          </a:p>
        </p:txBody>
      </p:sp>
      <p:pic>
        <p:nvPicPr>
          <p:cNvPr id="1028" name="Picture 4" descr="normal curve"/>
          <p:cNvPicPr>
            <a:picLocks noChangeAspect="1" noChangeArrowheads="1"/>
          </p:cNvPicPr>
          <p:nvPr/>
        </p:nvPicPr>
        <p:blipFill>
          <a:blip r:embed="rId2" cstate="print"/>
          <a:srcRect/>
          <a:stretch>
            <a:fillRect/>
          </a:stretch>
        </p:blipFill>
        <p:spPr bwMode="auto">
          <a:xfrm>
            <a:off x="1149531" y="2428097"/>
            <a:ext cx="4235269" cy="2680479"/>
          </a:xfrm>
          <a:prstGeom prst="rect">
            <a:avLst/>
          </a:prstGeom>
          <a:noFill/>
        </p:spPr>
      </p:pic>
      <p:pic>
        <p:nvPicPr>
          <p:cNvPr id="1029" name="Picture 5" descr="bimodal curve"/>
          <p:cNvPicPr>
            <a:picLocks noChangeAspect="1" noChangeArrowheads="1"/>
          </p:cNvPicPr>
          <p:nvPr/>
        </p:nvPicPr>
        <p:blipFill>
          <a:blip r:embed="rId3" cstate="print"/>
          <a:srcRect/>
          <a:stretch>
            <a:fillRect/>
          </a:stretch>
        </p:blipFill>
        <p:spPr bwMode="auto">
          <a:xfrm>
            <a:off x="6675120" y="2377451"/>
            <a:ext cx="4434114" cy="2806327"/>
          </a:xfrm>
          <a:prstGeom prst="rect">
            <a:avLst/>
          </a:prstGeom>
          <a:noFill/>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anim calcmode="lin" valueType="num">
                                      <p:cBhvr additive="base">
                                        <p:cTn id="11" dur="500" fill="hold"/>
                                        <p:tgtEl>
                                          <p:spTgt spid="1028"/>
                                        </p:tgtEl>
                                        <p:attrNameLst>
                                          <p:attrName>ppt_x</p:attrName>
                                        </p:attrNameLst>
                                      </p:cBhvr>
                                      <p:tavLst>
                                        <p:tav tm="0">
                                          <p:val>
                                            <p:strVal val="#ppt_x"/>
                                          </p:val>
                                        </p:tav>
                                        <p:tav tm="100000">
                                          <p:val>
                                            <p:strVal val="#ppt_x"/>
                                          </p:val>
                                        </p:tav>
                                      </p:tavLst>
                                    </p:anim>
                                    <p:anim calcmode="lin" valueType="num">
                                      <p:cBhvr additive="base">
                                        <p:cTn id="1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030">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29"/>
                                        </p:tgtEl>
                                        <p:attrNameLst>
                                          <p:attrName>style.visibility</p:attrName>
                                        </p:attrNameLst>
                                      </p:cBhvr>
                                      <p:to>
                                        <p:strVal val="visible"/>
                                      </p:to>
                                    </p:set>
                                    <p:anim calcmode="lin" valueType="num">
                                      <p:cBhvr additive="base">
                                        <p:cTn id="21" dur="500" fill="hold"/>
                                        <p:tgtEl>
                                          <p:spTgt spid="1029"/>
                                        </p:tgtEl>
                                        <p:attrNameLst>
                                          <p:attrName>ppt_x</p:attrName>
                                        </p:attrNameLst>
                                      </p:cBhvr>
                                      <p:tavLst>
                                        <p:tav tm="0">
                                          <p:val>
                                            <p:strVal val="#ppt_x"/>
                                          </p:val>
                                        </p:tav>
                                        <p:tav tm="100000">
                                          <p:val>
                                            <p:strVal val="#ppt_x"/>
                                          </p:val>
                                        </p:tav>
                                      </p:tavLst>
                                    </p:anim>
                                    <p:anim calcmode="lin" valueType="num">
                                      <p:cBhvr additive="base">
                                        <p:cTn id="22" dur="500" fill="hold"/>
                                        <p:tgtEl>
                                          <p:spTgt spid="10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autoUpdateAnimBg="0"/>
      <p:bldP spid="1030"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877389" y="0"/>
            <a:ext cx="10515600" cy="1325563"/>
          </a:xfrm>
        </p:spPr>
        <p:txBody>
          <a:bodyPr/>
          <a:lstStyle/>
          <a:p>
            <a:r>
              <a:rPr lang="en-US" b="1" dirty="0">
                <a:solidFill>
                  <a:srgbClr val="0070C0"/>
                </a:solidFill>
                <a:effectLst>
                  <a:outerShdw blurRad="38100" dist="38100" dir="2700000" algn="tl">
                    <a:srgbClr val="000000">
                      <a:alpha val="43137"/>
                    </a:srgbClr>
                  </a:outerShdw>
                </a:effectLst>
                <a:latin typeface="Antique Olive Compact" pitchFamily="34" charset="0"/>
              </a:rPr>
              <a:t>Descriptive Statistics</a:t>
            </a:r>
          </a:p>
        </p:txBody>
      </p:sp>
      <p:sp>
        <p:nvSpPr>
          <p:cNvPr id="48131" name="Rectangle 3"/>
          <p:cNvSpPr>
            <a:spLocks noGrp="1" noChangeArrowheads="1"/>
          </p:cNvSpPr>
          <p:nvPr>
            <p:ph type="body" sz="half" idx="1"/>
          </p:nvPr>
        </p:nvSpPr>
        <p:spPr>
          <a:xfrm>
            <a:off x="602344" y="1587138"/>
            <a:ext cx="4779433" cy="4525963"/>
          </a:xfrm>
        </p:spPr>
        <p:txBody>
          <a:bodyPr/>
          <a:lstStyle/>
          <a:p>
            <a:pPr lvl="1"/>
            <a:r>
              <a:rPr lang="en-US" sz="2800" dirty="0"/>
              <a:t>Positively Skewed</a:t>
            </a:r>
            <a:endParaRPr lang="en-US" dirty="0"/>
          </a:p>
          <a:p>
            <a:pPr lvl="1"/>
            <a:endParaRPr lang="en-US" dirty="0"/>
          </a:p>
        </p:txBody>
      </p:sp>
      <p:sp>
        <p:nvSpPr>
          <p:cNvPr id="48136" name="Rectangle 8"/>
          <p:cNvSpPr>
            <a:spLocks noGrp="1" noChangeArrowheads="1"/>
          </p:cNvSpPr>
          <p:nvPr>
            <p:ph type="body" sz="half" idx="2"/>
          </p:nvPr>
        </p:nvSpPr>
        <p:spPr>
          <a:xfrm>
            <a:off x="6948111" y="1613264"/>
            <a:ext cx="4779433" cy="4525963"/>
          </a:xfrm>
        </p:spPr>
        <p:txBody>
          <a:bodyPr/>
          <a:lstStyle/>
          <a:p>
            <a:pPr lvl="1"/>
            <a:r>
              <a:rPr lang="en-US" sz="2800" dirty="0"/>
              <a:t>Negatively Skewed</a:t>
            </a:r>
            <a:endParaRPr lang="en-US" dirty="0"/>
          </a:p>
        </p:txBody>
      </p:sp>
      <p:pic>
        <p:nvPicPr>
          <p:cNvPr id="48134" name="Picture 6" descr="positively skewed curve"/>
          <p:cNvPicPr>
            <a:picLocks noChangeAspect="1" noChangeArrowheads="1"/>
          </p:cNvPicPr>
          <p:nvPr/>
        </p:nvPicPr>
        <p:blipFill>
          <a:blip r:embed="rId2" cstate="print"/>
          <a:srcRect/>
          <a:stretch>
            <a:fillRect/>
          </a:stretch>
        </p:blipFill>
        <p:spPr bwMode="auto">
          <a:xfrm>
            <a:off x="437486" y="2769326"/>
            <a:ext cx="5783187" cy="1894114"/>
          </a:xfrm>
          <a:prstGeom prst="rect">
            <a:avLst/>
          </a:prstGeom>
          <a:noFill/>
        </p:spPr>
      </p:pic>
      <p:pic>
        <p:nvPicPr>
          <p:cNvPr id="48135" name="Picture 7" descr="negatively skewed curve"/>
          <p:cNvPicPr>
            <a:picLocks noChangeAspect="1" noChangeArrowheads="1"/>
          </p:cNvPicPr>
          <p:nvPr/>
        </p:nvPicPr>
        <p:blipFill>
          <a:blip r:embed="rId3" cstate="print"/>
          <a:srcRect/>
          <a:stretch>
            <a:fillRect/>
          </a:stretch>
        </p:blipFill>
        <p:spPr bwMode="auto">
          <a:xfrm>
            <a:off x="6488943" y="2717194"/>
            <a:ext cx="5703057" cy="1867870"/>
          </a:xfrm>
          <a:prstGeom prst="rect">
            <a:avLst/>
          </a:prstGeom>
          <a:noFill/>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1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8134"/>
                                        </p:tgtEl>
                                        <p:attrNameLst>
                                          <p:attrName>style.visibility</p:attrName>
                                        </p:attrNameLst>
                                      </p:cBhvr>
                                      <p:to>
                                        <p:strVal val="visible"/>
                                      </p:to>
                                    </p:set>
                                    <p:anim calcmode="lin" valueType="num">
                                      <p:cBhvr additive="base">
                                        <p:cTn id="11" dur="500" fill="hold"/>
                                        <p:tgtEl>
                                          <p:spTgt spid="48134"/>
                                        </p:tgtEl>
                                        <p:attrNameLst>
                                          <p:attrName>ppt_x</p:attrName>
                                        </p:attrNameLst>
                                      </p:cBhvr>
                                      <p:tavLst>
                                        <p:tav tm="0">
                                          <p:val>
                                            <p:strVal val="#ppt_x"/>
                                          </p:val>
                                        </p:tav>
                                        <p:tav tm="100000">
                                          <p:val>
                                            <p:strVal val="#ppt_x"/>
                                          </p:val>
                                        </p:tav>
                                      </p:tavLst>
                                    </p:anim>
                                    <p:anim calcmode="lin" valueType="num">
                                      <p:cBhvr additive="base">
                                        <p:cTn id="12" dur="500" fill="hold"/>
                                        <p:tgtEl>
                                          <p:spTgt spid="4813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813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8135"/>
                                        </p:tgtEl>
                                        <p:attrNameLst>
                                          <p:attrName>style.visibility</p:attrName>
                                        </p:attrNameLst>
                                      </p:cBhvr>
                                      <p:to>
                                        <p:strVal val="visible"/>
                                      </p:to>
                                    </p:set>
                                    <p:anim calcmode="lin" valueType="num">
                                      <p:cBhvr additive="base">
                                        <p:cTn id="21" dur="500" fill="hold"/>
                                        <p:tgtEl>
                                          <p:spTgt spid="48135"/>
                                        </p:tgtEl>
                                        <p:attrNameLst>
                                          <p:attrName>ppt_x</p:attrName>
                                        </p:attrNameLst>
                                      </p:cBhvr>
                                      <p:tavLst>
                                        <p:tav tm="0">
                                          <p:val>
                                            <p:strVal val="#ppt_x"/>
                                          </p:val>
                                        </p:tav>
                                        <p:tav tm="100000">
                                          <p:val>
                                            <p:strVal val="#ppt_x"/>
                                          </p:val>
                                        </p:tav>
                                      </p:tavLst>
                                    </p:anim>
                                    <p:anim calcmode="lin" valueType="num">
                                      <p:cBhvr additive="base">
                                        <p:cTn id="22" dur="500" fill="hold"/>
                                        <p:tgtEl>
                                          <p:spTgt spid="481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P spid="48136"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42257" y="-182880"/>
            <a:ext cx="10515600" cy="1325563"/>
          </a:xfrm>
        </p:spPr>
        <p:txBody>
          <a:bodyPr/>
          <a:lstStyle/>
          <a:p>
            <a:r>
              <a:rPr lang="en-US" b="1" dirty="0">
                <a:solidFill>
                  <a:srgbClr val="0070C0"/>
                </a:solidFill>
                <a:effectLst>
                  <a:outerShdw blurRad="38100" dist="38100" dir="2700000" algn="tl">
                    <a:srgbClr val="000000">
                      <a:alpha val="43137"/>
                    </a:srgbClr>
                  </a:outerShdw>
                </a:effectLst>
                <a:latin typeface="Antique Olive Compact" pitchFamily="34" charset="0"/>
              </a:rPr>
              <a:t>Descriptive Statistics</a:t>
            </a:r>
          </a:p>
        </p:txBody>
      </p:sp>
      <p:sp>
        <p:nvSpPr>
          <p:cNvPr id="64515" name="Rectangle 3"/>
          <p:cNvSpPr>
            <a:spLocks noGrp="1" noChangeArrowheads="1"/>
          </p:cNvSpPr>
          <p:nvPr>
            <p:ph type="body" idx="1"/>
          </p:nvPr>
        </p:nvSpPr>
        <p:spPr>
          <a:xfrm>
            <a:off x="248194" y="875212"/>
            <a:ext cx="11943806" cy="5695405"/>
          </a:xfrm>
        </p:spPr>
        <p:txBody>
          <a:bodyPr>
            <a:noAutofit/>
          </a:bodyPr>
          <a:lstStyle/>
          <a:p>
            <a:pPr>
              <a:lnSpc>
                <a:spcPct val="80000"/>
              </a:lnSpc>
            </a:pPr>
            <a:r>
              <a:rPr lang="en-US" sz="2000" dirty="0"/>
              <a:t>Measures of Central Tendency</a:t>
            </a:r>
          </a:p>
          <a:p>
            <a:pPr lvl="1">
              <a:lnSpc>
                <a:spcPct val="80000"/>
              </a:lnSpc>
            </a:pPr>
            <a:r>
              <a:rPr lang="en-US" sz="2800" b="1" dirty="0">
                <a:solidFill>
                  <a:srgbClr val="C00000"/>
                </a:solidFill>
              </a:rPr>
              <a:t>Mode</a:t>
            </a:r>
          </a:p>
          <a:p>
            <a:pPr lvl="2">
              <a:lnSpc>
                <a:spcPct val="80000"/>
              </a:lnSpc>
            </a:pPr>
            <a:r>
              <a:rPr lang="en-US" dirty="0"/>
              <a:t>The most frequently occurring score</a:t>
            </a:r>
          </a:p>
          <a:p>
            <a:pPr lvl="2">
              <a:lnSpc>
                <a:spcPct val="80000"/>
              </a:lnSpc>
            </a:pPr>
            <a:r>
              <a:rPr lang="en-US" dirty="0"/>
              <a:t>3 3 3 4 4 4 5 5 5 6 6 6 6: Mode is 6</a:t>
            </a:r>
          </a:p>
          <a:p>
            <a:pPr lvl="2">
              <a:lnSpc>
                <a:spcPct val="80000"/>
              </a:lnSpc>
            </a:pPr>
            <a:r>
              <a:rPr lang="en-US" dirty="0"/>
              <a:t>3 3 3 4 4 4 5 5 6 6 7 7 8: Mode is 3 and 4</a:t>
            </a:r>
          </a:p>
          <a:p>
            <a:pPr lvl="1">
              <a:lnSpc>
                <a:spcPct val="80000"/>
              </a:lnSpc>
            </a:pPr>
            <a:r>
              <a:rPr lang="en-US" sz="2800" b="1" dirty="0">
                <a:solidFill>
                  <a:srgbClr val="C00000"/>
                </a:solidFill>
              </a:rPr>
              <a:t>Median</a:t>
            </a:r>
          </a:p>
          <a:p>
            <a:pPr lvl="2">
              <a:lnSpc>
                <a:spcPct val="80000"/>
              </a:lnSpc>
            </a:pPr>
            <a:r>
              <a:rPr lang="en-US" dirty="0"/>
              <a:t>The score that divides a group of scores in half with 50% falling above and 50% falling below the median.</a:t>
            </a:r>
          </a:p>
          <a:p>
            <a:pPr lvl="2">
              <a:lnSpc>
                <a:spcPct val="80000"/>
              </a:lnSpc>
            </a:pPr>
            <a:r>
              <a:rPr lang="en-US" dirty="0"/>
              <a:t>3 3 3 5 8 8 8: The median is 5</a:t>
            </a:r>
          </a:p>
          <a:p>
            <a:pPr lvl="2">
              <a:lnSpc>
                <a:spcPct val="80000"/>
              </a:lnSpc>
            </a:pPr>
            <a:r>
              <a:rPr lang="en-US" dirty="0"/>
              <a:t>3 3 5 6: The median is 4 (Average of two middle numbers)</a:t>
            </a:r>
          </a:p>
          <a:p>
            <a:pPr lvl="1">
              <a:lnSpc>
                <a:spcPct val="80000"/>
              </a:lnSpc>
            </a:pPr>
            <a:r>
              <a:rPr lang="en-US" sz="2800" b="1" dirty="0">
                <a:solidFill>
                  <a:srgbClr val="C00000"/>
                </a:solidFill>
              </a:rPr>
              <a:t>Mean</a:t>
            </a:r>
          </a:p>
          <a:p>
            <a:pPr lvl="2">
              <a:lnSpc>
                <a:spcPct val="80000"/>
              </a:lnSpc>
            </a:pPr>
            <a:r>
              <a:rPr lang="en-US" dirty="0"/>
              <a:t>Preferred whenever possible and is the only measure of central tendency that is used in advanced statistical calculations:</a:t>
            </a:r>
          </a:p>
          <a:p>
            <a:pPr lvl="3">
              <a:lnSpc>
                <a:spcPct val="80000"/>
              </a:lnSpc>
            </a:pPr>
            <a:r>
              <a:rPr lang="en-US" dirty="0"/>
              <a:t>More reliable and accurate</a:t>
            </a:r>
          </a:p>
          <a:p>
            <a:pPr lvl="3">
              <a:lnSpc>
                <a:spcPct val="80000"/>
              </a:lnSpc>
            </a:pPr>
            <a:r>
              <a:rPr lang="en-US" dirty="0"/>
              <a:t>Better suited to arithmetic calculations</a:t>
            </a:r>
          </a:p>
          <a:p>
            <a:pPr lvl="2">
              <a:lnSpc>
                <a:spcPct val="80000"/>
              </a:lnSpc>
            </a:pPr>
            <a:r>
              <a:rPr lang="en-US" dirty="0"/>
              <a:t>Basically, and average of all scores. Add up all scores and divide by total number of scores.</a:t>
            </a:r>
          </a:p>
          <a:p>
            <a:pPr lvl="2">
              <a:lnSpc>
                <a:spcPct val="80000"/>
              </a:lnSpc>
            </a:pPr>
            <a:r>
              <a:rPr lang="en-US" dirty="0"/>
              <a:t>2 3 4 6 10: Mean is 5 (25/5)</a:t>
            </a:r>
          </a:p>
          <a:p>
            <a:pPr lvl="2">
              <a:lnSpc>
                <a:spcPct val="80000"/>
              </a:lnSpc>
              <a:buFontTx/>
              <a:buNone/>
            </a:pPr>
            <a:endParaRPr 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 to="" calcmode="lin" valueType="num">
                                      <p:cBhvr>
                                        <p:cTn id="7" dur="1" fill="hold"/>
                                        <p:tgtEl>
                                          <p:spTgt spid="64515">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64515">
                                            <p:txEl>
                                              <p:pRg st="1" end="1"/>
                                            </p:txEl>
                                          </p:spTgt>
                                        </p:tgtEl>
                                        <p:attrNameLst>
                                          <p:attrName>style.visibility</p:attrName>
                                        </p:attrNameLst>
                                      </p:cBhvr>
                                      <p:to>
                                        <p:strVal val="visible"/>
                                      </p:to>
                                    </p:set>
                                    <p:anim to="" calcmode="lin" valueType="num">
                                      <p:cBhvr>
                                        <p:cTn id="12" dur="1" fill="hold"/>
                                        <p:tgtEl>
                                          <p:spTgt spid="64515">
                                            <p:txEl>
                                              <p:pRg st="1" end="1"/>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64515">
                                            <p:txEl>
                                              <p:pRg st="2" end="2"/>
                                            </p:txEl>
                                          </p:spTgt>
                                        </p:tgtEl>
                                        <p:attrNameLst>
                                          <p:attrName>style.visibility</p:attrName>
                                        </p:attrNameLst>
                                      </p:cBhvr>
                                      <p:to>
                                        <p:strVal val="visible"/>
                                      </p:to>
                                    </p:set>
                                    <p:anim to="" calcmode="lin" valueType="num">
                                      <p:cBhvr>
                                        <p:cTn id="15" dur="1" fill="hold"/>
                                        <p:tgtEl>
                                          <p:spTgt spid="64515">
                                            <p:txEl>
                                              <p:pRg st="2" end="2"/>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64515">
                                            <p:txEl>
                                              <p:pRg st="3" end="3"/>
                                            </p:txEl>
                                          </p:spTgt>
                                        </p:tgtEl>
                                        <p:attrNameLst>
                                          <p:attrName>style.visibility</p:attrName>
                                        </p:attrNameLst>
                                      </p:cBhvr>
                                      <p:to>
                                        <p:strVal val="visible"/>
                                      </p:to>
                                    </p:set>
                                    <p:anim to="" calcmode="lin" valueType="num">
                                      <p:cBhvr>
                                        <p:cTn id="18" dur="1" fill="hold"/>
                                        <p:tgtEl>
                                          <p:spTgt spid="64515">
                                            <p:txEl>
                                              <p:pRg st="3" end="3"/>
                                            </p:txEl>
                                          </p:spTgt>
                                        </p:tgtEl>
                                        <p:attrNameLst>
                                          <p:attrName/>
                                        </p:attrNameLst>
                                      </p:cBhvr>
                                    </p:anim>
                                  </p:childTnLst>
                                </p:cTn>
                              </p:par>
                              <p:par>
                                <p:cTn id="19" presetID="24" presetClass="entr" presetSubtype="0" fill="hold" nodeType="withEffect">
                                  <p:stCondLst>
                                    <p:cond delay="0"/>
                                  </p:stCondLst>
                                  <p:childTnLst>
                                    <p:set>
                                      <p:cBhvr>
                                        <p:cTn id="20" dur="1" fill="hold">
                                          <p:stCondLst>
                                            <p:cond delay="0"/>
                                          </p:stCondLst>
                                        </p:cTn>
                                        <p:tgtEl>
                                          <p:spTgt spid="64515">
                                            <p:txEl>
                                              <p:pRg st="4" end="4"/>
                                            </p:txEl>
                                          </p:spTgt>
                                        </p:tgtEl>
                                        <p:attrNameLst>
                                          <p:attrName>style.visibility</p:attrName>
                                        </p:attrNameLst>
                                      </p:cBhvr>
                                      <p:to>
                                        <p:strVal val="visible"/>
                                      </p:to>
                                    </p:set>
                                    <p:anim to="" calcmode="lin" valueType="num">
                                      <p:cBhvr>
                                        <p:cTn id="21" dur="1" fill="hold"/>
                                        <p:tgtEl>
                                          <p:spTgt spid="64515">
                                            <p:txEl>
                                              <p:pRg st="4" end="4"/>
                                            </p:txEl>
                                          </p:spTgt>
                                        </p:tgtEl>
                                        <p:attrNameLst>
                                          <p:attrName/>
                                        </p:attrNameLst>
                                      </p:cBhvr>
                                    </p:anim>
                                  </p:childTnLst>
                                </p:cTn>
                              </p:par>
                            </p:childTnLst>
                          </p:cTn>
                        </p:par>
                      </p:childTnLst>
                    </p:cTn>
                  </p:par>
                  <p:par>
                    <p:cTn id="22" fill="hold">
                      <p:stCondLst>
                        <p:cond delay="indefinite"/>
                      </p:stCondLst>
                      <p:childTnLst>
                        <p:par>
                          <p:cTn id="23" fill="hold">
                            <p:stCondLst>
                              <p:cond delay="0"/>
                            </p:stCondLst>
                            <p:childTnLst>
                              <p:par>
                                <p:cTn id="24" presetID="24" presetClass="entr" presetSubtype="0" fill="hold" nodeType="clickEffect">
                                  <p:stCondLst>
                                    <p:cond delay="0"/>
                                  </p:stCondLst>
                                  <p:childTnLst>
                                    <p:set>
                                      <p:cBhvr>
                                        <p:cTn id="25" dur="1" fill="hold">
                                          <p:stCondLst>
                                            <p:cond delay="0"/>
                                          </p:stCondLst>
                                        </p:cTn>
                                        <p:tgtEl>
                                          <p:spTgt spid="64515">
                                            <p:txEl>
                                              <p:pRg st="5" end="5"/>
                                            </p:txEl>
                                          </p:spTgt>
                                        </p:tgtEl>
                                        <p:attrNameLst>
                                          <p:attrName>style.visibility</p:attrName>
                                        </p:attrNameLst>
                                      </p:cBhvr>
                                      <p:to>
                                        <p:strVal val="visible"/>
                                      </p:to>
                                    </p:set>
                                    <p:anim to="" calcmode="lin" valueType="num">
                                      <p:cBhvr>
                                        <p:cTn id="26" dur="1" fill="hold"/>
                                        <p:tgtEl>
                                          <p:spTgt spid="64515">
                                            <p:txEl>
                                              <p:pRg st="5" end="5"/>
                                            </p:txEl>
                                          </p:spTgt>
                                        </p:tgtEl>
                                        <p:attrNameLst>
                                          <p:attrName/>
                                        </p:attrNameLst>
                                      </p:cBhvr>
                                    </p:anim>
                                  </p:childTnLst>
                                </p:cTn>
                              </p:par>
                              <p:par>
                                <p:cTn id="27" presetID="24" presetClass="entr" presetSubtype="0" fill="hold" nodeType="withEffect">
                                  <p:stCondLst>
                                    <p:cond delay="0"/>
                                  </p:stCondLst>
                                  <p:childTnLst>
                                    <p:set>
                                      <p:cBhvr>
                                        <p:cTn id="28" dur="1" fill="hold">
                                          <p:stCondLst>
                                            <p:cond delay="0"/>
                                          </p:stCondLst>
                                        </p:cTn>
                                        <p:tgtEl>
                                          <p:spTgt spid="64515">
                                            <p:txEl>
                                              <p:pRg st="6" end="6"/>
                                            </p:txEl>
                                          </p:spTgt>
                                        </p:tgtEl>
                                        <p:attrNameLst>
                                          <p:attrName>style.visibility</p:attrName>
                                        </p:attrNameLst>
                                      </p:cBhvr>
                                      <p:to>
                                        <p:strVal val="visible"/>
                                      </p:to>
                                    </p:set>
                                    <p:anim to="" calcmode="lin" valueType="num">
                                      <p:cBhvr>
                                        <p:cTn id="29" dur="1" fill="hold"/>
                                        <p:tgtEl>
                                          <p:spTgt spid="64515">
                                            <p:txEl>
                                              <p:pRg st="6" end="6"/>
                                            </p:txEl>
                                          </p:spTgt>
                                        </p:tgtEl>
                                        <p:attrNameLst>
                                          <p:attrName/>
                                        </p:attrNameLst>
                                      </p:cBhvr>
                                    </p:anim>
                                  </p:childTnLst>
                                </p:cTn>
                              </p:par>
                              <p:par>
                                <p:cTn id="30" presetID="24" presetClass="entr" presetSubtype="0" fill="hold" nodeType="withEffect">
                                  <p:stCondLst>
                                    <p:cond delay="0"/>
                                  </p:stCondLst>
                                  <p:childTnLst>
                                    <p:set>
                                      <p:cBhvr>
                                        <p:cTn id="31" dur="1" fill="hold">
                                          <p:stCondLst>
                                            <p:cond delay="0"/>
                                          </p:stCondLst>
                                        </p:cTn>
                                        <p:tgtEl>
                                          <p:spTgt spid="64515">
                                            <p:txEl>
                                              <p:pRg st="7" end="7"/>
                                            </p:txEl>
                                          </p:spTgt>
                                        </p:tgtEl>
                                        <p:attrNameLst>
                                          <p:attrName>style.visibility</p:attrName>
                                        </p:attrNameLst>
                                      </p:cBhvr>
                                      <p:to>
                                        <p:strVal val="visible"/>
                                      </p:to>
                                    </p:set>
                                    <p:anim to="" calcmode="lin" valueType="num">
                                      <p:cBhvr>
                                        <p:cTn id="32" dur="1" fill="hold"/>
                                        <p:tgtEl>
                                          <p:spTgt spid="64515">
                                            <p:txEl>
                                              <p:pRg st="7" end="7"/>
                                            </p:txEl>
                                          </p:spTgt>
                                        </p:tgtEl>
                                        <p:attrNameLst>
                                          <p:attrName/>
                                        </p:attrNameLst>
                                      </p:cBhvr>
                                    </p:anim>
                                  </p:childTnLst>
                                </p:cTn>
                              </p:par>
                              <p:par>
                                <p:cTn id="33" presetID="24" presetClass="entr" presetSubtype="0" fill="hold" nodeType="withEffect">
                                  <p:stCondLst>
                                    <p:cond delay="0"/>
                                  </p:stCondLst>
                                  <p:childTnLst>
                                    <p:set>
                                      <p:cBhvr>
                                        <p:cTn id="34" dur="1" fill="hold">
                                          <p:stCondLst>
                                            <p:cond delay="0"/>
                                          </p:stCondLst>
                                        </p:cTn>
                                        <p:tgtEl>
                                          <p:spTgt spid="64515">
                                            <p:txEl>
                                              <p:pRg st="8" end="8"/>
                                            </p:txEl>
                                          </p:spTgt>
                                        </p:tgtEl>
                                        <p:attrNameLst>
                                          <p:attrName>style.visibility</p:attrName>
                                        </p:attrNameLst>
                                      </p:cBhvr>
                                      <p:to>
                                        <p:strVal val="visible"/>
                                      </p:to>
                                    </p:set>
                                    <p:anim to="" calcmode="lin" valueType="num">
                                      <p:cBhvr>
                                        <p:cTn id="35" dur="1" fill="hold"/>
                                        <p:tgtEl>
                                          <p:spTgt spid="64515">
                                            <p:txEl>
                                              <p:pRg st="8" end="8"/>
                                            </p:txEl>
                                          </p:spTgt>
                                        </p:tgtEl>
                                        <p:attrNameLst>
                                          <p:attrName/>
                                        </p:attrNameLst>
                                      </p:cBhvr>
                                    </p:anim>
                                  </p:childTnLst>
                                </p:cTn>
                              </p:par>
                            </p:childTnLst>
                          </p:cTn>
                        </p:par>
                      </p:childTnLst>
                    </p:cTn>
                  </p:par>
                  <p:par>
                    <p:cTn id="36" fill="hold">
                      <p:stCondLst>
                        <p:cond delay="indefinite"/>
                      </p:stCondLst>
                      <p:childTnLst>
                        <p:par>
                          <p:cTn id="37" fill="hold">
                            <p:stCondLst>
                              <p:cond delay="0"/>
                            </p:stCondLst>
                            <p:childTnLst>
                              <p:par>
                                <p:cTn id="38" presetID="24" presetClass="entr" presetSubtype="0" fill="hold" nodeType="clickEffect">
                                  <p:stCondLst>
                                    <p:cond delay="0"/>
                                  </p:stCondLst>
                                  <p:childTnLst>
                                    <p:set>
                                      <p:cBhvr>
                                        <p:cTn id="39" dur="1" fill="hold">
                                          <p:stCondLst>
                                            <p:cond delay="0"/>
                                          </p:stCondLst>
                                        </p:cTn>
                                        <p:tgtEl>
                                          <p:spTgt spid="64515">
                                            <p:txEl>
                                              <p:pRg st="9" end="9"/>
                                            </p:txEl>
                                          </p:spTgt>
                                        </p:tgtEl>
                                        <p:attrNameLst>
                                          <p:attrName>style.visibility</p:attrName>
                                        </p:attrNameLst>
                                      </p:cBhvr>
                                      <p:to>
                                        <p:strVal val="visible"/>
                                      </p:to>
                                    </p:set>
                                    <p:anim to="" calcmode="lin" valueType="num">
                                      <p:cBhvr>
                                        <p:cTn id="40" dur="1" fill="hold"/>
                                        <p:tgtEl>
                                          <p:spTgt spid="64515">
                                            <p:txEl>
                                              <p:pRg st="9" end="9"/>
                                            </p:txEl>
                                          </p:spTgt>
                                        </p:tgtEl>
                                        <p:attrNameLst>
                                          <p:attrName/>
                                        </p:attrNameLst>
                                      </p:cBhvr>
                                    </p:anim>
                                  </p:childTnLst>
                                </p:cTn>
                              </p:par>
                            </p:childTnLst>
                          </p:cTn>
                        </p:par>
                      </p:childTnLst>
                    </p:cTn>
                  </p:par>
                  <p:par>
                    <p:cTn id="41" fill="hold">
                      <p:stCondLst>
                        <p:cond delay="indefinite"/>
                      </p:stCondLst>
                      <p:childTnLst>
                        <p:par>
                          <p:cTn id="42" fill="hold">
                            <p:stCondLst>
                              <p:cond delay="0"/>
                            </p:stCondLst>
                            <p:childTnLst>
                              <p:par>
                                <p:cTn id="43" presetID="24" presetClass="entr" presetSubtype="0" fill="hold" nodeType="clickEffect">
                                  <p:stCondLst>
                                    <p:cond delay="0"/>
                                  </p:stCondLst>
                                  <p:childTnLst>
                                    <p:set>
                                      <p:cBhvr>
                                        <p:cTn id="44" dur="1" fill="hold">
                                          <p:stCondLst>
                                            <p:cond delay="0"/>
                                          </p:stCondLst>
                                        </p:cTn>
                                        <p:tgtEl>
                                          <p:spTgt spid="64515">
                                            <p:txEl>
                                              <p:pRg st="10" end="10"/>
                                            </p:txEl>
                                          </p:spTgt>
                                        </p:tgtEl>
                                        <p:attrNameLst>
                                          <p:attrName>style.visibility</p:attrName>
                                        </p:attrNameLst>
                                      </p:cBhvr>
                                      <p:to>
                                        <p:strVal val="visible"/>
                                      </p:to>
                                    </p:set>
                                    <p:anim to="" calcmode="lin" valueType="num">
                                      <p:cBhvr>
                                        <p:cTn id="45" dur="1" fill="hold"/>
                                        <p:tgtEl>
                                          <p:spTgt spid="64515">
                                            <p:txEl>
                                              <p:pRg st="10" end="10"/>
                                            </p:txEl>
                                          </p:spTgt>
                                        </p:tgtEl>
                                        <p:attrNameLst>
                                          <p:attrName/>
                                        </p:attrNameLst>
                                      </p:cBhvr>
                                    </p:anim>
                                  </p:childTnLst>
                                </p:cTn>
                              </p:par>
                            </p:childTnLst>
                          </p:cTn>
                        </p:par>
                      </p:childTnLst>
                    </p:cTn>
                  </p:par>
                  <p:par>
                    <p:cTn id="46" fill="hold">
                      <p:stCondLst>
                        <p:cond delay="indefinite"/>
                      </p:stCondLst>
                      <p:childTnLst>
                        <p:par>
                          <p:cTn id="47" fill="hold">
                            <p:stCondLst>
                              <p:cond delay="0"/>
                            </p:stCondLst>
                            <p:childTnLst>
                              <p:par>
                                <p:cTn id="48" presetID="24" presetClass="entr" presetSubtype="0" fill="hold" nodeType="clickEffect">
                                  <p:stCondLst>
                                    <p:cond delay="0"/>
                                  </p:stCondLst>
                                  <p:childTnLst>
                                    <p:set>
                                      <p:cBhvr>
                                        <p:cTn id="49" dur="1" fill="hold">
                                          <p:stCondLst>
                                            <p:cond delay="0"/>
                                          </p:stCondLst>
                                        </p:cTn>
                                        <p:tgtEl>
                                          <p:spTgt spid="64515">
                                            <p:txEl>
                                              <p:pRg st="11" end="11"/>
                                            </p:txEl>
                                          </p:spTgt>
                                        </p:tgtEl>
                                        <p:attrNameLst>
                                          <p:attrName>style.visibility</p:attrName>
                                        </p:attrNameLst>
                                      </p:cBhvr>
                                      <p:to>
                                        <p:strVal val="visible"/>
                                      </p:to>
                                    </p:set>
                                    <p:anim to="" calcmode="lin" valueType="num">
                                      <p:cBhvr>
                                        <p:cTn id="50" dur="1" fill="hold"/>
                                        <p:tgtEl>
                                          <p:spTgt spid="64515">
                                            <p:txEl>
                                              <p:pRg st="11" end="11"/>
                                            </p:txEl>
                                          </p:spTgt>
                                        </p:tgtEl>
                                        <p:attrNameLst>
                                          <p:attrName/>
                                        </p:attrNameLst>
                                      </p:cBhvr>
                                    </p:anim>
                                  </p:childTnLst>
                                </p:cTn>
                              </p:par>
                            </p:childTnLst>
                          </p:cTn>
                        </p:par>
                      </p:childTnLst>
                    </p:cTn>
                  </p:par>
                  <p:par>
                    <p:cTn id="51" fill="hold">
                      <p:stCondLst>
                        <p:cond delay="indefinite"/>
                      </p:stCondLst>
                      <p:childTnLst>
                        <p:par>
                          <p:cTn id="52" fill="hold">
                            <p:stCondLst>
                              <p:cond delay="0"/>
                            </p:stCondLst>
                            <p:childTnLst>
                              <p:par>
                                <p:cTn id="53" presetID="24" presetClass="entr" presetSubtype="0" fill="hold" nodeType="clickEffect">
                                  <p:stCondLst>
                                    <p:cond delay="0"/>
                                  </p:stCondLst>
                                  <p:childTnLst>
                                    <p:set>
                                      <p:cBhvr>
                                        <p:cTn id="54" dur="1" fill="hold">
                                          <p:stCondLst>
                                            <p:cond delay="0"/>
                                          </p:stCondLst>
                                        </p:cTn>
                                        <p:tgtEl>
                                          <p:spTgt spid="64515">
                                            <p:txEl>
                                              <p:pRg st="12" end="12"/>
                                            </p:txEl>
                                          </p:spTgt>
                                        </p:tgtEl>
                                        <p:attrNameLst>
                                          <p:attrName>style.visibility</p:attrName>
                                        </p:attrNameLst>
                                      </p:cBhvr>
                                      <p:to>
                                        <p:strVal val="visible"/>
                                      </p:to>
                                    </p:set>
                                    <p:anim to="" calcmode="lin" valueType="num">
                                      <p:cBhvr>
                                        <p:cTn id="55" dur="1" fill="hold"/>
                                        <p:tgtEl>
                                          <p:spTgt spid="64515">
                                            <p:txEl>
                                              <p:pRg st="12" end="12"/>
                                            </p:txEl>
                                          </p:spTgt>
                                        </p:tgtEl>
                                        <p:attrNameLst>
                                          <p:attrName/>
                                        </p:attrNameLst>
                                      </p:cBhvr>
                                    </p:anim>
                                  </p:childTnLst>
                                </p:cTn>
                              </p:par>
                              <p:par>
                                <p:cTn id="56" presetID="24" presetClass="entr" presetSubtype="0" fill="hold" nodeType="withEffect">
                                  <p:stCondLst>
                                    <p:cond delay="0"/>
                                  </p:stCondLst>
                                  <p:childTnLst>
                                    <p:set>
                                      <p:cBhvr>
                                        <p:cTn id="57" dur="1" fill="hold">
                                          <p:stCondLst>
                                            <p:cond delay="0"/>
                                          </p:stCondLst>
                                        </p:cTn>
                                        <p:tgtEl>
                                          <p:spTgt spid="64515">
                                            <p:txEl>
                                              <p:pRg st="13" end="13"/>
                                            </p:txEl>
                                          </p:spTgt>
                                        </p:tgtEl>
                                        <p:attrNameLst>
                                          <p:attrName>style.visibility</p:attrName>
                                        </p:attrNameLst>
                                      </p:cBhvr>
                                      <p:to>
                                        <p:strVal val="visible"/>
                                      </p:to>
                                    </p:set>
                                    <p:anim to="" calcmode="lin" valueType="num">
                                      <p:cBhvr>
                                        <p:cTn id="58" dur="1" fill="hold"/>
                                        <p:tgtEl>
                                          <p:spTgt spid="64515">
                                            <p:txEl>
                                              <p:pRg st="13" end="13"/>
                                            </p:txEl>
                                          </p:spTgt>
                                        </p:tgtEl>
                                        <p:attrNameLst>
                                          <p:attrName/>
                                        </p:attrNameLst>
                                      </p:cBhvr>
                                    </p:anim>
                                  </p:childTnLst>
                                </p:cTn>
                              </p:par>
                              <p:par>
                                <p:cTn id="59" presetID="24" presetClass="entr" presetSubtype="0" fill="hold" nodeType="withEffect">
                                  <p:stCondLst>
                                    <p:cond delay="0"/>
                                  </p:stCondLst>
                                  <p:childTnLst>
                                    <p:set>
                                      <p:cBhvr>
                                        <p:cTn id="60" dur="1" fill="hold">
                                          <p:stCondLst>
                                            <p:cond delay="0"/>
                                          </p:stCondLst>
                                        </p:cTn>
                                        <p:tgtEl>
                                          <p:spTgt spid="64515">
                                            <p:txEl>
                                              <p:pRg st="14" end="14"/>
                                            </p:txEl>
                                          </p:spTgt>
                                        </p:tgtEl>
                                        <p:attrNameLst>
                                          <p:attrName>style.visibility</p:attrName>
                                        </p:attrNameLst>
                                      </p:cBhvr>
                                      <p:to>
                                        <p:strVal val="visible"/>
                                      </p:to>
                                    </p:set>
                                    <p:anim to="" calcmode="lin" valueType="num">
                                      <p:cBhvr>
                                        <p:cTn id="61" dur="1" fill="hold"/>
                                        <p:tgtEl>
                                          <p:spTgt spid="64515">
                                            <p:txEl>
                                              <p:pRg st="14" end="1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68383" y="0"/>
            <a:ext cx="10515600" cy="1325563"/>
          </a:xfrm>
        </p:spPr>
        <p:txBody>
          <a:bodyPr/>
          <a:lstStyle/>
          <a:p>
            <a:r>
              <a:rPr lang="en-US" dirty="0">
                <a:solidFill>
                  <a:srgbClr val="0070C0"/>
                </a:solidFill>
                <a:effectLst>
                  <a:outerShdw blurRad="38100" dist="38100" dir="2700000" algn="tl">
                    <a:srgbClr val="000000">
                      <a:alpha val="43137"/>
                    </a:srgbClr>
                  </a:outerShdw>
                </a:effectLst>
                <a:latin typeface="Antique Olive Compact" pitchFamily="34" charset="0"/>
              </a:rPr>
              <a:t>Descriptive Statistics</a:t>
            </a:r>
          </a:p>
        </p:txBody>
      </p:sp>
      <p:sp>
        <p:nvSpPr>
          <p:cNvPr id="49155" name="Rectangle 3"/>
          <p:cNvSpPr>
            <a:spLocks noGrp="1" noChangeArrowheads="1"/>
          </p:cNvSpPr>
          <p:nvPr>
            <p:ph type="body" idx="1"/>
          </p:nvPr>
        </p:nvSpPr>
        <p:spPr>
          <a:xfrm>
            <a:off x="590005" y="1185545"/>
            <a:ext cx="10515600" cy="4351338"/>
          </a:xfrm>
        </p:spPr>
        <p:txBody>
          <a:bodyPr>
            <a:noAutofit/>
          </a:bodyPr>
          <a:lstStyle/>
          <a:p>
            <a:r>
              <a:rPr lang="en-US" sz="3600" dirty="0"/>
              <a:t>Measures of Central Tendency</a:t>
            </a:r>
          </a:p>
          <a:p>
            <a:pPr lvl="1"/>
            <a:r>
              <a:rPr lang="en-US" sz="3200" dirty="0"/>
              <a:t>Your Turn!</a:t>
            </a:r>
          </a:p>
          <a:p>
            <a:pPr lvl="1"/>
            <a:r>
              <a:rPr lang="en-US" sz="3200" b="1" dirty="0">
                <a:solidFill>
                  <a:srgbClr val="C00000"/>
                </a:solidFill>
              </a:rPr>
              <a:t>Mode</a:t>
            </a:r>
          </a:p>
          <a:p>
            <a:pPr lvl="2"/>
            <a:r>
              <a:rPr lang="en-US" sz="2800" dirty="0"/>
              <a:t>Example:  2  3  4  4  4  6  8  9  10  11  11</a:t>
            </a:r>
          </a:p>
          <a:p>
            <a:pPr lvl="1"/>
            <a:endParaRPr lang="en-US" sz="3200" dirty="0"/>
          </a:p>
          <a:p>
            <a:pPr lvl="1"/>
            <a:r>
              <a:rPr lang="en-US" sz="3200" b="1" dirty="0">
                <a:solidFill>
                  <a:srgbClr val="C00000"/>
                </a:solidFill>
              </a:rPr>
              <a:t>Median</a:t>
            </a:r>
          </a:p>
          <a:p>
            <a:pPr lvl="2"/>
            <a:r>
              <a:rPr lang="en-US" sz="2800" dirty="0"/>
              <a:t>Example:  2  3  4  4  4  6  8  9  10  11  11</a:t>
            </a:r>
          </a:p>
          <a:p>
            <a:pPr lvl="1"/>
            <a:endParaRPr lang="en-US" sz="3200" dirty="0"/>
          </a:p>
          <a:p>
            <a:pPr lvl="1"/>
            <a:r>
              <a:rPr lang="en-US" sz="3200" b="1" dirty="0">
                <a:solidFill>
                  <a:srgbClr val="C00000"/>
                </a:solidFill>
              </a:rPr>
              <a:t>Mean</a:t>
            </a:r>
          </a:p>
          <a:p>
            <a:pPr lvl="2"/>
            <a:r>
              <a:rPr lang="en-US" sz="2800" dirty="0"/>
              <a:t>Example:  2  3  4  4  4  6  8  9  10  11  11</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 to="" calcmode="lin" valueType="num">
                                      <p:cBhvr>
                                        <p:cTn id="7" dur="1" fill="hold"/>
                                        <p:tgtEl>
                                          <p:spTgt spid="49155">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 to="" calcmode="lin" valueType="num">
                                      <p:cBhvr>
                                        <p:cTn id="12" dur="1" fill="hold"/>
                                        <p:tgtEl>
                                          <p:spTgt spid="49155">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49155">
                                            <p:txEl>
                                              <p:pRg st="2" end="2"/>
                                            </p:txEl>
                                          </p:spTgt>
                                        </p:tgtEl>
                                        <p:attrNameLst>
                                          <p:attrName>style.visibility</p:attrName>
                                        </p:attrNameLst>
                                      </p:cBhvr>
                                      <p:to>
                                        <p:strVal val="visible"/>
                                      </p:to>
                                    </p:set>
                                    <p:anim to="" calcmode="lin" valueType="num">
                                      <p:cBhvr>
                                        <p:cTn id="17" dur="1" fill="hold"/>
                                        <p:tgtEl>
                                          <p:spTgt spid="49155">
                                            <p:txEl>
                                              <p:pRg st="2" end="2"/>
                                            </p:txEl>
                                          </p:spTgt>
                                        </p:tgtEl>
                                        <p:attrNameLst>
                                          <p:attrName/>
                                        </p:attrNameLst>
                                      </p:cBhvr>
                                    </p:anim>
                                  </p:childTnLst>
                                </p:cTn>
                              </p:par>
                              <p:par>
                                <p:cTn id="18" presetID="24" presetClass="entr" presetSubtype="0" fill="hold" nodeType="withEffect">
                                  <p:stCondLst>
                                    <p:cond delay="0"/>
                                  </p:stCondLst>
                                  <p:childTnLst>
                                    <p:set>
                                      <p:cBhvr>
                                        <p:cTn id="19" dur="1" fill="hold">
                                          <p:stCondLst>
                                            <p:cond delay="0"/>
                                          </p:stCondLst>
                                        </p:cTn>
                                        <p:tgtEl>
                                          <p:spTgt spid="49155">
                                            <p:txEl>
                                              <p:pRg st="3" end="3"/>
                                            </p:txEl>
                                          </p:spTgt>
                                        </p:tgtEl>
                                        <p:attrNameLst>
                                          <p:attrName>style.visibility</p:attrName>
                                        </p:attrNameLst>
                                      </p:cBhvr>
                                      <p:to>
                                        <p:strVal val="visible"/>
                                      </p:to>
                                    </p:set>
                                    <p:anim to="" calcmode="lin" valueType="num">
                                      <p:cBhvr>
                                        <p:cTn id="20" dur="1" fill="hold"/>
                                        <p:tgtEl>
                                          <p:spTgt spid="49155">
                                            <p:txEl>
                                              <p:pRg st="3" end="3"/>
                                            </p:txEl>
                                          </p:spTgt>
                                        </p:tgtEl>
                                        <p:attrNameLst>
                                          <p:attrName/>
                                        </p:attrNameLst>
                                      </p:cBhvr>
                                    </p:anim>
                                  </p:childTnLst>
                                </p:cTn>
                              </p:par>
                            </p:childTnLst>
                          </p:cTn>
                        </p:par>
                      </p:childTnLst>
                    </p:cTn>
                  </p:par>
                  <p:par>
                    <p:cTn id="21" fill="hold">
                      <p:stCondLst>
                        <p:cond delay="indefinite"/>
                      </p:stCondLst>
                      <p:childTnLst>
                        <p:par>
                          <p:cTn id="22" fill="hold">
                            <p:stCondLst>
                              <p:cond delay="0"/>
                            </p:stCondLst>
                            <p:childTnLst>
                              <p:par>
                                <p:cTn id="23" presetID="24" presetClass="entr" presetSubtype="0" fill="hold" nodeType="clickEffect">
                                  <p:stCondLst>
                                    <p:cond delay="0"/>
                                  </p:stCondLst>
                                  <p:childTnLst>
                                    <p:set>
                                      <p:cBhvr>
                                        <p:cTn id="24" dur="1" fill="hold">
                                          <p:stCondLst>
                                            <p:cond delay="0"/>
                                          </p:stCondLst>
                                        </p:cTn>
                                        <p:tgtEl>
                                          <p:spTgt spid="49155">
                                            <p:txEl>
                                              <p:pRg st="5" end="5"/>
                                            </p:txEl>
                                          </p:spTgt>
                                        </p:tgtEl>
                                        <p:attrNameLst>
                                          <p:attrName>style.visibility</p:attrName>
                                        </p:attrNameLst>
                                      </p:cBhvr>
                                      <p:to>
                                        <p:strVal val="visible"/>
                                      </p:to>
                                    </p:set>
                                    <p:anim to="" calcmode="lin" valueType="num">
                                      <p:cBhvr>
                                        <p:cTn id="25" dur="1" fill="hold"/>
                                        <p:tgtEl>
                                          <p:spTgt spid="49155">
                                            <p:txEl>
                                              <p:pRg st="5" end="5"/>
                                            </p:txEl>
                                          </p:spTgt>
                                        </p:tgtEl>
                                        <p:attrNameLst>
                                          <p:attrName/>
                                        </p:attrNameLst>
                                      </p:cBhvr>
                                    </p:anim>
                                  </p:childTnLst>
                                </p:cTn>
                              </p:par>
                              <p:par>
                                <p:cTn id="26" presetID="24" presetClass="entr" presetSubtype="0" fill="hold" nodeType="withEffect">
                                  <p:stCondLst>
                                    <p:cond delay="0"/>
                                  </p:stCondLst>
                                  <p:childTnLst>
                                    <p:set>
                                      <p:cBhvr>
                                        <p:cTn id="27" dur="1" fill="hold">
                                          <p:stCondLst>
                                            <p:cond delay="0"/>
                                          </p:stCondLst>
                                        </p:cTn>
                                        <p:tgtEl>
                                          <p:spTgt spid="49155">
                                            <p:txEl>
                                              <p:pRg st="6" end="6"/>
                                            </p:txEl>
                                          </p:spTgt>
                                        </p:tgtEl>
                                        <p:attrNameLst>
                                          <p:attrName>style.visibility</p:attrName>
                                        </p:attrNameLst>
                                      </p:cBhvr>
                                      <p:to>
                                        <p:strVal val="visible"/>
                                      </p:to>
                                    </p:set>
                                    <p:anim to="" calcmode="lin" valueType="num">
                                      <p:cBhvr>
                                        <p:cTn id="28" dur="1" fill="hold"/>
                                        <p:tgtEl>
                                          <p:spTgt spid="49155">
                                            <p:txEl>
                                              <p:pRg st="6" end="6"/>
                                            </p:txEl>
                                          </p:spTgt>
                                        </p:tgtEl>
                                        <p:attrNameLst>
                                          <p:attrName/>
                                        </p:attrNameLst>
                                      </p:cBhvr>
                                    </p:anim>
                                  </p:childTnLst>
                                </p:cTn>
                              </p:par>
                            </p:childTnLst>
                          </p:cTn>
                        </p:par>
                      </p:childTnLst>
                    </p:cTn>
                  </p:par>
                  <p:par>
                    <p:cTn id="29" fill="hold">
                      <p:stCondLst>
                        <p:cond delay="indefinite"/>
                      </p:stCondLst>
                      <p:childTnLst>
                        <p:par>
                          <p:cTn id="30" fill="hold">
                            <p:stCondLst>
                              <p:cond delay="0"/>
                            </p:stCondLst>
                            <p:childTnLst>
                              <p:par>
                                <p:cTn id="31" presetID="24" presetClass="entr" presetSubtype="0" fill="hold" nodeType="clickEffect">
                                  <p:stCondLst>
                                    <p:cond delay="0"/>
                                  </p:stCondLst>
                                  <p:childTnLst>
                                    <p:set>
                                      <p:cBhvr>
                                        <p:cTn id="32" dur="1" fill="hold">
                                          <p:stCondLst>
                                            <p:cond delay="0"/>
                                          </p:stCondLst>
                                        </p:cTn>
                                        <p:tgtEl>
                                          <p:spTgt spid="49155">
                                            <p:txEl>
                                              <p:pRg st="8" end="8"/>
                                            </p:txEl>
                                          </p:spTgt>
                                        </p:tgtEl>
                                        <p:attrNameLst>
                                          <p:attrName>style.visibility</p:attrName>
                                        </p:attrNameLst>
                                      </p:cBhvr>
                                      <p:to>
                                        <p:strVal val="visible"/>
                                      </p:to>
                                    </p:set>
                                    <p:anim to="" calcmode="lin" valueType="num">
                                      <p:cBhvr>
                                        <p:cTn id="33" dur="1" fill="hold"/>
                                        <p:tgtEl>
                                          <p:spTgt spid="49155">
                                            <p:txEl>
                                              <p:pRg st="8" end="8"/>
                                            </p:txEl>
                                          </p:spTgt>
                                        </p:tgtEl>
                                        <p:attrNameLst>
                                          <p:attrName/>
                                        </p:attrNameLst>
                                      </p:cBhvr>
                                    </p:anim>
                                  </p:childTnLst>
                                </p:cTn>
                              </p:par>
                              <p:par>
                                <p:cTn id="34" presetID="24" presetClass="entr" presetSubtype="0" fill="hold" nodeType="withEffect">
                                  <p:stCondLst>
                                    <p:cond delay="0"/>
                                  </p:stCondLst>
                                  <p:childTnLst>
                                    <p:set>
                                      <p:cBhvr>
                                        <p:cTn id="35" dur="1" fill="hold">
                                          <p:stCondLst>
                                            <p:cond delay="0"/>
                                          </p:stCondLst>
                                        </p:cTn>
                                        <p:tgtEl>
                                          <p:spTgt spid="49155">
                                            <p:txEl>
                                              <p:pRg st="9" end="9"/>
                                            </p:txEl>
                                          </p:spTgt>
                                        </p:tgtEl>
                                        <p:attrNameLst>
                                          <p:attrName>style.visibility</p:attrName>
                                        </p:attrNameLst>
                                      </p:cBhvr>
                                      <p:to>
                                        <p:strVal val="visible"/>
                                      </p:to>
                                    </p:set>
                                    <p:anim to="" calcmode="lin" valueType="num">
                                      <p:cBhvr>
                                        <p:cTn id="36" dur="1" fill="hold"/>
                                        <p:tgtEl>
                                          <p:spTgt spid="49155">
                                            <p:txEl>
                                              <p:pRg st="9" end="9"/>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7" name="Rectangle 3"/>
          <p:cNvSpPr>
            <a:spLocks noGrp="1" noChangeArrowheads="1"/>
          </p:cNvSpPr>
          <p:nvPr>
            <p:ph type="body" idx="1"/>
          </p:nvPr>
        </p:nvSpPr>
        <p:spPr>
          <a:xfrm>
            <a:off x="420189" y="1067979"/>
            <a:ext cx="11362508" cy="4914810"/>
          </a:xfrm>
        </p:spPr>
        <p:txBody>
          <a:bodyPr>
            <a:noAutofit/>
          </a:bodyPr>
          <a:lstStyle/>
          <a:p>
            <a:pPr>
              <a:lnSpc>
                <a:spcPct val="90000"/>
              </a:lnSpc>
            </a:pPr>
            <a:r>
              <a:rPr lang="en-US" sz="3200" dirty="0"/>
              <a:t>Measures of Variability (Dispersion)</a:t>
            </a:r>
          </a:p>
          <a:p>
            <a:pPr lvl="1">
              <a:lnSpc>
                <a:spcPct val="90000"/>
              </a:lnSpc>
            </a:pPr>
            <a:r>
              <a:rPr lang="en-US" sz="2800" b="1" dirty="0">
                <a:solidFill>
                  <a:srgbClr val="C00000"/>
                </a:solidFill>
              </a:rPr>
              <a:t>Range</a:t>
            </a:r>
          </a:p>
          <a:p>
            <a:pPr lvl="2">
              <a:lnSpc>
                <a:spcPct val="90000"/>
              </a:lnSpc>
            </a:pPr>
            <a:r>
              <a:rPr lang="en-US" sz="2400" dirty="0"/>
              <a:t>Calculated by subtracting the lowest score from the highest score. </a:t>
            </a:r>
          </a:p>
          <a:p>
            <a:pPr lvl="2">
              <a:lnSpc>
                <a:spcPct val="90000"/>
              </a:lnSpc>
            </a:pPr>
            <a:r>
              <a:rPr lang="en-US" sz="2400" dirty="0"/>
              <a:t>Used only for Ordinal, Interval, and Ratio scales as the data must be ordered</a:t>
            </a:r>
          </a:p>
          <a:p>
            <a:pPr lvl="3">
              <a:lnSpc>
                <a:spcPct val="90000"/>
              </a:lnSpc>
            </a:pPr>
            <a:r>
              <a:rPr lang="en-US" sz="2000" dirty="0"/>
              <a:t>Example: 2 3 4 6 8 11 24 (Range is 22)</a:t>
            </a:r>
          </a:p>
          <a:p>
            <a:pPr lvl="1">
              <a:lnSpc>
                <a:spcPct val="90000"/>
              </a:lnSpc>
            </a:pPr>
            <a:r>
              <a:rPr lang="en-US" sz="2800" b="1" dirty="0">
                <a:solidFill>
                  <a:srgbClr val="C00000"/>
                </a:solidFill>
              </a:rPr>
              <a:t>Variance</a:t>
            </a:r>
          </a:p>
          <a:p>
            <a:pPr lvl="2">
              <a:lnSpc>
                <a:spcPct val="90000"/>
              </a:lnSpc>
            </a:pPr>
            <a:r>
              <a:rPr lang="en-US" sz="2400" dirty="0"/>
              <a:t>The extent to which individual scores in a distribution of scores differ from one another</a:t>
            </a:r>
          </a:p>
          <a:p>
            <a:pPr lvl="1">
              <a:lnSpc>
                <a:spcPct val="90000"/>
              </a:lnSpc>
            </a:pPr>
            <a:r>
              <a:rPr lang="en-US" sz="2800" b="1" dirty="0">
                <a:solidFill>
                  <a:srgbClr val="C00000"/>
                </a:solidFill>
              </a:rPr>
              <a:t>Standard Deviation</a:t>
            </a:r>
          </a:p>
          <a:p>
            <a:pPr lvl="2">
              <a:lnSpc>
                <a:spcPct val="90000"/>
              </a:lnSpc>
            </a:pPr>
            <a:r>
              <a:rPr lang="en-US" sz="2400" dirty="0"/>
              <a:t>The square root of the variance</a:t>
            </a:r>
          </a:p>
          <a:p>
            <a:pPr lvl="2">
              <a:lnSpc>
                <a:spcPct val="90000"/>
              </a:lnSpc>
            </a:pPr>
            <a:r>
              <a:rPr lang="en-US" sz="2400" dirty="0"/>
              <a:t>Most widely used measure to describe the dispersion among a set of observations in a distribution. </a:t>
            </a:r>
          </a:p>
        </p:txBody>
      </p:sp>
      <p:sp>
        <p:nvSpPr>
          <p:cNvPr id="4" name="Rectangle 2"/>
          <p:cNvSpPr txBox="1">
            <a:spLocks noChangeArrowheads="1"/>
          </p:cNvSpPr>
          <p:nvPr/>
        </p:nvSpPr>
        <p:spPr>
          <a:xfrm>
            <a:off x="668383" y="0"/>
            <a:ext cx="10515600" cy="132556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Antique Olive Compact" pitchFamily="34" charset="0"/>
                <a:ea typeface="+mj-ea"/>
                <a:cs typeface="+mj-cs"/>
              </a:rPr>
              <a:t>Descriptive Statistics</a:t>
            </a:r>
            <a:endParaRPr kumimoji="0" lang="en-US" sz="4400" b="0"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Antique Olive Compact" pitchFamily="34" charset="0"/>
              <a:ea typeface="+mj-ea"/>
              <a:cs typeface="+mj-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2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22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22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222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222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222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222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2227">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522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1" name="Rectangle 3"/>
          <p:cNvSpPr>
            <a:spLocks noGrp="1" noChangeArrowheads="1"/>
          </p:cNvSpPr>
          <p:nvPr>
            <p:ph type="body" idx="1"/>
          </p:nvPr>
        </p:nvSpPr>
        <p:spPr>
          <a:xfrm>
            <a:off x="680720" y="973183"/>
            <a:ext cx="11023600" cy="5532120"/>
          </a:xfrm>
        </p:spPr>
        <p:txBody>
          <a:bodyPr>
            <a:normAutofit/>
          </a:bodyPr>
          <a:lstStyle/>
          <a:p>
            <a:r>
              <a:rPr lang="en-US" sz="3600" dirty="0"/>
              <a:t>Standard Scores: </a:t>
            </a:r>
            <a:r>
              <a:rPr lang="en-US" sz="3600" b="1" dirty="0">
                <a:solidFill>
                  <a:srgbClr val="FF0000"/>
                </a:solidFill>
              </a:rPr>
              <a:t>Z-Scores</a:t>
            </a:r>
            <a:r>
              <a:rPr lang="en-US" sz="3600" dirty="0"/>
              <a:t> and</a:t>
            </a:r>
            <a:r>
              <a:rPr lang="en-US" sz="3600" b="1" dirty="0">
                <a:solidFill>
                  <a:srgbClr val="FF0000"/>
                </a:solidFill>
              </a:rPr>
              <a:t> </a:t>
            </a:r>
            <a:r>
              <a:rPr lang="en-US" sz="3600" b="1" dirty="0">
                <a:solidFill>
                  <a:srgbClr val="C00000"/>
                </a:solidFill>
              </a:rPr>
              <a:t>T-Scores</a:t>
            </a:r>
          </a:p>
          <a:p>
            <a:pPr lvl="1"/>
            <a:r>
              <a:rPr lang="en-US" sz="3200" dirty="0">
                <a:solidFill>
                  <a:srgbClr val="FF0000"/>
                </a:solidFill>
              </a:rPr>
              <a:t>Z-Scores</a:t>
            </a:r>
          </a:p>
          <a:p>
            <a:pPr lvl="2"/>
            <a:r>
              <a:rPr lang="en-US" sz="2800" dirty="0"/>
              <a:t>Most widely used standard score in statistics</a:t>
            </a:r>
          </a:p>
          <a:p>
            <a:pPr lvl="3"/>
            <a:r>
              <a:rPr lang="en-US" sz="2400" dirty="0"/>
              <a:t>It is the number of standard deviations above or below the mean.</a:t>
            </a:r>
          </a:p>
          <a:p>
            <a:pPr lvl="2"/>
            <a:r>
              <a:rPr lang="en-US" sz="2800" dirty="0"/>
              <a:t>A </a:t>
            </a:r>
            <a:r>
              <a:rPr lang="en-US" sz="2800" dirty="0">
                <a:solidFill>
                  <a:srgbClr val="C00000"/>
                </a:solidFill>
              </a:rPr>
              <a:t>Z score </a:t>
            </a:r>
            <a:r>
              <a:rPr lang="en-US" sz="2800" dirty="0"/>
              <a:t>of 1.5 means that the score is 1.5 standard deviations above the mean; a Z score of -1.5 means that the score is 1.5 standard deviations below the mean</a:t>
            </a:r>
          </a:p>
          <a:p>
            <a:pPr lvl="2"/>
            <a:r>
              <a:rPr lang="en-US" sz="2800" dirty="0"/>
              <a:t>Always have the same meaning in all distributions</a:t>
            </a:r>
          </a:p>
          <a:p>
            <a:pPr lvl="2"/>
            <a:r>
              <a:rPr lang="en-US" sz="2800" dirty="0"/>
              <a:t>To find a percentile rank, first convert to a Z score and then find percentile rank off a normal-curve table</a:t>
            </a:r>
          </a:p>
          <a:p>
            <a:pPr lvl="1">
              <a:buFontTx/>
              <a:buNone/>
            </a:pPr>
            <a:endParaRPr lang="en-US" sz="3200" dirty="0"/>
          </a:p>
        </p:txBody>
      </p:sp>
      <p:sp>
        <p:nvSpPr>
          <p:cNvPr id="4" name="Rectangle 2"/>
          <p:cNvSpPr txBox="1">
            <a:spLocks noChangeArrowheads="1"/>
          </p:cNvSpPr>
          <p:nvPr/>
        </p:nvSpPr>
        <p:spPr>
          <a:xfrm>
            <a:off x="668383" y="0"/>
            <a:ext cx="10515600" cy="132556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Antique Olive Compact" pitchFamily="34" charset="0"/>
                <a:ea typeface="+mj-ea"/>
                <a:cs typeface="+mj-cs"/>
              </a:rPr>
              <a:t>Descriptive Statistics</a:t>
            </a:r>
            <a:endParaRPr kumimoji="0" lang="en-US" sz="4400" b="0"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Antique Olive Compact" pitchFamily="34" charset="0"/>
              <a:ea typeface="+mj-ea"/>
              <a:cs typeface="+mj-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25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325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32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32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325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32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bldLvl="2"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idx="1"/>
          </p:nvPr>
        </p:nvSpPr>
        <p:spPr>
          <a:xfrm>
            <a:off x="757646" y="1110344"/>
            <a:ext cx="11038114" cy="5577840"/>
          </a:xfrm>
        </p:spPr>
        <p:txBody>
          <a:bodyPr>
            <a:normAutofit/>
          </a:bodyPr>
          <a:lstStyle/>
          <a:p>
            <a:r>
              <a:rPr lang="en-US" sz="3600" dirty="0"/>
              <a:t>Standard Scores: </a:t>
            </a:r>
            <a:r>
              <a:rPr lang="en-US" sz="3600" dirty="0">
                <a:solidFill>
                  <a:srgbClr val="C00000"/>
                </a:solidFill>
              </a:rPr>
              <a:t>Z-Scores</a:t>
            </a:r>
            <a:r>
              <a:rPr lang="en-US" sz="3600" dirty="0"/>
              <a:t> and </a:t>
            </a:r>
            <a:r>
              <a:rPr lang="en-US" sz="3600" b="1" dirty="0">
                <a:solidFill>
                  <a:srgbClr val="FF0000"/>
                </a:solidFill>
              </a:rPr>
              <a:t>T-Scores</a:t>
            </a:r>
          </a:p>
          <a:p>
            <a:pPr lvl="1"/>
            <a:r>
              <a:rPr lang="en-US" sz="4000" b="1" dirty="0">
                <a:solidFill>
                  <a:srgbClr val="FF0000"/>
                </a:solidFill>
              </a:rPr>
              <a:t>T-Scores</a:t>
            </a:r>
          </a:p>
          <a:p>
            <a:pPr lvl="2"/>
            <a:r>
              <a:rPr lang="en-US" sz="2800" dirty="0"/>
              <a:t>Most commonly used standard score for reporting performance</a:t>
            </a:r>
          </a:p>
          <a:p>
            <a:pPr lvl="2"/>
            <a:r>
              <a:rPr lang="en-US" sz="2800" dirty="0"/>
              <a:t>May be converted from Z-scores and are always rounded to two figures; therefore, eliminating decimals</a:t>
            </a:r>
          </a:p>
          <a:p>
            <a:pPr lvl="2"/>
            <a:r>
              <a:rPr lang="en-US" sz="2800" dirty="0"/>
              <a:t>Always reported in positive numbers</a:t>
            </a:r>
          </a:p>
          <a:p>
            <a:pPr lvl="2"/>
            <a:r>
              <a:rPr lang="en-US" sz="2800" dirty="0"/>
              <a:t>The mean is always 50 and the standard deviation is always 10.</a:t>
            </a:r>
          </a:p>
          <a:p>
            <a:pPr lvl="3"/>
            <a:r>
              <a:rPr lang="en-US" sz="2400" dirty="0"/>
              <a:t>A T-score of </a:t>
            </a:r>
            <a:r>
              <a:rPr lang="en-US" sz="2400" b="1" dirty="0"/>
              <a:t>70</a:t>
            </a:r>
            <a:r>
              <a:rPr lang="en-US" sz="2400" dirty="0"/>
              <a:t> is </a:t>
            </a:r>
            <a:r>
              <a:rPr lang="en-US" sz="2400" b="1" dirty="0">
                <a:solidFill>
                  <a:schemeClr val="accent6">
                    <a:lumMod val="50000"/>
                  </a:schemeClr>
                </a:solidFill>
              </a:rPr>
              <a:t>2 SD</a:t>
            </a:r>
            <a:r>
              <a:rPr lang="en-US" sz="2400" dirty="0">
                <a:solidFill>
                  <a:schemeClr val="accent6">
                    <a:lumMod val="50000"/>
                  </a:schemeClr>
                </a:solidFill>
              </a:rPr>
              <a:t>s </a:t>
            </a:r>
            <a:r>
              <a:rPr lang="en-US" sz="2400" dirty="0"/>
              <a:t>above the mean</a:t>
            </a:r>
          </a:p>
          <a:p>
            <a:pPr lvl="3"/>
            <a:r>
              <a:rPr lang="en-US" sz="2400" dirty="0"/>
              <a:t>A T-score of </a:t>
            </a:r>
            <a:r>
              <a:rPr lang="en-US" sz="2400" b="1" dirty="0"/>
              <a:t>20</a:t>
            </a:r>
            <a:r>
              <a:rPr lang="en-US" sz="2400" dirty="0"/>
              <a:t> is </a:t>
            </a:r>
            <a:r>
              <a:rPr lang="en-US" sz="2400" b="1" dirty="0">
                <a:solidFill>
                  <a:schemeClr val="accent6">
                    <a:lumMod val="50000"/>
                  </a:schemeClr>
                </a:solidFill>
              </a:rPr>
              <a:t>3 SD</a:t>
            </a:r>
            <a:r>
              <a:rPr lang="en-US" sz="2400" dirty="0">
                <a:solidFill>
                  <a:schemeClr val="accent6">
                    <a:lumMod val="50000"/>
                  </a:schemeClr>
                </a:solidFill>
              </a:rPr>
              <a:t>s</a:t>
            </a:r>
            <a:r>
              <a:rPr lang="en-US" sz="2400" dirty="0"/>
              <a:t> below the mean</a:t>
            </a:r>
          </a:p>
        </p:txBody>
      </p:sp>
      <p:sp>
        <p:nvSpPr>
          <p:cNvPr id="4" name="Rectangle 2"/>
          <p:cNvSpPr txBox="1">
            <a:spLocks noChangeArrowheads="1"/>
          </p:cNvSpPr>
          <p:nvPr/>
        </p:nvSpPr>
        <p:spPr>
          <a:xfrm>
            <a:off x="668383" y="0"/>
            <a:ext cx="10515600" cy="132556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Antique Olive Compact" pitchFamily="34" charset="0"/>
                <a:ea typeface="+mj-ea"/>
                <a:cs typeface="+mj-cs"/>
              </a:rPr>
              <a:t>Descriptive Statistics</a:t>
            </a:r>
            <a:endParaRPr kumimoji="0" lang="en-US" sz="4400" b="0"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Antique Olive Compact" pitchFamily="34" charset="0"/>
              <a:ea typeface="+mj-ea"/>
              <a:cs typeface="+mj-cs"/>
            </a:endParaRPr>
          </a:p>
        </p:txBody>
      </p:sp>
    </p:spTree>
  </p:cSld>
  <p:clrMapOvr>
    <a:masterClrMapping/>
  </p:clrMapOvr>
  <p:transition>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a:xfrm>
            <a:off x="459376" y="1028791"/>
            <a:ext cx="11427823" cy="5502638"/>
          </a:xfrm>
        </p:spPr>
        <p:txBody>
          <a:bodyPr>
            <a:normAutofit/>
          </a:bodyPr>
          <a:lstStyle/>
          <a:p>
            <a:pPr>
              <a:lnSpc>
                <a:spcPct val="90000"/>
              </a:lnSpc>
            </a:pPr>
            <a:r>
              <a:rPr lang="en-US" sz="3200" b="1" dirty="0">
                <a:solidFill>
                  <a:srgbClr val="FF0000"/>
                </a:solidFill>
              </a:rPr>
              <a:t>Correlation or </a:t>
            </a:r>
            <a:r>
              <a:rPr lang="en-US" sz="3200" b="1" dirty="0" err="1">
                <a:solidFill>
                  <a:srgbClr val="FF0000"/>
                </a:solidFill>
              </a:rPr>
              <a:t>Covariation</a:t>
            </a:r>
            <a:endParaRPr lang="en-US" sz="3200" b="1" dirty="0">
              <a:solidFill>
                <a:srgbClr val="FF0000"/>
              </a:solidFill>
            </a:endParaRPr>
          </a:p>
          <a:p>
            <a:pPr>
              <a:lnSpc>
                <a:spcPct val="90000"/>
              </a:lnSpc>
            </a:pPr>
            <a:endParaRPr lang="en-US" sz="900" dirty="0"/>
          </a:p>
          <a:p>
            <a:pPr lvl="1">
              <a:lnSpc>
                <a:spcPct val="90000"/>
              </a:lnSpc>
            </a:pPr>
            <a:r>
              <a:rPr lang="en-US" sz="2800" dirty="0"/>
              <a:t>A correlation coefficient is a statistical summary of the degree or magnitude and direction of the relationship or association between two variables</a:t>
            </a:r>
          </a:p>
          <a:p>
            <a:pPr lvl="1">
              <a:lnSpc>
                <a:spcPct val="90000"/>
              </a:lnSpc>
            </a:pPr>
            <a:endParaRPr lang="en-US" sz="2800" dirty="0"/>
          </a:p>
          <a:p>
            <a:pPr lvl="1">
              <a:lnSpc>
                <a:spcPct val="90000"/>
              </a:lnSpc>
            </a:pPr>
            <a:r>
              <a:rPr lang="en-US" sz="2800" dirty="0"/>
              <a:t>It is possible to have a negative or positive correlation</a:t>
            </a:r>
          </a:p>
          <a:p>
            <a:pPr lvl="1">
              <a:lnSpc>
                <a:spcPct val="90000"/>
              </a:lnSpc>
            </a:pPr>
            <a:endParaRPr lang="en-US" sz="2800" dirty="0"/>
          </a:p>
          <a:p>
            <a:pPr>
              <a:lnSpc>
                <a:spcPct val="90000"/>
              </a:lnSpc>
            </a:pPr>
            <a:r>
              <a:rPr lang="en-US" sz="3200" b="1" dirty="0">
                <a:solidFill>
                  <a:srgbClr val="FF0000"/>
                </a:solidFill>
              </a:rPr>
              <a:t>Linear Regression</a:t>
            </a:r>
          </a:p>
          <a:p>
            <a:pPr lvl="1">
              <a:lnSpc>
                <a:spcPct val="90000"/>
              </a:lnSpc>
            </a:pPr>
            <a:r>
              <a:rPr lang="en-US" sz="2800" dirty="0"/>
              <a:t>The purpose of a regression equation is to make predictions on a new sample of observations from the findings on a previous sample</a:t>
            </a:r>
          </a:p>
        </p:txBody>
      </p:sp>
      <p:sp>
        <p:nvSpPr>
          <p:cNvPr id="4" name="Rectangle 2"/>
          <p:cNvSpPr txBox="1">
            <a:spLocks noChangeArrowheads="1"/>
          </p:cNvSpPr>
          <p:nvPr/>
        </p:nvSpPr>
        <p:spPr>
          <a:xfrm>
            <a:off x="668383" y="0"/>
            <a:ext cx="10515600" cy="132556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Antique Olive Compact" pitchFamily="34" charset="0"/>
                <a:ea typeface="+mj-ea"/>
                <a:cs typeface="+mj-cs"/>
              </a:rPr>
              <a:t>Descriptive Statistics</a:t>
            </a:r>
            <a:endParaRPr kumimoji="0" lang="en-US" sz="4400" b="0"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Antique Olive Compact" pitchFamily="34" charset="0"/>
              <a:ea typeface="+mj-ea"/>
              <a:cs typeface="+mj-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427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427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4275">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42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2090073" y="256448"/>
            <a:ext cx="8647612"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GB" altLang="en-US" sz="6000" b="1" dirty="0" smtClean="0">
                <a:solidFill>
                  <a:srgbClr val="0070C0"/>
                </a:solidFill>
                <a:effectLst>
                  <a:outerShdw blurRad="38100" dist="38100" dir="2700000" algn="tl">
                    <a:srgbClr val="000000">
                      <a:alpha val="43137"/>
                    </a:srgbClr>
                  </a:outerShdw>
                </a:effectLst>
                <a:latin typeface="Arial Black" pitchFamily="34" charset="0"/>
              </a:rPr>
              <a:t>What is sample?</a:t>
            </a:r>
            <a:endParaRPr lang="en-US" altLang="en-US" sz="6000" b="1" dirty="0">
              <a:solidFill>
                <a:srgbClr val="0070C0"/>
              </a:solidFill>
              <a:effectLst>
                <a:outerShdw blurRad="38100" dist="38100" dir="2700000" algn="tl">
                  <a:srgbClr val="000000">
                    <a:alpha val="43137"/>
                  </a:srgbClr>
                </a:outerShdw>
              </a:effectLst>
              <a:latin typeface="Arial Black" pitchFamily="34" charset="0"/>
            </a:endParaRPr>
          </a:p>
        </p:txBody>
      </p:sp>
      <p:sp>
        <p:nvSpPr>
          <p:cNvPr id="7" name="Rectangle 5"/>
          <p:cNvSpPr>
            <a:spLocks noChangeArrowheads="1"/>
          </p:cNvSpPr>
          <p:nvPr/>
        </p:nvSpPr>
        <p:spPr bwMode="auto">
          <a:xfrm>
            <a:off x="1398493" y="1712259"/>
            <a:ext cx="9722225" cy="42934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lang="en-US" altLang="en-US" sz="2600" b="1" dirty="0" smtClean="0">
                <a:solidFill>
                  <a:schemeClr val="accent2">
                    <a:lumMod val="75000"/>
                  </a:schemeClr>
                </a:solidFill>
                <a:latin typeface="Tahoma" panose="020B0604030504040204" pitchFamily="34" charset="0"/>
                <a:cs typeface="Tahoma" panose="020B0604030504040204" pitchFamily="34" charset="0"/>
              </a:rPr>
              <a:t>A sample is a portion of the whole and, if properly taken, is representative of the whole. </a:t>
            </a:r>
            <a:r>
              <a:rPr lang="en-US" altLang="en-US" sz="2600" dirty="0" smtClean="0">
                <a:latin typeface="Tahoma" panose="020B0604030504040204" pitchFamily="34" charset="0"/>
                <a:cs typeface="Tahoma" panose="020B0604030504040204" pitchFamily="34" charset="0"/>
              </a:rPr>
              <a:t>For various reasons researchers often prefer to work with a sample of the population instead of entire population.</a:t>
            </a:r>
          </a:p>
          <a:p>
            <a:pPr algn="just" eaLnBrk="1" hangingPunct="1">
              <a:spcBef>
                <a:spcPct val="50000"/>
              </a:spcBef>
              <a:buFontTx/>
              <a:buNone/>
            </a:pPr>
            <a:r>
              <a:rPr lang="en-US" altLang="en-US" sz="2600" dirty="0" smtClean="0">
                <a:latin typeface="Tahoma" panose="020B0604030504040204" pitchFamily="34" charset="0"/>
                <a:cs typeface="Tahoma" panose="020B0604030504040204" pitchFamily="34" charset="0"/>
              </a:rPr>
              <a:t>Example: In conducting quality control experiments to determine the average life of light bulbs, a light bulb manufacturer might </a:t>
            </a:r>
            <a:r>
              <a:rPr lang="en-US" altLang="en-US" sz="2600" dirty="0" smtClean="0">
                <a:solidFill>
                  <a:srgbClr val="00B0F0"/>
                </a:solidFill>
                <a:latin typeface="Tahoma" panose="020B0604030504040204" pitchFamily="34" charset="0"/>
                <a:cs typeface="Tahoma" panose="020B0604030504040204" pitchFamily="34" charset="0"/>
              </a:rPr>
              <a:t>randomly sample </a:t>
            </a:r>
            <a:r>
              <a:rPr lang="en-US" altLang="en-US" sz="2600" dirty="0" smtClean="0">
                <a:latin typeface="Tahoma" panose="020B0604030504040204" pitchFamily="34" charset="0"/>
                <a:cs typeface="Tahoma" panose="020B0604030504040204" pitchFamily="34" charset="0"/>
              </a:rPr>
              <a:t>only 75 light bulbs during a production run. Because of time and money limitations, a human resources manager might take a random sample of 40 employees instead of using  a census to measure company morale. </a:t>
            </a:r>
            <a:endParaRPr lang="en-US" altLang="en-US" sz="2600" dirty="0">
              <a:latin typeface="Tahoma" panose="020B0604030504040204" pitchFamily="34" charset="0"/>
              <a:cs typeface="Tahoma" panose="020B0604030504040204" pitchFamily="34" charset="0"/>
            </a:endParaRPr>
          </a:p>
        </p:txBody>
      </p:sp>
    </p:spTree>
    <p:extLst>
      <p:ext uri="{BB962C8B-B14F-4D97-AF65-F5344CB8AC3E}">
        <p14:creationId xmlns="" xmlns:p14="http://schemas.microsoft.com/office/powerpoint/2010/main" val="21537228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63434" y="0"/>
            <a:ext cx="11353800" cy="1346109"/>
          </a:xfrm>
        </p:spPr>
        <p:txBody>
          <a:bodyPr/>
          <a:lstStyle/>
          <a:p>
            <a:r>
              <a:rPr lang="en-US" dirty="0">
                <a:solidFill>
                  <a:srgbClr val="0070C0"/>
                </a:solidFill>
                <a:latin typeface="Antique Olive Compact" pitchFamily="34" charset="0"/>
              </a:rPr>
              <a:t>Inferential Statistics: Sampling</a:t>
            </a:r>
          </a:p>
        </p:txBody>
      </p:sp>
      <p:sp>
        <p:nvSpPr>
          <p:cNvPr id="72707" name="Rectangle 3"/>
          <p:cNvSpPr>
            <a:spLocks noGrp="1" noChangeArrowheads="1"/>
          </p:cNvSpPr>
          <p:nvPr>
            <p:ph type="body" idx="1"/>
          </p:nvPr>
        </p:nvSpPr>
        <p:spPr>
          <a:xfrm>
            <a:off x="537753" y="1224733"/>
            <a:ext cx="11205755" cy="5163004"/>
          </a:xfrm>
        </p:spPr>
        <p:txBody>
          <a:bodyPr>
            <a:noAutofit/>
          </a:bodyPr>
          <a:lstStyle/>
          <a:p>
            <a:pPr>
              <a:lnSpc>
                <a:spcPct val="90000"/>
              </a:lnSpc>
            </a:pPr>
            <a:r>
              <a:rPr lang="en-US" sz="3200" b="1" dirty="0">
                <a:solidFill>
                  <a:srgbClr val="FF0000"/>
                </a:solidFill>
              </a:rPr>
              <a:t>Sampling relates </a:t>
            </a:r>
            <a:r>
              <a:rPr lang="en-US" sz="3200" dirty="0"/>
              <a:t>to the degree to which those surveyed are representative of a specific population</a:t>
            </a:r>
          </a:p>
          <a:p>
            <a:pPr>
              <a:lnSpc>
                <a:spcPct val="90000"/>
              </a:lnSpc>
            </a:pPr>
            <a:endParaRPr lang="en-US" sz="3200" dirty="0"/>
          </a:p>
          <a:p>
            <a:pPr>
              <a:lnSpc>
                <a:spcPct val="90000"/>
              </a:lnSpc>
            </a:pPr>
            <a:r>
              <a:rPr lang="en-US" sz="3200" dirty="0"/>
              <a:t>The </a:t>
            </a:r>
            <a:r>
              <a:rPr lang="en-US" sz="3200" b="1" i="1" dirty="0">
                <a:solidFill>
                  <a:srgbClr val="FF0000"/>
                </a:solidFill>
              </a:rPr>
              <a:t>sample frame</a:t>
            </a:r>
            <a:r>
              <a:rPr lang="en-US" sz="3200" b="1" dirty="0">
                <a:solidFill>
                  <a:srgbClr val="FF0000"/>
                </a:solidFill>
              </a:rPr>
              <a:t> </a:t>
            </a:r>
            <a:r>
              <a:rPr lang="en-US" sz="3200" dirty="0"/>
              <a:t>is the set of people who have the chance to respond to the survey</a:t>
            </a:r>
          </a:p>
          <a:p>
            <a:pPr>
              <a:lnSpc>
                <a:spcPct val="90000"/>
              </a:lnSpc>
            </a:pPr>
            <a:endParaRPr lang="en-US" sz="3200" dirty="0"/>
          </a:p>
          <a:p>
            <a:pPr>
              <a:lnSpc>
                <a:spcPct val="90000"/>
              </a:lnSpc>
            </a:pPr>
            <a:r>
              <a:rPr lang="en-US" sz="3200" dirty="0"/>
              <a:t>A question related to external validity is the degree to which the sample frame corresponds to the population to which the researcher wants to apply the results (Fowler, 1988)</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655320" y="0"/>
            <a:ext cx="10515600" cy="1325563"/>
          </a:xfrm>
        </p:spPr>
        <p:txBody>
          <a:bodyPr/>
          <a:lstStyle/>
          <a:p>
            <a:r>
              <a:rPr lang="en-US" b="1" dirty="0">
                <a:solidFill>
                  <a:srgbClr val="0070C0"/>
                </a:solidFill>
                <a:latin typeface="Antique Olive Compact" pitchFamily="34" charset="0"/>
              </a:rPr>
              <a:t>Sampling</a:t>
            </a:r>
          </a:p>
        </p:txBody>
      </p:sp>
      <p:sp>
        <p:nvSpPr>
          <p:cNvPr id="73731" name="Rectangle 3"/>
          <p:cNvSpPr>
            <a:spLocks noGrp="1" noChangeArrowheads="1"/>
          </p:cNvSpPr>
          <p:nvPr>
            <p:ph type="body" idx="1"/>
          </p:nvPr>
        </p:nvSpPr>
        <p:spPr/>
        <p:txBody>
          <a:bodyPr>
            <a:normAutofit lnSpcReduction="10000"/>
          </a:bodyPr>
          <a:lstStyle/>
          <a:p>
            <a:pPr>
              <a:lnSpc>
                <a:spcPct val="90000"/>
              </a:lnSpc>
            </a:pPr>
            <a:r>
              <a:rPr lang="en-US" sz="3600" dirty="0"/>
              <a:t>Two basic types: probability and non-probability</a:t>
            </a:r>
          </a:p>
          <a:p>
            <a:pPr>
              <a:lnSpc>
                <a:spcPct val="90000"/>
              </a:lnSpc>
            </a:pPr>
            <a:endParaRPr lang="en-US" sz="3600" dirty="0"/>
          </a:p>
          <a:p>
            <a:pPr>
              <a:lnSpc>
                <a:spcPct val="90000"/>
              </a:lnSpc>
            </a:pPr>
            <a:r>
              <a:rPr lang="en-US" sz="3600" b="1" u="sng" dirty="0">
                <a:solidFill>
                  <a:srgbClr val="C00000"/>
                </a:solidFill>
              </a:rPr>
              <a:t>Probability sampling </a:t>
            </a:r>
            <a:r>
              <a:rPr lang="en-US" sz="3600" dirty="0"/>
              <a:t>can include random sampling, stratified random sampling, and cluster sampling</a:t>
            </a:r>
          </a:p>
          <a:p>
            <a:pPr>
              <a:lnSpc>
                <a:spcPct val="90000"/>
              </a:lnSpc>
            </a:pPr>
            <a:endParaRPr lang="en-US" sz="3600" dirty="0"/>
          </a:p>
          <a:p>
            <a:pPr>
              <a:lnSpc>
                <a:spcPct val="90000"/>
              </a:lnSpc>
            </a:pPr>
            <a:r>
              <a:rPr lang="en-US" sz="3600" b="1" u="sng" dirty="0">
                <a:solidFill>
                  <a:srgbClr val="C00000"/>
                </a:solidFill>
              </a:rPr>
              <a:t>Non-probability sampling </a:t>
            </a:r>
            <a:r>
              <a:rPr lang="en-US" sz="3600" dirty="0"/>
              <a:t>can include quota sampling, haphazard sampling, and convenience sampling</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838200" y="0"/>
            <a:ext cx="10515600" cy="1325563"/>
          </a:xfrm>
        </p:spPr>
        <p:txBody>
          <a:bodyPr/>
          <a:lstStyle/>
          <a:p>
            <a:r>
              <a:rPr lang="en-US" dirty="0">
                <a:solidFill>
                  <a:srgbClr val="0070C0"/>
                </a:solidFill>
                <a:latin typeface="Antique Olive Compact" pitchFamily="34" charset="0"/>
              </a:rPr>
              <a:t>Random Sampling</a:t>
            </a:r>
          </a:p>
        </p:txBody>
      </p:sp>
      <p:sp>
        <p:nvSpPr>
          <p:cNvPr id="74755" name="Rectangle 3"/>
          <p:cNvSpPr>
            <a:spLocks noGrp="1" noChangeArrowheads="1"/>
          </p:cNvSpPr>
          <p:nvPr>
            <p:ph type="body" idx="1"/>
          </p:nvPr>
        </p:nvSpPr>
        <p:spPr>
          <a:xfrm>
            <a:off x="838199" y="1825624"/>
            <a:ext cx="11009811" cy="4483735"/>
          </a:xfrm>
        </p:spPr>
        <p:txBody>
          <a:bodyPr>
            <a:normAutofit/>
          </a:bodyPr>
          <a:lstStyle/>
          <a:p>
            <a:r>
              <a:rPr lang="en-US" sz="4000" dirty="0"/>
              <a:t>Every unit has an equal chance of selection</a:t>
            </a:r>
          </a:p>
          <a:p>
            <a:endParaRPr lang="en-US" sz="4000" dirty="0"/>
          </a:p>
          <a:p>
            <a:r>
              <a:rPr lang="en-US" sz="4000" dirty="0"/>
              <a:t>Although it is relatively simple, members of specific subgroups may not be included in appropriate proportions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746760" y="-169816"/>
            <a:ext cx="10515600" cy="1690688"/>
          </a:xfrm>
        </p:spPr>
        <p:txBody>
          <a:bodyPr/>
          <a:lstStyle/>
          <a:p>
            <a:r>
              <a:rPr lang="en-US" dirty="0">
                <a:solidFill>
                  <a:srgbClr val="0070C0"/>
                </a:solidFill>
                <a:latin typeface="Antique Olive Compact" pitchFamily="34" charset="0"/>
              </a:rPr>
              <a:t>Stratified Random Sampling</a:t>
            </a:r>
          </a:p>
        </p:txBody>
      </p:sp>
      <p:sp>
        <p:nvSpPr>
          <p:cNvPr id="75779" name="Rectangle 3"/>
          <p:cNvSpPr>
            <a:spLocks noGrp="1" noChangeArrowheads="1"/>
          </p:cNvSpPr>
          <p:nvPr>
            <p:ph type="body" idx="1"/>
          </p:nvPr>
        </p:nvSpPr>
        <p:spPr>
          <a:xfrm>
            <a:off x="681445" y="1538242"/>
            <a:ext cx="10879183" cy="4431484"/>
          </a:xfrm>
        </p:spPr>
        <p:txBody>
          <a:bodyPr>
            <a:normAutofit/>
          </a:bodyPr>
          <a:lstStyle/>
          <a:p>
            <a:pPr>
              <a:lnSpc>
                <a:spcPct val="90000"/>
              </a:lnSpc>
            </a:pPr>
            <a:r>
              <a:rPr lang="en-US" sz="3600" dirty="0"/>
              <a:t>The population is grouped according to meaningful characteristics or strata</a:t>
            </a:r>
          </a:p>
          <a:p>
            <a:pPr>
              <a:lnSpc>
                <a:spcPct val="90000"/>
              </a:lnSpc>
            </a:pPr>
            <a:endParaRPr lang="en-US" sz="3600" dirty="0"/>
          </a:p>
          <a:p>
            <a:pPr>
              <a:lnSpc>
                <a:spcPct val="90000"/>
              </a:lnSpc>
            </a:pPr>
            <a:r>
              <a:rPr lang="en-US" sz="3600" dirty="0"/>
              <a:t>This method is more likely to reflect the general population, and subgroup analysis is possible</a:t>
            </a:r>
          </a:p>
          <a:p>
            <a:pPr>
              <a:lnSpc>
                <a:spcPct val="90000"/>
              </a:lnSpc>
            </a:pPr>
            <a:endParaRPr lang="en-US" sz="3600" dirty="0"/>
          </a:p>
          <a:p>
            <a:pPr>
              <a:lnSpc>
                <a:spcPct val="90000"/>
              </a:lnSpc>
            </a:pPr>
            <a:r>
              <a:rPr lang="en-US" sz="3600" dirty="0"/>
              <a:t>However, it can be </a:t>
            </a:r>
            <a:r>
              <a:rPr lang="en-US" sz="3600" dirty="0">
                <a:solidFill>
                  <a:srgbClr val="C00000"/>
                </a:solidFill>
              </a:rPr>
              <a:t>time consuming </a:t>
            </a:r>
            <a:r>
              <a:rPr lang="en-US" sz="3600" dirty="0"/>
              <a:t>and </a:t>
            </a:r>
            <a:r>
              <a:rPr lang="en-US" sz="3600" dirty="0">
                <a:solidFill>
                  <a:srgbClr val="C00000"/>
                </a:solidFill>
              </a:rPr>
              <a:t>costly</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864325" y="0"/>
            <a:ext cx="10515600" cy="1325563"/>
          </a:xfrm>
        </p:spPr>
        <p:txBody>
          <a:bodyPr/>
          <a:lstStyle/>
          <a:p>
            <a:r>
              <a:rPr lang="en-US" dirty="0">
                <a:solidFill>
                  <a:srgbClr val="0070C0"/>
                </a:solidFill>
                <a:effectLst>
                  <a:outerShdw blurRad="38100" dist="38100" dir="2700000" algn="tl">
                    <a:srgbClr val="000000">
                      <a:alpha val="43137"/>
                    </a:srgbClr>
                  </a:outerShdw>
                </a:effectLst>
                <a:latin typeface="Antique Olive Compact" pitchFamily="34" charset="0"/>
              </a:rPr>
              <a:t>Systematic Sampling</a:t>
            </a:r>
          </a:p>
        </p:txBody>
      </p:sp>
      <p:sp>
        <p:nvSpPr>
          <p:cNvPr id="76803" name="Rectangle 3"/>
          <p:cNvSpPr>
            <a:spLocks noGrp="1" noChangeArrowheads="1"/>
          </p:cNvSpPr>
          <p:nvPr>
            <p:ph type="body" idx="1"/>
          </p:nvPr>
        </p:nvSpPr>
        <p:spPr>
          <a:xfrm>
            <a:off x="459377" y="1120231"/>
            <a:ext cx="11192692" cy="4901746"/>
          </a:xfrm>
        </p:spPr>
        <p:txBody>
          <a:bodyPr>
            <a:normAutofit/>
          </a:bodyPr>
          <a:lstStyle/>
          <a:p>
            <a:pPr>
              <a:lnSpc>
                <a:spcPct val="90000"/>
              </a:lnSpc>
            </a:pPr>
            <a:r>
              <a:rPr lang="en-US" sz="3600" dirty="0"/>
              <a:t>Every </a:t>
            </a:r>
            <a:r>
              <a:rPr lang="en-US" sz="3600" dirty="0" err="1"/>
              <a:t>x</a:t>
            </a:r>
            <a:r>
              <a:rPr lang="en-US" sz="3600" baseline="30000" dirty="0" err="1"/>
              <a:t>th</a:t>
            </a:r>
            <a:r>
              <a:rPr lang="en-US" sz="3600" dirty="0"/>
              <a:t> unit is selected </a:t>
            </a:r>
          </a:p>
          <a:p>
            <a:pPr lvl="1">
              <a:lnSpc>
                <a:spcPct val="90000"/>
              </a:lnSpc>
            </a:pPr>
            <a:r>
              <a:rPr lang="en-US" sz="3200" dirty="0"/>
              <a:t>(e.g., every other person entering the Swamp at Gate 1 was selected)</a:t>
            </a:r>
          </a:p>
          <a:p>
            <a:pPr>
              <a:lnSpc>
                <a:spcPct val="90000"/>
              </a:lnSpc>
            </a:pPr>
            <a:endParaRPr lang="en-US" sz="3600" dirty="0"/>
          </a:p>
          <a:p>
            <a:pPr>
              <a:lnSpc>
                <a:spcPct val="90000"/>
              </a:lnSpc>
            </a:pPr>
            <a:r>
              <a:rPr lang="en-US" sz="3600" dirty="0"/>
              <a:t>The method is convenient and close to random sampling if the starting point is randomly chosen</a:t>
            </a:r>
          </a:p>
          <a:p>
            <a:pPr>
              <a:lnSpc>
                <a:spcPct val="90000"/>
              </a:lnSpc>
            </a:pPr>
            <a:endParaRPr lang="en-US" sz="3600" dirty="0"/>
          </a:p>
          <a:p>
            <a:pPr>
              <a:lnSpc>
                <a:spcPct val="90000"/>
              </a:lnSpc>
            </a:pPr>
            <a:r>
              <a:rPr lang="en-US" sz="3600" dirty="0"/>
              <a:t>Recurring patterns can occur and should be examined</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98566" y="234497"/>
            <a:ext cx="10515600" cy="1325563"/>
          </a:xfrm>
        </p:spPr>
        <p:txBody>
          <a:bodyPr/>
          <a:lstStyle/>
          <a:p>
            <a:r>
              <a:rPr lang="en-US" b="1" dirty="0">
                <a:solidFill>
                  <a:srgbClr val="0070C0"/>
                </a:solidFill>
                <a:effectLst>
                  <a:outerShdw blurRad="38100" dist="38100" dir="2700000" algn="tl">
                    <a:srgbClr val="000000">
                      <a:alpha val="43137"/>
                    </a:srgbClr>
                  </a:outerShdw>
                </a:effectLst>
                <a:latin typeface="Antique Olive Compact" pitchFamily="34" charset="0"/>
              </a:rPr>
              <a:t>Cluster/Multistage Sampling</a:t>
            </a:r>
          </a:p>
        </p:txBody>
      </p:sp>
      <p:sp>
        <p:nvSpPr>
          <p:cNvPr id="77827" name="Rectangle 3"/>
          <p:cNvSpPr>
            <a:spLocks noGrp="1" noChangeArrowheads="1"/>
          </p:cNvSpPr>
          <p:nvPr>
            <p:ph type="body" idx="1"/>
          </p:nvPr>
        </p:nvSpPr>
        <p:spPr/>
        <p:txBody>
          <a:bodyPr>
            <a:normAutofit/>
          </a:bodyPr>
          <a:lstStyle/>
          <a:p>
            <a:r>
              <a:rPr lang="en-US" sz="4400" dirty="0"/>
              <a:t>Natural groups are sampled and then their members are sampled</a:t>
            </a:r>
          </a:p>
          <a:p>
            <a:endParaRPr lang="en-US" sz="4400" dirty="0"/>
          </a:p>
          <a:p>
            <a:r>
              <a:rPr lang="en-US" sz="4400" dirty="0"/>
              <a:t>This method is convenient and can use existing units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506" name="Picture 2" descr="Image result for convenience sampling examples"/>
          <p:cNvPicPr>
            <a:picLocks noChangeAspect="1" noChangeArrowheads="1"/>
          </p:cNvPicPr>
          <p:nvPr/>
        </p:nvPicPr>
        <p:blipFill>
          <a:blip r:embed="rId2" cstate="print"/>
          <a:srcRect r="10800"/>
          <a:stretch>
            <a:fillRect/>
          </a:stretch>
        </p:blipFill>
        <p:spPr bwMode="auto">
          <a:xfrm>
            <a:off x="6477998" y="997721"/>
            <a:ext cx="5745522" cy="3848599"/>
          </a:xfrm>
          <a:prstGeom prst="rect">
            <a:avLst/>
          </a:prstGeom>
          <a:noFill/>
        </p:spPr>
      </p:pic>
      <p:sp>
        <p:nvSpPr>
          <p:cNvPr id="78850" name="Rectangle 2"/>
          <p:cNvSpPr>
            <a:spLocks noGrp="1" noChangeArrowheads="1"/>
          </p:cNvSpPr>
          <p:nvPr>
            <p:ph type="title"/>
          </p:nvPr>
        </p:nvSpPr>
        <p:spPr>
          <a:xfrm>
            <a:off x="903514" y="-339633"/>
            <a:ext cx="10515600" cy="1690688"/>
          </a:xfrm>
        </p:spPr>
        <p:txBody>
          <a:bodyPr/>
          <a:lstStyle/>
          <a:p>
            <a:r>
              <a:rPr lang="en-US" b="1" dirty="0">
                <a:solidFill>
                  <a:srgbClr val="0070C0"/>
                </a:solidFill>
                <a:effectLst>
                  <a:outerShdw blurRad="38100" dist="38100" dir="2700000" algn="tl">
                    <a:srgbClr val="000000">
                      <a:alpha val="43137"/>
                    </a:srgbClr>
                  </a:outerShdw>
                </a:effectLst>
                <a:latin typeface="Antique Olive Compact" pitchFamily="34" charset="0"/>
              </a:rPr>
              <a:t>Convenience Sampling</a:t>
            </a:r>
          </a:p>
        </p:txBody>
      </p:sp>
      <p:sp>
        <p:nvSpPr>
          <p:cNvPr id="78851" name="Rectangle 3"/>
          <p:cNvSpPr>
            <a:spLocks noGrp="1" noChangeArrowheads="1"/>
          </p:cNvSpPr>
          <p:nvPr>
            <p:ph type="body" idx="1"/>
          </p:nvPr>
        </p:nvSpPr>
        <p:spPr>
          <a:xfrm>
            <a:off x="315684" y="950413"/>
            <a:ext cx="10970623" cy="5372009"/>
          </a:xfrm>
        </p:spPr>
        <p:txBody>
          <a:bodyPr>
            <a:normAutofit/>
          </a:bodyPr>
          <a:lstStyle/>
          <a:p>
            <a:pPr>
              <a:lnSpc>
                <a:spcPct val="90000"/>
              </a:lnSpc>
            </a:pPr>
            <a:r>
              <a:rPr lang="en-US" dirty="0"/>
              <a:t>This method uses readily available groups or units of individuals</a:t>
            </a:r>
          </a:p>
          <a:p>
            <a:pPr>
              <a:lnSpc>
                <a:spcPct val="90000"/>
              </a:lnSpc>
            </a:pPr>
            <a:endParaRPr lang="en-US" dirty="0"/>
          </a:p>
          <a:p>
            <a:pPr>
              <a:lnSpc>
                <a:spcPct val="90000"/>
              </a:lnSpc>
            </a:pPr>
            <a:r>
              <a:rPr lang="en-US" dirty="0"/>
              <a:t>It is practical and easy to use</a:t>
            </a:r>
          </a:p>
          <a:p>
            <a:pPr>
              <a:lnSpc>
                <a:spcPct val="90000"/>
              </a:lnSpc>
            </a:pPr>
            <a:endParaRPr lang="en-US" dirty="0"/>
          </a:p>
          <a:p>
            <a:pPr>
              <a:lnSpc>
                <a:spcPct val="90000"/>
              </a:lnSpc>
            </a:pPr>
            <a:r>
              <a:rPr lang="en-US" dirty="0"/>
              <a:t>However, it may produce a biased sample</a:t>
            </a:r>
          </a:p>
          <a:p>
            <a:pPr>
              <a:lnSpc>
                <a:spcPct val="90000"/>
              </a:lnSpc>
            </a:pPr>
            <a:endParaRPr lang="en-US" dirty="0"/>
          </a:p>
          <a:p>
            <a:pPr>
              <a:lnSpc>
                <a:spcPct val="100000"/>
              </a:lnSpc>
              <a:spcBef>
                <a:spcPts val="0"/>
              </a:spcBef>
            </a:pPr>
            <a:r>
              <a:rPr lang="en-US" dirty="0"/>
              <a:t>Convenience sampling can be perfectly </a:t>
            </a:r>
            <a:endParaRPr lang="en-US" dirty="0" smtClean="0"/>
          </a:p>
          <a:p>
            <a:pPr>
              <a:lnSpc>
                <a:spcPct val="100000"/>
              </a:lnSpc>
              <a:spcBef>
                <a:spcPts val="0"/>
              </a:spcBef>
              <a:buNone/>
            </a:pPr>
            <a:r>
              <a:rPr lang="en-US" dirty="0" smtClean="0"/>
              <a:t>    acceptable </a:t>
            </a:r>
            <a:r>
              <a:rPr lang="en-US" dirty="0"/>
              <a:t>if the purpose of the research is to test a hypothesis that certain variables are related to one another</a:t>
            </a:r>
          </a:p>
        </p:txBody>
      </p:sp>
      <p:sp>
        <p:nvSpPr>
          <p:cNvPr id="5" name="Rectangle 4"/>
          <p:cNvSpPr/>
          <p:nvPr/>
        </p:nvSpPr>
        <p:spPr>
          <a:xfrm>
            <a:off x="11129555" y="3644537"/>
            <a:ext cx="1254034" cy="1332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838200" y="-39828"/>
            <a:ext cx="10515600" cy="1325563"/>
          </a:xfrm>
        </p:spPr>
        <p:txBody>
          <a:bodyPr/>
          <a:lstStyle/>
          <a:p>
            <a:r>
              <a:rPr lang="en-US" b="1" dirty="0">
                <a:solidFill>
                  <a:srgbClr val="0070C0"/>
                </a:solidFill>
                <a:effectLst>
                  <a:outerShdw blurRad="38100" dist="38100" dir="2700000" algn="tl">
                    <a:srgbClr val="000000">
                      <a:alpha val="43137"/>
                    </a:srgbClr>
                  </a:outerShdw>
                </a:effectLst>
                <a:latin typeface="Antique Olive Compact" pitchFamily="34" charset="0"/>
              </a:rPr>
              <a:t>Snowball Sampling</a:t>
            </a:r>
          </a:p>
        </p:txBody>
      </p:sp>
      <p:sp>
        <p:nvSpPr>
          <p:cNvPr id="79875" name="Rectangle 3"/>
          <p:cNvSpPr>
            <a:spLocks noGrp="1" noChangeArrowheads="1"/>
          </p:cNvSpPr>
          <p:nvPr>
            <p:ph type="body" idx="1"/>
          </p:nvPr>
        </p:nvSpPr>
        <p:spPr>
          <a:xfrm>
            <a:off x="746760" y="1211671"/>
            <a:ext cx="10515600" cy="4351338"/>
          </a:xfrm>
        </p:spPr>
        <p:txBody>
          <a:bodyPr/>
          <a:lstStyle/>
          <a:p>
            <a:r>
              <a:rPr lang="en-US" dirty="0"/>
              <a:t>Previously identified members identify others</a:t>
            </a:r>
          </a:p>
          <a:p>
            <a:endParaRPr lang="en-US" dirty="0"/>
          </a:p>
          <a:p>
            <a:r>
              <a:rPr lang="en-US" dirty="0"/>
              <a:t>This method is useful when a list of potential names is difficult to obtain</a:t>
            </a:r>
          </a:p>
          <a:p>
            <a:endParaRPr lang="en-US" dirty="0"/>
          </a:p>
          <a:p>
            <a:r>
              <a:rPr lang="en-US" dirty="0"/>
              <a:t>However, it may produce a biased </a:t>
            </a:r>
            <a:r>
              <a:rPr lang="en-US" dirty="0" smtClean="0"/>
              <a:t>sample</a:t>
            </a:r>
            <a:endParaRPr lang="en-US" dirty="0"/>
          </a:p>
        </p:txBody>
      </p:sp>
      <p:pic>
        <p:nvPicPr>
          <p:cNvPr id="12290" name="Picture 2" descr="Related image"/>
          <p:cNvPicPr>
            <a:picLocks noChangeAspect="1" noChangeArrowheads="1"/>
          </p:cNvPicPr>
          <p:nvPr/>
        </p:nvPicPr>
        <p:blipFill>
          <a:blip r:embed="rId2" cstate="print"/>
          <a:srcRect t="13306" b="8131"/>
          <a:stretch>
            <a:fillRect/>
          </a:stretch>
        </p:blipFill>
        <p:spPr bwMode="auto">
          <a:xfrm>
            <a:off x="8072846" y="3706132"/>
            <a:ext cx="4119154" cy="3151868"/>
          </a:xfrm>
          <a:prstGeom prst="rect">
            <a:avLst/>
          </a:prstGeom>
          <a:noFill/>
        </p:spPr>
      </p:pic>
      <p:sp>
        <p:nvSpPr>
          <p:cNvPr id="12292" name="AutoShape 4" descr="Related image"/>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5234" name="Picture 2" descr="Related image"/>
          <p:cNvPicPr>
            <a:picLocks noChangeAspect="1" noChangeArrowheads="1"/>
          </p:cNvPicPr>
          <p:nvPr/>
        </p:nvPicPr>
        <p:blipFill>
          <a:blip r:embed="rId2" cstate="print"/>
          <a:srcRect t="8072" b="10556"/>
          <a:stretch>
            <a:fillRect/>
          </a:stretch>
        </p:blipFill>
        <p:spPr bwMode="auto">
          <a:xfrm>
            <a:off x="201706" y="386386"/>
            <a:ext cx="11476488" cy="6225809"/>
          </a:xfrm>
          <a:prstGeom prst="rect">
            <a:avLst/>
          </a:prstGeom>
          <a:noFill/>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descr="Image result for Snowball Sampling"/>
          <p:cNvPicPr>
            <a:picLocks noChangeAspect="1" noChangeArrowheads="1"/>
          </p:cNvPicPr>
          <p:nvPr/>
        </p:nvPicPr>
        <p:blipFill>
          <a:blip r:embed="rId2" cstate="print"/>
          <a:srcRect/>
          <a:stretch>
            <a:fillRect/>
          </a:stretch>
        </p:blipFill>
        <p:spPr bwMode="auto">
          <a:xfrm>
            <a:off x="1553300" y="32955"/>
            <a:ext cx="9092927" cy="682504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31505" y="53926"/>
            <a:ext cx="12160495"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GB" altLang="en-US" sz="4800" b="1" dirty="0" smtClean="0">
                <a:solidFill>
                  <a:srgbClr val="0070C0"/>
                </a:solidFill>
                <a:effectLst>
                  <a:outerShdw blurRad="38100" dist="38100" dir="2700000" algn="tl">
                    <a:srgbClr val="000000">
                      <a:alpha val="43137"/>
                    </a:srgbClr>
                  </a:outerShdw>
                </a:effectLst>
                <a:latin typeface="Arial Black" pitchFamily="34" charset="0"/>
              </a:rPr>
              <a:t>What is descriptive statistics?</a:t>
            </a:r>
            <a:endParaRPr lang="en-US" altLang="en-US" sz="4800" b="1" dirty="0">
              <a:solidFill>
                <a:srgbClr val="0070C0"/>
              </a:solidFill>
              <a:effectLst>
                <a:outerShdw blurRad="38100" dist="38100" dir="2700000" algn="tl">
                  <a:srgbClr val="000000">
                    <a:alpha val="43137"/>
                  </a:srgbClr>
                </a:outerShdw>
              </a:effectLst>
              <a:latin typeface="Arial Black" pitchFamily="34" charset="0"/>
            </a:endParaRPr>
          </a:p>
        </p:txBody>
      </p:sp>
      <p:sp>
        <p:nvSpPr>
          <p:cNvPr id="7" name="Rectangle 5"/>
          <p:cNvSpPr>
            <a:spLocks noChangeArrowheads="1"/>
          </p:cNvSpPr>
          <p:nvPr/>
        </p:nvSpPr>
        <p:spPr bwMode="auto">
          <a:xfrm>
            <a:off x="692331" y="1214513"/>
            <a:ext cx="10894423" cy="42473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50000"/>
              </a:spcBef>
              <a:buNone/>
            </a:pPr>
            <a:r>
              <a:rPr lang="en-US" altLang="en-US" sz="3600" dirty="0" smtClean="0">
                <a:latin typeface="Tahoma" panose="020B0604030504040204" pitchFamily="34" charset="0"/>
                <a:cs typeface="Tahoma" panose="020B0604030504040204" pitchFamily="34" charset="0"/>
              </a:rPr>
              <a:t>If a researcher is using data gathered on a group to describe or reach conclusions about the same group, the statistics are called </a:t>
            </a:r>
            <a:r>
              <a:rPr lang="en-US" altLang="en-US" sz="3600" dirty="0" smtClean="0">
                <a:solidFill>
                  <a:srgbClr val="FF0000"/>
                </a:solidFill>
                <a:latin typeface="Tahoma" panose="020B0604030504040204" pitchFamily="34" charset="0"/>
                <a:cs typeface="Tahoma" panose="020B0604030504040204" pitchFamily="34" charset="0"/>
              </a:rPr>
              <a:t>descriptive statistics</a:t>
            </a:r>
            <a:r>
              <a:rPr lang="en-US" altLang="en-US" sz="3600" dirty="0" smtClean="0">
                <a:latin typeface="Tahoma" panose="020B0604030504040204" pitchFamily="34" charset="0"/>
                <a:cs typeface="Tahoma" panose="020B0604030504040204" pitchFamily="34" charset="0"/>
              </a:rPr>
              <a:t>. </a:t>
            </a:r>
          </a:p>
          <a:p>
            <a:pPr algn="just">
              <a:spcBef>
                <a:spcPct val="50000"/>
              </a:spcBef>
              <a:buNone/>
            </a:pPr>
            <a:r>
              <a:rPr lang="en-US" altLang="en-US" sz="3600" dirty="0" smtClean="0">
                <a:latin typeface="Tahoma" panose="020B0604030504040204" pitchFamily="34" charset="0"/>
                <a:cs typeface="Tahoma" panose="020B0604030504040204" pitchFamily="34" charset="0"/>
              </a:rPr>
              <a:t>Example: If an instructor produces statistics to summarize a classes examination effort and uses those statistics to reach conclusions about the class only, the statistics are descriptive.</a:t>
            </a:r>
            <a:endParaRPr lang="en-US" altLang="en-US" sz="3600" dirty="0">
              <a:latin typeface="Tahoma" panose="020B0604030504040204" pitchFamily="34" charset="0"/>
              <a:cs typeface="Tahoma" panose="020B0604030504040204" pitchFamily="34" charset="0"/>
            </a:endParaRPr>
          </a:p>
        </p:txBody>
      </p:sp>
    </p:spTree>
    <p:extLst>
      <p:ext uri="{BB962C8B-B14F-4D97-AF65-F5344CB8AC3E}">
        <p14:creationId xmlns="" xmlns:p14="http://schemas.microsoft.com/office/powerpoint/2010/main" val="380110980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Related image"/>
          <p:cNvPicPr>
            <a:picLocks noChangeAspect="1" noChangeArrowheads="1"/>
          </p:cNvPicPr>
          <p:nvPr/>
        </p:nvPicPr>
        <p:blipFill>
          <a:blip r:embed="rId2" cstate="print"/>
          <a:srcRect l="5081" t="19394" r="4355" b="14545"/>
          <a:stretch>
            <a:fillRect/>
          </a:stretch>
        </p:blipFill>
        <p:spPr bwMode="auto">
          <a:xfrm>
            <a:off x="3190719" y="2846308"/>
            <a:ext cx="8557144" cy="3737372"/>
          </a:xfrm>
          <a:prstGeom prst="rect">
            <a:avLst/>
          </a:prstGeom>
          <a:noFill/>
        </p:spPr>
      </p:pic>
      <p:sp>
        <p:nvSpPr>
          <p:cNvPr id="80898" name="Rectangle 2"/>
          <p:cNvSpPr>
            <a:spLocks noGrp="1" noChangeArrowheads="1"/>
          </p:cNvSpPr>
          <p:nvPr>
            <p:ph type="title"/>
          </p:nvPr>
        </p:nvSpPr>
        <p:spPr>
          <a:xfrm>
            <a:off x="825137" y="0"/>
            <a:ext cx="10515600" cy="1325563"/>
          </a:xfrm>
        </p:spPr>
        <p:txBody>
          <a:bodyPr/>
          <a:lstStyle/>
          <a:p>
            <a:r>
              <a:rPr lang="en-US" b="1" dirty="0">
                <a:solidFill>
                  <a:srgbClr val="0070C0"/>
                </a:solidFill>
                <a:effectLst>
                  <a:outerShdw blurRad="38100" dist="38100" dir="2700000" algn="tl">
                    <a:srgbClr val="000000">
                      <a:alpha val="43137"/>
                    </a:srgbClr>
                  </a:outerShdw>
                </a:effectLst>
                <a:latin typeface="Antique Olive Compact" pitchFamily="34" charset="0"/>
              </a:rPr>
              <a:t>Quota Sampling</a:t>
            </a:r>
          </a:p>
        </p:txBody>
      </p:sp>
      <p:sp>
        <p:nvSpPr>
          <p:cNvPr id="80899" name="Rectangle 3"/>
          <p:cNvSpPr>
            <a:spLocks noGrp="1" noChangeArrowheads="1"/>
          </p:cNvSpPr>
          <p:nvPr>
            <p:ph type="body" idx="1"/>
          </p:nvPr>
        </p:nvSpPr>
        <p:spPr>
          <a:xfrm>
            <a:off x="563880" y="1054917"/>
            <a:ext cx="10515600" cy="4351338"/>
          </a:xfrm>
        </p:spPr>
        <p:txBody>
          <a:bodyPr/>
          <a:lstStyle/>
          <a:p>
            <a:r>
              <a:rPr lang="en-US" dirty="0"/>
              <a:t>The population is divided into subgroups and the sample is selected based on the proportions of the subgroups necessary to represent the population</a:t>
            </a:r>
          </a:p>
          <a:p>
            <a:endParaRPr lang="en-US" sz="500" dirty="0"/>
          </a:p>
          <a:p>
            <a:r>
              <a:rPr lang="en-US" dirty="0"/>
              <a:t>This method depends on reliable data about the proportions in the population</a:t>
            </a:r>
          </a:p>
        </p:txBody>
      </p:sp>
      <p:sp>
        <p:nvSpPr>
          <p:cNvPr id="5" name="Rectangle 4"/>
          <p:cNvSpPr/>
          <p:nvPr/>
        </p:nvSpPr>
        <p:spPr>
          <a:xfrm>
            <a:off x="8712926" y="6217920"/>
            <a:ext cx="3479074" cy="64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2" descr="Related image"/>
          <p:cNvPicPr>
            <a:picLocks noChangeAspect="1" noChangeArrowheads="1"/>
          </p:cNvPicPr>
          <p:nvPr/>
        </p:nvPicPr>
        <p:blipFill>
          <a:blip r:embed="rId2" cstate="print"/>
          <a:srcRect t="28029"/>
          <a:stretch>
            <a:fillRect/>
          </a:stretch>
        </p:blipFill>
        <p:spPr bwMode="auto">
          <a:xfrm>
            <a:off x="357051" y="2075967"/>
            <a:ext cx="11351623" cy="4077507"/>
          </a:xfrm>
          <a:prstGeom prst="rect">
            <a:avLst/>
          </a:prstGeom>
          <a:noFill/>
        </p:spPr>
      </p:pic>
      <p:sp>
        <p:nvSpPr>
          <p:cNvPr id="5" name="Rectangle 2"/>
          <p:cNvSpPr txBox="1">
            <a:spLocks noChangeArrowheads="1"/>
          </p:cNvSpPr>
          <p:nvPr/>
        </p:nvSpPr>
        <p:spPr>
          <a:xfrm>
            <a:off x="990600" y="517525"/>
            <a:ext cx="10515600" cy="132556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Antique Olive Compact" pitchFamily="34" charset="0"/>
                <a:ea typeface="+mj-ea"/>
                <a:cs typeface="+mj-cs"/>
              </a:rPr>
              <a:t>Sampling Methods</a:t>
            </a:r>
            <a:endParaRPr kumimoji="0" lang="en-US" sz="4400" b="1"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Antique Olive Compact" pitchFamily="34" charset="0"/>
              <a:ea typeface="+mj-ea"/>
              <a:cs typeface="+mj-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825137" y="0"/>
            <a:ext cx="10515600" cy="1325563"/>
          </a:xfrm>
        </p:spPr>
        <p:txBody>
          <a:bodyPr/>
          <a:lstStyle/>
          <a:p>
            <a:r>
              <a:rPr lang="en-US" b="1" dirty="0">
                <a:solidFill>
                  <a:srgbClr val="0070C0"/>
                </a:solidFill>
                <a:effectLst>
                  <a:outerShdw blurRad="38100" dist="38100" dir="2700000" algn="tl">
                    <a:srgbClr val="000000">
                      <a:alpha val="43137"/>
                    </a:srgbClr>
                  </a:outerShdw>
                </a:effectLst>
                <a:latin typeface="Antique Olive Compact" pitchFamily="34" charset="0"/>
              </a:rPr>
              <a:t>Statistics &amp; Parameters</a:t>
            </a:r>
          </a:p>
        </p:txBody>
      </p:sp>
      <p:sp>
        <p:nvSpPr>
          <p:cNvPr id="83971" name="Rectangle 3"/>
          <p:cNvSpPr>
            <a:spLocks noGrp="1" noChangeArrowheads="1"/>
          </p:cNvSpPr>
          <p:nvPr>
            <p:ph type="body" idx="1"/>
          </p:nvPr>
        </p:nvSpPr>
        <p:spPr>
          <a:xfrm>
            <a:off x="563153" y="1195250"/>
            <a:ext cx="11271795" cy="5140235"/>
          </a:xfrm>
        </p:spPr>
        <p:txBody>
          <a:bodyPr>
            <a:normAutofit/>
          </a:bodyPr>
          <a:lstStyle/>
          <a:p>
            <a:pPr lvl="1">
              <a:lnSpc>
                <a:spcPct val="90000"/>
              </a:lnSpc>
            </a:pPr>
            <a:r>
              <a:rPr lang="en-US" sz="3200" b="1" dirty="0">
                <a:solidFill>
                  <a:srgbClr val="FF0000"/>
                </a:solidFill>
              </a:rPr>
              <a:t>A </a:t>
            </a:r>
            <a:r>
              <a:rPr lang="en-US" sz="3200" b="1" i="1" dirty="0">
                <a:solidFill>
                  <a:srgbClr val="FF0000"/>
                </a:solidFill>
              </a:rPr>
              <a:t>parameter</a:t>
            </a:r>
            <a:r>
              <a:rPr lang="en-US" sz="3200" b="1" dirty="0">
                <a:solidFill>
                  <a:srgbClr val="FF0000"/>
                </a:solidFill>
              </a:rPr>
              <a:t> </a:t>
            </a:r>
            <a:r>
              <a:rPr lang="en-US" sz="3200" dirty="0"/>
              <a:t>is a value, usually unknown (and which therefore has to be estimated), used to represent a certain population characteristic. For example, the population mean is a parameter that is often used to indicate the average value of a quantity</a:t>
            </a:r>
          </a:p>
          <a:p>
            <a:pPr lvl="1">
              <a:lnSpc>
                <a:spcPct val="90000"/>
              </a:lnSpc>
            </a:pPr>
            <a:endParaRPr lang="en-US" sz="3200" dirty="0"/>
          </a:p>
          <a:p>
            <a:pPr lvl="1">
              <a:lnSpc>
                <a:spcPct val="90000"/>
              </a:lnSpc>
            </a:pPr>
            <a:r>
              <a:rPr lang="en-US" sz="3200" b="1" dirty="0">
                <a:solidFill>
                  <a:srgbClr val="FF0000"/>
                </a:solidFill>
              </a:rPr>
              <a:t>A </a:t>
            </a:r>
            <a:r>
              <a:rPr lang="en-US" sz="3200" b="1" i="1" dirty="0">
                <a:solidFill>
                  <a:srgbClr val="FF0000"/>
                </a:solidFill>
              </a:rPr>
              <a:t>statistic </a:t>
            </a:r>
            <a:r>
              <a:rPr lang="en-US" sz="3200" dirty="0"/>
              <a:t>is a quantity that is calculated from a sample of data. It is used to give information about unknown values in the corresponding population. For example, the average of the data in a sample is used to give information about the overall average in the population from which that sample was drawn.</a:t>
            </a:r>
          </a:p>
          <a:p>
            <a:pPr>
              <a:lnSpc>
                <a:spcPct val="90000"/>
              </a:lnSpc>
            </a:pPr>
            <a:endParaRPr lang="en-US" sz="36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normAutofit/>
          </a:bodyPr>
          <a:lstStyle/>
          <a:p>
            <a:r>
              <a:rPr lang="en-US" sz="6000" dirty="0">
                <a:solidFill>
                  <a:srgbClr val="0070C0"/>
                </a:solidFill>
                <a:latin typeface="Antique Olive Compact" pitchFamily="34" charset="0"/>
              </a:rPr>
              <a:t>Sampling Distribution</a:t>
            </a:r>
          </a:p>
        </p:txBody>
      </p:sp>
      <p:sp>
        <p:nvSpPr>
          <p:cNvPr id="84995" name="Rectangle 3"/>
          <p:cNvSpPr>
            <a:spLocks noGrp="1" noChangeArrowheads="1"/>
          </p:cNvSpPr>
          <p:nvPr>
            <p:ph type="body" idx="1"/>
          </p:nvPr>
        </p:nvSpPr>
        <p:spPr/>
        <p:txBody>
          <a:bodyPr>
            <a:normAutofit/>
          </a:bodyPr>
          <a:lstStyle/>
          <a:p>
            <a:r>
              <a:rPr lang="en-US" sz="4000" dirty="0"/>
              <a:t>The </a:t>
            </a:r>
            <a:r>
              <a:rPr lang="en-US" sz="4000" i="1" dirty="0"/>
              <a:t>sampling distribution</a:t>
            </a:r>
            <a:r>
              <a:rPr lang="en-US" sz="4000" dirty="0"/>
              <a:t> describes probabilities associated with a statistic when a random sample is drawn from a population</a:t>
            </a:r>
          </a:p>
          <a:p>
            <a:endParaRPr lang="en-US" sz="40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t>Response Rates</a:t>
            </a:r>
          </a:p>
        </p:txBody>
      </p:sp>
      <p:sp>
        <p:nvSpPr>
          <p:cNvPr id="81923" name="Rectangle 3"/>
          <p:cNvSpPr>
            <a:spLocks noGrp="1" noChangeArrowheads="1"/>
          </p:cNvSpPr>
          <p:nvPr>
            <p:ph type="body" idx="1"/>
          </p:nvPr>
        </p:nvSpPr>
        <p:spPr/>
        <p:txBody>
          <a:bodyPr/>
          <a:lstStyle/>
          <a:p>
            <a:pPr marL="533400" indent="-533400">
              <a:lnSpc>
                <a:spcPct val="90000"/>
              </a:lnSpc>
            </a:pPr>
            <a:r>
              <a:rPr lang="en-US" sz="2800"/>
              <a:t>Whatever the sampling technique, response rates and non-response bias must be considered</a:t>
            </a:r>
          </a:p>
          <a:p>
            <a:pPr marL="533400" indent="-533400">
              <a:lnSpc>
                <a:spcPct val="90000"/>
              </a:lnSpc>
              <a:buFontTx/>
              <a:buNone/>
            </a:pPr>
            <a:r>
              <a:rPr lang="en-US" sz="2400">
                <a:hlinkClick r:id="rId2"/>
              </a:rPr>
              <a:t>http://content.apa.org/journals/pro/32/3/248.html</a:t>
            </a:r>
            <a:endParaRPr lang="en-US" sz="2400"/>
          </a:p>
          <a:p>
            <a:pPr marL="533400" indent="-533400">
              <a:lnSpc>
                <a:spcPct val="90000"/>
              </a:lnSpc>
            </a:pPr>
            <a:endParaRPr lang="en-US" sz="2800"/>
          </a:p>
          <a:p>
            <a:pPr marL="533400" indent="-533400">
              <a:lnSpc>
                <a:spcPct val="90000"/>
              </a:lnSpc>
            </a:pPr>
            <a:r>
              <a:rPr lang="en-US" sz="2800"/>
              <a:t>Lowered response rates introduce bias into the sample</a:t>
            </a:r>
          </a:p>
          <a:p>
            <a:pPr marL="533400" indent="-533400">
              <a:lnSpc>
                <a:spcPct val="90000"/>
              </a:lnSpc>
            </a:pPr>
            <a:endParaRPr lang="en-US" sz="2800"/>
          </a:p>
          <a:p>
            <a:pPr marL="533400" indent="-533400">
              <a:lnSpc>
                <a:spcPct val="90000"/>
              </a:lnSpc>
            </a:pPr>
            <a:r>
              <a:rPr lang="en-US" sz="2800"/>
              <a:t>In cases of low response rates, people who respond to the survey are likely to be systematically different from people who do not respond to the sample </a:t>
            </a:r>
          </a:p>
          <a:p>
            <a:pPr marL="533400" indent="-533400">
              <a:lnSpc>
                <a:spcPct val="90000"/>
              </a:lnSpc>
            </a:pPr>
            <a:endParaRPr lang="en-US" sz="280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Response Rates</a:t>
            </a:r>
          </a:p>
        </p:txBody>
      </p:sp>
      <p:sp>
        <p:nvSpPr>
          <p:cNvPr id="82947" name="Rectangle 3"/>
          <p:cNvSpPr>
            <a:spLocks noGrp="1" noChangeArrowheads="1"/>
          </p:cNvSpPr>
          <p:nvPr>
            <p:ph type="body" idx="1"/>
          </p:nvPr>
        </p:nvSpPr>
        <p:spPr/>
        <p:txBody>
          <a:bodyPr/>
          <a:lstStyle/>
          <a:p>
            <a:pPr>
              <a:lnSpc>
                <a:spcPct val="90000"/>
              </a:lnSpc>
            </a:pPr>
            <a:r>
              <a:rPr lang="en-US" sz="2400"/>
              <a:t>In mail surveys, the results of non-response bias can be examined by comparing those who respond early with those who respond after follow up</a:t>
            </a:r>
          </a:p>
          <a:p>
            <a:pPr>
              <a:lnSpc>
                <a:spcPct val="90000"/>
              </a:lnSpc>
            </a:pPr>
            <a:endParaRPr lang="en-US" sz="2400"/>
          </a:p>
          <a:p>
            <a:pPr>
              <a:lnSpc>
                <a:spcPct val="90000"/>
              </a:lnSpc>
            </a:pPr>
            <a:r>
              <a:rPr lang="en-US" sz="2400"/>
              <a:t>Most government-sponsored surveys require response rates of 75%</a:t>
            </a:r>
          </a:p>
          <a:p>
            <a:pPr>
              <a:lnSpc>
                <a:spcPct val="90000"/>
              </a:lnSpc>
            </a:pPr>
            <a:endParaRPr lang="en-US" sz="2400"/>
          </a:p>
          <a:p>
            <a:pPr>
              <a:lnSpc>
                <a:spcPct val="90000"/>
              </a:lnSpc>
            </a:pPr>
            <a:r>
              <a:rPr lang="en-US" sz="2400"/>
              <a:t>For mail surveys, post-cards, follow-up letters, and telephone calls are used to increase the response rates (Fowler, 1988)</a:t>
            </a:r>
          </a:p>
          <a:p>
            <a:pPr>
              <a:lnSpc>
                <a:spcPct val="90000"/>
              </a:lnSpc>
            </a:pPr>
            <a:endParaRPr lang="en-US" sz="2400"/>
          </a:p>
          <a:p>
            <a:pPr>
              <a:lnSpc>
                <a:spcPct val="90000"/>
              </a:lnSpc>
            </a:pPr>
            <a:r>
              <a:rPr lang="en-US" sz="2400"/>
              <a:t>According to Babbie (1989), a response rate of 70% is very good, 60% is good, and 50% is adequate</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b="1" dirty="0">
                <a:solidFill>
                  <a:srgbClr val="0070C0"/>
                </a:solidFill>
                <a:effectLst>
                  <a:outerShdw blurRad="38100" dist="38100" dir="2700000" algn="tl">
                    <a:srgbClr val="000000">
                      <a:alpha val="43137"/>
                    </a:srgbClr>
                  </a:outerShdw>
                </a:effectLst>
                <a:latin typeface="Antique Olive Compact" pitchFamily="34" charset="0"/>
              </a:rPr>
              <a:t>Inferential Statistics</a:t>
            </a:r>
          </a:p>
        </p:txBody>
      </p:sp>
      <p:sp>
        <p:nvSpPr>
          <p:cNvPr id="71683" name="Rectangle 3"/>
          <p:cNvSpPr>
            <a:spLocks noGrp="1" noChangeArrowheads="1"/>
          </p:cNvSpPr>
          <p:nvPr>
            <p:ph type="body" idx="1"/>
          </p:nvPr>
        </p:nvSpPr>
        <p:spPr/>
        <p:txBody>
          <a:bodyPr/>
          <a:lstStyle/>
          <a:p>
            <a:r>
              <a:rPr lang="en-US" sz="2800" dirty="0"/>
              <a:t>Interval Estimate</a:t>
            </a:r>
          </a:p>
          <a:p>
            <a:pPr lvl="1"/>
            <a:r>
              <a:rPr lang="en-US" sz="2400" dirty="0"/>
              <a:t>A range or band within which the parameter is thought to lie, instead of a single point or value as the estimate of the </a:t>
            </a:r>
            <a:r>
              <a:rPr lang="en-US" sz="2400" i="1" dirty="0"/>
              <a:t>parameter</a:t>
            </a:r>
          </a:p>
          <a:p>
            <a:pPr lvl="1"/>
            <a:endParaRPr lang="en-US" sz="2400" i="1" dirty="0"/>
          </a:p>
          <a:p>
            <a:pPr lvl="1">
              <a:buFontTx/>
              <a:buNone/>
            </a:pPr>
            <a:endParaRPr lang="en-US" sz="2400" dirty="0"/>
          </a:p>
          <a:p>
            <a:pPr lvl="1"/>
            <a:endParaRPr lang="en-US" sz="2400" dirty="0"/>
          </a:p>
          <a:p>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838200" y="0"/>
            <a:ext cx="10515600" cy="1325563"/>
          </a:xfrm>
        </p:spPr>
        <p:txBody>
          <a:bodyPr/>
          <a:lstStyle/>
          <a:p>
            <a:r>
              <a:rPr lang="en-US" b="1" dirty="0">
                <a:solidFill>
                  <a:srgbClr val="0070C0"/>
                </a:solidFill>
                <a:effectLst>
                  <a:outerShdw blurRad="38100" dist="38100" dir="2700000" algn="tl">
                    <a:srgbClr val="000000">
                      <a:alpha val="43137"/>
                    </a:srgbClr>
                  </a:outerShdw>
                </a:effectLst>
                <a:latin typeface="Antique Olive Compact" pitchFamily="34" charset="0"/>
              </a:rPr>
              <a:t>Inferential Statistics</a:t>
            </a:r>
          </a:p>
        </p:txBody>
      </p:sp>
      <p:sp>
        <p:nvSpPr>
          <p:cNvPr id="56323" name="Rectangle 3"/>
          <p:cNvSpPr>
            <a:spLocks noGrp="1" noChangeArrowheads="1"/>
          </p:cNvSpPr>
          <p:nvPr>
            <p:ph type="body" idx="1"/>
          </p:nvPr>
        </p:nvSpPr>
        <p:spPr/>
        <p:txBody>
          <a:bodyPr/>
          <a:lstStyle/>
          <a:p>
            <a:r>
              <a:rPr lang="en-US" sz="2800"/>
              <a:t>Sampling Distributions</a:t>
            </a:r>
          </a:p>
          <a:p>
            <a:endParaRPr lang="en-US" sz="2800"/>
          </a:p>
          <a:p>
            <a:pPr lvl="1"/>
            <a:r>
              <a:rPr lang="en-US" sz="2400"/>
              <a:t>The sampling distribution of the mean is a frequency distribution, not of observations, but of means of samples, each based on </a:t>
            </a:r>
            <a:r>
              <a:rPr lang="en-US" sz="2400" i="1"/>
              <a:t>n</a:t>
            </a:r>
            <a:r>
              <a:rPr lang="en-US" sz="2400"/>
              <a:t> observations.</a:t>
            </a:r>
          </a:p>
          <a:p>
            <a:pPr lvl="1"/>
            <a:endParaRPr lang="en-US" sz="2400"/>
          </a:p>
          <a:p>
            <a:pPr lvl="1"/>
            <a:r>
              <a:rPr lang="en-US" sz="2400"/>
              <a:t>The standard error of the mean is used as an estimate of the magnitude of sampling error.  It is the standard deviation of the sampling distribution of the sample means.</a:t>
            </a:r>
          </a:p>
        </p:txBody>
      </p:sp>
    </p:spTree>
  </p:cSld>
  <p:clrMapOvr>
    <a:masterClrMapping/>
  </p:clrMapOvr>
  <p:transition>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838200" y="0"/>
            <a:ext cx="10515600" cy="1325563"/>
          </a:xfrm>
        </p:spPr>
        <p:txBody>
          <a:bodyPr/>
          <a:lstStyle/>
          <a:p>
            <a:r>
              <a:rPr lang="en-US" b="1" dirty="0">
                <a:solidFill>
                  <a:srgbClr val="0070C0"/>
                </a:solidFill>
                <a:effectLst>
                  <a:outerShdw blurRad="38100" dist="38100" dir="2700000" algn="tl">
                    <a:srgbClr val="000000">
                      <a:alpha val="43137"/>
                    </a:srgbClr>
                  </a:outerShdw>
                </a:effectLst>
                <a:latin typeface="Antique Olive Compact" pitchFamily="34" charset="0"/>
              </a:rPr>
              <a:t>Inferential Statistics</a:t>
            </a:r>
          </a:p>
        </p:txBody>
      </p:sp>
      <p:sp>
        <p:nvSpPr>
          <p:cNvPr id="57347" name="Rectangle 3"/>
          <p:cNvSpPr>
            <a:spLocks noGrp="1" noChangeArrowheads="1"/>
          </p:cNvSpPr>
          <p:nvPr>
            <p:ph type="body" idx="1"/>
          </p:nvPr>
        </p:nvSpPr>
        <p:spPr/>
        <p:txBody>
          <a:bodyPr/>
          <a:lstStyle/>
          <a:p>
            <a:pPr>
              <a:lnSpc>
                <a:spcPct val="90000"/>
              </a:lnSpc>
            </a:pPr>
            <a:r>
              <a:rPr lang="en-US" sz="2800"/>
              <a:t>Confidence Intervals</a:t>
            </a:r>
          </a:p>
          <a:p>
            <a:pPr lvl="1">
              <a:lnSpc>
                <a:spcPct val="90000"/>
              </a:lnSpc>
            </a:pPr>
            <a:r>
              <a:rPr lang="en-US" sz="2400"/>
              <a:t>Same as the percentage of cases in a normal distribution that lie within 1, 2, or 3 standard deviations from the mean</a:t>
            </a:r>
          </a:p>
          <a:p>
            <a:pPr lvl="1">
              <a:lnSpc>
                <a:spcPct val="90000"/>
              </a:lnSpc>
            </a:pPr>
            <a:endParaRPr lang="en-US" sz="2400"/>
          </a:p>
          <a:p>
            <a:pPr>
              <a:lnSpc>
                <a:spcPct val="90000"/>
              </a:lnSpc>
            </a:pPr>
            <a:r>
              <a:rPr lang="en-US" sz="2800"/>
              <a:t>Central Limit Theorem</a:t>
            </a:r>
          </a:p>
          <a:p>
            <a:pPr lvl="1">
              <a:lnSpc>
                <a:spcPct val="90000"/>
              </a:lnSpc>
            </a:pPr>
            <a:r>
              <a:rPr lang="en-US" sz="2400"/>
              <a:t>States that the distribution of samples (means, medians, variances, and most other statistical measures) approaches a normal distribution as the sample size, </a:t>
            </a:r>
            <a:r>
              <a:rPr lang="en-US" sz="2400" i="1"/>
              <a:t>n</a:t>
            </a:r>
            <a:r>
              <a:rPr lang="en-US" sz="2400"/>
              <a:t>, increases</a:t>
            </a:r>
          </a:p>
          <a:p>
            <a:pPr lvl="1">
              <a:lnSpc>
                <a:spcPct val="90000"/>
              </a:lnSpc>
            </a:pPr>
            <a:endParaRPr lang="en-US" sz="2400"/>
          </a:p>
          <a:p>
            <a:pPr>
              <a:lnSpc>
                <a:spcPct val="90000"/>
              </a:lnSpc>
            </a:pPr>
            <a:r>
              <a:rPr lang="en-US" sz="2800"/>
              <a:t>Hypothesis Testing – will cover next.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73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734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73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73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812074" y="0"/>
            <a:ext cx="10515600" cy="1325563"/>
          </a:xfrm>
        </p:spPr>
        <p:txBody>
          <a:bodyPr/>
          <a:lstStyle/>
          <a:p>
            <a:r>
              <a:rPr lang="en-US" b="1" dirty="0">
                <a:solidFill>
                  <a:srgbClr val="0070C0"/>
                </a:solidFill>
                <a:effectLst>
                  <a:outerShdw blurRad="38100" dist="38100" dir="2700000" algn="tl">
                    <a:srgbClr val="000000">
                      <a:alpha val="43137"/>
                    </a:srgbClr>
                  </a:outerShdw>
                </a:effectLst>
                <a:latin typeface="Antique Olive Compact" pitchFamily="34" charset="0"/>
              </a:rPr>
              <a:t>Inferential Statistics</a:t>
            </a:r>
          </a:p>
        </p:txBody>
      </p:sp>
      <p:sp>
        <p:nvSpPr>
          <p:cNvPr id="58371" name="Rectangle 3"/>
          <p:cNvSpPr>
            <a:spLocks noGrp="1" noChangeArrowheads="1"/>
          </p:cNvSpPr>
          <p:nvPr>
            <p:ph type="body" idx="1"/>
          </p:nvPr>
        </p:nvSpPr>
        <p:spPr>
          <a:xfrm>
            <a:off x="1320800" y="1600200"/>
            <a:ext cx="9753600" cy="4953000"/>
          </a:xfrm>
        </p:spPr>
        <p:txBody>
          <a:bodyPr/>
          <a:lstStyle/>
          <a:p>
            <a:pPr>
              <a:lnSpc>
                <a:spcPct val="90000"/>
              </a:lnSpc>
            </a:pPr>
            <a:r>
              <a:rPr lang="en-US" sz="2800"/>
              <a:t>Types of Statistical Analysis - Descriptive</a:t>
            </a:r>
          </a:p>
          <a:p>
            <a:pPr>
              <a:lnSpc>
                <a:spcPct val="90000"/>
              </a:lnSpc>
            </a:pPr>
            <a:endParaRPr lang="en-US" sz="2800"/>
          </a:p>
          <a:p>
            <a:pPr lvl="1">
              <a:lnSpc>
                <a:spcPct val="90000"/>
              </a:lnSpc>
            </a:pPr>
            <a:r>
              <a:rPr lang="en-US" sz="2400"/>
              <a:t>Quantify the degree of relationship between variables</a:t>
            </a:r>
          </a:p>
          <a:p>
            <a:pPr lvl="1">
              <a:lnSpc>
                <a:spcPct val="90000"/>
              </a:lnSpc>
            </a:pPr>
            <a:endParaRPr lang="en-US" sz="2400"/>
          </a:p>
          <a:p>
            <a:pPr lvl="1">
              <a:lnSpc>
                <a:spcPct val="90000"/>
              </a:lnSpc>
            </a:pPr>
            <a:r>
              <a:rPr lang="en-US" sz="2400"/>
              <a:t>Parametric tests are used to test hypotheses with stringent assumptions about observations</a:t>
            </a:r>
          </a:p>
          <a:p>
            <a:pPr lvl="2">
              <a:lnSpc>
                <a:spcPct val="90000"/>
              </a:lnSpc>
            </a:pPr>
            <a:r>
              <a:rPr lang="en-US" sz="2000"/>
              <a:t>e.g., t-test, ANOVA</a:t>
            </a:r>
          </a:p>
          <a:p>
            <a:pPr lvl="1">
              <a:lnSpc>
                <a:spcPct val="90000"/>
              </a:lnSpc>
            </a:pPr>
            <a:endParaRPr lang="en-US" sz="2400"/>
          </a:p>
          <a:p>
            <a:pPr lvl="1">
              <a:lnSpc>
                <a:spcPct val="90000"/>
              </a:lnSpc>
            </a:pPr>
            <a:r>
              <a:rPr lang="en-US" sz="2400"/>
              <a:t>Nonparametric tests are used with data in a nominal or ordinal scale</a:t>
            </a:r>
          </a:p>
          <a:p>
            <a:pPr lvl="2">
              <a:lnSpc>
                <a:spcPct val="90000"/>
              </a:lnSpc>
            </a:pPr>
            <a:r>
              <a:rPr lang="en-US" sz="2000"/>
              <a:t>e.g., Chi-Square, Mann-Whitney U, Wilcoxon</a:t>
            </a:r>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1" y="201893"/>
            <a:ext cx="12192000"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GB" altLang="en-US" sz="5400" b="1" dirty="0">
                <a:solidFill>
                  <a:srgbClr val="0070C0"/>
                </a:solidFill>
                <a:effectLst>
                  <a:outerShdw blurRad="38100" dist="38100" dir="2700000" algn="tl">
                    <a:srgbClr val="000000">
                      <a:alpha val="43137"/>
                    </a:srgbClr>
                  </a:outerShdw>
                </a:effectLst>
                <a:latin typeface="Arial Black" pitchFamily="34" charset="0"/>
              </a:rPr>
              <a:t>What is </a:t>
            </a:r>
            <a:r>
              <a:rPr lang="en-GB" altLang="en-US" sz="5400" b="1" dirty="0" smtClean="0">
                <a:solidFill>
                  <a:srgbClr val="0070C0"/>
                </a:solidFill>
                <a:effectLst>
                  <a:outerShdw blurRad="38100" dist="38100" dir="2700000" algn="tl">
                    <a:srgbClr val="000000">
                      <a:alpha val="43137"/>
                    </a:srgbClr>
                  </a:outerShdw>
                </a:effectLst>
                <a:latin typeface="Arial Black" pitchFamily="34" charset="0"/>
              </a:rPr>
              <a:t>inferential statistics?</a:t>
            </a:r>
            <a:endParaRPr lang="en-US" altLang="en-US" sz="5400" b="1" dirty="0">
              <a:solidFill>
                <a:srgbClr val="0070C0"/>
              </a:solidFill>
              <a:effectLst>
                <a:outerShdw blurRad="38100" dist="38100" dir="2700000" algn="tl">
                  <a:srgbClr val="000000">
                    <a:alpha val="43137"/>
                  </a:srgbClr>
                </a:outerShdw>
              </a:effectLst>
              <a:latin typeface="Arial Black" pitchFamily="34" charset="0"/>
            </a:endParaRPr>
          </a:p>
        </p:txBody>
      </p:sp>
      <p:sp>
        <p:nvSpPr>
          <p:cNvPr id="7" name="Rectangle 5"/>
          <p:cNvSpPr>
            <a:spLocks noChangeArrowheads="1"/>
          </p:cNvSpPr>
          <p:nvPr/>
        </p:nvSpPr>
        <p:spPr bwMode="auto">
          <a:xfrm>
            <a:off x="679269" y="2377449"/>
            <a:ext cx="10816045" cy="23083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lang="en-US" altLang="en-US" sz="3600" dirty="0" smtClean="0">
                <a:latin typeface="Tahoma" panose="020B0604030504040204" pitchFamily="34" charset="0"/>
                <a:cs typeface="Tahoma" panose="020B0604030504040204" pitchFamily="34" charset="0"/>
              </a:rPr>
              <a:t>If a researcher gathers data from a sample and uses the statistics generated to reach conclusions about the population from which the sample was taken, the statistics are </a:t>
            </a:r>
            <a:r>
              <a:rPr lang="en-US" altLang="en-US" sz="3600" dirty="0" smtClean="0">
                <a:solidFill>
                  <a:srgbClr val="FF0000"/>
                </a:solidFill>
                <a:latin typeface="Tahoma" panose="020B0604030504040204" pitchFamily="34" charset="0"/>
                <a:cs typeface="Tahoma" panose="020B0604030504040204" pitchFamily="34" charset="0"/>
              </a:rPr>
              <a:t>inferential statistics</a:t>
            </a:r>
            <a:r>
              <a:rPr lang="en-US" altLang="en-US" sz="3600" dirty="0" smtClean="0">
                <a:latin typeface="Tahoma" panose="020B0604030504040204" pitchFamily="34" charset="0"/>
                <a:cs typeface="Tahoma" panose="020B0604030504040204" pitchFamily="34" charset="0"/>
              </a:rPr>
              <a:t>.</a:t>
            </a:r>
            <a:endParaRPr lang="en-US" altLang="en-US" sz="3600" dirty="0">
              <a:latin typeface="Tahoma" panose="020B0604030504040204" pitchFamily="34" charset="0"/>
              <a:cs typeface="Tahoma" panose="020B0604030504040204" pitchFamily="34" charset="0"/>
            </a:endParaRPr>
          </a:p>
        </p:txBody>
      </p:sp>
    </p:spTree>
    <p:extLst>
      <p:ext uri="{BB962C8B-B14F-4D97-AF65-F5344CB8AC3E}">
        <p14:creationId xmlns="" xmlns:p14="http://schemas.microsoft.com/office/powerpoint/2010/main" val="136311242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812074" y="0"/>
            <a:ext cx="10515600" cy="1325563"/>
          </a:xfrm>
        </p:spPr>
        <p:txBody>
          <a:bodyPr/>
          <a:lstStyle/>
          <a:p>
            <a:r>
              <a:rPr lang="en-US" b="1" dirty="0">
                <a:solidFill>
                  <a:srgbClr val="0070C0"/>
                </a:solidFill>
                <a:effectLst>
                  <a:outerShdw blurRad="38100" dist="38100" dir="2700000" algn="tl">
                    <a:srgbClr val="000000">
                      <a:alpha val="43137"/>
                    </a:srgbClr>
                  </a:outerShdw>
                </a:effectLst>
                <a:latin typeface="Antique Olive Compact" pitchFamily="34" charset="0"/>
              </a:rPr>
              <a:t>Inferential Statistics</a:t>
            </a:r>
          </a:p>
        </p:txBody>
      </p:sp>
      <p:sp>
        <p:nvSpPr>
          <p:cNvPr id="59395" name="Rectangle 3"/>
          <p:cNvSpPr>
            <a:spLocks noGrp="1" noChangeArrowheads="1"/>
          </p:cNvSpPr>
          <p:nvPr>
            <p:ph type="body" idx="1"/>
          </p:nvPr>
        </p:nvSpPr>
        <p:spPr/>
        <p:txBody>
          <a:bodyPr/>
          <a:lstStyle/>
          <a:p>
            <a:pPr>
              <a:lnSpc>
                <a:spcPct val="90000"/>
              </a:lnSpc>
            </a:pPr>
            <a:r>
              <a:rPr lang="en-US" sz="2800"/>
              <a:t>Types of Statistical Analysis - Inferential</a:t>
            </a:r>
          </a:p>
          <a:p>
            <a:pPr>
              <a:lnSpc>
                <a:spcPct val="90000"/>
              </a:lnSpc>
            </a:pPr>
            <a:endParaRPr lang="en-US" sz="2800"/>
          </a:p>
          <a:p>
            <a:pPr lvl="1">
              <a:lnSpc>
                <a:spcPct val="90000"/>
              </a:lnSpc>
            </a:pPr>
            <a:r>
              <a:rPr lang="en-US" sz="2400"/>
              <a:t>Allow generalization about populations using data from samples</a:t>
            </a:r>
          </a:p>
          <a:p>
            <a:pPr lvl="1">
              <a:lnSpc>
                <a:spcPct val="90000"/>
              </a:lnSpc>
            </a:pPr>
            <a:r>
              <a:rPr lang="en-US" sz="2400"/>
              <a:t>Non-parametric</a:t>
            </a:r>
          </a:p>
          <a:p>
            <a:pPr lvl="2">
              <a:lnSpc>
                <a:spcPct val="90000"/>
              </a:lnSpc>
            </a:pPr>
            <a:r>
              <a:rPr lang="en-US" sz="2000"/>
              <a:t>Non-parametric tests do not require any assumptions about normal distribution, but are generally less sensitive than parametric tests.</a:t>
            </a:r>
          </a:p>
          <a:p>
            <a:pPr lvl="2">
              <a:lnSpc>
                <a:spcPct val="90000"/>
              </a:lnSpc>
            </a:pPr>
            <a:r>
              <a:rPr lang="en-US" sz="2000"/>
              <a:t>The test for nominal data is the Chi-Square test</a:t>
            </a:r>
          </a:p>
          <a:p>
            <a:pPr lvl="2">
              <a:lnSpc>
                <a:spcPct val="90000"/>
              </a:lnSpc>
            </a:pPr>
            <a:r>
              <a:rPr lang="en-US" sz="2000"/>
              <a:t>The tests for ordinal data are the Kolmogorov-Smirnov test, the Mann-Whitney U test, and the Wilcoxon Matched-Pairs Signed-Ranks test</a:t>
            </a:r>
          </a:p>
          <a:p>
            <a:pPr lvl="1">
              <a:lnSpc>
                <a:spcPct val="90000"/>
              </a:lnSpc>
            </a:pPr>
            <a:r>
              <a:rPr lang="en-US" sz="2400"/>
              <a:t>Parametric</a:t>
            </a:r>
          </a:p>
          <a:p>
            <a:pPr lvl="2">
              <a:lnSpc>
                <a:spcPct val="90000"/>
              </a:lnSpc>
            </a:pPr>
            <a:r>
              <a:rPr lang="en-US" sz="2000"/>
              <a:t>The tests for interval and ratio data include the t-test, ANOVA, ANCOVA, and Post-Hoc ANOVA tests</a:t>
            </a:r>
          </a:p>
        </p:txBody>
      </p:sp>
    </p:spTree>
  </p:cSld>
  <p:clrMapOvr>
    <a:masterClrMapping/>
  </p:clrMapOvr>
  <p:transition>
    <p:rand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ctrTitle"/>
          </p:nvPr>
        </p:nvSpPr>
        <p:spPr/>
        <p:txBody>
          <a:bodyPr/>
          <a:lstStyle/>
          <a:p>
            <a:pPr algn="ctr"/>
            <a:endParaRPr lang="en-US"/>
          </a:p>
        </p:txBody>
      </p:sp>
      <p:sp>
        <p:nvSpPr>
          <p:cNvPr id="77828" name="Rectangle 4"/>
          <p:cNvSpPr>
            <a:spLocks noGrp="1" noChangeArrowheads="1"/>
          </p:cNvSpPr>
          <p:nvPr>
            <p:ph type="subTitle" idx="1"/>
          </p:nvPr>
        </p:nvSpPr>
        <p:spPr/>
        <p:txBody>
          <a:bodyPr/>
          <a:lstStyle/>
          <a:p>
            <a:pPr algn="ctr"/>
            <a:r>
              <a:rPr lang="en-GB" sz="3600"/>
              <a:t>Role of Statistics in Research</a:t>
            </a:r>
            <a:endParaRPr lang="en-US" sz="360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GB"/>
              <a:t>Role of Statistics in research</a:t>
            </a:r>
            <a:endParaRPr lang="en-US"/>
          </a:p>
        </p:txBody>
      </p:sp>
      <p:sp>
        <p:nvSpPr>
          <p:cNvPr id="87043" name="Rectangle 3"/>
          <p:cNvSpPr>
            <a:spLocks noGrp="1" noChangeArrowheads="1"/>
          </p:cNvSpPr>
          <p:nvPr>
            <p:ph type="body" idx="1"/>
          </p:nvPr>
        </p:nvSpPr>
        <p:spPr>
          <a:xfrm>
            <a:off x="1727200" y="1341438"/>
            <a:ext cx="9855200" cy="5059362"/>
          </a:xfrm>
        </p:spPr>
        <p:txBody>
          <a:bodyPr/>
          <a:lstStyle/>
          <a:p>
            <a:pPr>
              <a:lnSpc>
                <a:spcPct val="90000"/>
              </a:lnSpc>
              <a:spcBef>
                <a:spcPct val="50000"/>
              </a:spcBef>
            </a:pPr>
            <a:r>
              <a:rPr lang="en-GB" sz="3000">
                <a:solidFill>
                  <a:schemeClr val="accent2"/>
                </a:solidFill>
              </a:rPr>
              <a:t>Validity</a:t>
            </a:r>
            <a:br>
              <a:rPr lang="en-GB" sz="3000">
                <a:solidFill>
                  <a:schemeClr val="accent2"/>
                </a:solidFill>
              </a:rPr>
            </a:br>
            <a:r>
              <a:rPr lang="en-GB" sz="3000"/>
              <a:t>Will this study help answer the research question?</a:t>
            </a:r>
          </a:p>
          <a:p>
            <a:pPr>
              <a:lnSpc>
                <a:spcPct val="90000"/>
              </a:lnSpc>
              <a:spcBef>
                <a:spcPct val="50000"/>
              </a:spcBef>
            </a:pPr>
            <a:r>
              <a:rPr lang="en-GB" sz="3000">
                <a:solidFill>
                  <a:schemeClr val="accent2"/>
                </a:solidFill>
              </a:rPr>
              <a:t>Analysis</a:t>
            </a:r>
            <a:r>
              <a:rPr lang="en-GB" sz="3000"/>
              <a:t/>
            </a:r>
            <a:br>
              <a:rPr lang="en-GB" sz="3000"/>
            </a:br>
            <a:r>
              <a:rPr lang="en-GB" sz="3000"/>
              <a:t>What analysis, &amp; how should this be interpreted and reported?</a:t>
            </a:r>
          </a:p>
          <a:p>
            <a:pPr>
              <a:lnSpc>
                <a:spcPct val="90000"/>
              </a:lnSpc>
              <a:spcBef>
                <a:spcPct val="50000"/>
              </a:spcBef>
            </a:pPr>
            <a:r>
              <a:rPr lang="en-GB" sz="3000">
                <a:solidFill>
                  <a:schemeClr val="accent2"/>
                </a:solidFill>
              </a:rPr>
              <a:t>Efficiency</a:t>
            </a:r>
            <a:r>
              <a:rPr lang="en-GB" sz="3000"/>
              <a:t/>
            </a:r>
            <a:br>
              <a:rPr lang="en-GB" sz="3000"/>
            </a:br>
            <a:r>
              <a:rPr lang="en-GB" sz="3000"/>
              <a:t>Is the experiment the correct size,</a:t>
            </a:r>
            <a:br>
              <a:rPr lang="en-GB" sz="3000"/>
            </a:br>
            <a:r>
              <a:rPr lang="en-GB" sz="3000"/>
              <a:t>making best use of resources?</a:t>
            </a:r>
            <a:endParaRPr lang="en-US" sz="300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normAutofit fontScale="90000"/>
          </a:bodyPr>
          <a:lstStyle/>
          <a:p>
            <a:r>
              <a:rPr lang="en-GB" sz="2800"/>
              <a:t>Validity</a:t>
            </a:r>
            <a:br>
              <a:rPr lang="en-GB" sz="2800"/>
            </a:br>
            <a:r>
              <a:rPr lang="en-GB" sz="2400"/>
              <a:t>Will the study answer the research question?</a:t>
            </a:r>
            <a:r>
              <a:rPr lang="en-US" sz="2400"/>
              <a:t/>
            </a:r>
            <a:br>
              <a:rPr lang="en-US" sz="2400"/>
            </a:br>
            <a:r>
              <a:rPr lang="en-US" sz="2800"/>
              <a:t/>
            </a:r>
            <a:br>
              <a:rPr lang="en-US" sz="2800"/>
            </a:br>
            <a:endParaRPr lang="en-US" sz="2800"/>
          </a:p>
        </p:txBody>
      </p:sp>
      <p:sp>
        <p:nvSpPr>
          <p:cNvPr id="175107" name="Rectangle 3"/>
          <p:cNvSpPr>
            <a:spLocks noGrp="1" noChangeArrowheads="1"/>
          </p:cNvSpPr>
          <p:nvPr>
            <p:ph type="body" idx="1"/>
          </p:nvPr>
        </p:nvSpPr>
        <p:spPr>
          <a:xfrm>
            <a:off x="1583267" y="1628775"/>
            <a:ext cx="9855200" cy="4648200"/>
          </a:xfrm>
        </p:spPr>
        <p:txBody>
          <a:bodyPr/>
          <a:lstStyle/>
          <a:p>
            <a:pPr>
              <a:buFontTx/>
              <a:buNone/>
            </a:pPr>
            <a:r>
              <a:rPr lang="en-GB" sz="2600"/>
              <a:t>Surveys</a:t>
            </a:r>
            <a:endParaRPr lang="en-US" sz="2600"/>
          </a:p>
          <a:p>
            <a:r>
              <a:rPr lang="en-US" sz="2600"/>
              <a:t>select a sample from a population</a:t>
            </a:r>
          </a:p>
          <a:p>
            <a:r>
              <a:rPr lang="en-GB" sz="2600"/>
              <a:t>describe, but can’t explain</a:t>
            </a:r>
          </a:p>
          <a:p>
            <a:r>
              <a:rPr lang="en-GB" sz="2600"/>
              <a:t>can identify relationships, but can’t establish causality</a:t>
            </a:r>
          </a:p>
          <a:p>
            <a:pPr>
              <a:buFontTx/>
              <a:buNone/>
            </a:pPr>
            <a:endParaRPr lang="en-US" sz="26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GB"/>
              <a:t>Surveys &amp; Causality</a:t>
            </a:r>
            <a:br>
              <a:rPr lang="en-GB"/>
            </a:br>
            <a:r>
              <a:rPr lang="en-GB" sz="2400"/>
              <a:t>PGRM 2.2.1</a:t>
            </a:r>
            <a:endParaRPr lang="en-US" sz="2400"/>
          </a:p>
        </p:txBody>
      </p:sp>
      <p:sp>
        <p:nvSpPr>
          <p:cNvPr id="176131" name="Rectangle 3"/>
          <p:cNvSpPr>
            <a:spLocks noGrp="1" noChangeArrowheads="1"/>
          </p:cNvSpPr>
          <p:nvPr>
            <p:ph type="body" idx="1"/>
          </p:nvPr>
        </p:nvSpPr>
        <p:spPr>
          <a:xfrm>
            <a:off x="1678517" y="1557338"/>
            <a:ext cx="9855200" cy="4648200"/>
          </a:xfrm>
        </p:spPr>
        <p:txBody>
          <a:bodyPr/>
          <a:lstStyle/>
          <a:p>
            <a:pPr>
              <a:buFontTx/>
              <a:buNone/>
            </a:pPr>
            <a:r>
              <a:rPr lang="en-GB" sz="2000" u="sng"/>
              <a:t>In a survey</a:t>
            </a:r>
            <a:r>
              <a:rPr lang="en-GB" sz="2000"/>
              <a:t>:</a:t>
            </a:r>
            <a:br>
              <a:rPr lang="en-GB" sz="2000"/>
            </a:br>
            <a:r>
              <a:rPr lang="en-GB" sz="2000"/>
              <a:t>farm income increased by 10% for each increase in fertiliser of 30 kg/ha</a:t>
            </a:r>
          </a:p>
          <a:p>
            <a:pPr>
              <a:buFontTx/>
              <a:buNone/>
            </a:pPr>
            <a:r>
              <a:rPr lang="en-GB" sz="2000"/>
              <a:t>	Is this relationship causal?</a:t>
            </a:r>
          </a:p>
          <a:p>
            <a:pPr>
              <a:buFontTx/>
              <a:buNone/>
            </a:pPr>
            <a:r>
              <a:rPr lang="en-GB" sz="2000"/>
              <a:t>	</a:t>
            </a:r>
            <a:endParaRPr lang="en-US" sz="20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GB"/>
              <a:t>Surveys &amp; Causality</a:t>
            </a:r>
            <a:br>
              <a:rPr lang="en-GB"/>
            </a:br>
            <a:r>
              <a:rPr lang="en-GB" sz="2400"/>
              <a:t>PGRM 2.2.1</a:t>
            </a:r>
            <a:endParaRPr lang="en-US" sz="2400"/>
          </a:p>
        </p:txBody>
      </p:sp>
      <p:sp>
        <p:nvSpPr>
          <p:cNvPr id="248835" name="Rectangle 3"/>
          <p:cNvSpPr>
            <a:spLocks noGrp="1" noChangeArrowheads="1"/>
          </p:cNvSpPr>
          <p:nvPr>
            <p:ph type="body" idx="1"/>
          </p:nvPr>
        </p:nvSpPr>
        <p:spPr>
          <a:xfrm>
            <a:off x="1678517" y="1557338"/>
            <a:ext cx="9855200" cy="4648200"/>
          </a:xfrm>
        </p:spPr>
        <p:txBody>
          <a:bodyPr/>
          <a:lstStyle/>
          <a:p>
            <a:pPr>
              <a:buFontTx/>
              <a:buNone/>
            </a:pPr>
            <a:r>
              <a:rPr lang="en-GB" sz="2000" u="sng"/>
              <a:t>In a survey</a:t>
            </a:r>
            <a:r>
              <a:rPr lang="en-GB" sz="2000"/>
              <a:t>:</a:t>
            </a:r>
            <a:br>
              <a:rPr lang="en-GB" sz="2000"/>
            </a:br>
            <a:r>
              <a:rPr lang="en-GB" sz="2000"/>
              <a:t>farm income increased by 10% for each increase in fertiliser of 30 kg/ha</a:t>
            </a:r>
          </a:p>
          <a:p>
            <a:r>
              <a:rPr lang="en-GB" sz="2000"/>
              <a:t>Is this relationship causal?</a:t>
            </a:r>
          </a:p>
          <a:p>
            <a:pPr>
              <a:buFontTx/>
              <a:buNone/>
            </a:pPr>
            <a:r>
              <a:rPr lang="en-GB" sz="2000"/>
              <a:t>	Not necessarily,</a:t>
            </a:r>
            <a:br>
              <a:rPr lang="en-GB" sz="2000"/>
            </a:br>
            <a:r>
              <a:rPr lang="en-GB" sz="2000"/>
              <a:t>other factors are involved:</a:t>
            </a:r>
            <a:br>
              <a:rPr lang="en-GB" sz="2000"/>
            </a:br>
            <a:r>
              <a:rPr lang="en-GB" sz="2000"/>
              <a:t>	Managerial ability</a:t>
            </a:r>
            <a:br>
              <a:rPr lang="en-GB" sz="2000"/>
            </a:br>
            <a:r>
              <a:rPr lang="en-GB" sz="2000"/>
              <a:t>	Farm size</a:t>
            </a:r>
            <a:br>
              <a:rPr lang="en-GB" sz="2000"/>
            </a:br>
            <a:r>
              <a:rPr lang="en-GB" sz="2000"/>
              <a:t>	Educational level of farmer</a:t>
            </a:r>
          </a:p>
          <a:p>
            <a:r>
              <a:rPr lang="en-GB" sz="2000"/>
              <a:t>Fertiliser level may be related to these other possible causes, and may (or may not) be a cause itself </a:t>
            </a:r>
            <a:br>
              <a:rPr lang="en-GB" sz="2000"/>
            </a:br>
            <a:endParaRPr lang="en-US" sz="20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en-US" b="1"/>
              <a:t>Survey Unit</a:t>
            </a:r>
          </a:p>
        </p:txBody>
      </p:sp>
      <p:sp>
        <p:nvSpPr>
          <p:cNvPr id="245763" name="Rectangle 3"/>
          <p:cNvSpPr>
            <a:spLocks noGrp="1" noChangeArrowheads="1"/>
          </p:cNvSpPr>
          <p:nvPr>
            <p:ph type="body" idx="1"/>
          </p:nvPr>
        </p:nvSpPr>
        <p:spPr/>
        <p:txBody>
          <a:bodyPr/>
          <a:lstStyle/>
          <a:p>
            <a:pPr>
              <a:buFontTx/>
              <a:buNone/>
            </a:pPr>
            <a:r>
              <a:rPr lang="en-US" b="1"/>
              <a:t>Example:</a:t>
            </a:r>
            <a:r>
              <a:rPr lang="en-US"/>
              <a:t> In an survey to assess whether Herefords have a higher level of calving difficulty than Friesians, the individual cow is the survey unit.</a:t>
            </a:r>
            <a:endParaRPr lang="en-US" b="1"/>
          </a:p>
          <a:p>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US" b="1"/>
              <a:t>Survey Unit</a:t>
            </a:r>
          </a:p>
        </p:txBody>
      </p:sp>
      <p:sp>
        <p:nvSpPr>
          <p:cNvPr id="247811" name="Rectangle 3"/>
          <p:cNvSpPr>
            <a:spLocks noGrp="1" noChangeArrowheads="1"/>
          </p:cNvSpPr>
          <p:nvPr>
            <p:ph type="body" idx="1"/>
          </p:nvPr>
        </p:nvSpPr>
        <p:spPr/>
        <p:txBody>
          <a:bodyPr/>
          <a:lstStyle/>
          <a:p>
            <a:pPr>
              <a:buFontTx/>
              <a:buNone/>
            </a:pPr>
            <a:r>
              <a:rPr lang="en-US" b="1"/>
              <a:t>Example:</a:t>
            </a:r>
            <a:r>
              <a:rPr lang="en-US"/>
              <a:t> In a survey to assess the height of Irish males vs English males, the unit is the individual male in that one would sample a number of males of each country and take their heights rather than measure one male from each country many times.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6" name="Rectangle 4"/>
          <p:cNvSpPr>
            <a:spLocks noGrp="1" noChangeArrowheads="1"/>
          </p:cNvSpPr>
          <p:nvPr>
            <p:ph type="title"/>
          </p:nvPr>
        </p:nvSpPr>
        <p:spPr>
          <a:xfrm>
            <a:off x="2832101" y="2565400"/>
            <a:ext cx="7200900" cy="863600"/>
          </a:xfrm>
        </p:spPr>
        <p:txBody>
          <a:bodyPr/>
          <a:lstStyle/>
          <a:p>
            <a:pPr algn="ctr"/>
            <a:r>
              <a:rPr lang="en-GB" sz="4000"/>
              <a:t>Designed Experiments</a:t>
            </a:r>
            <a:endParaRPr lang="en-US" sz="40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GB"/>
              <a:t>Comparing treatment effect</a:t>
            </a:r>
            <a:endParaRPr lang="en-US"/>
          </a:p>
        </p:txBody>
      </p:sp>
      <p:sp>
        <p:nvSpPr>
          <p:cNvPr id="179203" name="Rectangle 3"/>
          <p:cNvSpPr>
            <a:spLocks noGrp="1" noChangeArrowheads="1"/>
          </p:cNvSpPr>
          <p:nvPr>
            <p:ph type="body" idx="1"/>
          </p:nvPr>
        </p:nvSpPr>
        <p:spPr>
          <a:xfrm>
            <a:off x="719667" y="1798638"/>
            <a:ext cx="10574867" cy="4222750"/>
          </a:xfrm>
        </p:spPr>
        <p:txBody>
          <a:bodyPr/>
          <a:lstStyle/>
          <a:p>
            <a:pPr>
              <a:spcBef>
                <a:spcPct val="100000"/>
              </a:spcBef>
              <a:buFontTx/>
              <a:buNone/>
            </a:pPr>
            <a:r>
              <a:rPr lang="en-GB" sz="2000"/>
              <a:t>A well designed experiment leads to conclusion:</a:t>
            </a:r>
          </a:p>
          <a:p>
            <a:pPr>
              <a:spcBef>
                <a:spcPct val="100000"/>
              </a:spcBef>
              <a:buFontTx/>
              <a:buNone/>
            </a:pPr>
            <a:r>
              <a:rPr lang="en-GB" sz="2000"/>
              <a:t>	</a:t>
            </a:r>
            <a:r>
              <a:rPr lang="en-GB" sz="2000">
                <a:solidFill>
                  <a:srgbClr val="337FCC"/>
                </a:solidFill>
              </a:rPr>
              <a:t>Either the treatments have produced the observed effect</a:t>
            </a:r>
          </a:p>
          <a:p>
            <a:pPr>
              <a:spcBef>
                <a:spcPct val="100000"/>
              </a:spcBef>
              <a:buFontTx/>
              <a:buNone/>
            </a:pPr>
            <a:r>
              <a:rPr lang="en-GB" sz="2000"/>
              <a:t>or</a:t>
            </a:r>
          </a:p>
          <a:p>
            <a:pPr>
              <a:spcBef>
                <a:spcPct val="100000"/>
              </a:spcBef>
              <a:buFontTx/>
              <a:buNone/>
            </a:pPr>
            <a:r>
              <a:rPr lang="en-GB" sz="2000"/>
              <a:t>	</a:t>
            </a:r>
            <a:r>
              <a:rPr lang="en-GB" sz="2000">
                <a:solidFill>
                  <a:srgbClr val="337FCC"/>
                </a:solidFill>
              </a:rPr>
              <a:t>An improbable (chance &lt; 1:20, 1:100 etc) event has occurred</a:t>
            </a:r>
            <a:endParaRPr lang="en-GB" sz="2000"/>
          </a:p>
          <a:p>
            <a:pPr>
              <a:spcBef>
                <a:spcPct val="100000"/>
              </a:spcBef>
              <a:buFontTx/>
              <a:buNone/>
            </a:pPr>
            <a:r>
              <a:rPr lang="en-GB" sz="2000"/>
              <a:t>Technically we calculate a p-value of the data:</a:t>
            </a:r>
            <a:br>
              <a:rPr lang="en-GB" sz="2000"/>
            </a:br>
            <a:r>
              <a:rPr lang="en-GB" sz="2000" i="1">
                <a:solidFill>
                  <a:srgbClr val="337FCC"/>
                </a:solidFill>
              </a:rPr>
              <a:t>i.e.</a:t>
            </a:r>
            <a:r>
              <a:rPr lang="en-GB" sz="2000">
                <a:solidFill>
                  <a:srgbClr val="337FCC"/>
                </a:solidFill>
              </a:rPr>
              <a:t> the probability of obtaining an effect as large as that observed when in fact the average effect is zero</a:t>
            </a:r>
            <a:endParaRPr lang="en-US" sz="2000">
              <a:solidFill>
                <a:srgbClr val="337FCC"/>
              </a:solidFill>
            </a:endParaRPr>
          </a:p>
        </p:txBody>
      </p:sp>
      <p:sp>
        <p:nvSpPr>
          <p:cNvPr id="179204" name="Text Box 4"/>
          <p:cNvSpPr txBox="1">
            <a:spLocks noChangeArrowheads="1"/>
          </p:cNvSpPr>
          <p:nvPr/>
        </p:nvSpPr>
        <p:spPr bwMode="auto">
          <a:xfrm>
            <a:off x="2734734" y="1052513"/>
            <a:ext cx="7200900" cy="369332"/>
          </a:xfrm>
          <a:prstGeom prst="rect">
            <a:avLst/>
          </a:prstGeom>
          <a:noFill/>
          <a:ln w="25400">
            <a:solidFill>
              <a:schemeClr val="tx1"/>
            </a:solidFill>
            <a:miter lim="800000"/>
            <a:headEnd/>
            <a:tailEnd/>
          </a:ln>
          <a:effectLst/>
        </p:spPr>
        <p:txBody>
          <a:bodyPr>
            <a:spAutoFit/>
          </a:bodyPr>
          <a:lstStyle/>
          <a:p>
            <a:pPr>
              <a:spcBef>
                <a:spcPct val="50000"/>
              </a:spcBef>
            </a:pPr>
            <a:r>
              <a:rPr lang="en-GB" sz="1800">
                <a:latin typeface="Verdana" pitchFamily="34" charset="0"/>
              </a:rPr>
              <a:t>Effect = difference between treatments</a:t>
            </a:r>
            <a:endParaRPr lang="en-US" sz="1800">
              <a:latin typeface="Verdana"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1580606" y="282574"/>
            <a:ext cx="9366069"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GB" altLang="en-US" sz="5400" b="1" dirty="0">
                <a:solidFill>
                  <a:srgbClr val="0070C0"/>
                </a:solidFill>
                <a:effectLst>
                  <a:outerShdw blurRad="38100" dist="38100" dir="2700000" algn="tl">
                    <a:srgbClr val="000000">
                      <a:alpha val="43137"/>
                    </a:srgbClr>
                  </a:outerShdw>
                </a:effectLst>
                <a:latin typeface="Arial Black" pitchFamily="34" charset="0"/>
              </a:rPr>
              <a:t>What is </a:t>
            </a:r>
            <a:r>
              <a:rPr lang="en-GB" altLang="en-US" sz="5400" b="1" dirty="0" smtClean="0">
                <a:solidFill>
                  <a:srgbClr val="0070C0"/>
                </a:solidFill>
                <a:effectLst>
                  <a:outerShdw blurRad="38100" dist="38100" dir="2700000" algn="tl">
                    <a:srgbClr val="000000">
                      <a:alpha val="43137"/>
                    </a:srgbClr>
                  </a:outerShdw>
                </a:effectLst>
                <a:latin typeface="Arial Black" pitchFamily="34" charset="0"/>
              </a:rPr>
              <a:t>parameter?</a:t>
            </a:r>
            <a:endParaRPr lang="en-US" altLang="en-US" sz="5400" b="1" dirty="0">
              <a:solidFill>
                <a:srgbClr val="0070C0"/>
              </a:solidFill>
              <a:effectLst>
                <a:outerShdw blurRad="38100" dist="38100" dir="2700000" algn="tl">
                  <a:srgbClr val="000000">
                    <a:alpha val="43137"/>
                  </a:srgbClr>
                </a:outerShdw>
              </a:effectLst>
              <a:latin typeface="Arial Black" pitchFamily="34" charset="0"/>
            </a:endParaRPr>
          </a:p>
        </p:txBody>
      </p:sp>
      <mc:AlternateContent xmlns:mc="http://schemas.openxmlformats.org/markup-compatibility/2006">
        <mc:Choice xmlns="" xmlns:a14="http://schemas.microsoft.com/office/drawing/2010/main" Requires="a14">
          <p:sp>
            <p:nvSpPr>
              <p:cNvPr id="7" name="Rectangle 5"/>
              <p:cNvSpPr>
                <a:spLocks noChangeArrowheads="1"/>
              </p:cNvSpPr>
              <p:nvPr/>
            </p:nvSpPr>
            <p:spPr bwMode="auto">
              <a:xfrm>
                <a:off x="1600198" y="1967753"/>
                <a:ext cx="8763000" cy="229293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lang="en-US" altLang="en-US" sz="2600" dirty="0" smtClean="0">
                    <a:latin typeface="Tahoma" panose="020B0604030504040204" pitchFamily="34" charset="0"/>
                    <a:cs typeface="Tahoma" panose="020B0604030504040204" pitchFamily="34" charset="0"/>
                  </a:rPr>
                  <a:t>A descriptive measure of the population is called a parameter. Parameters are usually denoted by Greek letters.</a:t>
                </a:r>
              </a:p>
              <a:p>
                <a:pPr algn="just" eaLnBrk="1" hangingPunct="1">
                  <a:spcBef>
                    <a:spcPct val="50000"/>
                  </a:spcBef>
                  <a:buFontTx/>
                  <a:buNone/>
                </a:pPr>
                <a:r>
                  <a:rPr lang="en-US" altLang="en-US" sz="2600" dirty="0" smtClean="0">
                    <a:latin typeface="Tahoma" panose="020B0604030504040204" pitchFamily="34" charset="0"/>
                    <a:cs typeface="Tahoma" panose="020B0604030504040204" pitchFamily="34" charset="0"/>
                  </a:rPr>
                  <a:t>Example: Population mean (</a:t>
                </a:r>
                <a14:m>
                  <m:oMath xmlns:m="http://schemas.openxmlformats.org/officeDocument/2006/math">
                    <m:r>
                      <a:rPr lang="en-US" altLang="en-US" sz="2600" i="1" smtClean="0">
                        <a:latin typeface="Cambria Math" panose="02040503050406030204" pitchFamily="18" charset="0"/>
                        <a:ea typeface="Cambria Math" panose="02040503050406030204" pitchFamily="18" charset="0"/>
                        <a:cs typeface="Tahoma" panose="020B0604030504040204" pitchFamily="34" charset="0"/>
                      </a:rPr>
                      <m:t>𝜇</m:t>
                    </m:r>
                  </m:oMath>
                </a14:m>
                <a:r>
                  <a:rPr lang="en-US" altLang="en-US" sz="2600" dirty="0" smtClean="0">
                    <a:latin typeface="Tahoma" panose="020B0604030504040204" pitchFamily="34" charset="0"/>
                    <a:cs typeface="Tahoma" panose="020B0604030504040204" pitchFamily="34" charset="0"/>
                  </a:rPr>
                  <a:t>), population variance (</a:t>
                </a:r>
                <a14:m>
                  <m:oMath xmlns:m="http://schemas.openxmlformats.org/officeDocument/2006/math">
                    <m:sSup>
                      <m:sSupPr>
                        <m:ctrlPr>
                          <a:rPr lang="en-US" altLang="en-US" sz="2600" i="1" smtClean="0">
                            <a:latin typeface="Cambria Math" panose="02040503050406030204" pitchFamily="18" charset="0"/>
                            <a:cs typeface="Tahoma" panose="020B0604030504040204" pitchFamily="34" charset="0"/>
                          </a:rPr>
                        </m:ctrlPr>
                      </m:sSupPr>
                      <m:e>
                        <m:r>
                          <a:rPr lang="en-US" altLang="en-US" sz="2600" i="1" smtClean="0">
                            <a:latin typeface="Cambria Math" panose="02040503050406030204" pitchFamily="18" charset="0"/>
                            <a:ea typeface="Cambria Math" panose="02040503050406030204" pitchFamily="18" charset="0"/>
                            <a:cs typeface="Tahoma" panose="020B0604030504040204" pitchFamily="34" charset="0"/>
                          </a:rPr>
                          <m:t>∝</m:t>
                        </m:r>
                      </m:e>
                      <m:sup>
                        <m:r>
                          <a:rPr lang="en-US" altLang="en-US" sz="2600" b="0" i="1" smtClean="0">
                            <a:latin typeface="Cambria Math" panose="02040503050406030204" pitchFamily="18" charset="0"/>
                            <a:cs typeface="Tahoma" panose="020B0604030504040204" pitchFamily="34" charset="0"/>
                          </a:rPr>
                          <m:t>2</m:t>
                        </m:r>
                      </m:sup>
                    </m:sSup>
                  </m:oMath>
                </a14:m>
                <a:r>
                  <a:rPr lang="en-US" altLang="en-US" sz="2600" dirty="0" smtClean="0">
                    <a:latin typeface="Tahoma" panose="020B0604030504040204" pitchFamily="34" charset="0"/>
                    <a:cs typeface="Tahoma" panose="020B0604030504040204" pitchFamily="34" charset="0"/>
                  </a:rPr>
                  <a:t>) and population standard deviation (</a:t>
                </a:r>
                <a14:m>
                  <m:oMath xmlns:m="http://schemas.openxmlformats.org/officeDocument/2006/math">
                    <m:r>
                      <a:rPr lang="en-US" altLang="en-US" sz="2600" i="1" smtClean="0">
                        <a:latin typeface="Cambria Math" panose="02040503050406030204" pitchFamily="18" charset="0"/>
                        <a:ea typeface="Cambria Math" panose="02040503050406030204" pitchFamily="18" charset="0"/>
                        <a:cs typeface="Tahoma" panose="020B0604030504040204" pitchFamily="34" charset="0"/>
                      </a:rPr>
                      <m:t>∝</m:t>
                    </m:r>
                  </m:oMath>
                </a14:m>
                <a:r>
                  <a:rPr lang="en-US" altLang="en-US" sz="2600" dirty="0" smtClean="0">
                    <a:latin typeface="Tahoma" panose="020B0604030504040204" pitchFamily="34" charset="0"/>
                    <a:cs typeface="Tahoma" panose="020B0604030504040204" pitchFamily="34" charset="0"/>
                  </a:rPr>
                  <a:t>).</a:t>
                </a:r>
                <a:endParaRPr lang="en-US" altLang="en-US" sz="2600" dirty="0">
                  <a:latin typeface="Tahoma" panose="020B0604030504040204" pitchFamily="34" charset="0"/>
                  <a:cs typeface="Tahoma" panose="020B0604030504040204" pitchFamily="34" charset="0"/>
                </a:endParaRPr>
              </a:p>
            </p:txBody>
          </p:sp>
        </mc:Choice>
        <mc:Fallback>
          <p:sp>
            <p:nvSpPr>
              <p:cNvPr id="7" name="Rectangle 5"/>
              <p:cNvSpPr>
                <a:spLocks noRot="1" noChangeAspect="1" noMove="1" noResize="1" noEditPoints="1" noAdjustHandles="1" noChangeArrowheads="1" noChangeShapeType="1" noTextEdit="1"/>
              </p:cNvSpPr>
              <p:nvPr/>
            </p:nvSpPr>
            <p:spPr bwMode="auto">
              <a:xfrm>
                <a:off x="1600198" y="1967753"/>
                <a:ext cx="8763000" cy="2292935"/>
              </a:xfrm>
              <a:prstGeom prst="rect">
                <a:avLst/>
              </a:prstGeom>
              <a:blipFill rotWithShape="0">
                <a:blip r:embed="rId2" cstate="print"/>
                <a:stretch>
                  <a:fillRect l="-1182" t="-2394" r="-1182" b="-5585"/>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noFill/>
                  </a:rPr>
                  <a:t> </a:t>
                </a:r>
              </a:p>
            </p:txBody>
          </p:sp>
        </mc:Fallback>
      </mc:AlternateContent>
    </p:spTree>
    <p:extLst>
      <p:ext uri="{BB962C8B-B14F-4D97-AF65-F5344CB8AC3E}">
        <p14:creationId xmlns="" xmlns:p14="http://schemas.microsoft.com/office/powerpoint/2010/main" val="380245043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GB"/>
              <a:t>Essential elements of a designed experiment</a:t>
            </a:r>
            <a:endParaRPr lang="en-US"/>
          </a:p>
        </p:txBody>
      </p:sp>
      <p:sp>
        <p:nvSpPr>
          <p:cNvPr id="180227" name="Rectangle 3"/>
          <p:cNvSpPr>
            <a:spLocks noGrp="1" noChangeArrowheads="1"/>
          </p:cNvSpPr>
          <p:nvPr>
            <p:ph type="body" idx="1"/>
          </p:nvPr>
        </p:nvSpPr>
        <p:spPr>
          <a:xfrm>
            <a:off x="719667" y="1798638"/>
            <a:ext cx="10574867" cy="4151312"/>
          </a:xfrm>
        </p:spPr>
        <p:txBody>
          <a:bodyPr/>
          <a:lstStyle/>
          <a:p>
            <a:pPr marL="419100" indent="-419100">
              <a:buFontTx/>
              <a:buNone/>
            </a:pPr>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GB"/>
              <a:t>Essential elements of a designed experiment</a:t>
            </a:r>
            <a:endParaRPr lang="en-US"/>
          </a:p>
        </p:txBody>
      </p:sp>
      <p:sp>
        <p:nvSpPr>
          <p:cNvPr id="264195" name="Rectangle 3"/>
          <p:cNvSpPr>
            <a:spLocks noGrp="1" noChangeArrowheads="1"/>
          </p:cNvSpPr>
          <p:nvPr>
            <p:ph type="body" idx="1"/>
          </p:nvPr>
        </p:nvSpPr>
        <p:spPr>
          <a:xfrm>
            <a:off x="719667" y="1798638"/>
            <a:ext cx="10574867" cy="4151312"/>
          </a:xfrm>
        </p:spPr>
        <p:txBody>
          <a:bodyPr/>
          <a:lstStyle/>
          <a:p>
            <a:pPr marL="419100" indent="-419100">
              <a:spcBef>
                <a:spcPct val="100000"/>
              </a:spcBef>
              <a:buFontTx/>
              <a:buAutoNum type="arabicPeriod"/>
            </a:pPr>
            <a:r>
              <a:rPr lang="en-GB"/>
              <a:t>COMPARATIVE The objective is to compare a number (&gt;1) of treatments</a:t>
            </a:r>
          </a:p>
          <a:p>
            <a:pPr marL="419100" indent="-419100">
              <a:spcBef>
                <a:spcPct val="100000"/>
              </a:spcBef>
              <a:buFontTx/>
              <a:buAutoNum type="arabicPeriod"/>
            </a:pPr>
            <a:r>
              <a:rPr lang="en-GB"/>
              <a:t>REPLICATION</a:t>
            </a:r>
            <a:br>
              <a:rPr lang="en-GB"/>
            </a:br>
            <a:r>
              <a:rPr lang="en-GB"/>
              <a:t>Each treatment is tested on more than one experimental unit</a:t>
            </a:r>
          </a:p>
          <a:p>
            <a:pPr marL="419100" indent="-419100">
              <a:spcBef>
                <a:spcPct val="100000"/>
              </a:spcBef>
              <a:buFontTx/>
              <a:buAutoNum type="arabicPeriod"/>
            </a:pPr>
            <a:r>
              <a:rPr lang="en-GB"/>
              <a:t>RANDOMISATION</a:t>
            </a:r>
            <a:br>
              <a:rPr lang="en-GB"/>
            </a:br>
            <a:r>
              <a:rPr lang="en-GB"/>
              <a:t>experimental units are allocated to treatments at random</a:t>
            </a:r>
          </a:p>
          <a:p>
            <a:pPr marL="419100" indent="-419100"/>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GB"/>
              <a:t>Replication</a:t>
            </a:r>
            <a:endParaRPr lang="en-US"/>
          </a:p>
        </p:txBody>
      </p:sp>
      <p:sp>
        <p:nvSpPr>
          <p:cNvPr id="181251" name="Rectangle 3"/>
          <p:cNvSpPr>
            <a:spLocks noGrp="1" noChangeArrowheads="1"/>
          </p:cNvSpPr>
          <p:nvPr>
            <p:ph type="body" idx="1"/>
          </p:nvPr>
        </p:nvSpPr>
        <p:spPr>
          <a:xfrm>
            <a:off x="1678517" y="1125538"/>
            <a:ext cx="9855200" cy="5111750"/>
          </a:xfrm>
        </p:spPr>
        <p:txBody>
          <a:bodyPr/>
          <a:lstStyle/>
          <a:p>
            <a:pPr>
              <a:buFontTx/>
              <a:buNone/>
            </a:pPr>
            <a:r>
              <a:rPr lang="en-GB"/>
              <a:t>Each treatment is tested on more than one </a:t>
            </a:r>
            <a:r>
              <a:rPr lang="en-GB" b="1"/>
              <a:t>experimental unit</a:t>
            </a:r>
            <a:r>
              <a:rPr lang="en-GB"/>
              <a:t> (the population item that receives the treatment)</a:t>
            </a:r>
          </a:p>
          <a:p>
            <a:pPr>
              <a:buFontTx/>
              <a:buNone/>
            </a:pPr>
            <a:r>
              <a:rPr lang="en-GB"/>
              <a:t>	To compare treatments we need to know the </a:t>
            </a:r>
            <a:r>
              <a:rPr lang="en-GB" u="sng"/>
              <a:t>inherent variability of units receiving the same treatment</a:t>
            </a:r>
            <a:r>
              <a:rPr lang="en-GB"/>
              <a:t/>
            </a:r>
            <a:br>
              <a:rPr lang="en-GB"/>
            </a:br>
            <a:endParaRPr lang="en-GB"/>
          </a:p>
          <a:p>
            <a:pPr>
              <a:buFontTx/>
              <a:buNone/>
            </a:pPr>
            <a:r>
              <a:rPr lang="en-GB"/>
              <a:t>			</a:t>
            </a:r>
            <a:r>
              <a:rPr lang="en-GB">
                <a:solidFill>
                  <a:srgbClr val="EF1F1D"/>
                </a:solidFill>
              </a:rPr>
              <a:t>background noise</a:t>
            </a:r>
            <a:br>
              <a:rPr lang="en-GB">
                <a:solidFill>
                  <a:srgbClr val="EF1F1D"/>
                </a:solidFill>
              </a:rPr>
            </a:br>
            <a:endParaRPr lang="en-GB">
              <a:solidFill>
                <a:srgbClr val="EF1F1D"/>
              </a:solidFill>
            </a:endParaRPr>
          </a:p>
          <a:p>
            <a:pPr>
              <a:buFontTx/>
              <a:buNone/>
            </a:pPr>
            <a:r>
              <a:rPr lang="en-GB"/>
              <a:t>this might be a sufficient explanation for the observed differences between treatments</a:t>
            </a:r>
          </a:p>
          <a:p>
            <a:pPr>
              <a:buFontTx/>
              <a:buNone/>
            </a:pPr>
            <a:endParaRPr lang="en-GB"/>
          </a:p>
          <a:p>
            <a:pPr>
              <a:buFontTx/>
              <a:buNone/>
            </a:pPr>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GB"/>
              <a:t>Replication: 2 facts</a:t>
            </a:r>
            <a:endParaRPr lang="en-US"/>
          </a:p>
        </p:txBody>
      </p:sp>
      <p:sp>
        <p:nvSpPr>
          <p:cNvPr id="182275" name="Rectangle 3"/>
          <p:cNvSpPr>
            <a:spLocks noGrp="1" noChangeArrowheads="1"/>
          </p:cNvSpPr>
          <p:nvPr>
            <p:ph type="body" sz="half" idx="1"/>
          </p:nvPr>
        </p:nvSpPr>
        <p:spPr>
          <a:xfrm>
            <a:off x="1727200" y="1052514"/>
            <a:ext cx="10033000" cy="3455987"/>
          </a:xfrm>
        </p:spPr>
        <p:txBody>
          <a:bodyPr/>
          <a:lstStyle/>
          <a:p>
            <a:pPr>
              <a:buFontTx/>
              <a:buNone/>
            </a:pPr>
            <a:r>
              <a:rPr lang="en-GB" sz="2000"/>
              <a:t>Our faith in treatment means will:</a:t>
            </a:r>
          </a:p>
          <a:p>
            <a:r>
              <a:rPr lang="en-GB" sz="2000">
                <a:solidFill>
                  <a:srgbClr val="337FCC"/>
                </a:solidFill>
              </a:rPr>
              <a:t>Increase</a:t>
            </a:r>
            <a:r>
              <a:rPr lang="en-GB" sz="2000"/>
              <a:t> with greater replication</a:t>
            </a:r>
          </a:p>
          <a:p>
            <a:r>
              <a:rPr lang="en-GB" sz="2000">
                <a:solidFill>
                  <a:srgbClr val="337FCC"/>
                </a:solidFill>
              </a:rPr>
              <a:t>Decrease</a:t>
            </a:r>
            <a:r>
              <a:rPr lang="en-GB" sz="2000"/>
              <a:t> when noise increases</a:t>
            </a:r>
          </a:p>
          <a:p>
            <a:pPr>
              <a:buFontTx/>
              <a:buNone/>
            </a:pPr>
            <a:r>
              <a:rPr lang="en-GB" sz="2000"/>
              <a:t>In particular the </a:t>
            </a:r>
            <a:r>
              <a:rPr lang="en-GB" sz="2000">
                <a:solidFill>
                  <a:srgbClr val="337FCC"/>
                </a:solidFill>
              </a:rPr>
              <a:t>standard error of difference</a:t>
            </a:r>
            <a:r>
              <a:rPr lang="en-GB" sz="2000"/>
              <a:t> (SED) between 2 treatment means where:</a:t>
            </a:r>
            <a:br>
              <a:rPr lang="en-GB" sz="2000"/>
            </a:br>
            <a:r>
              <a:rPr lang="en-GB" sz="2000"/>
              <a:t>		 </a:t>
            </a:r>
            <a:r>
              <a:rPr lang="en-GB" sz="2000" i="1"/>
              <a:t>r</a:t>
            </a:r>
            <a:r>
              <a:rPr lang="en-GB" sz="2000"/>
              <a:t> = (common) replication; </a:t>
            </a:r>
            <a:br>
              <a:rPr lang="en-GB" sz="2000"/>
            </a:br>
            <a:r>
              <a:rPr lang="en-GB" sz="2000"/>
              <a:t> </a:t>
            </a:r>
            <a:r>
              <a:rPr lang="en-GB" sz="2000" i="1"/>
              <a:t>s</a:t>
            </a:r>
            <a:r>
              <a:rPr lang="en-GB" sz="2000"/>
              <a:t> = typical difference between observations</a:t>
            </a:r>
            <a:br>
              <a:rPr lang="en-GB" sz="2000"/>
            </a:br>
            <a:r>
              <a:rPr lang="en-GB" sz="2000"/>
              <a:t>	from same treatment:</a:t>
            </a:r>
            <a:endParaRPr lang="en-US" sz="2000"/>
          </a:p>
        </p:txBody>
      </p:sp>
      <p:sp>
        <p:nvSpPr>
          <p:cNvPr id="182276" name="Text Box 4"/>
          <p:cNvSpPr txBox="1">
            <a:spLocks noChangeArrowheads="1"/>
          </p:cNvSpPr>
          <p:nvPr/>
        </p:nvSpPr>
        <p:spPr bwMode="auto">
          <a:xfrm>
            <a:off x="3695700" y="5229225"/>
            <a:ext cx="4800600" cy="369332"/>
          </a:xfrm>
          <a:prstGeom prst="rect">
            <a:avLst/>
          </a:prstGeom>
          <a:noFill/>
          <a:ln w="9525">
            <a:noFill/>
            <a:miter lim="800000"/>
            <a:headEnd/>
            <a:tailEnd/>
          </a:ln>
          <a:effectLst/>
        </p:spPr>
        <p:txBody>
          <a:bodyPr>
            <a:spAutoFit/>
          </a:bodyPr>
          <a:lstStyle/>
          <a:p>
            <a:pPr>
              <a:spcBef>
                <a:spcPct val="50000"/>
              </a:spcBef>
            </a:pPr>
            <a:endParaRPr lang="en-US"/>
          </a:p>
        </p:txBody>
      </p:sp>
      <p:pic>
        <p:nvPicPr>
          <p:cNvPr id="182277" name="Picture 5"/>
          <p:cNvPicPr>
            <a:picLocks noGrp="1" noChangeAspect="1" noChangeArrowheads="1"/>
          </p:cNvPicPr>
          <p:nvPr>
            <p:ph sz="half" idx="2"/>
          </p:nvPr>
        </p:nvPicPr>
        <p:blipFill>
          <a:blip r:embed="rId3" cstate="print"/>
          <a:srcRect/>
          <a:stretch>
            <a:fillRect/>
          </a:stretch>
        </p:blipFill>
        <p:spPr>
          <a:xfrm>
            <a:off x="3983568" y="4076701"/>
            <a:ext cx="2885017" cy="1408113"/>
          </a:xfrm>
          <a:noFill/>
          <a:ln/>
        </p:spPr>
      </p:pic>
      <p:sp>
        <p:nvSpPr>
          <p:cNvPr id="182279" name="Text Box 7"/>
          <p:cNvSpPr txBox="1">
            <a:spLocks noChangeArrowheads="1"/>
          </p:cNvSpPr>
          <p:nvPr/>
        </p:nvSpPr>
        <p:spPr bwMode="auto">
          <a:xfrm>
            <a:off x="2832101" y="5445126"/>
            <a:ext cx="7584017" cy="707886"/>
          </a:xfrm>
          <a:prstGeom prst="rect">
            <a:avLst/>
          </a:prstGeom>
          <a:noFill/>
          <a:ln w="9525">
            <a:noFill/>
            <a:miter lim="800000"/>
            <a:headEnd/>
            <a:tailEnd/>
          </a:ln>
          <a:effectLst/>
        </p:spPr>
        <p:txBody>
          <a:bodyPr>
            <a:spAutoFit/>
          </a:bodyPr>
          <a:lstStyle/>
          <a:p>
            <a:pPr>
              <a:spcBef>
                <a:spcPct val="50000"/>
              </a:spcBef>
            </a:pPr>
            <a:r>
              <a:rPr lang="en-GB" sz="2000">
                <a:solidFill>
                  <a:srgbClr val="337FCC"/>
                </a:solidFill>
                <a:latin typeface="Verdana" pitchFamily="34" charset="0"/>
              </a:rPr>
              <a:t>SED is the typical difference between 2 treatment means where  the treatments don’t differ</a:t>
            </a:r>
            <a:endParaRPr lang="en-US" sz="2000">
              <a:solidFill>
                <a:srgbClr val="337FCC"/>
              </a:solidFill>
              <a:latin typeface="Verdana" pitchFamily="3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b="1"/>
              <a:t>Validity &amp; Efficiency</a:t>
            </a:r>
            <a:r>
              <a:rPr lang="en-US"/>
              <a:t/>
            </a:r>
            <a:br>
              <a:rPr lang="en-US"/>
            </a:br>
            <a:endParaRPr lang="en-US"/>
          </a:p>
        </p:txBody>
      </p:sp>
      <p:sp>
        <p:nvSpPr>
          <p:cNvPr id="235523" name="Rectangle 3"/>
          <p:cNvSpPr>
            <a:spLocks noGrp="1" noChangeArrowheads="1"/>
          </p:cNvSpPr>
          <p:nvPr>
            <p:ph type="body" idx="1"/>
          </p:nvPr>
        </p:nvSpPr>
        <p:spPr/>
        <p:txBody>
          <a:bodyPr/>
          <a:lstStyle/>
          <a:p>
            <a:r>
              <a:rPr lang="en-US" b="1"/>
              <a:t>Validity: </a:t>
            </a:r>
            <a:r>
              <a:rPr lang="en-US"/>
              <a:t>The first requirement of an experiment is that it be valid. Otherwise it is at best a waste of time and resources and at worst it is misleading.</a:t>
            </a:r>
          </a:p>
          <a:p>
            <a:r>
              <a:rPr lang="en-US" b="1"/>
              <a:t>Efficiency:</a:t>
            </a:r>
            <a:r>
              <a:rPr lang="en-US"/>
              <a:t> the use of experimental resources to get the most precise answer to the question being asked, is not an absolute requirement but is certainly desirable because cost is an important aspect of any experiment.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GB"/>
              <a:t>Pseudoreplication</a:t>
            </a:r>
            <a:br>
              <a:rPr lang="en-GB"/>
            </a:br>
            <a:r>
              <a:rPr lang="en-GB"/>
              <a:t>		</a:t>
            </a:r>
            <a:r>
              <a:rPr lang="en-GB" sz="2400"/>
              <a:t>- how to invalidate your experiment!</a:t>
            </a:r>
            <a:endParaRPr lang="en-US" sz="2400"/>
          </a:p>
        </p:txBody>
      </p:sp>
      <p:sp>
        <p:nvSpPr>
          <p:cNvPr id="184323" name="Rectangle 3"/>
          <p:cNvSpPr>
            <a:spLocks noGrp="1" noChangeArrowheads="1"/>
          </p:cNvSpPr>
          <p:nvPr>
            <p:ph type="body" idx="1"/>
          </p:nvPr>
        </p:nvSpPr>
        <p:spPr>
          <a:xfrm>
            <a:off x="719667" y="1916113"/>
            <a:ext cx="10574867" cy="4248150"/>
          </a:xfrm>
        </p:spPr>
        <p:txBody>
          <a:bodyPr/>
          <a:lstStyle/>
          <a:p>
            <a:pPr>
              <a:buFontTx/>
              <a:buNone/>
            </a:pPr>
            <a:r>
              <a:rPr lang="en-GB"/>
              <a:t>Treating multiple measurements on the same unit as if they were measurements on independent units</a:t>
            </a:r>
          </a:p>
          <a:p>
            <a:pPr>
              <a:buFontTx/>
              <a:buNone/>
            </a:pPr>
            <a:endParaRPr lang="en-GB"/>
          </a:p>
          <a:p>
            <a:pPr>
              <a:buFontTx/>
              <a:buNone/>
            </a:pPr>
            <a:endParaRPr lang="en-GB"/>
          </a:p>
          <a:p>
            <a:pPr>
              <a:buFontTx/>
              <a:buNone/>
            </a:pPr>
            <a:endParaRPr lang="en-GB"/>
          </a:p>
          <a:p>
            <a:pPr>
              <a:buFontTx/>
              <a:buNone/>
            </a:pPr>
            <a:r>
              <a:rPr lang="en-GB"/>
              <a:t>See PGRM Examples 1 – 3 pg 2-5 </a:t>
            </a:r>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b="1"/>
              <a:t>Pseudoreplication</a:t>
            </a:r>
            <a:br>
              <a:rPr lang="en-US" b="1"/>
            </a:br>
            <a:endParaRPr lang="en-US" b="1"/>
          </a:p>
        </p:txBody>
      </p:sp>
      <p:sp>
        <p:nvSpPr>
          <p:cNvPr id="241667" name="Rectangle 3"/>
          <p:cNvSpPr>
            <a:spLocks noGrp="1" noChangeArrowheads="1"/>
          </p:cNvSpPr>
          <p:nvPr>
            <p:ph type="body" idx="1"/>
          </p:nvPr>
        </p:nvSpPr>
        <p:spPr/>
        <p:txBody>
          <a:bodyPr/>
          <a:lstStyle/>
          <a:p>
            <a:r>
              <a:rPr lang="en-US" b="1"/>
              <a:t>Example:</a:t>
            </a:r>
            <a:r>
              <a:rPr lang="en-US"/>
              <a:t> In an experiment testing the effect of a hormone treatment on follicle development, the cow is the experimental unit, not the follicle.</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b="1"/>
              <a:t>Example:</a:t>
            </a:r>
          </a:p>
        </p:txBody>
      </p:sp>
      <p:sp>
        <p:nvSpPr>
          <p:cNvPr id="242691" name="Rectangle 3"/>
          <p:cNvSpPr>
            <a:spLocks noGrp="1" noChangeArrowheads="1"/>
          </p:cNvSpPr>
          <p:nvPr>
            <p:ph type="body" idx="1"/>
          </p:nvPr>
        </p:nvSpPr>
        <p:spPr/>
        <p:txBody>
          <a:bodyPr/>
          <a:lstStyle/>
          <a:p>
            <a:pPr>
              <a:buFontTx/>
              <a:buNone/>
            </a:pPr>
            <a:r>
              <a:rPr lang="en-US"/>
              <a:t>In an experiment to compare three cultivars of grass, a rectangular tray was assigned at random to each treatment. Trays were filled with John Innes Number 2 compost and 54 seedlings of the appropriate cultivar were planted in a rectangular pattern in each tray.</a:t>
            </a:r>
          </a:p>
          <a:p>
            <a:pPr>
              <a:buFontTx/>
              <a:buNone/>
            </a:pPr>
            <a:r>
              <a:rPr lang="en-US"/>
              <a:t>After ten weeks the 28 central plants were harvested, dried and weighed and the 84 plant weights recorded. What was the experimental unit?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427" name="Picture 3" descr="11-05-2007 09;56;25PM"/>
          <p:cNvPicPr>
            <a:picLocks noGrp="1" noChangeAspect="1" noChangeArrowheads="1"/>
          </p:cNvPicPr>
          <p:nvPr>
            <p:ph idx="1"/>
          </p:nvPr>
        </p:nvPicPr>
        <p:blipFill>
          <a:blip r:embed="rId2" cstate="print"/>
          <a:srcRect/>
          <a:stretch>
            <a:fillRect/>
          </a:stretch>
        </p:blipFill>
        <p:spPr>
          <a:xfrm>
            <a:off x="1007534" y="404814"/>
            <a:ext cx="10416117" cy="5648325"/>
          </a:xfrm>
          <a:noFill/>
          <a:ln w="25400">
            <a:solidFill>
              <a:schemeClr val="accent2"/>
            </a:solidFill>
          </a:ln>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b="1"/>
              <a:t>Example:</a:t>
            </a:r>
          </a:p>
        </p:txBody>
      </p:sp>
      <p:sp>
        <p:nvSpPr>
          <p:cNvPr id="243715" name="Rectangle 3"/>
          <p:cNvSpPr>
            <a:spLocks noGrp="1" noChangeArrowheads="1"/>
          </p:cNvSpPr>
          <p:nvPr>
            <p:ph type="body" idx="1"/>
          </p:nvPr>
        </p:nvSpPr>
        <p:spPr/>
        <p:txBody>
          <a:bodyPr/>
          <a:lstStyle/>
          <a:p>
            <a:r>
              <a:rPr lang="en-US"/>
              <a:t>In an experiment to compare three cultivars of grass, 7 square pots were assigned at random to each treatment. Pots were filled with John Innes number 2 compost and 16 seedlings of the appropriate cultivar planted in a square pattern in each pot.</a:t>
            </a:r>
          </a:p>
          <a:p>
            <a:r>
              <a:rPr lang="en-US"/>
              <a:t>After ten weeks the 4 central plants were harvested, dried and weighed. Thus 84 plant weights were recorded. What is the experimental unit and what should be analysed?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2144475" y="465841"/>
            <a:ext cx="7532062"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6000" b="1" dirty="0" smtClean="0">
                <a:solidFill>
                  <a:srgbClr val="0070C0"/>
                </a:solidFill>
                <a:effectLst>
                  <a:outerShdw blurRad="38100" dist="38100" dir="2700000" algn="tl">
                    <a:srgbClr val="000000">
                      <a:alpha val="43137"/>
                    </a:srgbClr>
                  </a:outerShdw>
                </a:effectLst>
                <a:latin typeface="Arial Black" pitchFamily="34" charset="0"/>
              </a:rPr>
              <a:t>What is statistic?</a:t>
            </a:r>
            <a:endParaRPr lang="en-US" altLang="en-US" sz="6000" b="1" dirty="0">
              <a:solidFill>
                <a:srgbClr val="0070C0"/>
              </a:solidFill>
              <a:effectLst>
                <a:outerShdw blurRad="38100" dist="38100" dir="2700000" algn="tl">
                  <a:srgbClr val="000000">
                    <a:alpha val="43137"/>
                  </a:srgbClr>
                </a:outerShdw>
              </a:effectLst>
              <a:latin typeface="Arial Black" pitchFamily="34" charset="0"/>
            </a:endParaRPr>
          </a:p>
        </p:txBody>
      </p:sp>
      <mc:AlternateContent xmlns:mc="http://schemas.openxmlformats.org/markup-compatibility/2006">
        <mc:Choice xmlns="" xmlns:a14="http://schemas.microsoft.com/office/drawing/2010/main" Requires="a14">
          <p:sp>
            <p:nvSpPr>
              <p:cNvPr id="7" name="Rectangle 5"/>
              <p:cNvSpPr>
                <a:spLocks noChangeArrowheads="1"/>
              </p:cNvSpPr>
              <p:nvPr/>
            </p:nvSpPr>
            <p:spPr bwMode="auto">
              <a:xfrm>
                <a:off x="1801905" y="2182906"/>
                <a:ext cx="8763000" cy="189282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lang="en-US" altLang="en-US" sz="2600" dirty="0" smtClean="0">
                    <a:latin typeface="Tahoma" panose="020B0604030504040204" pitchFamily="34" charset="0"/>
                    <a:cs typeface="Tahoma" panose="020B0604030504040204" pitchFamily="34" charset="0"/>
                  </a:rPr>
                  <a:t>A descriptive measure of a sample is called a statistic. Statistics are usually denoted by Roman letters.</a:t>
                </a:r>
              </a:p>
              <a:p>
                <a:pPr algn="just" eaLnBrk="1" hangingPunct="1">
                  <a:spcBef>
                    <a:spcPct val="50000"/>
                  </a:spcBef>
                  <a:buFontTx/>
                  <a:buNone/>
                </a:pPr>
                <a:r>
                  <a:rPr lang="en-US" altLang="en-US" sz="2600" dirty="0" smtClean="0">
                    <a:latin typeface="Tahoma" panose="020B0604030504040204" pitchFamily="34" charset="0"/>
                    <a:cs typeface="Tahoma" panose="020B0604030504040204" pitchFamily="34" charset="0"/>
                  </a:rPr>
                  <a:t>Example: Sample mean (</a:t>
                </a:r>
                <a14:m>
                  <m:oMath xmlns:m="http://schemas.openxmlformats.org/officeDocument/2006/math">
                    <m:acc>
                      <m:accPr>
                        <m:chr m:val="̅"/>
                        <m:ctrlPr>
                          <a:rPr lang="en-US" altLang="en-US" sz="2600" i="1" smtClean="0">
                            <a:latin typeface="Cambria Math" panose="02040503050406030204" pitchFamily="18" charset="0"/>
                            <a:cs typeface="Tahoma" panose="020B0604030504040204" pitchFamily="34" charset="0"/>
                          </a:rPr>
                        </m:ctrlPr>
                      </m:accPr>
                      <m:e>
                        <m:r>
                          <a:rPr lang="en-US" altLang="en-US" sz="2600" b="0" i="1" smtClean="0">
                            <a:latin typeface="Cambria Math" panose="02040503050406030204" pitchFamily="18" charset="0"/>
                            <a:cs typeface="Tahoma" panose="020B0604030504040204" pitchFamily="34" charset="0"/>
                          </a:rPr>
                          <m:t>𝑋</m:t>
                        </m:r>
                      </m:e>
                    </m:acc>
                  </m:oMath>
                </a14:m>
                <a:r>
                  <a:rPr lang="en-US" altLang="en-US" sz="2600" dirty="0" smtClean="0">
                    <a:latin typeface="Tahoma" panose="020B0604030504040204" pitchFamily="34" charset="0"/>
                    <a:cs typeface="Tahoma" panose="020B0604030504040204" pitchFamily="34" charset="0"/>
                  </a:rPr>
                  <a:t>) , sample variance (</a:t>
                </a:r>
                <a14:m>
                  <m:oMath xmlns:m="http://schemas.openxmlformats.org/officeDocument/2006/math">
                    <m:sSup>
                      <m:sSupPr>
                        <m:ctrlPr>
                          <a:rPr lang="en-US" altLang="en-US" sz="2600" i="1" smtClean="0">
                            <a:latin typeface="Cambria Math" panose="02040503050406030204" pitchFamily="18" charset="0"/>
                            <a:cs typeface="Tahoma" panose="020B0604030504040204" pitchFamily="34" charset="0"/>
                          </a:rPr>
                        </m:ctrlPr>
                      </m:sSupPr>
                      <m:e>
                        <m:r>
                          <a:rPr lang="en-US" altLang="en-US" sz="2600" b="0" i="1" smtClean="0">
                            <a:latin typeface="Cambria Math" panose="02040503050406030204" pitchFamily="18" charset="0"/>
                            <a:cs typeface="Tahoma" panose="020B0604030504040204" pitchFamily="34" charset="0"/>
                          </a:rPr>
                          <m:t>𝑠</m:t>
                        </m:r>
                      </m:e>
                      <m:sup>
                        <m:r>
                          <a:rPr lang="en-US" altLang="en-US" sz="2600" b="0" i="1" smtClean="0">
                            <a:latin typeface="Cambria Math" panose="02040503050406030204" pitchFamily="18" charset="0"/>
                            <a:cs typeface="Tahoma" panose="020B0604030504040204" pitchFamily="34" charset="0"/>
                          </a:rPr>
                          <m:t>2</m:t>
                        </m:r>
                      </m:sup>
                    </m:sSup>
                  </m:oMath>
                </a14:m>
                <a:r>
                  <a:rPr lang="en-US" altLang="en-US" sz="2600" dirty="0" smtClean="0">
                    <a:latin typeface="Tahoma" panose="020B0604030504040204" pitchFamily="34" charset="0"/>
                    <a:cs typeface="Tahoma" panose="020B0604030504040204" pitchFamily="34" charset="0"/>
                  </a:rPr>
                  <a:t>) and sample standard deviation (s).</a:t>
                </a:r>
                <a:endParaRPr lang="en-US" altLang="en-US" sz="2600" dirty="0">
                  <a:latin typeface="Tahoma" panose="020B0604030504040204" pitchFamily="34" charset="0"/>
                  <a:cs typeface="Tahoma" panose="020B0604030504040204" pitchFamily="34" charset="0"/>
                </a:endParaRPr>
              </a:p>
            </p:txBody>
          </p:sp>
        </mc:Choice>
        <mc:Fallback>
          <p:sp>
            <p:nvSpPr>
              <p:cNvPr id="7" name="Rectangle 5"/>
              <p:cNvSpPr>
                <a:spLocks noRot="1" noChangeAspect="1" noMove="1" noResize="1" noEditPoints="1" noAdjustHandles="1" noChangeArrowheads="1" noChangeShapeType="1" noTextEdit="1"/>
              </p:cNvSpPr>
              <p:nvPr/>
            </p:nvSpPr>
            <p:spPr bwMode="auto">
              <a:xfrm>
                <a:off x="1801905" y="2182906"/>
                <a:ext cx="8763000" cy="1892826"/>
              </a:xfrm>
              <a:prstGeom prst="rect">
                <a:avLst/>
              </a:prstGeom>
              <a:blipFill rotWithShape="0">
                <a:blip r:embed="rId2" cstate="print"/>
                <a:stretch>
                  <a:fillRect l="-1253" t="-2894" r="-1253" b="-7074"/>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 xmlns:p14="http://schemas.microsoft.com/office/powerpoint/2010/main" val="373819494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3475" name="Picture 3" descr="11-05-2007 09;59;17PM"/>
          <p:cNvPicPr>
            <a:picLocks noGrp="1" noChangeAspect="1" noChangeArrowheads="1"/>
          </p:cNvPicPr>
          <p:nvPr>
            <p:ph idx="1"/>
          </p:nvPr>
        </p:nvPicPr>
        <p:blipFill>
          <a:blip r:embed="rId2" cstate="print"/>
          <a:srcRect/>
          <a:stretch>
            <a:fillRect/>
          </a:stretch>
        </p:blipFill>
        <p:spPr>
          <a:xfrm>
            <a:off x="431801" y="188914"/>
            <a:ext cx="11233151" cy="6092825"/>
          </a:xfrm>
          <a:noFill/>
          <a:ln w="25400">
            <a:solidFill>
              <a:schemeClr val="accent2"/>
            </a:solidFill>
          </a:ln>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GB"/>
              <a:t>Randomisation</a:t>
            </a:r>
            <a:br>
              <a:rPr lang="en-GB"/>
            </a:br>
            <a:r>
              <a:rPr lang="en-GB"/>
              <a:t>			</a:t>
            </a:r>
            <a:r>
              <a:rPr lang="en-GB" sz="2400"/>
              <a:t>- allocating treatments to units</a:t>
            </a:r>
            <a:endParaRPr lang="en-US" sz="2400"/>
          </a:p>
        </p:txBody>
      </p:sp>
      <p:sp>
        <p:nvSpPr>
          <p:cNvPr id="185347" name="Rectangle 3"/>
          <p:cNvSpPr>
            <a:spLocks noGrp="1" noChangeArrowheads="1"/>
          </p:cNvSpPr>
          <p:nvPr>
            <p:ph type="body" idx="1"/>
          </p:nvPr>
        </p:nvSpPr>
        <p:spPr>
          <a:xfrm>
            <a:off x="1678517" y="2565400"/>
            <a:ext cx="9855200" cy="3856038"/>
          </a:xfrm>
        </p:spPr>
        <p:txBody>
          <a:bodyPr/>
          <a:lstStyle/>
          <a:p>
            <a:pPr>
              <a:spcBef>
                <a:spcPct val="200000"/>
              </a:spcBef>
            </a:pPr>
            <a:r>
              <a:rPr lang="en-GB"/>
              <a:t>Ensures the only systematic force working on experimental units is that produced by the treatments</a:t>
            </a:r>
          </a:p>
          <a:p>
            <a:pPr>
              <a:spcBef>
                <a:spcPct val="200000"/>
              </a:spcBef>
            </a:pPr>
            <a:r>
              <a:rPr lang="en-GB"/>
              <a:t>All other factor that might affect the outcome are randomly allocated across the treatments</a:t>
            </a:r>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a:t> </a:t>
            </a:r>
            <a:r>
              <a:rPr lang="en-US" b="1"/>
              <a:t>Randomisation - how it works</a:t>
            </a:r>
            <a:r>
              <a:rPr lang="en-US"/>
              <a:t/>
            </a:r>
            <a:br>
              <a:rPr lang="en-US"/>
            </a:br>
            <a:endParaRPr lang="en-US"/>
          </a:p>
        </p:txBody>
      </p:sp>
      <p:sp>
        <p:nvSpPr>
          <p:cNvPr id="236547" name="Rectangle 3"/>
          <p:cNvSpPr>
            <a:spLocks noGrp="1" noChangeArrowheads="1"/>
          </p:cNvSpPr>
          <p:nvPr>
            <p:ph type="body" idx="1"/>
          </p:nvPr>
        </p:nvSpPr>
        <p:spPr/>
        <p:txBody>
          <a:bodyPr/>
          <a:lstStyle/>
          <a:p>
            <a:r>
              <a:rPr lang="en-US"/>
              <a:t>What do we mean by ‘In a randomised experiment any difference between the mean response on different treatments is due to treatment difference </a:t>
            </a:r>
            <a:r>
              <a:rPr lang="en-US" b="1"/>
              <a:t>or</a:t>
            </a:r>
            <a:r>
              <a:rPr lang="en-US"/>
              <a:t> random variation or both’?</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3" name="Rectangle 5"/>
          <p:cNvSpPr>
            <a:spLocks noChangeArrowheads="1"/>
          </p:cNvSpPr>
          <p:nvPr/>
        </p:nvSpPr>
        <p:spPr bwMode="auto">
          <a:xfrm>
            <a:off x="0" y="-184666"/>
            <a:ext cx="184731" cy="369332"/>
          </a:xfrm>
          <a:prstGeom prst="rect">
            <a:avLst/>
          </a:prstGeom>
          <a:noFill/>
          <a:ln w="9525">
            <a:noFill/>
            <a:miter lim="800000"/>
            <a:headEnd/>
            <a:tailEnd/>
          </a:ln>
          <a:effectLst/>
        </p:spPr>
        <p:txBody>
          <a:bodyPr wrap="none" anchor="ctr">
            <a:spAutoFit/>
          </a:bodyPr>
          <a:lstStyle/>
          <a:p>
            <a:endParaRPr lang="en-US"/>
          </a:p>
        </p:txBody>
      </p:sp>
      <p:graphicFrame>
        <p:nvGraphicFramePr>
          <p:cNvPr id="237572" name="Object 4"/>
          <p:cNvGraphicFramePr>
            <a:graphicFrameLocks noChangeAspect="1"/>
          </p:cNvGraphicFramePr>
          <p:nvPr/>
        </p:nvGraphicFramePr>
        <p:xfrm>
          <a:off x="1871134" y="260351"/>
          <a:ext cx="8623300" cy="6397625"/>
        </p:xfrm>
        <a:graphic>
          <a:graphicData uri="http://schemas.openxmlformats.org/presentationml/2006/ole">
            <p:oleObj spid="_x0000_s98306" name="Document" r:id="rId3" imgW="6471610" imgH="6647482" progId="Word.Document.8">
              <p:embed/>
            </p:oleObj>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7" name="Rectangle 5"/>
          <p:cNvSpPr>
            <a:spLocks noChangeArrowheads="1"/>
          </p:cNvSpPr>
          <p:nvPr/>
        </p:nvSpPr>
        <p:spPr bwMode="auto">
          <a:xfrm>
            <a:off x="0" y="-379929"/>
            <a:ext cx="184731" cy="369332"/>
          </a:xfrm>
          <a:prstGeom prst="rect">
            <a:avLst/>
          </a:prstGeom>
          <a:noFill/>
          <a:ln w="9525">
            <a:noFill/>
            <a:miter lim="800000"/>
            <a:headEnd/>
            <a:tailEnd/>
          </a:ln>
          <a:effectLst/>
        </p:spPr>
        <p:txBody>
          <a:bodyPr wrap="none" anchor="ctr">
            <a:spAutoFit/>
          </a:bodyPr>
          <a:lstStyle/>
          <a:p>
            <a:endParaRPr lang="en-US"/>
          </a:p>
        </p:txBody>
      </p:sp>
      <p:graphicFrame>
        <p:nvGraphicFramePr>
          <p:cNvPr id="238596" name="Object 4"/>
          <p:cNvGraphicFramePr>
            <a:graphicFrameLocks noChangeAspect="1"/>
          </p:cNvGraphicFramePr>
          <p:nvPr/>
        </p:nvGraphicFramePr>
        <p:xfrm>
          <a:off x="2639484" y="188913"/>
          <a:ext cx="7848600" cy="6381750"/>
        </p:xfrm>
        <a:graphic>
          <a:graphicData uri="http://schemas.openxmlformats.org/presentationml/2006/ole">
            <p:oleObj spid="_x0000_s99330" name="Document" r:id="rId3" imgW="5895042" imgH="7237355" progId="Word.Document.8">
              <p:embed/>
            </p:oleObj>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21" name="Rectangle 5"/>
          <p:cNvSpPr>
            <a:spLocks noChangeArrowheads="1"/>
          </p:cNvSpPr>
          <p:nvPr/>
        </p:nvSpPr>
        <p:spPr bwMode="auto">
          <a:xfrm>
            <a:off x="0" y="310634"/>
            <a:ext cx="184731" cy="369332"/>
          </a:xfrm>
          <a:prstGeom prst="rect">
            <a:avLst/>
          </a:prstGeom>
          <a:noFill/>
          <a:ln w="9525">
            <a:noFill/>
            <a:miter lim="800000"/>
            <a:headEnd/>
            <a:tailEnd/>
          </a:ln>
          <a:effectLst/>
        </p:spPr>
        <p:txBody>
          <a:bodyPr wrap="none" anchor="ctr">
            <a:spAutoFit/>
          </a:bodyPr>
          <a:lstStyle/>
          <a:p>
            <a:endParaRPr lang="en-US"/>
          </a:p>
        </p:txBody>
      </p:sp>
      <p:graphicFrame>
        <p:nvGraphicFramePr>
          <p:cNvPr id="239620" name="Object 4"/>
          <p:cNvGraphicFramePr>
            <a:graphicFrameLocks noChangeAspect="1"/>
          </p:cNvGraphicFramePr>
          <p:nvPr/>
        </p:nvGraphicFramePr>
        <p:xfrm>
          <a:off x="2063751" y="260350"/>
          <a:ext cx="7848600" cy="5867400"/>
        </p:xfrm>
        <a:graphic>
          <a:graphicData uri="http://schemas.openxmlformats.org/presentationml/2006/ole">
            <p:oleObj spid="_x0000_s100354" name="Document" r:id="rId3" imgW="5895042" imgH="5860266" progId="Word.Document.8">
              <p:embed/>
            </p:oleObj>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en-US" b="1"/>
              <a:t>Three points:</a:t>
            </a:r>
          </a:p>
        </p:txBody>
      </p:sp>
      <p:sp>
        <p:nvSpPr>
          <p:cNvPr id="240643" name="Rectangle 3"/>
          <p:cNvSpPr>
            <a:spLocks noGrp="1" noChangeArrowheads="1"/>
          </p:cNvSpPr>
          <p:nvPr>
            <p:ph type="body" idx="1"/>
          </p:nvPr>
        </p:nvSpPr>
        <p:spPr>
          <a:xfrm>
            <a:off x="1678517" y="1268413"/>
            <a:ext cx="9855200" cy="4648200"/>
          </a:xfrm>
        </p:spPr>
        <p:txBody>
          <a:bodyPr/>
          <a:lstStyle/>
          <a:p>
            <a:r>
              <a:rPr lang="en-US" sz="2000"/>
              <a:t>The observed treatment difference is due only to treatment effect and variation.</a:t>
            </a:r>
          </a:p>
          <a:p>
            <a:r>
              <a:rPr lang="en-US" sz="2000"/>
              <a:t>If the treatment effect is large relative to the background noise then even an extreme allocation will not obscure the treatment effect. (Signal/Noise ratio).</a:t>
            </a:r>
          </a:p>
          <a:p>
            <a:r>
              <a:rPr lang="en-US" sz="2000"/>
              <a:t>If the number of experimental units is large then a treatment effect will usually be more obvious, since an extreme allocation of experimental units is less likely. </a:t>
            </a:r>
            <a:br>
              <a:rPr lang="en-US" sz="2000"/>
            </a:br>
            <a:r>
              <a:rPr lang="en-US" sz="2000"/>
              <a:t/>
            </a:r>
            <a:br>
              <a:rPr lang="en-US" sz="2000"/>
            </a:br>
            <a:r>
              <a:rPr lang="en-US" sz="2000"/>
              <a:t>With 20 experimental units, unlikely that the 10 worst and the 10 best allocated to different treatments.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GB"/>
              <a:t>Defective Designs</a:t>
            </a:r>
            <a:endParaRPr lang="en-US"/>
          </a:p>
        </p:txBody>
      </p:sp>
      <p:sp>
        <p:nvSpPr>
          <p:cNvPr id="186371" name="Rectangle 3"/>
          <p:cNvSpPr>
            <a:spLocks noGrp="1" noChangeArrowheads="1"/>
          </p:cNvSpPr>
          <p:nvPr>
            <p:ph type="body" idx="1"/>
          </p:nvPr>
        </p:nvSpPr>
        <p:spPr/>
        <p:txBody>
          <a:bodyPr/>
          <a:lstStyle/>
          <a:p>
            <a:pPr>
              <a:buFontTx/>
              <a:buNone/>
            </a:pPr>
            <a:r>
              <a:rPr lang="en-GB"/>
              <a:t>PGRM pg 2-8</a:t>
            </a:r>
            <a:br>
              <a:rPr lang="en-GB"/>
            </a:br>
            <a:r>
              <a:rPr lang="en-GB"/>
              <a:t>Examples 1 – 7 </a:t>
            </a:r>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r>
              <a:rPr lang="en-US" b="1"/>
              <a:t>Tests of Hypotheses - Tests of Significance</a:t>
            </a:r>
          </a:p>
        </p:txBody>
      </p:sp>
      <p:sp>
        <p:nvSpPr>
          <p:cNvPr id="250883" name="Rectangle 3"/>
          <p:cNvSpPr>
            <a:spLocks noGrp="1" noChangeArrowheads="1"/>
          </p:cNvSpPr>
          <p:nvPr>
            <p:ph type="body" idx="1"/>
          </p:nvPr>
        </p:nvSpPr>
        <p:spPr>
          <a:xfrm>
            <a:off x="1488017" y="1773238"/>
            <a:ext cx="9855200" cy="4648200"/>
          </a:xfrm>
        </p:spPr>
        <p:txBody>
          <a:bodyPr/>
          <a:lstStyle/>
          <a:p>
            <a:pPr>
              <a:buFontTx/>
              <a:buNone/>
            </a:pPr>
            <a:r>
              <a:rPr lang="en-US" b="1"/>
              <a:t>Survey:</a:t>
            </a:r>
            <a:r>
              <a:rPr lang="en-US"/>
              <a:t> Are the observed differences between groups compatible with a view that there are no differences between the populations from which the samples of values are drawn?</a:t>
            </a:r>
          </a:p>
          <a:p>
            <a:pPr>
              <a:buFontTx/>
              <a:buNone/>
            </a:pPr>
            <a:endParaRPr lang="en-US" b="1"/>
          </a:p>
          <a:p>
            <a:pPr>
              <a:buFontTx/>
              <a:buNone/>
            </a:pPr>
            <a:r>
              <a:rPr lang="en-US" b="1"/>
              <a:t>Designed experiments:</a:t>
            </a:r>
            <a:r>
              <a:rPr lang="en-US"/>
              <a:t> Are observed differences between treatment means compatible with a view that there are no differences between treatments?</a:t>
            </a:r>
            <a:endParaRPr lang="en-US" b="1"/>
          </a:p>
          <a:p>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b="1"/>
              <a:t>Tests of Hypotheses - Tests of Significance</a:t>
            </a:r>
          </a:p>
        </p:txBody>
      </p:sp>
      <p:sp>
        <p:nvSpPr>
          <p:cNvPr id="251907" name="Rectangle 3"/>
          <p:cNvSpPr>
            <a:spLocks noGrp="1" noChangeArrowheads="1"/>
          </p:cNvSpPr>
          <p:nvPr>
            <p:ph type="body" idx="1"/>
          </p:nvPr>
        </p:nvSpPr>
        <p:spPr>
          <a:xfrm>
            <a:off x="1583267" y="1844675"/>
            <a:ext cx="9855200" cy="4648200"/>
          </a:xfrm>
        </p:spPr>
        <p:txBody>
          <a:bodyPr/>
          <a:lstStyle/>
          <a:p>
            <a:pPr>
              <a:buFontTx/>
              <a:buNone/>
            </a:pPr>
            <a:r>
              <a:rPr lang="en-US" b="1"/>
              <a:t>Designed experiment</a:t>
            </a:r>
            <a:r>
              <a:rPr lang="en-US"/>
              <a:t> - only two explanations for a negative answer, difference is due to the applied treatments or a chance effect</a:t>
            </a:r>
            <a:endParaRPr lang="en-US" b="1"/>
          </a:p>
          <a:p>
            <a:pPr>
              <a:buFontTx/>
              <a:buNone/>
            </a:pPr>
            <a:endParaRPr lang="en-US" b="1"/>
          </a:p>
          <a:p>
            <a:pPr>
              <a:buFontTx/>
              <a:buNone/>
            </a:pPr>
            <a:endParaRPr lang="en-US" b="1"/>
          </a:p>
          <a:p>
            <a:pPr>
              <a:buFontTx/>
              <a:buNone/>
            </a:pPr>
            <a:r>
              <a:rPr lang="en-US" b="1"/>
              <a:t>Survey</a:t>
            </a:r>
            <a:r>
              <a:rPr lang="en-US"/>
              <a:t> is silent in distinguishing between various possible causes for the difference, merely noting that it exists.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678</TotalTime>
  <Words>4087</Words>
  <Application>Microsoft Office PowerPoint</Application>
  <PresentationFormat>Custom</PresentationFormat>
  <Paragraphs>516</Paragraphs>
  <Slides>104</Slides>
  <Notes>23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104</vt:i4>
      </vt:variant>
    </vt:vector>
  </HeadingPairs>
  <TitlesOfParts>
    <vt:vector size="106" baseType="lpstr">
      <vt:lpstr>Office Theme</vt:lpstr>
      <vt:lpstr>Document</vt:lpstr>
      <vt:lpstr>Slide 1</vt:lpstr>
      <vt:lpstr>Slide 2</vt:lpstr>
      <vt:lpstr>Slide 3</vt:lpstr>
      <vt:lpstr>Slide 4</vt:lpstr>
      <vt:lpstr>Slide 5</vt:lpstr>
      <vt:lpstr>Slide 6</vt:lpstr>
      <vt:lpstr>Slide 7</vt:lpstr>
      <vt:lpstr>Slide 8</vt:lpstr>
      <vt:lpstr>Slide 9</vt:lpstr>
      <vt:lpstr>Slide 10</vt:lpstr>
      <vt:lpstr>Variables</vt:lpstr>
      <vt:lpstr>Examples</vt:lpstr>
      <vt:lpstr>Examples</vt:lpstr>
      <vt:lpstr>Examples</vt:lpstr>
      <vt:lpstr>Examples</vt:lpstr>
      <vt:lpstr>Examples</vt:lpstr>
      <vt:lpstr>Examples</vt:lpstr>
      <vt:lpstr>Slide 18</vt:lpstr>
      <vt:lpstr>Slide 19</vt:lpstr>
      <vt:lpstr>Slide 20</vt:lpstr>
      <vt:lpstr>Slide 21</vt:lpstr>
      <vt:lpstr>Slide 22</vt:lpstr>
      <vt:lpstr>Slide 23</vt:lpstr>
      <vt:lpstr>Slide 24</vt:lpstr>
      <vt:lpstr>Slide 25</vt:lpstr>
      <vt:lpstr>Slide 26</vt:lpstr>
      <vt:lpstr>Slide 27</vt:lpstr>
      <vt:lpstr>The Validity Questions Are Cumulative...</vt:lpstr>
      <vt:lpstr>The Validity Questions Are Cumulative...</vt:lpstr>
      <vt:lpstr>The Validity Questions Are Cumulative...</vt:lpstr>
      <vt:lpstr>The Validity Questions Are Cumulative...</vt:lpstr>
      <vt:lpstr>The Validity Questions Are Cumulative...</vt:lpstr>
      <vt:lpstr>The Validity Questions are cumulative...</vt:lpstr>
      <vt:lpstr>Validity Questions are Cumulative</vt:lpstr>
      <vt:lpstr>Slide 35</vt:lpstr>
      <vt:lpstr>Slide 36</vt:lpstr>
      <vt:lpstr>Statistics and Research Design</vt:lpstr>
      <vt:lpstr>Statistics and Research Design</vt:lpstr>
      <vt:lpstr>Statistics</vt:lpstr>
      <vt:lpstr>Descriptive Statistics</vt:lpstr>
      <vt:lpstr>Slide 41</vt:lpstr>
      <vt:lpstr>Descriptive Statistics</vt:lpstr>
      <vt:lpstr>Descriptive Statistics</vt:lpstr>
      <vt:lpstr>Descriptive Statistics</vt:lpstr>
      <vt:lpstr>Descriptive Statistics</vt:lpstr>
      <vt:lpstr>Slide 46</vt:lpstr>
      <vt:lpstr>Slide 47</vt:lpstr>
      <vt:lpstr>Slide 48</vt:lpstr>
      <vt:lpstr>Slide 49</vt:lpstr>
      <vt:lpstr>Inferential Statistics: Sampling</vt:lpstr>
      <vt:lpstr>Sampling</vt:lpstr>
      <vt:lpstr>Random Sampling</vt:lpstr>
      <vt:lpstr>Stratified Random Sampling</vt:lpstr>
      <vt:lpstr>Systematic Sampling</vt:lpstr>
      <vt:lpstr>Cluster/Multistage Sampling</vt:lpstr>
      <vt:lpstr>Convenience Sampling</vt:lpstr>
      <vt:lpstr>Snowball Sampling</vt:lpstr>
      <vt:lpstr>Slide 58</vt:lpstr>
      <vt:lpstr>Slide 59</vt:lpstr>
      <vt:lpstr>Quota Sampling</vt:lpstr>
      <vt:lpstr>Slide 61</vt:lpstr>
      <vt:lpstr>Statistics &amp; Parameters</vt:lpstr>
      <vt:lpstr>Sampling Distribution</vt:lpstr>
      <vt:lpstr>Response Rates</vt:lpstr>
      <vt:lpstr>Response Rates</vt:lpstr>
      <vt:lpstr>Inferential Statistics</vt:lpstr>
      <vt:lpstr>Inferential Statistics</vt:lpstr>
      <vt:lpstr>Inferential Statistics</vt:lpstr>
      <vt:lpstr>Inferential Statistics</vt:lpstr>
      <vt:lpstr>Inferential Statistics</vt:lpstr>
      <vt:lpstr>Slide 71</vt:lpstr>
      <vt:lpstr>Role of Statistics in research</vt:lpstr>
      <vt:lpstr>Validity Will the study answer the research question?  </vt:lpstr>
      <vt:lpstr>Surveys &amp; Causality PGRM 2.2.1</vt:lpstr>
      <vt:lpstr>Surveys &amp; Causality PGRM 2.2.1</vt:lpstr>
      <vt:lpstr>Survey Unit</vt:lpstr>
      <vt:lpstr>Survey Unit</vt:lpstr>
      <vt:lpstr>Designed Experiments</vt:lpstr>
      <vt:lpstr>Comparing treatment effect</vt:lpstr>
      <vt:lpstr>Essential elements of a designed experiment</vt:lpstr>
      <vt:lpstr>Essential elements of a designed experiment</vt:lpstr>
      <vt:lpstr>Replication</vt:lpstr>
      <vt:lpstr>Replication: 2 facts</vt:lpstr>
      <vt:lpstr>Validity &amp; Efficiency </vt:lpstr>
      <vt:lpstr>Pseudoreplication   - how to invalidate your experiment!</vt:lpstr>
      <vt:lpstr>Pseudoreplication </vt:lpstr>
      <vt:lpstr>Example:</vt:lpstr>
      <vt:lpstr>Slide 88</vt:lpstr>
      <vt:lpstr>Example:</vt:lpstr>
      <vt:lpstr>Slide 90</vt:lpstr>
      <vt:lpstr>Randomisation    - allocating treatments to units</vt:lpstr>
      <vt:lpstr> Randomisation - how it works </vt:lpstr>
      <vt:lpstr>Slide 93</vt:lpstr>
      <vt:lpstr>Slide 94</vt:lpstr>
      <vt:lpstr>Slide 95</vt:lpstr>
      <vt:lpstr>Three points:</vt:lpstr>
      <vt:lpstr>Defective Designs</vt:lpstr>
      <vt:lpstr>Tests of Hypotheses - Tests of Significance</vt:lpstr>
      <vt:lpstr>Tests of Hypotheses - Tests of Significance</vt:lpstr>
      <vt:lpstr>Example </vt:lpstr>
      <vt:lpstr>Procedure </vt:lpstr>
      <vt:lpstr>Slide 102</vt:lpstr>
      <vt:lpstr>Example: - The t test </vt:lpstr>
      <vt:lpstr>Example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dfv</dc:creator>
  <cp:lastModifiedBy>IIITA</cp:lastModifiedBy>
  <cp:revision>63</cp:revision>
  <dcterms:created xsi:type="dcterms:W3CDTF">2017-01-25T11:43:07Z</dcterms:created>
  <dcterms:modified xsi:type="dcterms:W3CDTF">2018-09-04T10:29:21Z</dcterms:modified>
</cp:coreProperties>
</file>