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6E5AE8-A095-4D15-B285-02D7CB32051B}" type="datetimeFigureOut">
              <a:rPr lang="en-US" smtClean="0"/>
              <a:pPr/>
              <a:t>9/11/2018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E29F96-6A6E-4C9A-ABFF-774B48DEB1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97648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221654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270741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r>
              <a:rPr lang="en-US"/>
              <a:t>by Lale Yurttas, Texas A&amp;M University</a:t>
            </a: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a:t>Chapter 17</a:t>
            </a: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1A5C052D-9C47-4B8B-8BA1-055DAA995B31}"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2844800" cy="476250"/>
          </a:xfrm>
        </p:spPr>
        <p:txBody>
          <a:bodyPr/>
          <a:lstStyle>
            <a:lvl1pPr>
              <a:defRPr/>
            </a:lvl1pPr>
          </a:lstStyle>
          <a:p>
            <a:r>
              <a:rPr lang="en-US"/>
              <a:t>by Lale Yurttas, Texas A&amp;M University</a:t>
            </a:r>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r>
              <a:rPr lang="en-US"/>
              <a:t>Chapter 17</a:t>
            </a:r>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363ADD62-712A-41C1-9362-65E88BF5954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09600" y="6245225"/>
            <a:ext cx="2844800" cy="476250"/>
          </a:xfrm>
        </p:spPr>
        <p:txBody>
          <a:bodyPr/>
          <a:lstStyle>
            <a:lvl1pPr>
              <a:defRPr/>
            </a:lvl1pPr>
          </a:lstStyle>
          <a:p>
            <a:r>
              <a:rPr lang="en-US"/>
              <a:t>by Lale Yurttas, Texas A&amp;M University</a:t>
            </a:r>
          </a:p>
        </p:txBody>
      </p:sp>
      <p:sp>
        <p:nvSpPr>
          <p:cNvPr id="4" name="Footer Placeholder 3"/>
          <p:cNvSpPr>
            <a:spLocks noGrp="1"/>
          </p:cNvSpPr>
          <p:nvPr>
            <p:ph type="ftr" sz="quarter" idx="11"/>
          </p:nvPr>
        </p:nvSpPr>
        <p:spPr>
          <a:xfrm>
            <a:off x="4165600" y="6245225"/>
            <a:ext cx="3860800" cy="476250"/>
          </a:xfrm>
        </p:spPr>
        <p:txBody>
          <a:bodyPr/>
          <a:lstStyle>
            <a:lvl1pPr>
              <a:defRPr/>
            </a:lvl1pPr>
          </a:lstStyle>
          <a:p>
            <a:r>
              <a:rPr lang="en-US"/>
              <a:t>Chapter 17</a:t>
            </a:r>
          </a:p>
        </p:txBody>
      </p:sp>
      <p:sp>
        <p:nvSpPr>
          <p:cNvPr id="5" name="Slide Number Placeholder 4"/>
          <p:cNvSpPr>
            <a:spLocks noGrp="1"/>
          </p:cNvSpPr>
          <p:nvPr>
            <p:ph type="sldNum" sz="quarter" idx="12"/>
          </p:nvPr>
        </p:nvSpPr>
        <p:spPr>
          <a:xfrm>
            <a:off x="8737600" y="6245225"/>
            <a:ext cx="2844800" cy="476250"/>
          </a:xfrm>
        </p:spPr>
        <p:txBody>
          <a:bodyPr/>
          <a:lstStyle>
            <a:lvl1pPr>
              <a:defRPr/>
            </a:lvl1pPr>
          </a:lstStyle>
          <a:p>
            <a:fld id="{42ABD5CA-C97F-4D05-BF56-4BBD7526ABC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A23DA-8085-4089-937C-17CD79C0D5CD}"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67236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A23DA-8085-4089-937C-17CD79C0D5CD}"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7507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5A23DA-8085-4089-937C-17CD79C0D5CD}"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265048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5A23DA-8085-4089-937C-17CD79C0D5CD}" type="datetimeFigureOut">
              <a:rPr lang="en-US" smtClean="0"/>
              <a:pPr/>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55126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5A23DA-8085-4089-937C-17CD79C0D5CD}" type="datetimeFigureOut">
              <a:rPr lang="en-US" smtClean="0"/>
              <a:pPr/>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00259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A23DA-8085-4089-937C-17CD79C0D5CD}" type="datetimeFigureOut">
              <a:rPr lang="en-US" smtClean="0"/>
              <a:pPr/>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214604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A23DA-8085-4089-937C-17CD79C0D5CD}"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0291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A23DA-8085-4089-937C-17CD79C0D5CD}"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34295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A23DA-8085-4089-937C-17CD79C0D5CD}" type="datetimeFigureOut">
              <a:rPr lang="en-US" smtClean="0"/>
              <a:pPr/>
              <a:t>9/11/2018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E243-CB68-472F-B888-E46A882155D2}" type="slidenum">
              <a:rPr lang="en-US" smtClean="0"/>
              <a:pPr/>
              <a:t>‹#›</a:t>
            </a:fld>
            <a:endParaRPr lang="en-US"/>
          </a:p>
        </p:txBody>
      </p:sp>
    </p:spTree>
    <p:extLst>
      <p:ext uri="{BB962C8B-B14F-4D97-AF65-F5344CB8AC3E}">
        <p14:creationId xmlns="" xmlns:p14="http://schemas.microsoft.com/office/powerpoint/2010/main" val="1608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oleObject30.bin"/></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7.xml"/><Relationship Id="rId1" Type="http://schemas.openxmlformats.org/officeDocument/2006/relationships/vmlDrawing" Target="../drawings/vmlDrawing23.v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8.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oleObject43.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oleObject" Target="../embeddings/oleObject4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31.v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32.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34.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oleObject" Target="../embeddings/oleObject53.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oleObject" Target="../embeddings/oleObject5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ChangeArrowheads="1"/>
          </p:cNvSpPr>
          <p:nvPr/>
        </p:nvSpPr>
        <p:spPr bwMode="auto">
          <a:xfrm>
            <a:off x="1558557" y="1066800"/>
            <a:ext cx="8721893" cy="2800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660066"/>
                </a:solidFill>
                <a:latin typeface="Arial" panose="020B0604020202020204" pitchFamily="34" charset="0"/>
              </a:defRPr>
            </a:lvl1pPr>
            <a:lvl2pPr marL="742950" indent="-285750" eaLnBrk="0" hangingPunct="0">
              <a:defRPr sz="3200">
                <a:solidFill>
                  <a:srgbClr val="660066"/>
                </a:solidFill>
                <a:latin typeface="Arial" panose="020B0604020202020204" pitchFamily="34" charset="0"/>
              </a:defRPr>
            </a:lvl2pPr>
            <a:lvl3pPr marL="1143000" indent="-228600" eaLnBrk="0" hangingPunct="0">
              <a:defRPr sz="3200">
                <a:solidFill>
                  <a:srgbClr val="660066"/>
                </a:solidFill>
                <a:latin typeface="Arial" panose="020B0604020202020204" pitchFamily="34" charset="0"/>
              </a:defRPr>
            </a:lvl3pPr>
            <a:lvl4pPr marL="1600200" indent="-228600" eaLnBrk="0" hangingPunct="0">
              <a:defRPr sz="3200">
                <a:solidFill>
                  <a:srgbClr val="660066"/>
                </a:solidFill>
                <a:latin typeface="Arial" panose="020B0604020202020204" pitchFamily="34" charset="0"/>
              </a:defRPr>
            </a:lvl4pPr>
            <a:lvl5pPr marL="2057400" indent="-228600" eaLnBrk="0" hangingPunct="0">
              <a:defRPr sz="3200">
                <a:solidFill>
                  <a:srgbClr val="660066"/>
                </a:solidFill>
                <a:latin typeface="Arial" panose="020B0604020202020204" pitchFamily="34" charset="0"/>
              </a:defRPr>
            </a:lvl5pPr>
            <a:lvl6pPr marL="2514600" indent="-228600" algn="just" eaLnBrk="0" fontAlgn="base" hangingPunct="0">
              <a:spcBef>
                <a:spcPct val="0"/>
              </a:spcBef>
              <a:spcAft>
                <a:spcPct val="0"/>
              </a:spcAft>
              <a:defRPr sz="3200">
                <a:solidFill>
                  <a:srgbClr val="660066"/>
                </a:solidFill>
                <a:latin typeface="Arial" panose="020B0604020202020204" pitchFamily="34" charset="0"/>
              </a:defRPr>
            </a:lvl6pPr>
            <a:lvl7pPr marL="2971800" indent="-228600" algn="just" eaLnBrk="0" fontAlgn="base" hangingPunct="0">
              <a:spcBef>
                <a:spcPct val="0"/>
              </a:spcBef>
              <a:spcAft>
                <a:spcPct val="0"/>
              </a:spcAft>
              <a:defRPr sz="3200">
                <a:solidFill>
                  <a:srgbClr val="660066"/>
                </a:solidFill>
                <a:latin typeface="Arial" panose="020B0604020202020204" pitchFamily="34" charset="0"/>
              </a:defRPr>
            </a:lvl7pPr>
            <a:lvl8pPr marL="3429000" indent="-228600" algn="just" eaLnBrk="0" fontAlgn="base" hangingPunct="0">
              <a:spcBef>
                <a:spcPct val="0"/>
              </a:spcBef>
              <a:spcAft>
                <a:spcPct val="0"/>
              </a:spcAft>
              <a:defRPr sz="3200">
                <a:solidFill>
                  <a:srgbClr val="660066"/>
                </a:solidFill>
                <a:latin typeface="Arial" panose="020B0604020202020204" pitchFamily="34" charset="0"/>
              </a:defRPr>
            </a:lvl8pPr>
            <a:lvl9pPr marL="3886200" indent="-228600" algn="just" eaLnBrk="0" fontAlgn="base" hangingPunct="0">
              <a:spcBef>
                <a:spcPct val="0"/>
              </a:spcBef>
              <a:spcAft>
                <a:spcPct val="0"/>
              </a:spcAft>
              <a:defRPr sz="3200">
                <a:solidFill>
                  <a:srgbClr val="660066"/>
                </a:solidFill>
                <a:latin typeface="Arial" panose="020B0604020202020204" pitchFamily="34" charset="0"/>
              </a:defRPr>
            </a:lvl9pPr>
          </a:lstStyle>
          <a:p>
            <a:pPr algn="ctr">
              <a:defRPr/>
            </a:pPr>
            <a:r>
              <a:rPr lang="en-US" altLang="en-US" sz="8800" b="1" dirty="0" smtClean="0">
                <a:solidFill>
                  <a:srgbClr val="FF0000"/>
                </a:solidFill>
                <a:effectLst>
                  <a:outerShdw blurRad="38100" dist="38100" dir="2700000" algn="tl">
                    <a:srgbClr val="000000">
                      <a:alpha val="43137"/>
                    </a:srgbClr>
                  </a:outerShdw>
                </a:effectLst>
                <a:latin typeface="Antique Olive Compact" pitchFamily="34" charset="0"/>
                <a:cs typeface="Times New Roman" pitchFamily="18" charset="0"/>
              </a:rPr>
              <a:t> </a:t>
            </a:r>
            <a:r>
              <a:rPr lang="en-US" sz="8800" dirty="0" smtClean="0">
                <a:solidFill>
                  <a:srgbClr val="FF0000"/>
                </a:solidFill>
                <a:latin typeface="Antique Olive Compact" pitchFamily="34" charset="0"/>
              </a:rPr>
              <a:t>CURVE FITTING </a:t>
            </a:r>
            <a:endParaRPr lang="tr-TR" altLang="en-US" sz="8800" b="1" dirty="0">
              <a:solidFill>
                <a:srgbClr val="FF0000"/>
              </a:solidFill>
              <a:effectLst>
                <a:outerShdw blurRad="38100" dist="38100" dir="2700000" algn="tl">
                  <a:srgbClr val="000000">
                    <a:alpha val="43137"/>
                  </a:srgbClr>
                </a:outerShdw>
              </a:effectLst>
              <a:latin typeface="+mj-lt"/>
              <a:cs typeface="Times New Roman" pitchFamily="18" charset="0"/>
            </a:endParaRPr>
          </a:p>
        </p:txBody>
      </p:sp>
    </p:spTree>
    <p:extLst>
      <p:ext uri="{BB962C8B-B14F-4D97-AF65-F5344CB8AC3E}">
        <p14:creationId xmlns="" xmlns:p14="http://schemas.microsoft.com/office/powerpoint/2010/main" val="90598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05C37C7A-AAD1-41D7-A291-9BD27254BBA7}" type="slidenum">
              <a:rPr lang="en-US"/>
              <a:pPr/>
              <a:t>10</a:t>
            </a:fld>
            <a:endParaRPr lang="en-US"/>
          </a:p>
        </p:txBody>
      </p:sp>
      <p:sp>
        <p:nvSpPr>
          <p:cNvPr id="14339" name="Rectangle 3"/>
          <p:cNvSpPr>
            <a:spLocks noGrp="1" noChangeArrowheads="1"/>
          </p:cNvSpPr>
          <p:nvPr>
            <p:ph type="body" sz="half" idx="1"/>
          </p:nvPr>
        </p:nvSpPr>
        <p:spPr>
          <a:xfrm>
            <a:off x="609600" y="533401"/>
            <a:ext cx="10972800" cy="5592763"/>
          </a:xfrm>
        </p:spPr>
        <p:txBody>
          <a:bodyPr/>
          <a:lstStyle/>
          <a:p>
            <a:pPr>
              <a:buFontTx/>
              <a:buNone/>
            </a:pPr>
            <a:r>
              <a:rPr lang="en-US" sz="2800">
                <a:solidFill>
                  <a:srgbClr val="0000FF"/>
                </a:solidFill>
                <a:latin typeface="Times New Roman" pitchFamily="18" charset="0"/>
              </a:rPr>
              <a:t>Criteria for a “Best” Fit/</a:t>
            </a:r>
          </a:p>
          <a:p>
            <a:r>
              <a:rPr lang="en-US" sz="2800">
                <a:latin typeface="Times New Roman" pitchFamily="18" charset="0"/>
              </a:rPr>
              <a:t>Minimize the sum of the residual errors for all available data:</a:t>
            </a:r>
          </a:p>
          <a:p>
            <a:endParaRPr lang="en-US" sz="2800">
              <a:latin typeface="Times New Roman" pitchFamily="18" charset="0"/>
            </a:endParaRPr>
          </a:p>
          <a:p>
            <a:pPr>
              <a:buFontTx/>
              <a:buNone/>
            </a:pPr>
            <a:r>
              <a:rPr lang="en-US" sz="2800">
                <a:latin typeface="Times New Roman" pitchFamily="18" charset="0"/>
              </a:rPr>
              <a:t>	</a:t>
            </a:r>
          </a:p>
          <a:p>
            <a:pPr>
              <a:buFontTx/>
              <a:buNone/>
            </a:pPr>
            <a:r>
              <a:rPr lang="en-US" sz="2800">
                <a:latin typeface="Times New Roman" pitchFamily="18" charset="0"/>
              </a:rPr>
              <a:t>	n = total number of points</a:t>
            </a:r>
          </a:p>
          <a:p>
            <a:r>
              <a:rPr lang="en-US" sz="2800">
                <a:latin typeface="Times New Roman" pitchFamily="18" charset="0"/>
              </a:rPr>
              <a:t>However, this is an inadequate criterion, so is the sum of the absolute values</a:t>
            </a:r>
          </a:p>
          <a:p>
            <a:pPr>
              <a:buFontTx/>
              <a:buNone/>
            </a:pPr>
            <a:endParaRPr lang="en-US" sz="2800">
              <a:latin typeface="Times New Roman" pitchFamily="18" charset="0"/>
            </a:endParaRPr>
          </a:p>
          <a:p>
            <a:pPr>
              <a:buFontTx/>
              <a:buNone/>
            </a:pPr>
            <a:endParaRPr lang="en-US" sz="2800">
              <a:solidFill>
                <a:srgbClr val="0000FF"/>
              </a:solidFill>
              <a:latin typeface="Times New Roman" pitchFamily="18" charset="0"/>
            </a:endParaRPr>
          </a:p>
        </p:txBody>
      </p:sp>
      <p:graphicFrame>
        <p:nvGraphicFramePr>
          <p:cNvPr id="14340" name="Object 4"/>
          <p:cNvGraphicFramePr>
            <a:graphicFrameLocks noChangeAspect="1"/>
          </p:cNvGraphicFramePr>
          <p:nvPr>
            <p:ph sz="quarter" idx="2"/>
          </p:nvPr>
        </p:nvGraphicFramePr>
        <p:xfrm>
          <a:off x="1219200" y="2057400"/>
          <a:ext cx="4368800" cy="920750"/>
        </p:xfrm>
        <a:graphic>
          <a:graphicData uri="http://schemas.openxmlformats.org/presentationml/2006/ole">
            <p:oleObj spid="_x0000_s235522" name="Equation" r:id="rId3" imgW="1536480" imgH="431640" progId="Equation.3">
              <p:embed/>
            </p:oleObj>
          </a:graphicData>
        </a:graphic>
      </p:graphicFrame>
      <p:graphicFrame>
        <p:nvGraphicFramePr>
          <p:cNvPr id="14343" name="Object 7"/>
          <p:cNvGraphicFramePr>
            <a:graphicFrameLocks noChangeAspect="1"/>
          </p:cNvGraphicFramePr>
          <p:nvPr>
            <p:ph sz="quarter" idx="3"/>
          </p:nvPr>
        </p:nvGraphicFramePr>
        <p:xfrm>
          <a:off x="1320801" y="4648201"/>
          <a:ext cx="4375151" cy="930275"/>
        </p:xfrm>
        <a:graphic>
          <a:graphicData uri="http://schemas.openxmlformats.org/presentationml/2006/ole">
            <p:oleObj spid="_x0000_s235523" name="Equation" r:id="rId4" imgW="1523880" imgH="43164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124C8AF-B08C-42F7-A5E5-0D456B7EC666}" type="slidenum">
              <a:rPr lang="en-US"/>
              <a:pPr/>
              <a:t>11</a:t>
            </a:fld>
            <a:endParaRPr lang="en-US"/>
          </a:p>
        </p:txBody>
      </p:sp>
      <p:sp>
        <p:nvSpPr>
          <p:cNvPr id="17411" name="Rectangle 3"/>
          <p:cNvSpPr>
            <a:spLocks noGrp="1" noChangeArrowheads="1"/>
          </p:cNvSpPr>
          <p:nvPr>
            <p:ph type="body" sz="half" idx="1"/>
          </p:nvPr>
        </p:nvSpPr>
        <p:spPr>
          <a:xfrm>
            <a:off x="203200" y="228600"/>
            <a:ext cx="3048000" cy="762000"/>
          </a:xfrm>
        </p:spPr>
        <p:txBody>
          <a:bodyPr/>
          <a:lstStyle/>
          <a:p>
            <a:pPr>
              <a:buFontTx/>
              <a:buNone/>
            </a:pPr>
            <a:r>
              <a:rPr lang="en-US" sz="2800">
                <a:solidFill>
                  <a:srgbClr val="0000FF"/>
                </a:solidFill>
                <a:latin typeface="Times New Roman" pitchFamily="18" charset="0"/>
              </a:rPr>
              <a:t>Figure 17.2</a:t>
            </a:r>
          </a:p>
        </p:txBody>
      </p:sp>
      <p:pic>
        <p:nvPicPr>
          <p:cNvPr id="17412" name="Picture 4" descr="Fig1702"/>
          <p:cNvPicPr>
            <a:picLocks noChangeAspect="1" noChangeArrowheads="1"/>
          </p:cNvPicPr>
          <p:nvPr>
            <p:ph sz="half" idx="2"/>
          </p:nvPr>
        </p:nvPicPr>
        <p:blipFill>
          <a:blip r:embed="rId2" cstate="print"/>
          <a:srcRect/>
          <a:stretch>
            <a:fillRect/>
          </a:stretch>
        </p:blipFill>
        <p:spPr>
          <a:xfrm>
            <a:off x="3962400" y="381000"/>
            <a:ext cx="3962400" cy="5562600"/>
          </a:xfrm>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7ED6628-C9E9-4D42-8585-AEB3E62D10D3}" type="slidenum">
              <a:rPr lang="en-US"/>
              <a:pPr/>
              <a:t>12</a:t>
            </a:fld>
            <a:endParaRPr lang="en-US"/>
          </a:p>
        </p:txBody>
      </p:sp>
      <p:sp>
        <p:nvSpPr>
          <p:cNvPr id="18435" name="Rectangle 3"/>
          <p:cNvSpPr>
            <a:spLocks noGrp="1" noChangeArrowheads="1"/>
          </p:cNvSpPr>
          <p:nvPr>
            <p:ph type="body" sz="half" idx="1"/>
          </p:nvPr>
        </p:nvSpPr>
        <p:spPr>
          <a:xfrm>
            <a:off x="609600" y="533401"/>
            <a:ext cx="11074400" cy="5592763"/>
          </a:xfrm>
        </p:spPr>
        <p:txBody>
          <a:bodyPr/>
          <a:lstStyle/>
          <a:p>
            <a:r>
              <a:rPr lang="en-US" sz="2800">
                <a:latin typeface="Times New Roman" pitchFamily="18" charset="0"/>
              </a:rPr>
              <a:t>Best strategy is to minimize the sum of the squares of the residuals between the measured y and the y calculated with the linear model:</a:t>
            </a:r>
          </a:p>
          <a:p>
            <a:endParaRPr lang="en-US" sz="2800">
              <a:latin typeface="Times New Roman" pitchFamily="18" charset="0"/>
            </a:endParaRPr>
          </a:p>
          <a:p>
            <a:endParaRPr lang="en-US" sz="2800">
              <a:latin typeface="Times New Roman" pitchFamily="18" charset="0"/>
            </a:endParaRPr>
          </a:p>
          <a:p>
            <a:endParaRPr lang="en-US" sz="2800">
              <a:latin typeface="Times New Roman" pitchFamily="18" charset="0"/>
            </a:endParaRPr>
          </a:p>
          <a:p>
            <a:r>
              <a:rPr lang="en-US" sz="2800">
                <a:latin typeface="Times New Roman" pitchFamily="18" charset="0"/>
              </a:rPr>
              <a:t>Yields a unique line for a given set of data.</a:t>
            </a:r>
          </a:p>
          <a:p>
            <a:endParaRPr lang="en-US" sz="2800">
              <a:latin typeface="Times New Roman" pitchFamily="18" charset="0"/>
            </a:endParaRPr>
          </a:p>
          <a:p>
            <a:pPr>
              <a:buFontTx/>
              <a:buNone/>
            </a:pPr>
            <a:endParaRPr lang="en-US" sz="2800">
              <a:latin typeface="Times New Roman" pitchFamily="18" charset="0"/>
            </a:endParaRPr>
          </a:p>
        </p:txBody>
      </p:sp>
      <p:graphicFrame>
        <p:nvGraphicFramePr>
          <p:cNvPr id="18436" name="Object 4"/>
          <p:cNvGraphicFramePr>
            <a:graphicFrameLocks noChangeAspect="1"/>
          </p:cNvGraphicFramePr>
          <p:nvPr>
            <p:ph sz="half" idx="2"/>
          </p:nvPr>
        </p:nvGraphicFramePr>
        <p:xfrm>
          <a:off x="711200" y="2057401"/>
          <a:ext cx="11277600" cy="936625"/>
        </p:xfrm>
        <a:graphic>
          <a:graphicData uri="http://schemas.openxmlformats.org/presentationml/2006/ole">
            <p:oleObj spid="_x0000_s236546" name="Equation" r:id="rId3" imgW="3898800" imgH="43164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5"/>
          <p:cNvSpPr>
            <a:spLocks noGrp="1"/>
          </p:cNvSpPr>
          <p:nvPr>
            <p:ph type="dt" sz="half" idx="10"/>
          </p:nvPr>
        </p:nvSpPr>
        <p:spPr/>
        <p:txBody>
          <a:bodyPr/>
          <a:lstStyle/>
          <a:p>
            <a:r>
              <a:rPr lang="en-US"/>
              <a:t>by Lale Yurttas, Texas A&amp;M University</a:t>
            </a:r>
          </a:p>
        </p:txBody>
      </p:sp>
      <p:sp>
        <p:nvSpPr>
          <p:cNvPr id="12" name="Slide Number Placeholder 7"/>
          <p:cNvSpPr>
            <a:spLocks noGrp="1"/>
          </p:cNvSpPr>
          <p:nvPr>
            <p:ph type="sldNum" sz="quarter" idx="12"/>
          </p:nvPr>
        </p:nvSpPr>
        <p:spPr/>
        <p:txBody>
          <a:bodyPr/>
          <a:lstStyle/>
          <a:p>
            <a:fld id="{CB54AA40-82A8-42D2-8B5C-A5640350C84D}" type="slidenum">
              <a:rPr lang="en-US"/>
              <a:pPr/>
              <a:t>13</a:t>
            </a:fld>
            <a:endParaRPr lang="en-US"/>
          </a:p>
        </p:txBody>
      </p:sp>
      <p:sp>
        <p:nvSpPr>
          <p:cNvPr id="20483" name="Rectangle 3"/>
          <p:cNvSpPr>
            <a:spLocks noGrp="1" noChangeArrowheads="1"/>
          </p:cNvSpPr>
          <p:nvPr>
            <p:ph type="body" sz="half" idx="1"/>
          </p:nvPr>
        </p:nvSpPr>
        <p:spPr>
          <a:xfrm>
            <a:off x="609600" y="381001"/>
            <a:ext cx="11074400" cy="5745163"/>
          </a:xfrm>
        </p:spPr>
        <p:txBody>
          <a:bodyPr/>
          <a:lstStyle/>
          <a:p>
            <a:pPr>
              <a:buFontTx/>
              <a:buNone/>
            </a:pPr>
            <a:r>
              <a:rPr lang="en-US" sz="2800">
                <a:solidFill>
                  <a:srgbClr val="0000FF"/>
                </a:solidFill>
                <a:latin typeface="Times New Roman" pitchFamily="18" charset="0"/>
              </a:rPr>
              <a:t>Least-Squares Fit of a Straight Line/</a:t>
            </a:r>
          </a:p>
          <a:p>
            <a:pPr>
              <a:buFontTx/>
              <a:buNone/>
            </a:pPr>
            <a:endParaRPr lang="en-US" sz="2800">
              <a:latin typeface="Times New Roman" pitchFamily="18" charset="0"/>
            </a:endParaRPr>
          </a:p>
        </p:txBody>
      </p:sp>
      <p:graphicFrame>
        <p:nvGraphicFramePr>
          <p:cNvPr id="20484" name="Object 4"/>
          <p:cNvGraphicFramePr>
            <a:graphicFrameLocks noChangeAspect="1"/>
          </p:cNvGraphicFramePr>
          <p:nvPr>
            <p:ph sz="quarter" idx="2"/>
          </p:nvPr>
        </p:nvGraphicFramePr>
        <p:xfrm>
          <a:off x="711200" y="914401"/>
          <a:ext cx="5181600" cy="2670175"/>
        </p:xfrm>
        <a:graphic>
          <a:graphicData uri="http://schemas.openxmlformats.org/presentationml/2006/ole">
            <p:oleObj spid="_x0000_s237570" name="Equation" r:id="rId3" imgW="2070000" imgH="1422360" progId="Equation.3">
              <p:embed/>
            </p:oleObj>
          </a:graphicData>
        </a:graphic>
      </p:graphicFrame>
      <p:graphicFrame>
        <p:nvGraphicFramePr>
          <p:cNvPr id="20487" name="Object 7"/>
          <p:cNvGraphicFramePr>
            <a:graphicFrameLocks noChangeAspect="1"/>
          </p:cNvGraphicFramePr>
          <p:nvPr>
            <p:ph sz="quarter" idx="3"/>
          </p:nvPr>
        </p:nvGraphicFramePr>
        <p:xfrm>
          <a:off x="711200" y="3657600"/>
          <a:ext cx="4470400" cy="3163888"/>
        </p:xfrm>
        <a:graphic>
          <a:graphicData uri="http://schemas.openxmlformats.org/presentationml/2006/ole">
            <p:oleObj spid="_x0000_s237571" name="Equation" r:id="rId4" imgW="1587240" imgH="1498320" progId="Equation.3">
              <p:embed/>
            </p:oleObj>
          </a:graphicData>
        </a:graphic>
      </p:graphicFrame>
      <p:sp>
        <p:nvSpPr>
          <p:cNvPr id="20490" name="AutoShape 10"/>
          <p:cNvSpPr>
            <a:spLocks/>
          </p:cNvSpPr>
          <p:nvPr/>
        </p:nvSpPr>
        <p:spPr bwMode="auto">
          <a:xfrm>
            <a:off x="4572000" y="3733800"/>
            <a:ext cx="203200" cy="990600"/>
          </a:xfrm>
          <a:prstGeom prst="rightBrace">
            <a:avLst>
              <a:gd name="adj1" fmla="val 54167"/>
              <a:gd name="adj2" fmla="val 50000"/>
            </a:avLst>
          </a:prstGeom>
          <a:noFill/>
          <a:ln w="9525">
            <a:solidFill>
              <a:srgbClr val="0000FF"/>
            </a:solidFill>
            <a:round/>
            <a:headEnd/>
            <a:tailEnd/>
          </a:ln>
          <a:effectLst/>
        </p:spPr>
        <p:txBody>
          <a:bodyPr wrap="none" anchor="ctr"/>
          <a:lstStyle/>
          <a:p>
            <a:endParaRPr lang="en-US"/>
          </a:p>
        </p:txBody>
      </p:sp>
      <p:sp>
        <p:nvSpPr>
          <p:cNvPr id="20491" name="Text Box 11"/>
          <p:cNvSpPr txBox="1">
            <a:spLocks noChangeArrowheads="1"/>
          </p:cNvSpPr>
          <p:nvPr/>
        </p:nvSpPr>
        <p:spPr bwMode="auto">
          <a:xfrm>
            <a:off x="4876800" y="3810001"/>
            <a:ext cx="4267200" cy="701675"/>
          </a:xfrm>
          <a:prstGeom prst="rect">
            <a:avLst/>
          </a:prstGeom>
          <a:noFill/>
          <a:ln w="9525">
            <a:noFill/>
            <a:miter lim="800000"/>
            <a:headEnd/>
            <a:tailEnd/>
          </a:ln>
          <a:effectLst/>
        </p:spPr>
        <p:txBody>
          <a:bodyPr>
            <a:spAutoFit/>
          </a:bodyPr>
          <a:lstStyle/>
          <a:p>
            <a:pPr>
              <a:spcBef>
                <a:spcPct val="50000"/>
              </a:spcBef>
            </a:pPr>
            <a:r>
              <a:rPr lang="en-US" sz="2000">
                <a:latin typeface="Times New Roman" pitchFamily="18" charset="0"/>
              </a:rPr>
              <a:t>Normal equations, can be solved simultaneously</a:t>
            </a:r>
          </a:p>
        </p:txBody>
      </p:sp>
      <p:sp>
        <p:nvSpPr>
          <p:cNvPr id="20492" name="Text Box 12"/>
          <p:cNvSpPr txBox="1">
            <a:spLocks noChangeArrowheads="1"/>
          </p:cNvSpPr>
          <p:nvPr/>
        </p:nvSpPr>
        <p:spPr bwMode="auto">
          <a:xfrm>
            <a:off x="6604000" y="5867401"/>
            <a:ext cx="3454400" cy="396875"/>
          </a:xfrm>
          <a:prstGeom prst="rect">
            <a:avLst/>
          </a:prstGeom>
          <a:noFill/>
          <a:ln w="9525">
            <a:noFill/>
            <a:miter lim="800000"/>
            <a:headEnd/>
            <a:tailEnd/>
          </a:ln>
          <a:effectLst/>
        </p:spPr>
        <p:txBody>
          <a:bodyPr>
            <a:spAutoFit/>
          </a:bodyPr>
          <a:lstStyle/>
          <a:p>
            <a:pPr>
              <a:spcBef>
                <a:spcPct val="50000"/>
              </a:spcBef>
            </a:pPr>
            <a:r>
              <a:rPr lang="en-US" sz="2000">
                <a:latin typeface="Times New Roman" pitchFamily="18" charset="0"/>
              </a:rPr>
              <a:t>Mean values</a:t>
            </a:r>
          </a:p>
        </p:txBody>
      </p:sp>
      <p:sp>
        <p:nvSpPr>
          <p:cNvPr id="20493" name="Line 13"/>
          <p:cNvSpPr>
            <a:spLocks noChangeShapeType="1"/>
          </p:cNvSpPr>
          <p:nvPr/>
        </p:nvSpPr>
        <p:spPr bwMode="auto">
          <a:xfrm flipH="1">
            <a:off x="1930400" y="6172200"/>
            <a:ext cx="4572000" cy="304800"/>
          </a:xfrm>
          <a:prstGeom prst="line">
            <a:avLst/>
          </a:prstGeom>
          <a:noFill/>
          <a:ln w="9525">
            <a:solidFill>
              <a:srgbClr val="0000FF"/>
            </a:solidFill>
            <a:round/>
            <a:headEnd/>
            <a:tailEnd type="triangle" w="med" len="med"/>
          </a:ln>
          <a:effectLst/>
        </p:spPr>
        <p:txBody>
          <a:bodyPr/>
          <a:lstStyle/>
          <a:p>
            <a:endParaRPr lang="en-US"/>
          </a:p>
        </p:txBody>
      </p:sp>
      <p:sp>
        <p:nvSpPr>
          <p:cNvPr id="20494" name="Line 14"/>
          <p:cNvSpPr>
            <a:spLocks noChangeShapeType="1"/>
          </p:cNvSpPr>
          <p:nvPr/>
        </p:nvSpPr>
        <p:spPr bwMode="auto">
          <a:xfrm flipH="1">
            <a:off x="2844800" y="6172200"/>
            <a:ext cx="3860800" cy="381000"/>
          </a:xfrm>
          <a:prstGeom prst="line">
            <a:avLst/>
          </a:prstGeom>
          <a:noFill/>
          <a:ln w="9525">
            <a:solidFill>
              <a:srgbClr val="0000FF"/>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4F2C9E1-0E2A-4D59-9885-3DA88B6D824F}" type="slidenum">
              <a:rPr lang="en-US"/>
              <a:pPr/>
              <a:t>14</a:t>
            </a:fld>
            <a:endParaRPr lang="en-US"/>
          </a:p>
        </p:txBody>
      </p:sp>
      <p:sp>
        <p:nvSpPr>
          <p:cNvPr id="23555" name="Rectangle 3"/>
          <p:cNvSpPr>
            <a:spLocks noGrp="1" noChangeArrowheads="1"/>
          </p:cNvSpPr>
          <p:nvPr>
            <p:ph type="body" sz="half" idx="1"/>
          </p:nvPr>
        </p:nvSpPr>
        <p:spPr>
          <a:xfrm>
            <a:off x="203200" y="228600"/>
            <a:ext cx="3556000" cy="914400"/>
          </a:xfrm>
        </p:spPr>
        <p:txBody>
          <a:bodyPr/>
          <a:lstStyle/>
          <a:p>
            <a:pPr>
              <a:buFontTx/>
              <a:buNone/>
            </a:pPr>
            <a:r>
              <a:rPr lang="en-US" sz="2800">
                <a:solidFill>
                  <a:srgbClr val="0000FF"/>
                </a:solidFill>
                <a:latin typeface="Times New Roman" pitchFamily="18" charset="0"/>
              </a:rPr>
              <a:t>Figure 17.3</a:t>
            </a:r>
          </a:p>
        </p:txBody>
      </p:sp>
      <p:pic>
        <p:nvPicPr>
          <p:cNvPr id="23556" name="Picture 4" descr="Fig1703"/>
          <p:cNvPicPr>
            <a:picLocks noChangeAspect="1" noChangeArrowheads="1"/>
          </p:cNvPicPr>
          <p:nvPr>
            <p:ph sz="half" idx="2"/>
          </p:nvPr>
        </p:nvPicPr>
        <p:blipFill>
          <a:blip r:embed="rId2" cstate="print"/>
          <a:srcRect/>
          <a:stretch>
            <a:fillRect/>
          </a:stretch>
        </p:blipFill>
        <p:spPr>
          <a:xfrm>
            <a:off x="1422400" y="762000"/>
            <a:ext cx="9245600" cy="5486400"/>
          </a:xfrm>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Chapter 17</a:t>
            </a:r>
          </a:p>
        </p:txBody>
      </p:sp>
      <p:sp>
        <p:nvSpPr>
          <p:cNvPr id="6" name="Slide Number Placeholder 6"/>
          <p:cNvSpPr>
            <a:spLocks noGrp="1"/>
          </p:cNvSpPr>
          <p:nvPr>
            <p:ph type="sldNum" sz="quarter" idx="12"/>
          </p:nvPr>
        </p:nvSpPr>
        <p:spPr/>
        <p:txBody>
          <a:bodyPr/>
          <a:lstStyle/>
          <a:p>
            <a:fld id="{E8EABBF2-0C10-49C3-98A4-B1C16B5439FA}" type="slidenum">
              <a:rPr lang="en-US"/>
              <a:pPr/>
              <a:t>15</a:t>
            </a:fld>
            <a:endParaRPr lang="en-US"/>
          </a:p>
        </p:txBody>
      </p:sp>
      <p:sp>
        <p:nvSpPr>
          <p:cNvPr id="41987" name="Rectangle 3"/>
          <p:cNvSpPr>
            <a:spLocks noGrp="1" noChangeArrowheads="1"/>
          </p:cNvSpPr>
          <p:nvPr>
            <p:ph type="body" sz="half" idx="1"/>
          </p:nvPr>
        </p:nvSpPr>
        <p:spPr>
          <a:xfrm>
            <a:off x="203200" y="228600"/>
            <a:ext cx="3556000" cy="914400"/>
          </a:xfrm>
        </p:spPr>
        <p:txBody>
          <a:bodyPr/>
          <a:lstStyle/>
          <a:p>
            <a:pPr>
              <a:buFontTx/>
              <a:buNone/>
            </a:pPr>
            <a:r>
              <a:rPr lang="en-US" sz="2400">
                <a:solidFill>
                  <a:srgbClr val="0000FF"/>
                </a:solidFill>
              </a:rPr>
              <a:t>Figure 17.4</a:t>
            </a:r>
            <a:r>
              <a:rPr lang="en-US" sz="2800"/>
              <a:t> </a:t>
            </a:r>
          </a:p>
        </p:txBody>
      </p:sp>
      <p:pic>
        <p:nvPicPr>
          <p:cNvPr id="41989" name="Picture 5" descr="Fig1704"/>
          <p:cNvPicPr>
            <a:picLocks noChangeAspect="1" noChangeArrowheads="1"/>
          </p:cNvPicPr>
          <p:nvPr>
            <p:ph sz="half" idx="2"/>
          </p:nvPr>
        </p:nvPicPr>
        <p:blipFill>
          <a:blip r:embed="rId2" cstate="print"/>
          <a:srcRect/>
          <a:stretch>
            <a:fillRect/>
          </a:stretch>
        </p:blipFill>
        <p:spPr>
          <a:xfrm>
            <a:off x="0" y="1600200"/>
            <a:ext cx="12192000" cy="3124200"/>
          </a:xfrm>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A4729299-4445-4BD8-BB3F-8361B0515584}" type="slidenum">
              <a:rPr lang="en-US"/>
              <a:pPr/>
              <a:t>16</a:t>
            </a:fld>
            <a:endParaRPr lang="en-US"/>
          </a:p>
        </p:txBody>
      </p:sp>
      <p:sp>
        <p:nvSpPr>
          <p:cNvPr id="43012" name="Rectangle 4"/>
          <p:cNvSpPr>
            <a:spLocks noChangeArrowheads="1"/>
          </p:cNvSpPr>
          <p:nvPr/>
        </p:nvSpPr>
        <p:spPr bwMode="auto">
          <a:xfrm>
            <a:off x="304800" y="381001"/>
            <a:ext cx="2650067" cy="519113"/>
          </a:xfrm>
          <a:prstGeom prst="rect">
            <a:avLst/>
          </a:prstGeom>
          <a:noFill/>
          <a:ln w="9525">
            <a:noFill/>
            <a:miter lim="800000"/>
            <a:headEnd/>
            <a:tailEnd/>
          </a:ln>
          <a:effectLst/>
        </p:spPr>
        <p:txBody>
          <a:bodyPr>
            <a:spAutoFit/>
          </a:bodyPr>
          <a:lstStyle/>
          <a:p>
            <a:pPr>
              <a:spcBef>
                <a:spcPct val="20000"/>
              </a:spcBef>
            </a:pPr>
            <a:r>
              <a:rPr lang="en-US" sz="2800">
                <a:solidFill>
                  <a:srgbClr val="0000FF"/>
                </a:solidFill>
              </a:rPr>
              <a:t>Figure 17.5</a:t>
            </a:r>
          </a:p>
        </p:txBody>
      </p:sp>
      <p:pic>
        <p:nvPicPr>
          <p:cNvPr id="43013" name="Picture 5" descr="Fig1705"/>
          <p:cNvPicPr>
            <a:picLocks noChangeAspect="1" noChangeArrowheads="1"/>
          </p:cNvPicPr>
          <p:nvPr>
            <p:ph/>
          </p:nvPr>
        </p:nvPicPr>
        <p:blipFill>
          <a:blip r:embed="rId2" cstate="print"/>
          <a:srcRect/>
          <a:stretch>
            <a:fillRect/>
          </a:stretch>
        </p:blipFill>
        <p:spPr>
          <a:xfrm>
            <a:off x="3352800" y="381000"/>
            <a:ext cx="4986867" cy="5105400"/>
          </a:xfrm>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DC6A7181-D3F4-4F6B-839E-7F697E6C81E0}" type="slidenum">
              <a:rPr lang="en-US"/>
              <a:pPr/>
              <a:t>17</a:t>
            </a:fld>
            <a:endParaRPr lang="en-US"/>
          </a:p>
        </p:txBody>
      </p:sp>
      <p:sp>
        <p:nvSpPr>
          <p:cNvPr id="24579" name="Rectangle 3"/>
          <p:cNvSpPr>
            <a:spLocks noGrp="1" noChangeArrowheads="1"/>
          </p:cNvSpPr>
          <p:nvPr>
            <p:ph type="body" sz="half" idx="1"/>
          </p:nvPr>
        </p:nvSpPr>
        <p:spPr>
          <a:xfrm>
            <a:off x="609600" y="381001"/>
            <a:ext cx="10972800" cy="5745163"/>
          </a:xfrm>
        </p:spPr>
        <p:txBody>
          <a:bodyPr/>
          <a:lstStyle/>
          <a:p>
            <a:pPr>
              <a:buFontTx/>
              <a:buNone/>
            </a:pPr>
            <a:r>
              <a:rPr lang="en-US" sz="2800">
                <a:solidFill>
                  <a:srgbClr val="0000FF"/>
                </a:solidFill>
                <a:latin typeface="Times New Roman" pitchFamily="18" charset="0"/>
              </a:rPr>
              <a:t>“Goodness” of our fit/</a:t>
            </a:r>
          </a:p>
          <a:p>
            <a:pPr>
              <a:buFontTx/>
              <a:buNone/>
            </a:pPr>
            <a:r>
              <a:rPr lang="en-US" sz="2800">
                <a:latin typeface="Times New Roman" pitchFamily="18" charset="0"/>
              </a:rPr>
              <a:t>If</a:t>
            </a:r>
          </a:p>
          <a:p>
            <a:r>
              <a:rPr lang="en-US" sz="2800">
                <a:latin typeface="Times New Roman" pitchFamily="18" charset="0"/>
              </a:rPr>
              <a:t>Total sum of the squares around the mean for the dependent variable, y, is </a:t>
            </a:r>
            <a:r>
              <a:rPr lang="en-US" sz="2800" i="1">
                <a:solidFill>
                  <a:srgbClr val="0000FF"/>
                </a:solidFill>
                <a:latin typeface="Times New Roman" pitchFamily="18" charset="0"/>
              </a:rPr>
              <a:t>S</a:t>
            </a:r>
            <a:r>
              <a:rPr lang="en-US" sz="2800" i="1" baseline="-25000">
                <a:solidFill>
                  <a:srgbClr val="0000FF"/>
                </a:solidFill>
                <a:latin typeface="Times New Roman" pitchFamily="18" charset="0"/>
              </a:rPr>
              <a:t>t</a:t>
            </a:r>
            <a:endParaRPr lang="en-US" sz="2800" i="1">
              <a:solidFill>
                <a:srgbClr val="0000FF"/>
              </a:solidFill>
              <a:latin typeface="Times New Roman" pitchFamily="18" charset="0"/>
            </a:endParaRPr>
          </a:p>
          <a:p>
            <a:r>
              <a:rPr lang="en-US" sz="2800">
                <a:latin typeface="Times New Roman" pitchFamily="18" charset="0"/>
              </a:rPr>
              <a:t>Sum of the squares of residuals around the regression line is </a:t>
            </a:r>
            <a:r>
              <a:rPr lang="en-US" sz="2800" i="1">
                <a:solidFill>
                  <a:srgbClr val="0000FF"/>
                </a:solidFill>
                <a:latin typeface="Times New Roman" pitchFamily="18" charset="0"/>
              </a:rPr>
              <a:t>S</a:t>
            </a:r>
            <a:r>
              <a:rPr lang="en-US" sz="2800" i="1" baseline="-25000">
                <a:solidFill>
                  <a:srgbClr val="0000FF"/>
                </a:solidFill>
                <a:latin typeface="Times New Roman" pitchFamily="18" charset="0"/>
              </a:rPr>
              <a:t>r</a:t>
            </a:r>
          </a:p>
          <a:p>
            <a:r>
              <a:rPr lang="en-US" sz="2800" i="1">
                <a:solidFill>
                  <a:srgbClr val="0000FF"/>
                </a:solidFill>
                <a:latin typeface="Times New Roman" pitchFamily="18" charset="0"/>
              </a:rPr>
              <a:t>S</a:t>
            </a:r>
            <a:r>
              <a:rPr lang="en-US" sz="2800" i="1" baseline="-25000">
                <a:solidFill>
                  <a:srgbClr val="0000FF"/>
                </a:solidFill>
                <a:latin typeface="Times New Roman" pitchFamily="18" charset="0"/>
              </a:rPr>
              <a:t>t</a:t>
            </a:r>
            <a:r>
              <a:rPr lang="en-US" sz="2800" i="1">
                <a:solidFill>
                  <a:srgbClr val="0000FF"/>
                </a:solidFill>
                <a:latin typeface="Times New Roman" pitchFamily="18" charset="0"/>
              </a:rPr>
              <a:t>-S</a:t>
            </a:r>
            <a:r>
              <a:rPr lang="en-US" sz="2800" i="1" baseline="-25000">
                <a:solidFill>
                  <a:srgbClr val="0000FF"/>
                </a:solidFill>
                <a:latin typeface="Times New Roman" pitchFamily="18" charset="0"/>
              </a:rPr>
              <a:t>r</a:t>
            </a:r>
            <a:r>
              <a:rPr lang="en-US" sz="2800">
                <a:latin typeface="Times New Roman" pitchFamily="18" charset="0"/>
              </a:rPr>
              <a:t> quantifies the improvement or error reduction due to describing data in terms of a straight line rather than as an average value.</a:t>
            </a:r>
          </a:p>
          <a:p>
            <a:endParaRPr lang="en-US" sz="2800">
              <a:latin typeface="Times New Roman" pitchFamily="18" charset="0"/>
            </a:endParaRPr>
          </a:p>
        </p:txBody>
      </p:sp>
      <p:graphicFrame>
        <p:nvGraphicFramePr>
          <p:cNvPr id="24580" name="Object 4"/>
          <p:cNvGraphicFramePr>
            <a:graphicFrameLocks noChangeAspect="1"/>
          </p:cNvGraphicFramePr>
          <p:nvPr>
            <p:ph sz="half" idx="2"/>
          </p:nvPr>
        </p:nvGraphicFramePr>
        <p:xfrm>
          <a:off x="1219200" y="4724400"/>
          <a:ext cx="2844800" cy="1189038"/>
        </p:xfrm>
        <a:graphic>
          <a:graphicData uri="http://schemas.openxmlformats.org/presentationml/2006/ole">
            <p:oleObj spid="_x0000_s238594" name="Equation" r:id="rId3" imgW="774360" imgH="431640" progId="Equation.3">
              <p:embed/>
            </p:oleObj>
          </a:graphicData>
        </a:graphic>
      </p:graphicFrame>
      <p:sp>
        <p:nvSpPr>
          <p:cNvPr id="24583" name="Oval 7"/>
          <p:cNvSpPr>
            <a:spLocks noChangeArrowheads="1"/>
          </p:cNvSpPr>
          <p:nvPr/>
        </p:nvSpPr>
        <p:spPr bwMode="auto">
          <a:xfrm>
            <a:off x="812800" y="4876800"/>
            <a:ext cx="1117600" cy="762000"/>
          </a:xfrm>
          <a:prstGeom prst="ellipse">
            <a:avLst/>
          </a:prstGeom>
          <a:noFill/>
          <a:ln w="9525">
            <a:solidFill>
              <a:srgbClr val="0000FF"/>
            </a:solidFill>
            <a:round/>
            <a:headEnd/>
            <a:tailEnd/>
          </a:ln>
          <a:effectLst/>
        </p:spPr>
        <p:txBody>
          <a:bodyPr wrap="none" anchor="ctr"/>
          <a:lstStyle/>
          <a:p>
            <a:endParaRPr lang="en-US"/>
          </a:p>
        </p:txBody>
      </p:sp>
      <p:sp>
        <p:nvSpPr>
          <p:cNvPr id="24584" name="Text Box 8"/>
          <p:cNvSpPr txBox="1">
            <a:spLocks noChangeArrowheads="1"/>
          </p:cNvSpPr>
          <p:nvPr/>
        </p:nvSpPr>
        <p:spPr bwMode="auto">
          <a:xfrm>
            <a:off x="4165600" y="5791201"/>
            <a:ext cx="5384800" cy="854075"/>
          </a:xfrm>
          <a:prstGeom prst="rect">
            <a:avLst/>
          </a:prstGeom>
          <a:noFill/>
          <a:ln w="9525">
            <a:noFill/>
            <a:miter lim="800000"/>
            <a:headEnd/>
            <a:tailEnd/>
          </a:ln>
          <a:effectLst/>
        </p:spPr>
        <p:txBody>
          <a:bodyPr>
            <a:spAutoFit/>
          </a:bodyPr>
          <a:lstStyle/>
          <a:p>
            <a:pPr>
              <a:spcBef>
                <a:spcPct val="50000"/>
              </a:spcBef>
            </a:pPr>
            <a:r>
              <a:rPr lang="en-US" sz="2000">
                <a:latin typeface="Times New Roman" pitchFamily="18" charset="0"/>
              </a:rPr>
              <a:t>r</a:t>
            </a:r>
            <a:r>
              <a:rPr lang="en-US" sz="2000" baseline="30000">
                <a:latin typeface="Times New Roman" pitchFamily="18" charset="0"/>
              </a:rPr>
              <a:t>2</a:t>
            </a:r>
            <a:r>
              <a:rPr lang="en-US" sz="2000">
                <a:latin typeface="Times New Roman" pitchFamily="18" charset="0"/>
              </a:rPr>
              <a:t>-coefficient of determination</a:t>
            </a:r>
          </a:p>
          <a:p>
            <a:pPr>
              <a:spcBef>
                <a:spcPct val="50000"/>
              </a:spcBef>
            </a:pPr>
            <a:r>
              <a:rPr lang="en-US" sz="2000">
                <a:latin typeface="Times New Roman" pitchFamily="18" charset="0"/>
              </a:rPr>
              <a:t>Sqrt(r</a:t>
            </a:r>
            <a:r>
              <a:rPr lang="en-US" sz="2000" baseline="30000">
                <a:latin typeface="Times New Roman" pitchFamily="18" charset="0"/>
              </a:rPr>
              <a:t>2</a:t>
            </a:r>
            <a:r>
              <a:rPr lang="en-US" sz="2000">
                <a:latin typeface="Times New Roman" pitchFamily="18" charset="0"/>
              </a:rPr>
              <a:t>) – correlation coefficient</a:t>
            </a:r>
          </a:p>
        </p:txBody>
      </p:sp>
      <p:sp>
        <p:nvSpPr>
          <p:cNvPr id="24585" name="Line 9"/>
          <p:cNvSpPr>
            <a:spLocks noChangeShapeType="1"/>
          </p:cNvSpPr>
          <p:nvPr/>
        </p:nvSpPr>
        <p:spPr bwMode="auto">
          <a:xfrm flipH="1" flipV="1">
            <a:off x="1524000" y="5562600"/>
            <a:ext cx="2641600" cy="457200"/>
          </a:xfrm>
          <a:prstGeom prst="line">
            <a:avLst/>
          </a:prstGeom>
          <a:noFill/>
          <a:ln w="9525">
            <a:solidFill>
              <a:srgbClr val="0000FF"/>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B263EDF-135F-4FF7-9E3A-B4382BBA94EC}" type="slidenum">
              <a:rPr lang="en-US"/>
              <a:pPr/>
              <a:t>18</a:t>
            </a:fld>
            <a:endParaRPr lang="en-US"/>
          </a:p>
        </p:txBody>
      </p:sp>
      <p:sp>
        <p:nvSpPr>
          <p:cNvPr id="26627" name="Rectangle 3"/>
          <p:cNvSpPr>
            <a:spLocks noGrp="1" noChangeArrowheads="1"/>
          </p:cNvSpPr>
          <p:nvPr>
            <p:ph type="body" idx="1"/>
          </p:nvPr>
        </p:nvSpPr>
        <p:spPr>
          <a:xfrm>
            <a:off x="609600" y="609601"/>
            <a:ext cx="10972800" cy="5516563"/>
          </a:xfrm>
        </p:spPr>
        <p:txBody>
          <a:bodyPr/>
          <a:lstStyle/>
          <a:p>
            <a:r>
              <a:rPr lang="en-US">
                <a:latin typeface="Times New Roman" pitchFamily="18" charset="0"/>
              </a:rPr>
              <a:t>For a perfect fit</a:t>
            </a:r>
          </a:p>
          <a:p>
            <a:pPr>
              <a:buFontTx/>
              <a:buNone/>
            </a:pPr>
            <a:r>
              <a:rPr lang="en-US">
                <a:latin typeface="Times New Roman" pitchFamily="18" charset="0"/>
              </a:rPr>
              <a:t>	S</a:t>
            </a:r>
            <a:r>
              <a:rPr lang="en-US" baseline="-25000">
                <a:latin typeface="Times New Roman" pitchFamily="18" charset="0"/>
              </a:rPr>
              <a:t>r</a:t>
            </a:r>
            <a:r>
              <a:rPr lang="en-US">
                <a:latin typeface="Times New Roman" pitchFamily="18" charset="0"/>
              </a:rPr>
              <a:t>=0 and r=r</a:t>
            </a:r>
            <a:r>
              <a:rPr lang="en-US" baseline="30000">
                <a:latin typeface="Times New Roman" pitchFamily="18" charset="0"/>
              </a:rPr>
              <a:t>2</a:t>
            </a:r>
            <a:r>
              <a:rPr lang="en-US">
                <a:latin typeface="Times New Roman" pitchFamily="18" charset="0"/>
              </a:rPr>
              <a:t>=1, signifying that the line explains 100 percent of the variability of the data.</a:t>
            </a:r>
          </a:p>
          <a:p>
            <a:r>
              <a:rPr lang="en-US">
                <a:latin typeface="Times New Roman" pitchFamily="18" charset="0"/>
              </a:rPr>
              <a:t>For r=r</a:t>
            </a:r>
            <a:r>
              <a:rPr lang="en-US" baseline="30000">
                <a:latin typeface="Times New Roman" pitchFamily="18" charset="0"/>
              </a:rPr>
              <a:t>2</a:t>
            </a:r>
            <a:r>
              <a:rPr lang="en-US">
                <a:latin typeface="Times New Roman" pitchFamily="18" charset="0"/>
              </a:rPr>
              <a:t>=0, S</a:t>
            </a:r>
            <a:r>
              <a:rPr lang="en-US" baseline="-25000">
                <a:latin typeface="Times New Roman" pitchFamily="18" charset="0"/>
              </a:rPr>
              <a:t>r</a:t>
            </a:r>
            <a:r>
              <a:rPr lang="en-US">
                <a:latin typeface="Times New Roman" pitchFamily="18" charset="0"/>
              </a:rPr>
              <a:t>=S</a:t>
            </a:r>
            <a:r>
              <a:rPr lang="en-US" baseline="-25000">
                <a:latin typeface="Times New Roman" pitchFamily="18" charset="0"/>
              </a:rPr>
              <a:t>t</a:t>
            </a:r>
            <a:r>
              <a:rPr lang="en-US">
                <a:latin typeface="Times New Roman" pitchFamily="18" charset="0"/>
              </a:rPr>
              <a:t>, the fit represents no improvement.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7D9A99-9DE3-4C54-8DCB-188DF1A46A4A}" type="slidenum">
              <a:rPr lang="en-US"/>
              <a:pPr/>
              <a:t>19</a:t>
            </a:fld>
            <a:endParaRPr lang="en-US"/>
          </a:p>
        </p:txBody>
      </p:sp>
      <p:sp>
        <p:nvSpPr>
          <p:cNvPr id="27650" name="Rectangle 2"/>
          <p:cNvSpPr>
            <a:spLocks noGrp="1" noChangeArrowheads="1"/>
          </p:cNvSpPr>
          <p:nvPr>
            <p:ph type="title"/>
          </p:nvPr>
        </p:nvSpPr>
        <p:spPr/>
        <p:txBody>
          <a:bodyPr/>
          <a:lstStyle/>
          <a:p>
            <a:r>
              <a:rPr lang="en-US">
                <a:latin typeface="Times New Roman" pitchFamily="18" charset="0"/>
              </a:rPr>
              <a:t>Polynomial Regression</a:t>
            </a:r>
          </a:p>
        </p:txBody>
      </p:sp>
      <p:sp>
        <p:nvSpPr>
          <p:cNvPr id="27651" name="Rectangle 3"/>
          <p:cNvSpPr>
            <a:spLocks noGrp="1" noChangeArrowheads="1"/>
          </p:cNvSpPr>
          <p:nvPr>
            <p:ph type="body" idx="1"/>
          </p:nvPr>
        </p:nvSpPr>
        <p:spPr>
          <a:noFill/>
          <a:ln>
            <a:solidFill>
              <a:srgbClr val="FFFF99"/>
            </a:solidFill>
          </a:ln>
        </p:spPr>
        <p:txBody>
          <a:bodyPr/>
          <a:lstStyle/>
          <a:p>
            <a:r>
              <a:rPr lang="en-US">
                <a:latin typeface="Times New Roman" pitchFamily="18" charset="0"/>
              </a:rPr>
              <a:t>Some engineering data is poorly represented by a straight line. For these cases a curve is better suited to fit the data. The least squares method can readily be extended to fit the data to higher order polynomials (</a:t>
            </a:r>
            <a:r>
              <a:rPr lang="en-US">
                <a:solidFill>
                  <a:srgbClr val="0000FF"/>
                </a:solidFill>
                <a:latin typeface="Times New Roman" pitchFamily="18" charset="0"/>
              </a:rPr>
              <a:t>Sec. 17.2</a:t>
            </a:r>
            <a:r>
              <a:rPr lang="en-US">
                <a:latin typeface="Times New Roman" pitchFamily="18" charset="0"/>
              </a:rPr>
              <a:t>).</a:t>
            </a:r>
          </a:p>
          <a:p>
            <a:pPr>
              <a:buFontTx/>
              <a:buNone/>
            </a:pP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58C958-571F-4531-B768-6744B8064F30}" type="slidenum">
              <a:rPr lang="en-US"/>
              <a:pPr/>
              <a:t>2</a:t>
            </a:fld>
            <a:endParaRPr lang="en-US"/>
          </a:p>
        </p:txBody>
      </p:sp>
      <p:sp>
        <p:nvSpPr>
          <p:cNvPr id="2052" name="Rectangle 4"/>
          <p:cNvSpPr>
            <a:spLocks noGrp="1" noChangeArrowheads="1"/>
          </p:cNvSpPr>
          <p:nvPr>
            <p:ph type="title"/>
          </p:nvPr>
        </p:nvSpPr>
        <p:spPr>
          <a:solidFill>
            <a:srgbClr val="FFFF99"/>
          </a:solidFill>
        </p:spPr>
        <p:txBody>
          <a:bodyPr/>
          <a:lstStyle/>
          <a:p>
            <a:r>
              <a:rPr lang="en-US" sz="4000" dirty="0">
                <a:latin typeface="Times New Roman" pitchFamily="18" charset="0"/>
              </a:rPr>
              <a:t>CURVE FITTING</a:t>
            </a:r>
            <a:br>
              <a:rPr lang="en-US" sz="4000" dirty="0">
                <a:latin typeface="Times New Roman" pitchFamily="18" charset="0"/>
              </a:rPr>
            </a:br>
            <a:r>
              <a:rPr lang="en-US" sz="4000" dirty="0">
                <a:solidFill>
                  <a:srgbClr val="0000FF"/>
                </a:solidFill>
                <a:latin typeface="Times New Roman" pitchFamily="18" charset="0"/>
              </a:rPr>
              <a:t>Part 5</a:t>
            </a:r>
          </a:p>
        </p:txBody>
      </p:sp>
      <p:sp>
        <p:nvSpPr>
          <p:cNvPr id="2053" name="Rectangle 5"/>
          <p:cNvSpPr>
            <a:spLocks noGrp="1" noChangeArrowheads="1"/>
          </p:cNvSpPr>
          <p:nvPr>
            <p:ph type="body" idx="1"/>
          </p:nvPr>
        </p:nvSpPr>
        <p:spPr/>
        <p:txBody>
          <a:bodyPr/>
          <a:lstStyle/>
          <a:p>
            <a:pPr>
              <a:lnSpc>
                <a:spcPct val="80000"/>
              </a:lnSpc>
            </a:pPr>
            <a:r>
              <a:rPr lang="en-US" sz="2400">
                <a:latin typeface="Times New Roman" pitchFamily="18" charset="0"/>
              </a:rPr>
              <a:t>Describes techniques to fit curves (</a:t>
            </a:r>
            <a:r>
              <a:rPr lang="en-US" sz="2400" i="1">
                <a:latin typeface="Times New Roman" pitchFamily="18" charset="0"/>
              </a:rPr>
              <a:t>curve fitting</a:t>
            </a:r>
            <a:r>
              <a:rPr lang="en-US" sz="2400">
                <a:latin typeface="Times New Roman" pitchFamily="18" charset="0"/>
              </a:rPr>
              <a:t>) to discrete data to obtain intermediate estimates.</a:t>
            </a:r>
          </a:p>
          <a:p>
            <a:pPr>
              <a:lnSpc>
                <a:spcPct val="80000"/>
              </a:lnSpc>
            </a:pPr>
            <a:endParaRPr lang="en-US" sz="2400">
              <a:latin typeface="Times New Roman" pitchFamily="18" charset="0"/>
            </a:endParaRPr>
          </a:p>
          <a:p>
            <a:pPr>
              <a:lnSpc>
                <a:spcPct val="80000"/>
              </a:lnSpc>
            </a:pPr>
            <a:r>
              <a:rPr lang="en-US" sz="2400">
                <a:latin typeface="Times New Roman" pitchFamily="18" charset="0"/>
              </a:rPr>
              <a:t>There are two general approaches two curve fitting:</a:t>
            </a:r>
          </a:p>
          <a:p>
            <a:pPr lvl="1">
              <a:lnSpc>
                <a:spcPct val="80000"/>
              </a:lnSpc>
            </a:pPr>
            <a:r>
              <a:rPr lang="en-US" sz="2000" i="1">
                <a:latin typeface="Times New Roman" pitchFamily="18" charset="0"/>
              </a:rPr>
              <a:t>Data exhibit a significant degree of scatter</a:t>
            </a:r>
            <a:r>
              <a:rPr lang="en-US" sz="2000">
                <a:latin typeface="Times New Roman" pitchFamily="18" charset="0"/>
              </a:rPr>
              <a:t>. The strategy is to derive a single curve that represents the general trend of the data.</a:t>
            </a:r>
          </a:p>
          <a:p>
            <a:pPr lvl="1">
              <a:lnSpc>
                <a:spcPct val="80000"/>
              </a:lnSpc>
            </a:pPr>
            <a:r>
              <a:rPr lang="en-US" sz="2000" i="1">
                <a:latin typeface="Times New Roman" pitchFamily="18" charset="0"/>
              </a:rPr>
              <a:t>Data is very precise.</a:t>
            </a:r>
            <a:r>
              <a:rPr lang="en-US" sz="2000">
                <a:latin typeface="Times New Roman" pitchFamily="18" charset="0"/>
              </a:rPr>
              <a:t> The strategy is to pass a curve or a series of curves through each of the points.</a:t>
            </a:r>
          </a:p>
          <a:p>
            <a:pPr lvl="1">
              <a:lnSpc>
                <a:spcPct val="80000"/>
              </a:lnSpc>
            </a:pPr>
            <a:endParaRPr lang="en-US" sz="2000">
              <a:latin typeface="Times New Roman" pitchFamily="18" charset="0"/>
            </a:endParaRPr>
          </a:p>
          <a:p>
            <a:pPr>
              <a:lnSpc>
                <a:spcPct val="80000"/>
              </a:lnSpc>
            </a:pPr>
            <a:r>
              <a:rPr lang="en-US" sz="2400">
                <a:latin typeface="Times New Roman" pitchFamily="18" charset="0"/>
              </a:rPr>
              <a:t>In engineering two types of applications are encountered:</a:t>
            </a:r>
          </a:p>
          <a:p>
            <a:pPr lvl="1">
              <a:lnSpc>
                <a:spcPct val="80000"/>
              </a:lnSpc>
            </a:pPr>
            <a:r>
              <a:rPr lang="en-US" sz="2000">
                <a:latin typeface="Times New Roman" pitchFamily="18" charset="0"/>
              </a:rPr>
              <a:t>Trend analysis. Predicting values of dependent variable, may include extrapolation beyond data points or interpolation between data points.</a:t>
            </a:r>
          </a:p>
          <a:p>
            <a:pPr lvl="1">
              <a:lnSpc>
                <a:spcPct val="80000"/>
              </a:lnSpc>
            </a:pPr>
            <a:r>
              <a:rPr lang="en-US" sz="2000">
                <a:latin typeface="Times New Roman" pitchFamily="18" charset="0"/>
              </a:rPr>
              <a:t>Hypothesis testing. Comparing existing mathematical model with measured data.</a:t>
            </a:r>
          </a:p>
          <a:p>
            <a:pPr lvl="1">
              <a:lnSpc>
                <a:spcPct val="80000"/>
              </a:lnSpc>
            </a:pPr>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27B300DB-55A0-4531-A8C5-B3F31A32EFAD}" type="slidenum">
              <a:rPr lang="en-US"/>
              <a:pPr/>
              <a:t>20</a:t>
            </a:fld>
            <a:endParaRPr lang="en-US"/>
          </a:p>
        </p:txBody>
      </p:sp>
      <p:sp>
        <p:nvSpPr>
          <p:cNvPr id="28674" name="Rectangle 2"/>
          <p:cNvSpPr>
            <a:spLocks noGrp="1" noChangeArrowheads="1"/>
          </p:cNvSpPr>
          <p:nvPr>
            <p:ph type="title"/>
          </p:nvPr>
        </p:nvSpPr>
        <p:spPr>
          <a:xfrm>
            <a:off x="508000" y="0"/>
            <a:ext cx="10972800" cy="1143000"/>
          </a:xfrm>
        </p:spPr>
        <p:txBody>
          <a:bodyPr/>
          <a:lstStyle/>
          <a:p>
            <a:r>
              <a:rPr lang="en-US">
                <a:latin typeface="Times New Roman" pitchFamily="18" charset="0"/>
              </a:rPr>
              <a:t>General Linear Least Squares</a:t>
            </a:r>
          </a:p>
        </p:txBody>
      </p:sp>
      <p:graphicFrame>
        <p:nvGraphicFramePr>
          <p:cNvPr id="28676" name="Object 4"/>
          <p:cNvGraphicFramePr>
            <a:graphicFrameLocks noChangeAspect="1"/>
          </p:cNvGraphicFramePr>
          <p:nvPr>
            <p:ph sz="half" idx="1"/>
          </p:nvPr>
        </p:nvGraphicFramePr>
        <p:xfrm>
          <a:off x="609600" y="1066800"/>
          <a:ext cx="10058400" cy="3886200"/>
        </p:xfrm>
        <a:graphic>
          <a:graphicData uri="http://schemas.openxmlformats.org/presentationml/2006/ole">
            <p:oleObj spid="_x0000_s239618" name="Equation" r:id="rId3" imgW="3581280" imgH="1828800" progId="Equation.3">
              <p:embed/>
            </p:oleObj>
          </a:graphicData>
        </a:graphic>
      </p:graphicFrame>
      <p:graphicFrame>
        <p:nvGraphicFramePr>
          <p:cNvPr id="28678" name="Object 6"/>
          <p:cNvGraphicFramePr>
            <a:graphicFrameLocks noChangeAspect="1"/>
          </p:cNvGraphicFramePr>
          <p:nvPr>
            <p:ph sz="half" idx="2"/>
          </p:nvPr>
        </p:nvGraphicFramePr>
        <p:xfrm>
          <a:off x="609600" y="5105401"/>
          <a:ext cx="4368800" cy="1177925"/>
        </p:xfrm>
        <a:graphic>
          <a:graphicData uri="http://schemas.openxmlformats.org/presentationml/2006/ole">
            <p:oleObj spid="_x0000_s239619" name="Equation" r:id="rId4" imgW="1447560" imgH="520560" progId="Equation.3">
              <p:embed/>
            </p:oleObj>
          </a:graphicData>
        </a:graphic>
      </p:graphicFrame>
      <p:sp>
        <p:nvSpPr>
          <p:cNvPr id="28680" name="Text Box 8"/>
          <p:cNvSpPr txBox="1">
            <a:spLocks noChangeArrowheads="1"/>
          </p:cNvSpPr>
          <p:nvPr/>
        </p:nvSpPr>
        <p:spPr bwMode="auto">
          <a:xfrm>
            <a:off x="5283200" y="5105401"/>
            <a:ext cx="4165600" cy="923330"/>
          </a:xfrm>
          <a:prstGeom prst="rect">
            <a:avLst/>
          </a:prstGeom>
          <a:solidFill>
            <a:srgbClr val="CCCCFF"/>
          </a:solidFill>
          <a:ln w="9525">
            <a:noFill/>
            <a:miter lim="800000"/>
            <a:headEnd/>
            <a:tailEnd/>
          </a:ln>
          <a:effectLst/>
        </p:spPr>
        <p:txBody>
          <a:bodyPr>
            <a:spAutoFit/>
          </a:bodyPr>
          <a:lstStyle/>
          <a:p>
            <a:pPr>
              <a:spcBef>
                <a:spcPct val="50000"/>
              </a:spcBef>
            </a:pPr>
            <a:r>
              <a:rPr lang="en-US">
                <a:latin typeface="Times New Roman" pitchFamily="18" charset="0"/>
              </a:rPr>
              <a:t>Minimized by taking its partial derivative w.r.t. each of the coefficients and setting the resulting equation equal to zero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508000" y="533400"/>
            <a:ext cx="11379200" cy="914400"/>
          </a:xfrm>
          <a:solidFill>
            <a:schemeClr val="bg1"/>
          </a:solidFill>
          <a:ln>
            <a:solidFill>
              <a:srgbClr val="FF33CC"/>
            </a:solidFill>
          </a:ln>
        </p:spPr>
        <p:txBody>
          <a:bodyPr/>
          <a:lstStyle/>
          <a:p>
            <a:pPr eaLnBrk="1" hangingPunct="1"/>
            <a:r>
              <a:rPr lang="en-US" sz="3600" b="1" smtClean="0">
                <a:latin typeface="Chiller" pitchFamily="82" charset="0"/>
              </a:rPr>
              <a:t>Curve Fitting</a:t>
            </a:r>
            <a:endParaRPr lang="en-US" sz="3600" smtClean="0">
              <a:solidFill>
                <a:schemeClr val="accent2"/>
              </a:solidFill>
              <a:latin typeface="Chiller" pitchFamily="82" charset="0"/>
            </a:endParaRPr>
          </a:p>
        </p:txBody>
      </p:sp>
      <p:sp>
        <p:nvSpPr>
          <p:cNvPr id="31747" name="Rectangle 3"/>
          <p:cNvSpPr>
            <a:spLocks noGrp="1" noChangeArrowheads="1"/>
          </p:cNvSpPr>
          <p:nvPr>
            <p:ph type="subTitle" idx="1"/>
          </p:nvPr>
        </p:nvSpPr>
        <p:spPr>
          <a:xfrm>
            <a:off x="2133600" y="3962400"/>
            <a:ext cx="8534400" cy="1295400"/>
          </a:xfrm>
        </p:spPr>
        <p:txBody>
          <a:bodyPr/>
          <a:lstStyle/>
          <a:p>
            <a:pPr eaLnBrk="1" hangingPunct="1"/>
            <a:r>
              <a:rPr lang="en-US" sz="1800" smtClean="0">
                <a:latin typeface="CommercialScript BT" pitchFamily="66" charset="0"/>
              </a:rPr>
              <a:t> P M V Subbarao</a:t>
            </a:r>
          </a:p>
          <a:p>
            <a:pPr eaLnBrk="1" hangingPunct="1"/>
            <a:r>
              <a:rPr lang="en-US" sz="1800" smtClean="0">
                <a:latin typeface="CommercialScript BT" pitchFamily="66" charset="0"/>
              </a:rPr>
              <a:t>Professor</a:t>
            </a:r>
          </a:p>
          <a:p>
            <a:pPr eaLnBrk="1" hangingPunct="1"/>
            <a:r>
              <a:rPr lang="en-US" sz="1800" smtClean="0">
                <a:latin typeface="Tempus Sans ITC" pitchFamily="82" charset="0"/>
              </a:rPr>
              <a:t>Mechanical Engineering Department</a:t>
            </a:r>
          </a:p>
        </p:txBody>
      </p:sp>
      <p:sp>
        <p:nvSpPr>
          <p:cNvPr id="31748" name="Text Box 4"/>
          <p:cNvSpPr txBox="1">
            <a:spLocks noChangeArrowheads="1"/>
          </p:cNvSpPr>
          <p:nvPr/>
        </p:nvSpPr>
        <p:spPr bwMode="auto">
          <a:xfrm>
            <a:off x="1625600" y="4800600"/>
            <a:ext cx="184731" cy="461665"/>
          </a:xfrm>
          <a:prstGeom prst="rect">
            <a:avLst/>
          </a:prstGeom>
          <a:noFill/>
          <a:ln w="9525">
            <a:noFill/>
            <a:miter lim="800000"/>
            <a:headEnd/>
            <a:tailEnd/>
          </a:ln>
        </p:spPr>
        <p:txBody>
          <a:bodyPr wrap="none">
            <a:spAutoFit/>
          </a:bodyPr>
          <a:lstStyle/>
          <a:p>
            <a:endParaRPr lang="en-US" sz="2400"/>
          </a:p>
        </p:txBody>
      </p:sp>
      <p:pic>
        <p:nvPicPr>
          <p:cNvPr id="31749" name="Rectangle 19458"/>
          <p:cNvPicPr>
            <a:picLocks noChangeAspect="1" noChangeArrowheads="1"/>
          </p:cNvPicPr>
          <p:nvPr/>
        </p:nvPicPr>
        <p:blipFill>
          <a:blip r:embed="rId2" cstate="print"/>
          <a:srcRect/>
          <a:stretch>
            <a:fillRect/>
          </a:stretch>
        </p:blipFill>
        <p:spPr bwMode="auto">
          <a:xfrm>
            <a:off x="2946400" y="1524000"/>
            <a:ext cx="5994400" cy="2057400"/>
          </a:xfrm>
          <a:prstGeom prst="rect">
            <a:avLst/>
          </a:prstGeom>
          <a:noFill/>
          <a:ln w="9525">
            <a:noFill/>
            <a:miter lim="800000"/>
            <a:headEnd/>
            <a:tailEnd/>
          </a:ln>
        </p:spPr>
      </p:pic>
      <p:grpSp>
        <p:nvGrpSpPr>
          <p:cNvPr id="2" name="Group 8"/>
          <p:cNvGrpSpPr>
            <a:grpSpLocks/>
          </p:cNvGrpSpPr>
          <p:nvPr/>
        </p:nvGrpSpPr>
        <p:grpSpPr bwMode="auto">
          <a:xfrm>
            <a:off x="0" y="0"/>
            <a:ext cx="12192000" cy="6858000"/>
            <a:chOff x="0" y="0"/>
            <a:chExt cx="5760" cy="4320"/>
          </a:xfrm>
        </p:grpSpPr>
        <p:grpSp>
          <p:nvGrpSpPr>
            <p:cNvPr id="3" name="Group 9"/>
            <p:cNvGrpSpPr>
              <a:grpSpLocks/>
            </p:cNvGrpSpPr>
            <p:nvPr/>
          </p:nvGrpSpPr>
          <p:grpSpPr bwMode="auto">
            <a:xfrm>
              <a:off x="0" y="0"/>
              <a:ext cx="192" cy="4320"/>
              <a:chOff x="0" y="-48"/>
              <a:chExt cx="144" cy="4368"/>
            </a:xfrm>
          </p:grpSpPr>
          <p:sp>
            <p:nvSpPr>
              <p:cNvPr id="31762" name="Rectangle 10"/>
              <p:cNvSpPr>
                <a:spLocks noChangeArrowheads="1"/>
              </p:cNvSpPr>
              <p:nvPr/>
            </p:nvSpPr>
            <p:spPr bwMode="auto">
              <a:xfrm>
                <a:off x="0" y="-48"/>
                <a:ext cx="144" cy="2352"/>
              </a:xfrm>
              <a:prstGeom prst="rect">
                <a:avLst/>
              </a:prstGeom>
              <a:gradFill rotWithShape="0">
                <a:gsLst>
                  <a:gs pos="0">
                    <a:srgbClr val="FF9900"/>
                  </a:gs>
                  <a:gs pos="100000">
                    <a:schemeClr val="bg1"/>
                  </a:gs>
                </a:gsLst>
                <a:lin ang="5400000" scaled="1"/>
              </a:gradFill>
              <a:ln w="9525">
                <a:noFill/>
                <a:miter lim="800000"/>
                <a:headEnd/>
                <a:tailEnd/>
              </a:ln>
            </p:spPr>
            <p:txBody>
              <a:bodyPr wrap="none" anchor="ctr"/>
              <a:lstStyle/>
              <a:p>
                <a:endParaRPr lang="en-US"/>
              </a:p>
            </p:txBody>
          </p:sp>
          <p:sp>
            <p:nvSpPr>
              <p:cNvPr id="31763" name="Rectangle 11"/>
              <p:cNvSpPr>
                <a:spLocks noChangeArrowheads="1"/>
              </p:cNvSpPr>
              <p:nvPr/>
            </p:nvSpPr>
            <p:spPr bwMode="auto">
              <a:xfrm>
                <a:off x="0" y="2160"/>
                <a:ext cx="144" cy="2160"/>
              </a:xfrm>
              <a:prstGeom prst="rect">
                <a:avLst/>
              </a:prstGeom>
              <a:gradFill rotWithShape="0">
                <a:gsLst>
                  <a:gs pos="0">
                    <a:schemeClr val="bg1"/>
                  </a:gs>
                  <a:gs pos="100000">
                    <a:srgbClr val="006600"/>
                  </a:gs>
                </a:gsLst>
                <a:lin ang="5400000" scaled="1"/>
              </a:gradFill>
              <a:ln w="9525">
                <a:noFill/>
                <a:miter lim="800000"/>
                <a:headEnd/>
                <a:tailEnd/>
              </a:ln>
            </p:spPr>
            <p:txBody>
              <a:bodyPr wrap="none" anchor="ctr"/>
              <a:lstStyle/>
              <a:p>
                <a:endParaRPr lang="en-US"/>
              </a:p>
            </p:txBody>
          </p:sp>
        </p:grpSp>
        <p:grpSp>
          <p:nvGrpSpPr>
            <p:cNvPr id="4" name="Group 12"/>
            <p:cNvGrpSpPr>
              <a:grpSpLocks/>
            </p:cNvGrpSpPr>
            <p:nvPr/>
          </p:nvGrpSpPr>
          <p:grpSpPr bwMode="auto">
            <a:xfrm>
              <a:off x="5674" y="24"/>
              <a:ext cx="86" cy="4296"/>
              <a:chOff x="5616" y="-48"/>
              <a:chExt cx="144" cy="4368"/>
            </a:xfrm>
          </p:grpSpPr>
          <p:sp>
            <p:nvSpPr>
              <p:cNvPr id="31760" name="Rectangle 13"/>
              <p:cNvSpPr>
                <a:spLocks noChangeArrowheads="1"/>
              </p:cNvSpPr>
              <p:nvPr/>
            </p:nvSpPr>
            <p:spPr bwMode="auto">
              <a:xfrm>
                <a:off x="5616" y="-48"/>
                <a:ext cx="144" cy="2352"/>
              </a:xfrm>
              <a:prstGeom prst="rect">
                <a:avLst/>
              </a:prstGeom>
              <a:gradFill rotWithShape="0">
                <a:gsLst>
                  <a:gs pos="0">
                    <a:srgbClr val="006600"/>
                  </a:gs>
                  <a:gs pos="100000">
                    <a:schemeClr val="bg1"/>
                  </a:gs>
                </a:gsLst>
                <a:lin ang="5400000" scaled="1"/>
              </a:gradFill>
              <a:ln w="9525">
                <a:noFill/>
                <a:miter lim="800000"/>
                <a:headEnd/>
                <a:tailEnd/>
              </a:ln>
            </p:spPr>
            <p:txBody>
              <a:bodyPr wrap="none" anchor="ctr"/>
              <a:lstStyle/>
              <a:p>
                <a:endParaRPr lang="en-US"/>
              </a:p>
            </p:txBody>
          </p:sp>
          <p:sp>
            <p:nvSpPr>
              <p:cNvPr id="31761" name="Rectangle 14"/>
              <p:cNvSpPr>
                <a:spLocks noChangeArrowheads="1"/>
              </p:cNvSpPr>
              <p:nvPr/>
            </p:nvSpPr>
            <p:spPr bwMode="auto">
              <a:xfrm>
                <a:off x="5616" y="2160"/>
                <a:ext cx="144" cy="2160"/>
              </a:xfrm>
              <a:prstGeom prst="rect">
                <a:avLst/>
              </a:prstGeom>
              <a:gradFill rotWithShape="0">
                <a:gsLst>
                  <a:gs pos="0">
                    <a:schemeClr val="bg1"/>
                  </a:gs>
                  <a:gs pos="100000">
                    <a:srgbClr val="FF9900"/>
                  </a:gs>
                </a:gsLst>
                <a:lin ang="5400000" scaled="1"/>
              </a:gradFill>
              <a:ln w="9525">
                <a:noFill/>
                <a:miter lim="800000"/>
                <a:headEnd/>
                <a:tailEnd/>
              </a:ln>
            </p:spPr>
            <p:txBody>
              <a:bodyPr wrap="none" anchor="ctr"/>
              <a:lstStyle/>
              <a:p>
                <a:endParaRPr lang="en-US"/>
              </a:p>
            </p:txBody>
          </p:sp>
        </p:grpSp>
        <p:grpSp>
          <p:nvGrpSpPr>
            <p:cNvPr id="5" name="Group 15"/>
            <p:cNvGrpSpPr>
              <a:grpSpLocks/>
            </p:cNvGrpSpPr>
            <p:nvPr/>
          </p:nvGrpSpPr>
          <p:grpSpPr bwMode="auto">
            <a:xfrm>
              <a:off x="144" y="0"/>
              <a:ext cx="5616" cy="144"/>
              <a:chOff x="96" y="-48"/>
              <a:chExt cx="5520" cy="144"/>
            </a:xfrm>
          </p:grpSpPr>
          <p:sp>
            <p:nvSpPr>
              <p:cNvPr id="31758" name="Rectangle 16"/>
              <p:cNvSpPr>
                <a:spLocks noChangeArrowheads="1"/>
              </p:cNvSpPr>
              <p:nvPr/>
            </p:nvSpPr>
            <p:spPr bwMode="auto">
              <a:xfrm>
                <a:off x="96" y="-48"/>
                <a:ext cx="2736" cy="144"/>
              </a:xfrm>
              <a:prstGeom prst="rect">
                <a:avLst/>
              </a:prstGeom>
              <a:gradFill rotWithShape="0">
                <a:gsLst>
                  <a:gs pos="0">
                    <a:srgbClr val="FF9900"/>
                  </a:gs>
                  <a:gs pos="100000">
                    <a:schemeClr val="bg1"/>
                  </a:gs>
                </a:gsLst>
                <a:lin ang="0" scaled="1"/>
              </a:gradFill>
              <a:ln w="9525">
                <a:noFill/>
                <a:miter lim="800000"/>
                <a:headEnd/>
                <a:tailEnd/>
              </a:ln>
            </p:spPr>
            <p:txBody>
              <a:bodyPr wrap="none" anchor="ctr"/>
              <a:lstStyle/>
              <a:p>
                <a:endParaRPr lang="en-US"/>
              </a:p>
            </p:txBody>
          </p:sp>
          <p:sp>
            <p:nvSpPr>
              <p:cNvPr id="31759" name="Rectangle 17"/>
              <p:cNvSpPr>
                <a:spLocks noChangeArrowheads="1"/>
              </p:cNvSpPr>
              <p:nvPr/>
            </p:nvSpPr>
            <p:spPr bwMode="auto">
              <a:xfrm>
                <a:off x="2832" y="-48"/>
                <a:ext cx="2784" cy="144"/>
              </a:xfrm>
              <a:prstGeom prst="rect">
                <a:avLst/>
              </a:prstGeom>
              <a:gradFill rotWithShape="0">
                <a:gsLst>
                  <a:gs pos="0">
                    <a:schemeClr val="bg1"/>
                  </a:gs>
                  <a:gs pos="100000">
                    <a:srgbClr val="006600"/>
                  </a:gs>
                </a:gsLst>
                <a:lin ang="0" scaled="1"/>
              </a:gradFill>
              <a:ln w="9525">
                <a:noFill/>
                <a:miter lim="800000"/>
                <a:headEnd/>
                <a:tailEnd/>
              </a:ln>
            </p:spPr>
            <p:txBody>
              <a:bodyPr wrap="none" anchor="ctr"/>
              <a:lstStyle/>
              <a:p>
                <a:endParaRPr lang="en-US"/>
              </a:p>
            </p:txBody>
          </p:sp>
        </p:grpSp>
        <p:grpSp>
          <p:nvGrpSpPr>
            <p:cNvPr id="6" name="Group 18"/>
            <p:cNvGrpSpPr>
              <a:grpSpLocks/>
            </p:cNvGrpSpPr>
            <p:nvPr/>
          </p:nvGrpSpPr>
          <p:grpSpPr bwMode="auto">
            <a:xfrm>
              <a:off x="144" y="4234"/>
              <a:ext cx="5616" cy="86"/>
              <a:chOff x="96" y="4176"/>
              <a:chExt cx="5520" cy="144"/>
            </a:xfrm>
          </p:grpSpPr>
          <p:sp>
            <p:nvSpPr>
              <p:cNvPr id="31756" name="Rectangle 19"/>
              <p:cNvSpPr>
                <a:spLocks noChangeArrowheads="1"/>
              </p:cNvSpPr>
              <p:nvPr/>
            </p:nvSpPr>
            <p:spPr bwMode="auto">
              <a:xfrm>
                <a:off x="96" y="4176"/>
                <a:ext cx="2736" cy="144"/>
              </a:xfrm>
              <a:prstGeom prst="rect">
                <a:avLst/>
              </a:prstGeom>
              <a:gradFill rotWithShape="0">
                <a:gsLst>
                  <a:gs pos="0">
                    <a:srgbClr val="006600"/>
                  </a:gs>
                  <a:gs pos="100000">
                    <a:schemeClr val="bg1"/>
                  </a:gs>
                </a:gsLst>
                <a:lin ang="0" scaled="1"/>
              </a:gradFill>
              <a:ln w="9525">
                <a:noFill/>
                <a:miter lim="800000"/>
                <a:headEnd/>
                <a:tailEnd/>
              </a:ln>
            </p:spPr>
            <p:txBody>
              <a:bodyPr wrap="none" anchor="ctr"/>
              <a:lstStyle/>
              <a:p>
                <a:endParaRPr lang="en-US"/>
              </a:p>
            </p:txBody>
          </p:sp>
          <p:sp>
            <p:nvSpPr>
              <p:cNvPr id="31757" name="Rectangle 20"/>
              <p:cNvSpPr>
                <a:spLocks noChangeArrowheads="1"/>
              </p:cNvSpPr>
              <p:nvPr/>
            </p:nvSpPr>
            <p:spPr bwMode="auto">
              <a:xfrm>
                <a:off x="2832" y="4176"/>
                <a:ext cx="2784" cy="144"/>
              </a:xfrm>
              <a:prstGeom prst="rect">
                <a:avLst/>
              </a:prstGeom>
              <a:gradFill rotWithShape="0">
                <a:gsLst>
                  <a:gs pos="0">
                    <a:schemeClr val="bg1"/>
                  </a:gs>
                  <a:gs pos="100000">
                    <a:srgbClr val="FF9900"/>
                  </a:gs>
                </a:gsLst>
                <a:lin ang="0" scaled="1"/>
              </a:gradFill>
              <a:ln w="9525">
                <a:noFill/>
                <a:miter lim="800000"/>
                <a:headEnd/>
                <a:tailEnd/>
              </a:ln>
            </p:spPr>
            <p:txBody>
              <a:bodyPr wrap="none" anchor="ctr"/>
              <a:lstStyle/>
              <a:p>
                <a:endParaRPr lang="en-US"/>
              </a:p>
            </p:txBody>
          </p:sp>
        </p:grpSp>
      </p:grpSp>
      <p:sp>
        <p:nvSpPr>
          <p:cNvPr id="2055" name="Rectangle 18"/>
          <p:cNvSpPr>
            <a:spLocks noChangeArrowheads="1"/>
          </p:cNvSpPr>
          <p:nvPr/>
        </p:nvSpPr>
        <p:spPr bwMode="auto">
          <a:xfrm>
            <a:off x="812800" y="5334001"/>
            <a:ext cx="11379200" cy="584775"/>
          </a:xfrm>
          <a:prstGeom prst="rect">
            <a:avLst/>
          </a:prstGeom>
          <a:noFill/>
          <a:ln w="9525">
            <a:noFill/>
            <a:miter lim="800000"/>
            <a:headEnd/>
            <a:tailEnd/>
          </a:ln>
        </p:spPr>
        <p:txBody>
          <a:bodyPr>
            <a:spAutoFit/>
          </a:bodyPr>
          <a:lstStyle/>
          <a:p>
            <a:pPr algn="ctr"/>
            <a:r>
              <a:rPr lang="en-US" sz="3200">
                <a:latin typeface="Script MT Bold" pitchFamily="66" charset="0"/>
              </a:rPr>
              <a:t>An Optimization Method to Develop A Model for Instrument…..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914400" y="717550"/>
          <a:ext cx="9855200" cy="6064250"/>
        </p:xfrm>
        <a:graphic>
          <a:graphicData uri="http://schemas.openxmlformats.org/presentationml/2006/ole">
            <p:oleObj spid="_x0000_s254978" name="Bitmap Image" r:id="rId3" imgW="2600000" imgH="2133898" progId="Paint.Picture">
              <p:embed/>
            </p:oleObj>
          </a:graphicData>
        </a:graphic>
      </p:graphicFrame>
      <p:sp>
        <p:nvSpPr>
          <p:cNvPr id="165894" name="Line 6"/>
          <p:cNvSpPr>
            <a:spLocks noChangeShapeType="1"/>
          </p:cNvSpPr>
          <p:nvPr/>
        </p:nvSpPr>
        <p:spPr bwMode="auto">
          <a:xfrm flipV="1">
            <a:off x="1320800" y="1860550"/>
            <a:ext cx="9347200" cy="3810000"/>
          </a:xfrm>
          <a:prstGeom prst="line">
            <a:avLst/>
          </a:prstGeom>
          <a:noFill/>
          <a:ln w="28575">
            <a:solidFill>
              <a:schemeClr val="accent2"/>
            </a:solidFill>
            <a:round/>
            <a:headEnd/>
            <a:tailEnd/>
          </a:ln>
        </p:spPr>
        <p:txBody>
          <a:bodyPr>
            <a:spAutoFit/>
          </a:bodyPr>
          <a:lstStyle/>
          <a:p>
            <a:endParaRPr lang="en-US"/>
          </a:p>
        </p:txBody>
      </p:sp>
      <p:sp>
        <p:nvSpPr>
          <p:cNvPr id="6160" name="Text Box 7"/>
          <p:cNvSpPr txBox="1">
            <a:spLocks noChangeArrowheads="1"/>
          </p:cNvSpPr>
          <p:nvPr/>
        </p:nvSpPr>
        <p:spPr bwMode="auto">
          <a:xfrm>
            <a:off x="588433" y="3505200"/>
            <a:ext cx="391454" cy="646331"/>
          </a:xfrm>
          <a:prstGeom prst="rect">
            <a:avLst/>
          </a:prstGeom>
          <a:noFill/>
          <a:ln w="9525">
            <a:noFill/>
            <a:miter lim="800000"/>
            <a:headEnd/>
            <a:tailEnd/>
          </a:ln>
        </p:spPr>
        <p:txBody>
          <a:bodyPr wrap="none">
            <a:spAutoFit/>
          </a:bodyPr>
          <a:lstStyle/>
          <a:p>
            <a:r>
              <a:rPr lang="en-US" sz="3600" i="1"/>
              <a:t>y</a:t>
            </a:r>
          </a:p>
        </p:txBody>
      </p:sp>
      <p:sp>
        <p:nvSpPr>
          <p:cNvPr id="1040" name="Text Box 8"/>
          <p:cNvSpPr txBox="1">
            <a:spLocks noChangeArrowheads="1"/>
          </p:cNvSpPr>
          <p:nvPr/>
        </p:nvSpPr>
        <p:spPr bwMode="auto">
          <a:xfrm>
            <a:off x="5892800" y="5791200"/>
            <a:ext cx="385042" cy="646331"/>
          </a:xfrm>
          <a:prstGeom prst="rect">
            <a:avLst/>
          </a:prstGeom>
          <a:noFill/>
          <a:ln w="9525">
            <a:noFill/>
            <a:miter lim="800000"/>
            <a:headEnd/>
            <a:tailEnd/>
          </a:ln>
        </p:spPr>
        <p:txBody>
          <a:bodyPr wrap="none">
            <a:spAutoFit/>
          </a:bodyPr>
          <a:lstStyle/>
          <a:p>
            <a:r>
              <a:rPr lang="en-US" sz="3600" i="1"/>
              <a:t>x</a:t>
            </a:r>
          </a:p>
        </p:txBody>
      </p:sp>
      <p:sp>
        <p:nvSpPr>
          <p:cNvPr id="17" name="Oval 16"/>
          <p:cNvSpPr/>
          <p:nvPr/>
        </p:nvSpPr>
        <p:spPr>
          <a:xfrm>
            <a:off x="5080000" y="4756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9550400" y="2470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8128000" y="20129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6400800" y="29273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7924800" y="3232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673600" y="27749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3454400" y="40703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2844800" y="5137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133600" y="4756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6604000" y="37655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1" name="Title 28"/>
          <p:cNvSpPr>
            <a:spLocks noGrp="1"/>
          </p:cNvSpPr>
          <p:nvPr>
            <p:ph type="title"/>
          </p:nvPr>
        </p:nvSpPr>
        <p:spPr>
          <a:xfrm>
            <a:off x="1016000" y="228600"/>
            <a:ext cx="10363200" cy="1143000"/>
          </a:xfrm>
        </p:spPr>
        <p:txBody>
          <a:bodyPr/>
          <a:lstStyle/>
          <a:p>
            <a:r>
              <a:rPr lang="en-US" sz="2800" smtClean="0"/>
              <a:t>Less Unknowns &amp; More Equations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5894"/>
                                        </p:tgtEl>
                                        <p:attrNameLst>
                                          <p:attrName>style.visibility</p:attrName>
                                        </p:attrNameLst>
                                      </p:cBhvr>
                                      <p:to>
                                        <p:strVal val="visible"/>
                                      </p:to>
                                    </p:set>
                                    <p:animEffect transition="in" filter="dissolve">
                                      <p:cBhvr>
                                        <p:cTn id="7" dur="500"/>
                                        <p:tgtEl>
                                          <p:spTgt spid="1658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60"/>
                                        </p:tgtEl>
                                        <p:attrNameLst>
                                          <p:attrName>style.visibility</p:attrName>
                                        </p:attrNameLst>
                                      </p:cBhvr>
                                      <p:to>
                                        <p:strVal val="visible"/>
                                      </p:to>
                                    </p:set>
                                    <p:animEffect transition="in" filter="dissolve">
                                      <p:cBhvr>
                                        <p:cTn id="12" dur="500"/>
                                        <p:tgtEl>
                                          <p:spTgt spid="616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ssolve">
                                      <p:cBhvr>
                                        <p:cTn id="24" dur="500"/>
                                        <p:tgtEl>
                                          <p:spTgt spid="2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dissolve">
                                      <p:cBhvr>
                                        <p:cTn id="30" dur="500"/>
                                        <p:tgtEl>
                                          <p:spTgt spid="2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dissolve">
                                      <p:cBhvr>
                                        <p:cTn id="39" dur="500"/>
                                        <p:tgtEl>
                                          <p:spTgt spid="2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dissolv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1" nodeType="clickEffect">
                                  <p:stCondLst>
                                    <p:cond delay="0"/>
                                  </p:stCondLst>
                                  <p:childTnLst>
                                    <p:set>
                                      <p:cBhvr>
                                        <p:cTn id="46" dur="1" fill="hold">
                                          <p:stCondLst>
                                            <p:cond delay="0"/>
                                          </p:stCondLst>
                                        </p:cTn>
                                        <p:tgtEl>
                                          <p:spTgt spid="165894"/>
                                        </p:tgtEl>
                                        <p:attrNameLst>
                                          <p:attrName>style.visibility</p:attrName>
                                        </p:attrNameLst>
                                      </p:cBhvr>
                                      <p:to>
                                        <p:strVal val="visible"/>
                                      </p:to>
                                    </p:set>
                                    <p:animEffect transition="in" filter="dissolve">
                                      <p:cBhvr>
                                        <p:cTn id="47"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animBg="1"/>
      <p:bldP spid="165894" grpId="1" animBg="1"/>
      <p:bldP spid="6160"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sz="2800" i="1" smtClean="0"/>
              <a:t>Quantifying error in a curve fit</a:t>
            </a:r>
            <a:endParaRPr lang="en-US" sz="2800" smtClean="0"/>
          </a:p>
        </p:txBody>
      </p:sp>
      <p:sp>
        <p:nvSpPr>
          <p:cNvPr id="157699" name="Rectangle 3"/>
          <p:cNvSpPr>
            <a:spLocks noGrp="1" noChangeArrowheads="1"/>
          </p:cNvSpPr>
          <p:nvPr>
            <p:ph idx="1"/>
          </p:nvPr>
        </p:nvSpPr>
        <p:spPr/>
        <p:txBody>
          <a:bodyPr/>
          <a:lstStyle/>
          <a:p>
            <a:pPr>
              <a:lnSpc>
                <a:spcPct val="90000"/>
              </a:lnSpc>
            </a:pPr>
            <a:r>
              <a:rPr lang="en-US" sz="2400" smtClean="0"/>
              <a:t>positive or negative error have the same value (data point is above or below the line)</a:t>
            </a:r>
          </a:p>
          <a:p>
            <a:pPr>
              <a:lnSpc>
                <a:spcPct val="90000"/>
              </a:lnSpc>
            </a:pPr>
            <a:r>
              <a:rPr lang="en-US" sz="2400" smtClean="0"/>
              <a:t>Weight greater errors more heavily</a:t>
            </a:r>
          </a:p>
          <a:p>
            <a:pPr>
              <a:lnSpc>
                <a:spcPct val="90000"/>
              </a:lnSpc>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dissolve">
                                      <p:cBhvr>
                                        <p:cTn id="7" dur="500"/>
                                        <p:tgtEl>
                                          <p:spTgt spid="15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dissolve">
                                      <p:cBhvr>
                                        <p:cTn id="12" dur="500"/>
                                        <p:tgtEl>
                                          <p:spTgt spid="157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p:cNvGraphicFramePr>
            <a:graphicFrameLocks noChangeAspect="1"/>
          </p:cNvGraphicFramePr>
          <p:nvPr/>
        </p:nvGraphicFramePr>
        <p:xfrm>
          <a:off x="914400" y="717550"/>
          <a:ext cx="9855200" cy="6064250"/>
        </p:xfrm>
        <a:graphic>
          <a:graphicData uri="http://schemas.openxmlformats.org/presentationml/2006/ole">
            <p:oleObj spid="_x0000_s257026" name="Bitmap Image" r:id="rId3" imgW="2600000" imgH="2133898" progId="Paint.Picture">
              <p:embed/>
            </p:oleObj>
          </a:graphicData>
        </a:graphic>
      </p:graphicFrame>
      <p:sp>
        <p:nvSpPr>
          <p:cNvPr id="165894" name="Line 6"/>
          <p:cNvSpPr>
            <a:spLocks noChangeShapeType="1"/>
          </p:cNvSpPr>
          <p:nvPr/>
        </p:nvSpPr>
        <p:spPr bwMode="auto">
          <a:xfrm flipV="1">
            <a:off x="1320800" y="1860550"/>
            <a:ext cx="9347200" cy="3810000"/>
          </a:xfrm>
          <a:prstGeom prst="line">
            <a:avLst/>
          </a:prstGeom>
          <a:noFill/>
          <a:ln w="28575">
            <a:solidFill>
              <a:schemeClr val="accent2"/>
            </a:solidFill>
            <a:round/>
            <a:headEnd/>
            <a:tailEnd/>
          </a:ln>
        </p:spPr>
        <p:txBody>
          <a:bodyPr>
            <a:spAutoFit/>
          </a:bodyPr>
          <a:lstStyle/>
          <a:p>
            <a:endParaRPr lang="en-US"/>
          </a:p>
        </p:txBody>
      </p:sp>
      <p:sp>
        <p:nvSpPr>
          <p:cNvPr id="6160" name="Text Box 7"/>
          <p:cNvSpPr txBox="1">
            <a:spLocks noChangeArrowheads="1"/>
          </p:cNvSpPr>
          <p:nvPr/>
        </p:nvSpPr>
        <p:spPr bwMode="auto">
          <a:xfrm>
            <a:off x="588433" y="3505200"/>
            <a:ext cx="391454" cy="646331"/>
          </a:xfrm>
          <a:prstGeom prst="rect">
            <a:avLst/>
          </a:prstGeom>
          <a:noFill/>
          <a:ln w="9525">
            <a:noFill/>
            <a:miter lim="800000"/>
            <a:headEnd/>
            <a:tailEnd/>
          </a:ln>
        </p:spPr>
        <p:txBody>
          <a:bodyPr wrap="none">
            <a:spAutoFit/>
          </a:bodyPr>
          <a:lstStyle/>
          <a:p>
            <a:r>
              <a:rPr lang="en-US" sz="3600" i="1"/>
              <a:t>y</a:t>
            </a:r>
          </a:p>
        </p:txBody>
      </p:sp>
      <p:sp>
        <p:nvSpPr>
          <p:cNvPr id="3077" name="Text Box 8"/>
          <p:cNvSpPr txBox="1">
            <a:spLocks noChangeArrowheads="1"/>
          </p:cNvSpPr>
          <p:nvPr/>
        </p:nvSpPr>
        <p:spPr bwMode="auto">
          <a:xfrm>
            <a:off x="5892800" y="5791200"/>
            <a:ext cx="385042" cy="646331"/>
          </a:xfrm>
          <a:prstGeom prst="rect">
            <a:avLst/>
          </a:prstGeom>
          <a:noFill/>
          <a:ln w="9525">
            <a:noFill/>
            <a:miter lim="800000"/>
            <a:headEnd/>
            <a:tailEnd/>
          </a:ln>
        </p:spPr>
        <p:txBody>
          <a:bodyPr wrap="none">
            <a:spAutoFit/>
          </a:bodyPr>
          <a:lstStyle/>
          <a:p>
            <a:r>
              <a:rPr lang="en-US" sz="3600" i="1"/>
              <a:t>x</a:t>
            </a:r>
          </a:p>
        </p:txBody>
      </p:sp>
      <p:sp>
        <p:nvSpPr>
          <p:cNvPr id="17" name="Oval 16"/>
          <p:cNvSpPr/>
          <p:nvPr/>
        </p:nvSpPr>
        <p:spPr>
          <a:xfrm>
            <a:off x="5080000" y="4756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9550400" y="2470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8128000" y="20129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6400800" y="29273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7924800" y="3232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4673600" y="27749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3454400" y="40703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2844800" y="5137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133600" y="47561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6604000" y="376555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88" name="Title 28"/>
          <p:cNvSpPr>
            <a:spLocks noGrp="1"/>
          </p:cNvSpPr>
          <p:nvPr>
            <p:ph type="title"/>
          </p:nvPr>
        </p:nvSpPr>
        <p:spPr>
          <a:xfrm>
            <a:off x="1016000" y="228600"/>
            <a:ext cx="10363200" cy="1143000"/>
          </a:xfrm>
        </p:spPr>
        <p:txBody>
          <a:bodyPr/>
          <a:lstStyle/>
          <a:p>
            <a:r>
              <a:rPr lang="en-US" sz="2800" smtClean="0"/>
              <a:t>Less Unknowns &amp; More Equations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dissolve">
                                      <p:cBhvr>
                                        <p:cTn id="7" dur="500"/>
                                        <p:tgtEl>
                                          <p:spTgt spid="616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dissolve">
                                      <p:cBhvr>
                                        <p:cTn id="34" dur="500"/>
                                        <p:tgtEl>
                                          <p:spTgt spid="2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5894"/>
                                        </p:tgtEl>
                                        <p:attrNameLst>
                                          <p:attrName>style.visibility</p:attrName>
                                        </p:attrNameLst>
                                      </p:cBhvr>
                                      <p:to>
                                        <p:strVal val="visible"/>
                                      </p:to>
                                    </p:set>
                                    <p:animEffect transition="in" filter="dissolve">
                                      <p:cBhvr>
                                        <p:cTn id="42"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animBg="1"/>
      <p:bldP spid="6160"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p:cNvGraphicFramePr>
            <a:graphicFrameLocks noChangeAspect="1"/>
          </p:cNvGraphicFramePr>
          <p:nvPr/>
        </p:nvGraphicFramePr>
        <p:xfrm>
          <a:off x="1625600" y="717550"/>
          <a:ext cx="9855200" cy="6064250"/>
        </p:xfrm>
        <a:graphic>
          <a:graphicData uri="http://schemas.openxmlformats.org/presentationml/2006/ole">
            <p:oleObj spid="_x0000_s258050" name="Bitmap Image" r:id="rId3" imgW="2600000" imgH="2133898" progId="Paint.Picture">
              <p:embed/>
            </p:oleObj>
          </a:graphicData>
        </a:graphic>
      </p:graphicFrame>
      <p:sp>
        <p:nvSpPr>
          <p:cNvPr id="4100" name="Text Box 8"/>
          <p:cNvSpPr txBox="1">
            <a:spLocks noChangeArrowheads="1"/>
          </p:cNvSpPr>
          <p:nvPr/>
        </p:nvSpPr>
        <p:spPr bwMode="auto">
          <a:xfrm>
            <a:off x="6502400" y="6019800"/>
            <a:ext cx="385042" cy="646331"/>
          </a:xfrm>
          <a:prstGeom prst="rect">
            <a:avLst/>
          </a:prstGeom>
          <a:noFill/>
          <a:ln w="9525">
            <a:noFill/>
            <a:miter lim="800000"/>
            <a:headEnd/>
            <a:tailEnd/>
          </a:ln>
        </p:spPr>
        <p:txBody>
          <a:bodyPr wrap="none">
            <a:spAutoFit/>
          </a:bodyPr>
          <a:lstStyle/>
          <a:p>
            <a:r>
              <a:rPr lang="en-US" sz="3600" i="1"/>
              <a:t>x</a:t>
            </a:r>
          </a:p>
        </p:txBody>
      </p:sp>
      <p:sp>
        <p:nvSpPr>
          <p:cNvPr id="17" name="Oval 16"/>
          <p:cNvSpPr/>
          <p:nvPr/>
        </p:nvSpPr>
        <p:spPr>
          <a:xfrm>
            <a:off x="4978400" y="50292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10566400" y="42672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9448800" y="35052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7416800" y="42672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8839200" y="44196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1"/>
          <p:cNvSpPr/>
          <p:nvPr/>
        </p:nvSpPr>
        <p:spPr>
          <a:xfrm>
            <a:off x="5994400" y="38100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4165600" y="42672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3556000" y="50292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844800" y="44196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7010400" y="4800600"/>
            <a:ext cx="508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11" name="Title 28"/>
          <p:cNvSpPr>
            <a:spLocks noGrp="1"/>
          </p:cNvSpPr>
          <p:nvPr>
            <p:ph type="title"/>
          </p:nvPr>
        </p:nvSpPr>
        <p:spPr>
          <a:xfrm>
            <a:off x="1016000" y="228600"/>
            <a:ext cx="10363200" cy="685800"/>
          </a:xfrm>
        </p:spPr>
        <p:txBody>
          <a:bodyPr/>
          <a:lstStyle/>
          <a:p>
            <a:r>
              <a:rPr lang="en-US" sz="2800" smtClean="0"/>
              <a:t>Less Unknowns &amp; More Equations</a:t>
            </a:r>
          </a:p>
        </p:txBody>
      </p:sp>
      <p:graphicFrame>
        <p:nvGraphicFramePr>
          <p:cNvPr id="4099" name="Object 3"/>
          <p:cNvGraphicFramePr>
            <a:graphicFrameLocks noChangeAspect="1"/>
          </p:cNvGraphicFramePr>
          <p:nvPr/>
        </p:nvGraphicFramePr>
        <p:xfrm>
          <a:off x="0" y="3276601"/>
          <a:ext cx="2235200" cy="728663"/>
        </p:xfrm>
        <a:graphic>
          <a:graphicData uri="http://schemas.openxmlformats.org/presentationml/2006/ole">
            <p:oleObj spid="_x0000_s258051" name="Equation" r:id="rId4" imgW="583920" imgH="253800" progId="Equation.3">
              <p:embed/>
            </p:oleObj>
          </a:graphicData>
        </a:graphic>
      </p:graphicFrame>
      <p:sp>
        <p:nvSpPr>
          <p:cNvPr id="28" name="Line 6"/>
          <p:cNvSpPr>
            <a:spLocks noChangeShapeType="1"/>
          </p:cNvSpPr>
          <p:nvPr/>
        </p:nvSpPr>
        <p:spPr bwMode="auto">
          <a:xfrm flipV="1">
            <a:off x="1320800" y="6096000"/>
            <a:ext cx="10871200" cy="31750"/>
          </a:xfrm>
          <a:prstGeom prst="line">
            <a:avLst/>
          </a:prstGeom>
          <a:noFill/>
          <a:ln w="28575">
            <a:solidFill>
              <a:schemeClr val="accent2"/>
            </a:solidFill>
            <a:round/>
            <a:headEnd/>
            <a:tailEnd/>
          </a:ln>
        </p:spPr>
        <p:txBody>
          <a:bodyPr>
            <a:spAutoFit/>
          </a:bodyPr>
          <a:lstStyle/>
          <a:p>
            <a:endParaRPr lang="en-US"/>
          </a:p>
        </p:txBody>
      </p:sp>
      <p:sp>
        <p:nvSpPr>
          <p:cNvPr id="30" name="Line 6"/>
          <p:cNvSpPr>
            <a:spLocks noChangeShapeType="1"/>
          </p:cNvSpPr>
          <p:nvPr/>
        </p:nvSpPr>
        <p:spPr bwMode="auto">
          <a:xfrm flipV="1">
            <a:off x="1320800" y="5715000"/>
            <a:ext cx="10871200" cy="31750"/>
          </a:xfrm>
          <a:prstGeom prst="line">
            <a:avLst/>
          </a:prstGeom>
          <a:noFill/>
          <a:ln w="28575">
            <a:solidFill>
              <a:schemeClr val="accent2"/>
            </a:solidFill>
            <a:round/>
            <a:headEnd/>
            <a:tailEnd/>
          </a:ln>
        </p:spPr>
        <p:txBody>
          <a:bodyPr>
            <a:spAutoFit/>
          </a:bodyPr>
          <a:lstStyle/>
          <a:p>
            <a:endParaRPr lang="en-US"/>
          </a:p>
        </p:txBody>
      </p:sp>
      <p:sp>
        <p:nvSpPr>
          <p:cNvPr id="31" name="Line 6"/>
          <p:cNvSpPr>
            <a:spLocks noChangeShapeType="1"/>
          </p:cNvSpPr>
          <p:nvPr/>
        </p:nvSpPr>
        <p:spPr bwMode="auto">
          <a:xfrm flipV="1">
            <a:off x="1422400" y="5486400"/>
            <a:ext cx="10871200" cy="31750"/>
          </a:xfrm>
          <a:prstGeom prst="line">
            <a:avLst/>
          </a:prstGeom>
          <a:noFill/>
          <a:ln w="28575">
            <a:solidFill>
              <a:schemeClr val="accent2"/>
            </a:solidFill>
            <a:round/>
            <a:headEnd/>
            <a:tailEnd/>
          </a:ln>
        </p:spPr>
        <p:txBody>
          <a:bodyPr>
            <a:spAutoFit/>
          </a:bodyPr>
          <a:lstStyle/>
          <a:p>
            <a:endParaRPr lang="en-US"/>
          </a:p>
        </p:txBody>
      </p:sp>
      <p:sp>
        <p:nvSpPr>
          <p:cNvPr id="32" name="Line 6"/>
          <p:cNvSpPr>
            <a:spLocks noChangeShapeType="1"/>
          </p:cNvSpPr>
          <p:nvPr/>
        </p:nvSpPr>
        <p:spPr bwMode="auto">
          <a:xfrm flipV="1">
            <a:off x="1422400" y="5181600"/>
            <a:ext cx="10871200" cy="31750"/>
          </a:xfrm>
          <a:prstGeom prst="line">
            <a:avLst/>
          </a:prstGeom>
          <a:noFill/>
          <a:ln w="28575">
            <a:solidFill>
              <a:schemeClr val="accent2"/>
            </a:solidFill>
            <a:round/>
            <a:headEnd/>
            <a:tailEn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dissolve">
                                      <p:cBhvr>
                                        <p:cTn id="16" dur="500"/>
                                        <p:tgtEl>
                                          <p:spTgt spid="2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dissolv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1"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dissolv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1"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dissolv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dissolv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1"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dissolve">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dissolve">
                                      <p:cBhvr>
                                        <p:cTn id="69" dur="500"/>
                                        <p:tgtEl>
                                          <p:spTgt spid="3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1" nodeType="click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8" grpId="0" animBg="1"/>
      <p:bldP spid="28" grpId="1" animBg="1"/>
      <p:bldP spid="30" grpId="0" animBg="1"/>
      <p:bldP spid="30" grpId="1" animBg="1"/>
      <p:bldP spid="31" grpId="0" animBg="1"/>
      <p:bldP spid="31" grpId="1" animBg="1"/>
      <p:bldP spid="32" grpId="0" animBg="1"/>
      <p:bldP spid="32"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 name="Title 1"/>
          <p:cNvSpPr>
            <a:spLocks noGrp="1"/>
          </p:cNvSpPr>
          <p:nvPr>
            <p:ph type="title"/>
          </p:nvPr>
        </p:nvSpPr>
        <p:spPr>
          <a:xfrm>
            <a:off x="914400" y="381000"/>
            <a:ext cx="10363200" cy="762000"/>
          </a:xfrm>
        </p:spPr>
        <p:txBody>
          <a:bodyPr/>
          <a:lstStyle/>
          <a:p>
            <a:r>
              <a:rPr lang="en-US" sz="2800" smtClean="0"/>
              <a:t>Hunting for A Shape &amp; Geometric Model to Represent A Data Set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B3B350D3-C8CF-457C-8652-19ED039FE9FA}" type="slidenum">
              <a:rPr lang="en-US"/>
              <a:pPr/>
              <a:t>3</a:t>
            </a:fld>
            <a:endParaRPr lang="en-US"/>
          </a:p>
        </p:txBody>
      </p:sp>
      <p:sp>
        <p:nvSpPr>
          <p:cNvPr id="4099" name="Rectangle 3"/>
          <p:cNvSpPr>
            <a:spLocks noGrp="1" noChangeArrowheads="1"/>
          </p:cNvSpPr>
          <p:nvPr>
            <p:ph type="body" sz="half" idx="1"/>
          </p:nvPr>
        </p:nvSpPr>
        <p:spPr>
          <a:xfrm>
            <a:off x="0" y="152400"/>
            <a:ext cx="3454400" cy="990600"/>
          </a:xfrm>
        </p:spPr>
        <p:txBody>
          <a:bodyPr/>
          <a:lstStyle/>
          <a:p>
            <a:pPr>
              <a:buFontTx/>
              <a:buNone/>
            </a:pPr>
            <a:r>
              <a:rPr lang="en-US" sz="2800">
                <a:solidFill>
                  <a:schemeClr val="accent2"/>
                </a:solidFill>
                <a:latin typeface="Times New Roman" pitchFamily="18" charset="0"/>
              </a:rPr>
              <a:t>Figure PT5.1</a:t>
            </a:r>
          </a:p>
        </p:txBody>
      </p:sp>
      <p:pic>
        <p:nvPicPr>
          <p:cNvPr id="4100" name="Picture 4" descr="FigPT0501"/>
          <p:cNvPicPr>
            <a:picLocks noChangeAspect="1" noChangeArrowheads="1"/>
          </p:cNvPicPr>
          <p:nvPr>
            <p:ph sz="half" idx="2"/>
          </p:nvPr>
        </p:nvPicPr>
        <p:blipFill>
          <a:blip r:embed="rId2" cstate="print"/>
          <a:srcRect/>
          <a:stretch>
            <a:fillRect/>
          </a:stretch>
        </p:blipFill>
        <p:spPr>
          <a:xfrm>
            <a:off x="3556000" y="228600"/>
            <a:ext cx="4775200" cy="6019800"/>
          </a:xfrm>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Title 1"/>
          <p:cNvSpPr>
            <a:spLocks noGrp="1"/>
          </p:cNvSpPr>
          <p:nvPr>
            <p:ph type="title"/>
          </p:nvPr>
        </p:nvSpPr>
        <p:spPr>
          <a:xfrm>
            <a:off x="812800" y="0"/>
            <a:ext cx="10363200" cy="1143000"/>
          </a:xfrm>
        </p:spPr>
        <p:txBody>
          <a:bodyPr/>
          <a:lstStyle/>
          <a:p>
            <a:r>
              <a:rPr lang="en-US" sz="2800" smtClean="0"/>
              <a:t>Minimum Energy Method : Least Squares Method</a:t>
            </a:r>
          </a:p>
        </p:txBody>
      </p:sp>
      <p:sp>
        <p:nvSpPr>
          <p:cNvPr id="3" name="Rectangle 5"/>
          <p:cNvSpPr>
            <a:spLocks noChangeArrowheads="1"/>
          </p:cNvSpPr>
          <p:nvPr/>
        </p:nvSpPr>
        <p:spPr bwMode="auto">
          <a:xfrm>
            <a:off x="1320800" y="1676401"/>
            <a:ext cx="3208122" cy="461665"/>
          </a:xfrm>
          <a:prstGeom prst="rect">
            <a:avLst/>
          </a:prstGeom>
          <a:noFill/>
          <a:ln w="9525">
            <a:noFill/>
            <a:miter lim="800000"/>
            <a:headEnd/>
            <a:tailEnd/>
          </a:ln>
        </p:spPr>
        <p:txBody>
          <a:bodyPr wrap="none">
            <a:spAutoFit/>
          </a:bodyPr>
          <a:lstStyle/>
          <a:p>
            <a:r>
              <a:rPr lang="en-US" sz="2400"/>
              <a:t>If our fit is a straight line</a:t>
            </a:r>
          </a:p>
        </p:txBody>
      </p:sp>
      <p:graphicFrame>
        <p:nvGraphicFramePr>
          <p:cNvPr id="4" name="Object 6"/>
          <p:cNvGraphicFramePr>
            <a:graphicFrameLocks noChangeAspect="1"/>
          </p:cNvGraphicFramePr>
          <p:nvPr/>
        </p:nvGraphicFramePr>
        <p:xfrm>
          <a:off x="6299200" y="1600200"/>
          <a:ext cx="3352800" cy="647700"/>
        </p:xfrm>
        <a:graphic>
          <a:graphicData uri="http://schemas.openxmlformats.org/presentationml/2006/ole">
            <p:oleObj spid="_x0000_s263170" name="Equation" r:id="rId3" imgW="838080" imgH="215640" progId="Equation.3">
              <p:embed/>
            </p:oleObj>
          </a:graphicData>
        </a:graphic>
      </p:graphicFrame>
      <p:graphicFrame>
        <p:nvGraphicFramePr>
          <p:cNvPr id="159748" name="Object 4"/>
          <p:cNvGraphicFramePr>
            <a:graphicFrameLocks noChangeAspect="1"/>
          </p:cNvGraphicFramePr>
          <p:nvPr/>
        </p:nvGraphicFramePr>
        <p:xfrm>
          <a:off x="406401" y="3200400"/>
          <a:ext cx="11419417" cy="515938"/>
        </p:xfrm>
        <a:graphic>
          <a:graphicData uri="http://schemas.openxmlformats.org/presentationml/2006/ole">
            <p:oleObj spid="_x0000_s263171" name="Equation" r:id="rId4" imgW="4431960" imgH="266400" progId="Equation.3">
              <p:embed/>
            </p:oleObj>
          </a:graphicData>
        </a:graphic>
      </p:graphicFrame>
      <p:graphicFrame>
        <p:nvGraphicFramePr>
          <p:cNvPr id="159751" name="Object 7"/>
          <p:cNvGraphicFramePr>
            <a:graphicFrameLocks noChangeAspect="1"/>
          </p:cNvGraphicFramePr>
          <p:nvPr/>
        </p:nvGraphicFramePr>
        <p:xfrm>
          <a:off x="2844801" y="4724400"/>
          <a:ext cx="7457017" cy="901700"/>
        </p:xfrm>
        <a:graphic>
          <a:graphicData uri="http://schemas.openxmlformats.org/presentationml/2006/ole">
            <p:oleObj spid="_x0000_s263172" name="Equation" r:id="rId5" imgW="26794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9748"/>
                                        </p:tgtEl>
                                        <p:attrNameLst>
                                          <p:attrName>style.visibility</p:attrName>
                                        </p:attrNameLst>
                                      </p:cBhvr>
                                      <p:to>
                                        <p:strVal val="visible"/>
                                      </p:to>
                                    </p:set>
                                    <p:animEffect transition="in" filter="dissolve">
                                      <p:cBhvr>
                                        <p:cTn id="15" dur="500"/>
                                        <p:tgtEl>
                                          <p:spTgt spid="1597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59751"/>
                                        </p:tgtEl>
                                        <p:attrNameLst>
                                          <p:attrName>style.visibility</p:attrName>
                                        </p:attrNameLst>
                                      </p:cBhvr>
                                      <p:to>
                                        <p:strVal val="visible"/>
                                      </p:to>
                                    </p:set>
                                    <p:animEffect transition="in" filter="dissolve">
                                      <p:cBhvr>
                                        <p:cTn id="20" dur="500"/>
                                        <p:tgtEl>
                                          <p:spTgt spid="159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2" name="Rectangle 8"/>
          <p:cNvSpPr>
            <a:spLocks noChangeArrowheads="1"/>
          </p:cNvSpPr>
          <p:nvPr/>
        </p:nvSpPr>
        <p:spPr bwMode="auto">
          <a:xfrm>
            <a:off x="304800" y="533400"/>
            <a:ext cx="11480800" cy="830997"/>
          </a:xfrm>
          <a:prstGeom prst="rect">
            <a:avLst/>
          </a:prstGeom>
          <a:noFill/>
          <a:ln w="9525">
            <a:noFill/>
            <a:miter lim="800000"/>
            <a:headEnd/>
            <a:tailEnd/>
          </a:ln>
        </p:spPr>
        <p:txBody>
          <a:bodyPr>
            <a:spAutoFit/>
          </a:bodyPr>
          <a:lstStyle/>
          <a:p>
            <a:pPr>
              <a:buFontTx/>
              <a:buChar char="•"/>
            </a:pPr>
            <a:r>
              <a:rPr lang="en-US" sz="2400"/>
              <a:t>The ‘best’ line has </a:t>
            </a:r>
            <a:r>
              <a:rPr lang="en-US" sz="2400" b="1"/>
              <a:t>minimum error </a:t>
            </a:r>
            <a:r>
              <a:rPr lang="en-US" sz="2400"/>
              <a:t>between line and data points</a:t>
            </a:r>
          </a:p>
          <a:p>
            <a:pPr>
              <a:buFontTx/>
              <a:buChar char="•"/>
            </a:pPr>
            <a:r>
              <a:rPr lang="en-US" sz="2400"/>
              <a:t>This is called the </a:t>
            </a:r>
            <a:r>
              <a:rPr lang="en-US" sz="2400" b="1"/>
              <a:t>least squares approach</a:t>
            </a:r>
            <a:r>
              <a:rPr lang="en-US" sz="2400"/>
              <a:t>, since square of the error is  minimized.</a:t>
            </a:r>
          </a:p>
        </p:txBody>
      </p:sp>
      <p:graphicFrame>
        <p:nvGraphicFramePr>
          <p:cNvPr id="159753" name="Object 9"/>
          <p:cNvGraphicFramePr>
            <a:graphicFrameLocks noChangeAspect="1"/>
          </p:cNvGraphicFramePr>
          <p:nvPr/>
        </p:nvGraphicFramePr>
        <p:xfrm>
          <a:off x="2032000" y="1828801"/>
          <a:ext cx="7924800" cy="1152525"/>
        </p:xfrm>
        <a:graphic>
          <a:graphicData uri="http://schemas.openxmlformats.org/presentationml/2006/ole">
            <p:oleObj spid="_x0000_s264194" name="Equation" r:id="rId3" imgW="2361960" imgH="457200" progId="Equation.3">
              <p:embed/>
            </p:oleObj>
          </a:graphicData>
        </a:graphic>
      </p:graphicFrame>
      <p:graphicFrame>
        <p:nvGraphicFramePr>
          <p:cNvPr id="158726" name="Object 6"/>
          <p:cNvGraphicFramePr>
            <a:graphicFrameLocks noChangeAspect="1"/>
          </p:cNvGraphicFramePr>
          <p:nvPr/>
        </p:nvGraphicFramePr>
        <p:xfrm>
          <a:off x="2438400" y="3581401"/>
          <a:ext cx="6502400" cy="1349375"/>
        </p:xfrm>
        <a:graphic>
          <a:graphicData uri="http://schemas.openxmlformats.org/presentationml/2006/ole">
            <p:oleObj spid="_x0000_s264195" name="Equation" r:id="rId4" imgW="2298600" imgH="634680" progId="Equation.3">
              <p:embed/>
            </p:oleObj>
          </a:graphicData>
        </a:graphic>
      </p:graphicFrame>
      <p:graphicFrame>
        <p:nvGraphicFramePr>
          <p:cNvPr id="2" name="Object 9"/>
          <p:cNvGraphicFramePr>
            <a:graphicFrameLocks noChangeAspect="1"/>
          </p:cNvGraphicFramePr>
          <p:nvPr/>
        </p:nvGraphicFramePr>
        <p:xfrm>
          <a:off x="2540000" y="5257801"/>
          <a:ext cx="6502400" cy="1349375"/>
        </p:xfrm>
        <a:graphic>
          <a:graphicData uri="http://schemas.openxmlformats.org/presentationml/2006/ole">
            <p:oleObj spid="_x0000_s264196" name="Equation" r:id="rId5" imgW="2298600" imgH="634680" progId="Equation.3">
              <p:embed/>
            </p:oleObj>
          </a:graphicData>
        </a:graphic>
      </p:graphicFrame>
      <p:sp>
        <p:nvSpPr>
          <p:cNvPr id="10" name="Rectangle 4"/>
          <p:cNvSpPr>
            <a:spLocks noChangeArrowheads="1"/>
          </p:cNvSpPr>
          <p:nvPr/>
        </p:nvSpPr>
        <p:spPr bwMode="auto">
          <a:xfrm>
            <a:off x="0" y="2895600"/>
            <a:ext cx="12192000" cy="457200"/>
          </a:xfrm>
          <a:prstGeom prst="rect">
            <a:avLst/>
          </a:prstGeom>
          <a:noFill/>
          <a:ln w="9525">
            <a:noFill/>
            <a:miter lim="800000"/>
            <a:headEnd/>
            <a:tailEnd/>
          </a:ln>
        </p:spPr>
        <p:txBody>
          <a:bodyPr>
            <a:spAutoFit/>
          </a:bodyPr>
          <a:lstStyle/>
          <a:p>
            <a:r>
              <a:rPr lang="en-US" sz="2400"/>
              <a:t>Take the derivative of the error with respect to a and b, set each to zero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9752">
                                            <p:txEl>
                                              <p:pRg st="0" end="0"/>
                                            </p:txEl>
                                          </p:spTgt>
                                        </p:tgtEl>
                                        <p:attrNameLst>
                                          <p:attrName>style.visibility</p:attrName>
                                        </p:attrNameLst>
                                      </p:cBhvr>
                                      <p:to>
                                        <p:strVal val="visible"/>
                                      </p:to>
                                    </p:set>
                                    <p:animEffect transition="in" filter="dissolve">
                                      <p:cBhvr>
                                        <p:cTn id="7" dur="500"/>
                                        <p:tgtEl>
                                          <p:spTgt spid="1597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9752">
                                            <p:txEl>
                                              <p:pRg st="1" end="1"/>
                                            </p:txEl>
                                          </p:spTgt>
                                        </p:tgtEl>
                                        <p:attrNameLst>
                                          <p:attrName>style.visibility</p:attrName>
                                        </p:attrNameLst>
                                      </p:cBhvr>
                                      <p:to>
                                        <p:strVal val="visible"/>
                                      </p:to>
                                    </p:set>
                                    <p:animEffect transition="in" filter="dissolve">
                                      <p:cBhvr>
                                        <p:cTn id="12" dur="500"/>
                                        <p:tgtEl>
                                          <p:spTgt spid="1597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9753"/>
                                        </p:tgtEl>
                                        <p:attrNameLst>
                                          <p:attrName>style.visibility</p:attrName>
                                        </p:attrNameLst>
                                      </p:cBhvr>
                                      <p:to>
                                        <p:strVal val="visible"/>
                                      </p:to>
                                    </p:set>
                                    <p:animEffect transition="in" filter="dissolve">
                                      <p:cBhvr>
                                        <p:cTn id="17" dur="500"/>
                                        <p:tgtEl>
                                          <p:spTgt spid="1597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8726"/>
                                        </p:tgtEl>
                                        <p:attrNameLst>
                                          <p:attrName>style.visibility</p:attrName>
                                        </p:attrNameLst>
                                      </p:cBhvr>
                                      <p:to>
                                        <p:strVal val="visible"/>
                                      </p:to>
                                    </p:set>
                                    <p:animEffect transition="in" filter="dissolve">
                                      <p:cBhvr>
                                        <p:cTn id="27" dur="500"/>
                                        <p:tgtEl>
                                          <p:spTgt spid="15872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2" grpId="0" build="p"/>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726" name="Object 6"/>
          <p:cNvGraphicFramePr>
            <a:graphicFrameLocks noChangeAspect="1"/>
          </p:cNvGraphicFramePr>
          <p:nvPr/>
        </p:nvGraphicFramePr>
        <p:xfrm>
          <a:off x="1625600" y="1371600"/>
          <a:ext cx="8604251" cy="1227138"/>
        </p:xfrm>
        <a:graphic>
          <a:graphicData uri="http://schemas.openxmlformats.org/presentationml/2006/ole">
            <p:oleObj spid="_x0000_s265218" name="Equation" r:id="rId3" imgW="2273040" imgH="431640" progId="Equation.3">
              <p:embed/>
            </p:oleObj>
          </a:graphicData>
        </a:graphic>
      </p:graphicFrame>
      <p:graphicFrame>
        <p:nvGraphicFramePr>
          <p:cNvPr id="158727" name="Object 7"/>
          <p:cNvGraphicFramePr>
            <a:graphicFrameLocks noChangeAspect="1"/>
          </p:cNvGraphicFramePr>
          <p:nvPr/>
        </p:nvGraphicFramePr>
        <p:xfrm>
          <a:off x="1828801" y="3352800"/>
          <a:ext cx="8123767" cy="1227138"/>
        </p:xfrm>
        <a:graphic>
          <a:graphicData uri="http://schemas.openxmlformats.org/presentationml/2006/ole">
            <p:oleObj spid="_x0000_s265219" name="Equation" r:id="rId4" imgW="2145960" imgH="431640" progId="Equation.3">
              <p:embed/>
            </p:oleObj>
          </a:graphicData>
        </a:graphic>
      </p:graphicFrame>
      <p:sp>
        <p:nvSpPr>
          <p:cNvPr id="158728" name="Rectangle 8"/>
          <p:cNvSpPr>
            <a:spLocks noChangeArrowheads="1"/>
          </p:cNvSpPr>
          <p:nvPr/>
        </p:nvSpPr>
        <p:spPr bwMode="auto">
          <a:xfrm>
            <a:off x="406400" y="4876800"/>
            <a:ext cx="11785600" cy="457200"/>
          </a:xfrm>
          <a:prstGeom prst="rect">
            <a:avLst/>
          </a:prstGeom>
          <a:noFill/>
          <a:ln w="9525">
            <a:noFill/>
            <a:miter lim="800000"/>
            <a:headEnd/>
            <a:tailEnd/>
          </a:ln>
        </p:spPr>
        <p:txBody>
          <a:bodyPr>
            <a:spAutoFit/>
          </a:bodyPr>
          <a:lstStyle/>
          <a:p>
            <a:pPr algn="ctr"/>
            <a:r>
              <a:rPr lang="en-US" sz="2400"/>
              <a:t>Solve for the </a:t>
            </a:r>
            <a:r>
              <a:rPr lang="en-US" sz="2400" i="1"/>
              <a:t>a</a:t>
            </a:r>
            <a:r>
              <a:rPr lang="en-US" sz="2400"/>
              <a:t> and </a:t>
            </a:r>
            <a:r>
              <a:rPr lang="en-US" sz="2400" i="1"/>
              <a:t>b</a:t>
            </a:r>
            <a:r>
              <a:rPr lang="en-US" sz="2400"/>
              <a:t> so that the previous two equations both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8726"/>
                                        </p:tgtEl>
                                        <p:attrNameLst>
                                          <p:attrName>style.visibility</p:attrName>
                                        </p:attrNameLst>
                                      </p:cBhvr>
                                      <p:to>
                                        <p:strVal val="visible"/>
                                      </p:to>
                                    </p:set>
                                    <p:animEffect transition="in" filter="dissolve">
                                      <p:cBhvr>
                                        <p:cTn id="7" dur="500"/>
                                        <p:tgtEl>
                                          <p:spTgt spid="1587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8727"/>
                                        </p:tgtEl>
                                        <p:attrNameLst>
                                          <p:attrName>style.visibility</p:attrName>
                                        </p:attrNameLst>
                                      </p:cBhvr>
                                      <p:to>
                                        <p:strVal val="visible"/>
                                      </p:to>
                                    </p:set>
                                    <p:animEffect transition="in" filter="dissolve">
                                      <p:cBhvr>
                                        <p:cTn id="12" dur="500"/>
                                        <p:tgtEl>
                                          <p:spTgt spid="1587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8728"/>
                                        </p:tgtEl>
                                        <p:attrNameLst>
                                          <p:attrName>style.visibility</p:attrName>
                                        </p:attrNameLst>
                                      </p:cBhvr>
                                      <p:to>
                                        <p:strVal val="visible"/>
                                      </p:to>
                                    </p:set>
                                    <p:animEffect transition="in" filter="dissolve">
                                      <p:cBhvr>
                                        <p:cTn id="17" dur="500"/>
                                        <p:tgtEl>
                                          <p:spTgt spid="158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2" name="Object 4"/>
          <p:cNvGraphicFramePr>
            <a:graphicFrameLocks noChangeAspect="1"/>
          </p:cNvGraphicFramePr>
          <p:nvPr/>
        </p:nvGraphicFramePr>
        <p:xfrm>
          <a:off x="3149601" y="304800"/>
          <a:ext cx="6007100" cy="1227138"/>
        </p:xfrm>
        <a:graphic>
          <a:graphicData uri="http://schemas.openxmlformats.org/presentationml/2006/ole">
            <p:oleObj spid="_x0000_s266242" name="Equation" r:id="rId3" imgW="1587240" imgH="431640" progId="Equation.3">
              <p:embed/>
            </p:oleObj>
          </a:graphicData>
        </a:graphic>
      </p:graphicFrame>
      <p:graphicFrame>
        <p:nvGraphicFramePr>
          <p:cNvPr id="160773" name="Object 5"/>
          <p:cNvGraphicFramePr>
            <a:graphicFrameLocks noChangeAspect="1"/>
          </p:cNvGraphicFramePr>
          <p:nvPr/>
        </p:nvGraphicFramePr>
        <p:xfrm>
          <a:off x="3759200" y="1752600"/>
          <a:ext cx="4709584" cy="1227138"/>
        </p:xfrm>
        <a:graphic>
          <a:graphicData uri="http://schemas.openxmlformats.org/presentationml/2006/ole">
            <p:oleObj spid="_x0000_s266243" name="Equation" r:id="rId4" imgW="1244520" imgH="431640" progId="Equation.3">
              <p:embed/>
            </p:oleObj>
          </a:graphicData>
        </a:graphic>
      </p:graphicFrame>
      <p:sp>
        <p:nvSpPr>
          <p:cNvPr id="160774" name="Rectangle 6"/>
          <p:cNvSpPr>
            <a:spLocks noChangeArrowheads="1"/>
          </p:cNvSpPr>
          <p:nvPr/>
        </p:nvSpPr>
        <p:spPr bwMode="auto">
          <a:xfrm>
            <a:off x="508000" y="3251200"/>
            <a:ext cx="3519874" cy="461665"/>
          </a:xfrm>
          <a:prstGeom prst="rect">
            <a:avLst/>
          </a:prstGeom>
          <a:noFill/>
          <a:ln w="9525">
            <a:noFill/>
            <a:miter lim="800000"/>
            <a:headEnd/>
            <a:tailEnd/>
          </a:ln>
        </p:spPr>
        <p:txBody>
          <a:bodyPr wrap="none">
            <a:spAutoFit/>
          </a:bodyPr>
          <a:lstStyle/>
          <a:p>
            <a:r>
              <a:rPr lang="en-US" sz="2400"/>
              <a:t>put these into </a:t>
            </a:r>
            <a:r>
              <a:rPr lang="en-US" sz="2400" b="1"/>
              <a:t>matrix form</a:t>
            </a:r>
          </a:p>
        </p:txBody>
      </p:sp>
      <p:graphicFrame>
        <p:nvGraphicFramePr>
          <p:cNvPr id="160775" name="Object 7"/>
          <p:cNvGraphicFramePr>
            <a:graphicFrameLocks noChangeAspect="1"/>
          </p:cNvGraphicFramePr>
          <p:nvPr/>
        </p:nvGraphicFramePr>
        <p:xfrm>
          <a:off x="3657600" y="4191000"/>
          <a:ext cx="5892800" cy="2122488"/>
        </p:xfrm>
        <a:graphic>
          <a:graphicData uri="http://schemas.openxmlformats.org/presentationml/2006/ole">
            <p:oleObj spid="_x0000_s266244" name="Equation" r:id="rId5" imgW="1904760" imgH="914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dissolve">
                                      <p:cBhvr>
                                        <p:cTn id="7" dur="500"/>
                                        <p:tgtEl>
                                          <p:spTgt spid="1607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0773"/>
                                        </p:tgtEl>
                                        <p:attrNameLst>
                                          <p:attrName>style.visibility</p:attrName>
                                        </p:attrNameLst>
                                      </p:cBhvr>
                                      <p:to>
                                        <p:strVal val="visible"/>
                                      </p:to>
                                    </p:set>
                                    <p:animEffect transition="in" filter="dissolve">
                                      <p:cBhvr>
                                        <p:cTn id="12" dur="500"/>
                                        <p:tgtEl>
                                          <p:spTgt spid="16077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0774"/>
                                        </p:tgtEl>
                                        <p:attrNameLst>
                                          <p:attrName>style.visibility</p:attrName>
                                        </p:attrNameLst>
                                      </p:cBhvr>
                                      <p:to>
                                        <p:strVal val="visible"/>
                                      </p:to>
                                    </p:set>
                                    <p:animEffect transition="in" filter="dissolve">
                                      <p:cBhvr>
                                        <p:cTn id="17" dur="500"/>
                                        <p:tgtEl>
                                          <p:spTgt spid="16077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0775"/>
                                        </p:tgtEl>
                                        <p:attrNameLst>
                                          <p:attrName>style.visibility</p:attrName>
                                        </p:attrNameLst>
                                      </p:cBhvr>
                                      <p:to>
                                        <p:strVal val="visible"/>
                                      </p:to>
                                    </p:set>
                                    <p:animEffect transition="in" filter="dissolve">
                                      <p:cBhvr>
                                        <p:cTn id="22" dur="500"/>
                                        <p:tgtEl>
                                          <p:spTgt spid="160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800" name="Object 8"/>
          <p:cNvGraphicFramePr>
            <a:graphicFrameLocks noChangeAspect="1"/>
          </p:cNvGraphicFramePr>
          <p:nvPr/>
        </p:nvGraphicFramePr>
        <p:xfrm>
          <a:off x="2133601" y="3581401"/>
          <a:ext cx="7065433" cy="2562225"/>
        </p:xfrm>
        <a:graphic>
          <a:graphicData uri="http://schemas.openxmlformats.org/presentationml/2006/ole">
            <p:oleObj spid="_x0000_s267266" name="Equation" r:id="rId3" imgW="1866600" imgH="901440" progId="Equation.3">
              <p:embed/>
            </p:oleObj>
          </a:graphicData>
        </a:graphic>
      </p:graphicFrame>
      <p:graphicFrame>
        <p:nvGraphicFramePr>
          <p:cNvPr id="161801" name="Object 9"/>
          <p:cNvGraphicFramePr>
            <a:graphicFrameLocks noChangeAspect="1"/>
          </p:cNvGraphicFramePr>
          <p:nvPr/>
        </p:nvGraphicFramePr>
        <p:xfrm>
          <a:off x="2540001" y="228601"/>
          <a:ext cx="6297084" cy="2562225"/>
        </p:xfrm>
        <a:graphic>
          <a:graphicData uri="http://schemas.openxmlformats.org/presentationml/2006/ole">
            <p:oleObj spid="_x0000_s267267" name="Equation" r:id="rId4" imgW="1663560" imgH="901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1801"/>
                                        </p:tgtEl>
                                        <p:attrNameLst>
                                          <p:attrName>style.visibility</p:attrName>
                                        </p:attrNameLst>
                                      </p:cBhvr>
                                      <p:to>
                                        <p:strVal val="visible"/>
                                      </p:to>
                                    </p:set>
                                    <p:animEffect transition="in" filter="dissolve">
                                      <p:cBhvr>
                                        <p:cTn id="7" dur="500"/>
                                        <p:tgtEl>
                                          <p:spTgt spid="16180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1800"/>
                                        </p:tgtEl>
                                        <p:attrNameLst>
                                          <p:attrName>style.visibility</p:attrName>
                                        </p:attrNameLst>
                                      </p:cBhvr>
                                      <p:to>
                                        <p:strVal val="visible"/>
                                      </p:to>
                                    </p:set>
                                    <p:animEffect transition="in" filter="dissolve">
                                      <p:cBhvr>
                                        <p:cTn id="12" dur="500"/>
                                        <p:tgtEl>
                                          <p:spTgt spid="16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2"/>
          <p:cNvPicPr>
            <a:picLocks noChangeAspect="1" noChangeArrowheads="1"/>
          </p:cNvPicPr>
          <p:nvPr/>
        </p:nvPicPr>
        <p:blipFill>
          <a:blip r:embed="rId3" cstate="print"/>
          <a:srcRect/>
          <a:stretch>
            <a:fillRect/>
          </a:stretch>
        </p:blipFill>
        <p:spPr bwMode="auto">
          <a:xfrm>
            <a:off x="0" y="457201"/>
            <a:ext cx="12192000" cy="4949825"/>
          </a:xfrm>
          <a:prstGeom prst="rect">
            <a:avLst/>
          </a:prstGeom>
          <a:noFill/>
          <a:ln w="9525">
            <a:noFill/>
            <a:miter lim="800000"/>
            <a:headEnd/>
            <a:tailEnd/>
          </a:ln>
        </p:spPr>
      </p:pic>
      <p:sp>
        <p:nvSpPr>
          <p:cNvPr id="162819" name="Rectangle 3"/>
          <p:cNvSpPr>
            <a:spLocks noChangeArrowheads="1"/>
          </p:cNvSpPr>
          <p:nvPr/>
        </p:nvSpPr>
        <p:spPr bwMode="auto">
          <a:xfrm>
            <a:off x="1117600" y="5791201"/>
            <a:ext cx="4796698" cy="369332"/>
          </a:xfrm>
          <a:prstGeom prst="rect">
            <a:avLst/>
          </a:prstGeom>
          <a:noFill/>
          <a:ln w="9525">
            <a:noFill/>
            <a:miter lim="800000"/>
            <a:headEnd/>
            <a:tailEnd/>
          </a:ln>
        </p:spPr>
        <p:txBody>
          <a:bodyPr wrap="none">
            <a:spAutoFit/>
          </a:bodyPr>
          <a:lstStyle/>
          <a:p>
            <a:r>
              <a:rPr lang="en-US"/>
              <a:t>Is a straight line suitable for each of these cases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dissolve">
                                      <p:cBhvr>
                                        <p:cTn id="7" dur="500"/>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idx="4294967295"/>
          </p:nvPr>
        </p:nvSpPr>
        <p:spPr>
          <a:xfrm>
            <a:off x="0" y="228600"/>
            <a:ext cx="12192000" cy="762000"/>
          </a:xfrm>
        </p:spPr>
        <p:txBody>
          <a:bodyPr/>
          <a:lstStyle/>
          <a:p>
            <a:r>
              <a:rPr lang="en-US" sz="2800" b="1" smtClean="0"/>
              <a:t>The Least-Squares </a:t>
            </a:r>
            <a:r>
              <a:rPr lang="en-US" sz="2800" b="1" i="1" smtClean="0"/>
              <a:t>m</a:t>
            </a:r>
            <a:r>
              <a:rPr lang="en-US" sz="2800" b="1" baseline="30000" smtClean="0"/>
              <a:t>th</a:t>
            </a:r>
            <a:r>
              <a:rPr lang="en-US" sz="2800" b="1" smtClean="0"/>
              <a:t> Degree Polynomials</a:t>
            </a:r>
            <a:r>
              <a:rPr lang="en-US" sz="2800" smtClean="0"/>
              <a:t> </a:t>
            </a:r>
          </a:p>
        </p:txBody>
      </p:sp>
      <p:sp>
        <p:nvSpPr>
          <p:cNvPr id="163845" name="Rectangle 5"/>
          <p:cNvSpPr>
            <a:spLocks noChangeArrowheads="1"/>
          </p:cNvSpPr>
          <p:nvPr/>
        </p:nvSpPr>
        <p:spPr bwMode="auto">
          <a:xfrm>
            <a:off x="508001" y="1400325"/>
            <a:ext cx="4973797" cy="461665"/>
          </a:xfrm>
          <a:prstGeom prst="rect">
            <a:avLst/>
          </a:prstGeom>
          <a:noFill/>
          <a:ln w="9525">
            <a:noFill/>
            <a:miter lim="800000"/>
            <a:headEnd/>
            <a:tailEnd/>
          </a:ln>
        </p:spPr>
        <p:txBody>
          <a:bodyPr wrap="none" anchor="ctr">
            <a:spAutoFit/>
          </a:bodyPr>
          <a:lstStyle/>
          <a:p>
            <a:pPr eaLnBrk="0" hangingPunct="0"/>
            <a:r>
              <a:rPr lang="en-US" sz="2400"/>
              <a:t>When using an </a:t>
            </a:r>
            <a:r>
              <a:rPr lang="en-US" sz="2400" i="1"/>
              <a:t>m</a:t>
            </a:r>
            <a:r>
              <a:rPr lang="en-US" sz="2400" i="1" baseline="30000"/>
              <a:t>th</a:t>
            </a:r>
            <a:r>
              <a:rPr lang="en-US" sz="2400" baseline="30000"/>
              <a:t> </a:t>
            </a:r>
            <a:r>
              <a:rPr lang="en-US" sz="2400"/>
              <a:t>degree polynomial </a:t>
            </a:r>
          </a:p>
        </p:txBody>
      </p:sp>
      <p:graphicFrame>
        <p:nvGraphicFramePr>
          <p:cNvPr id="163857" name="Group 17"/>
          <p:cNvGraphicFramePr>
            <a:graphicFrameLocks noGrp="1"/>
          </p:cNvGraphicFramePr>
          <p:nvPr/>
        </p:nvGraphicFramePr>
        <p:xfrm>
          <a:off x="0" y="3506788"/>
          <a:ext cx="12192000" cy="518160"/>
        </p:xfrm>
        <a:graphic>
          <a:graphicData uri="http://schemas.openxmlformats.org/drawingml/2006/table">
            <a:tbl>
              <a:tblPr/>
              <a:tblGrid>
                <a:gridCol w="12192000"/>
              </a:tblGrid>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L="121920" marR="121920"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50178" name="Object 2"/>
          <p:cNvGraphicFramePr>
            <a:graphicFrameLocks noChangeAspect="1"/>
          </p:cNvGraphicFramePr>
          <p:nvPr/>
        </p:nvGraphicFramePr>
        <p:xfrm>
          <a:off x="711200" y="2209800"/>
          <a:ext cx="10566400" cy="990600"/>
        </p:xfrm>
        <a:graphic>
          <a:graphicData uri="http://schemas.openxmlformats.org/presentationml/2006/ole">
            <p:oleObj spid="_x0000_s269314" name="Equation" r:id="rId3" imgW="1930320" imgH="241200" progId="Equation.3">
              <p:embed/>
            </p:oleObj>
          </a:graphicData>
        </a:graphic>
      </p:graphicFrame>
      <p:sp>
        <p:nvSpPr>
          <p:cNvPr id="15" name="Rectangle 14"/>
          <p:cNvSpPr>
            <a:spLocks noChangeArrowheads="1"/>
          </p:cNvSpPr>
          <p:nvPr/>
        </p:nvSpPr>
        <p:spPr bwMode="auto">
          <a:xfrm>
            <a:off x="0" y="3352800"/>
            <a:ext cx="12192000" cy="1052596"/>
          </a:xfrm>
          <a:prstGeom prst="rect">
            <a:avLst/>
          </a:prstGeom>
          <a:noFill/>
          <a:ln w="9525">
            <a:noFill/>
            <a:miter lim="800000"/>
            <a:headEnd/>
            <a:tailEnd/>
          </a:ln>
        </p:spPr>
        <p:txBody>
          <a:bodyPr>
            <a:spAutoFit/>
          </a:bodyPr>
          <a:lstStyle/>
          <a:p>
            <a:pPr eaLnBrk="0" hangingPunct="0">
              <a:lnSpc>
                <a:spcPct val="130000"/>
              </a:lnSpc>
            </a:pPr>
            <a:r>
              <a:rPr lang="en-US" sz="2400"/>
              <a:t>to approximate the given set of data, </a:t>
            </a:r>
            <a:r>
              <a:rPr lang="en-US" sz="2400" i="1"/>
              <a:t>(x</a:t>
            </a:r>
            <a:r>
              <a:rPr lang="en-US" sz="2400" i="1" baseline="-25000"/>
              <a:t>1</a:t>
            </a:r>
            <a:r>
              <a:rPr lang="en-US" sz="2400" i="1"/>
              <a:t>,y</a:t>
            </a:r>
            <a:r>
              <a:rPr lang="en-US" sz="2400" i="1" baseline="-25000"/>
              <a:t>1</a:t>
            </a:r>
            <a:r>
              <a:rPr lang="en-US" sz="2400" i="1"/>
              <a:t>), (x</a:t>
            </a:r>
            <a:r>
              <a:rPr lang="en-US" sz="2400" i="1" baseline="-25000"/>
              <a:t>2</a:t>
            </a:r>
            <a:r>
              <a:rPr lang="en-US" sz="2400" i="1"/>
              <a:t>,y</a:t>
            </a:r>
            <a:r>
              <a:rPr lang="en-US" sz="2400" i="1" baseline="-25000"/>
              <a:t>2</a:t>
            </a:r>
            <a:r>
              <a:rPr lang="en-US" sz="2400" i="1"/>
              <a:t>)…… (x</a:t>
            </a:r>
            <a:r>
              <a:rPr lang="en-US" sz="2400" i="1" baseline="-25000"/>
              <a:t>n</a:t>
            </a:r>
            <a:r>
              <a:rPr lang="en-US" sz="2400" i="1"/>
              <a:t>,y</a:t>
            </a:r>
            <a:r>
              <a:rPr lang="en-US" sz="2400" i="1" baseline="-25000"/>
              <a:t>n</a:t>
            </a:r>
            <a:r>
              <a:rPr lang="en-US" sz="2400" i="1"/>
              <a:t>),</a:t>
            </a:r>
            <a:r>
              <a:rPr lang="en-US" sz="2400"/>
              <a:t> where </a:t>
            </a:r>
            <a:r>
              <a:rPr lang="en-US" sz="2400" i="1"/>
              <a:t>n ≥ m</a:t>
            </a:r>
            <a:r>
              <a:rPr lang="en-US" sz="2400"/>
              <a:t>, the best fitting curve has the least square error, i.e., </a:t>
            </a:r>
          </a:p>
        </p:txBody>
      </p:sp>
      <p:graphicFrame>
        <p:nvGraphicFramePr>
          <p:cNvPr id="159753" name="Object 9"/>
          <p:cNvGraphicFramePr>
            <a:graphicFrameLocks noChangeAspect="1"/>
          </p:cNvGraphicFramePr>
          <p:nvPr/>
        </p:nvGraphicFramePr>
        <p:xfrm>
          <a:off x="1727201" y="4572000"/>
          <a:ext cx="7499351" cy="736600"/>
        </p:xfrm>
        <a:graphic>
          <a:graphicData uri="http://schemas.openxmlformats.org/presentationml/2006/ole">
            <p:oleObj spid="_x0000_s269315" name="Equation" r:id="rId4" imgW="2234880" imgH="291960" progId="Equation.3">
              <p:embed/>
            </p:oleObj>
          </a:graphicData>
        </a:graphic>
      </p:graphicFrame>
      <p:graphicFrame>
        <p:nvGraphicFramePr>
          <p:cNvPr id="2" name="Object 11"/>
          <p:cNvGraphicFramePr>
            <a:graphicFrameLocks noChangeAspect="1"/>
          </p:cNvGraphicFramePr>
          <p:nvPr/>
        </p:nvGraphicFramePr>
        <p:xfrm>
          <a:off x="101600" y="5638800"/>
          <a:ext cx="12014200" cy="768350"/>
        </p:xfrm>
        <a:graphic>
          <a:graphicData uri="http://schemas.openxmlformats.org/presentationml/2006/ole">
            <p:oleObj spid="_x0000_s269316" name="Equation" r:id="rId5" imgW="3581280" imgH="3045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45"/>
                                        </p:tgtEl>
                                        <p:attrNameLst>
                                          <p:attrName>style.visibility</p:attrName>
                                        </p:attrNameLst>
                                      </p:cBhvr>
                                      <p:to>
                                        <p:strVal val="visible"/>
                                      </p:to>
                                    </p:set>
                                    <p:animEffect transition="in" filter="dissolve">
                                      <p:cBhvr>
                                        <p:cTn id="7" dur="500"/>
                                        <p:tgtEl>
                                          <p:spTgt spid="1638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178"/>
                                        </p:tgtEl>
                                        <p:attrNameLst>
                                          <p:attrName>style.visibility</p:attrName>
                                        </p:attrNameLst>
                                      </p:cBhvr>
                                      <p:to>
                                        <p:strVal val="visible"/>
                                      </p:to>
                                    </p:set>
                                    <p:animEffect transition="in" filter="dissolve">
                                      <p:cBhvr>
                                        <p:cTn id="12" dur="500"/>
                                        <p:tgtEl>
                                          <p:spTgt spid="5017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9753"/>
                                        </p:tgtEl>
                                        <p:attrNameLst>
                                          <p:attrName>style.visibility</p:attrName>
                                        </p:attrNameLst>
                                      </p:cBhvr>
                                      <p:to>
                                        <p:strVal val="visible"/>
                                      </p:to>
                                    </p:set>
                                    <p:animEffect transition="in" filter="dissolve">
                                      <p:cBhvr>
                                        <p:cTn id="22" dur="500"/>
                                        <p:tgtEl>
                                          <p:spTgt spid="15975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ChangeArrowheads="1"/>
          </p:cNvSpPr>
          <p:nvPr/>
        </p:nvSpPr>
        <p:spPr bwMode="auto">
          <a:xfrm>
            <a:off x="0" y="288409"/>
            <a:ext cx="11785600" cy="369332"/>
          </a:xfrm>
          <a:prstGeom prst="rect">
            <a:avLst/>
          </a:prstGeom>
          <a:noFill/>
          <a:ln w="9525">
            <a:noFill/>
            <a:miter lim="800000"/>
            <a:headEnd/>
            <a:tailEnd/>
          </a:ln>
        </p:spPr>
        <p:txBody>
          <a:bodyPr anchor="ctr">
            <a:spAutoFit/>
          </a:bodyPr>
          <a:lstStyle/>
          <a:p>
            <a:pPr eaLnBrk="0" hangingPunct="0"/>
            <a:r>
              <a:rPr lang="en-US"/>
              <a:t>To obtain the least square error, the unknown coefficients   </a:t>
            </a:r>
            <a:r>
              <a:rPr lang="en-US" i="1"/>
              <a:t>a</a:t>
            </a:r>
            <a:r>
              <a:rPr lang="en-US" i="1" baseline="-25000"/>
              <a:t>0</a:t>
            </a:r>
            <a:r>
              <a:rPr lang="en-US" i="1"/>
              <a:t>, a</a:t>
            </a:r>
            <a:r>
              <a:rPr lang="en-US" i="1" baseline="-25000"/>
              <a:t>1</a:t>
            </a:r>
            <a:r>
              <a:rPr lang="en-US" i="1"/>
              <a:t>, …. </a:t>
            </a:r>
            <a:r>
              <a:rPr lang="en-US"/>
              <a:t>and </a:t>
            </a:r>
            <a:r>
              <a:rPr lang="en-US" i="1"/>
              <a:t>a</a:t>
            </a:r>
            <a:r>
              <a:rPr lang="en-US" i="1" baseline="-25000"/>
              <a:t>m</a:t>
            </a:r>
            <a:r>
              <a:rPr lang="en-US"/>
              <a:t> </a:t>
            </a:r>
            <a:r>
              <a:rPr lang="en-US" sz="1700"/>
              <a:t> </a:t>
            </a:r>
            <a:r>
              <a:rPr lang="en-US"/>
              <a:t>   must yield zero first derivatives. </a:t>
            </a:r>
          </a:p>
        </p:txBody>
      </p:sp>
      <p:pic>
        <p:nvPicPr>
          <p:cNvPr id="166922" name="Picture 10" descr="ymddevsum2"/>
          <p:cNvPicPr>
            <a:picLocks noChangeAspect="1" noChangeArrowheads="1"/>
          </p:cNvPicPr>
          <p:nvPr/>
        </p:nvPicPr>
        <p:blipFill>
          <a:blip r:embed="rId2" cstate="print"/>
          <a:srcRect/>
          <a:stretch>
            <a:fillRect/>
          </a:stretch>
        </p:blipFill>
        <p:spPr bwMode="auto">
          <a:xfrm>
            <a:off x="1422400" y="1295400"/>
            <a:ext cx="9855200" cy="5492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dissolve">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6922"/>
                                        </p:tgtEl>
                                        <p:attrNameLst>
                                          <p:attrName>style.visibility</p:attrName>
                                        </p:attrNameLst>
                                      </p:cBhvr>
                                      <p:to>
                                        <p:strVal val="visible"/>
                                      </p:to>
                                    </p:set>
                                    <p:animEffect transition="in" filter="dissolve">
                                      <p:cBhvr>
                                        <p:cTn id="12" dur="500"/>
                                        <p:tgtEl>
                                          <p:spTgt spid="166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ChangeArrowheads="1"/>
          </p:cNvSpPr>
          <p:nvPr/>
        </p:nvSpPr>
        <p:spPr bwMode="auto">
          <a:xfrm>
            <a:off x="304801" y="303491"/>
            <a:ext cx="4304383" cy="369332"/>
          </a:xfrm>
          <a:prstGeom prst="rect">
            <a:avLst/>
          </a:prstGeom>
          <a:noFill/>
          <a:ln w="9525">
            <a:noFill/>
            <a:miter lim="800000"/>
            <a:headEnd/>
            <a:tailEnd/>
          </a:ln>
        </p:spPr>
        <p:txBody>
          <a:bodyPr wrap="none" anchor="ctr">
            <a:spAutoFit/>
          </a:bodyPr>
          <a:lstStyle/>
          <a:p>
            <a:pPr eaLnBrk="0" hangingPunct="0"/>
            <a:r>
              <a:rPr lang="en-US"/>
              <a:t>Expanding the previous equations, we have </a:t>
            </a:r>
          </a:p>
        </p:txBody>
      </p:sp>
      <p:pic>
        <p:nvPicPr>
          <p:cNvPr id="167942" name="Picture 6" descr="ymddevsum3"/>
          <p:cNvPicPr>
            <a:picLocks noChangeAspect="1" noChangeArrowheads="1"/>
          </p:cNvPicPr>
          <p:nvPr/>
        </p:nvPicPr>
        <p:blipFill>
          <a:blip r:embed="rId3" cstate="print"/>
          <a:srcRect/>
          <a:stretch>
            <a:fillRect/>
          </a:stretch>
        </p:blipFill>
        <p:spPr bwMode="auto">
          <a:xfrm>
            <a:off x="508000" y="762001"/>
            <a:ext cx="11074400" cy="5154613"/>
          </a:xfrm>
          <a:prstGeom prst="rect">
            <a:avLst/>
          </a:prstGeom>
          <a:noFill/>
          <a:ln w="9525">
            <a:noFill/>
            <a:miter lim="800000"/>
            <a:headEnd/>
            <a:tailEnd/>
          </a:ln>
        </p:spPr>
      </p:pic>
      <p:sp>
        <p:nvSpPr>
          <p:cNvPr id="167943" name="Rectangle 7"/>
          <p:cNvSpPr>
            <a:spLocks noChangeArrowheads="1"/>
          </p:cNvSpPr>
          <p:nvPr/>
        </p:nvSpPr>
        <p:spPr bwMode="auto">
          <a:xfrm>
            <a:off x="406400" y="6216006"/>
            <a:ext cx="11379200" cy="461665"/>
          </a:xfrm>
          <a:prstGeom prst="rect">
            <a:avLst/>
          </a:prstGeom>
          <a:noFill/>
          <a:ln w="9525">
            <a:noFill/>
            <a:miter lim="800000"/>
            <a:headEnd/>
            <a:tailEnd/>
          </a:ln>
        </p:spPr>
        <p:txBody>
          <a:bodyPr anchor="ctr">
            <a:spAutoFit/>
          </a:bodyPr>
          <a:lstStyle/>
          <a:p>
            <a:pPr eaLnBrk="0" hangingPunct="0"/>
            <a:r>
              <a:rPr lang="en-US" sz="2400"/>
              <a:t>The unknown coefficients  can hence be obtained by solving the above linear equations.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dissolve">
                                      <p:cBhvr>
                                        <p:cTn id="7" dur="500"/>
                                        <p:tgtEl>
                                          <p:spTgt spid="1679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7942"/>
                                        </p:tgtEl>
                                        <p:attrNameLst>
                                          <p:attrName>style.visibility</p:attrName>
                                        </p:attrNameLst>
                                      </p:cBhvr>
                                      <p:to>
                                        <p:strVal val="visible"/>
                                      </p:to>
                                    </p:set>
                                    <p:animEffect transition="in" filter="dissolve">
                                      <p:cBhvr>
                                        <p:cTn id="12" dur="500"/>
                                        <p:tgtEl>
                                          <p:spTgt spid="1679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7943"/>
                                        </p:tgtEl>
                                        <p:attrNameLst>
                                          <p:attrName>style.visibility</p:attrName>
                                        </p:attrNameLst>
                                      </p:cBhvr>
                                      <p:to>
                                        <p:strVal val="visible"/>
                                      </p:to>
                                    </p:set>
                                    <p:animEffect transition="in" filter="dissolve">
                                      <p:cBhvr>
                                        <p:cTn id="17" dur="500"/>
                                        <p:tgtEl>
                                          <p:spTgt spid="167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P spid="1679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4" name="Picture 4"/>
          <p:cNvPicPr>
            <a:picLocks noChangeAspect="1" noChangeArrowheads="1"/>
          </p:cNvPicPr>
          <p:nvPr/>
        </p:nvPicPr>
        <p:blipFill>
          <a:blip r:embed="rId2" cstate="print"/>
          <a:srcRect/>
          <a:stretch>
            <a:fillRect/>
          </a:stretch>
        </p:blipFill>
        <p:spPr bwMode="auto">
          <a:xfrm>
            <a:off x="0" y="0"/>
            <a:ext cx="12192000" cy="3498850"/>
          </a:xfrm>
          <a:prstGeom prst="rect">
            <a:avLst/>
          </a:prstGeom>
          <a:noFill/>
          <a:ln w="9525">
            <a:noFill/>
            <a:miter lim="800000"/>
            <a:headEnd/>
            <a:tailEnd/>
          </a:ln>
        </p:spPr>
      </p:pic>
      <p:sp>
        <p:nvSpPr>
          <p:cNvPr id="168965" name="Rectangle 5"/>
          <p:cNvSpPr>
            <a:spLocks noChangeArrowheads="1"/>
          </p:cNvSpPr>
          <p:nvPr/>
        </p:nvSpPr>
        <p:spPr bwMode="auto">
          <a:xfrm>
            <a:off x="0" y="3657600"/>
            <a:ext cx="12192000" cy="830997"/>
          </a:xfrm>
          <a:prstGeom prst="rect">
            <a:avLst/>
          </a:prstGeom>
          <a:noFill/>
          <a:ln w="9525">
            <a:noFill/>
            <a:miter lim="800000"/>
            <a:headEnd/>
            <a:tailEnd/>
          </a:ln>
        </p:spPr>
        <p:txBody>
          <a:bodyPr>
            <a:spAutoFit/>
          </a:bodyPr>
          <a:lstStyle/>
          <a:p>
            <a:r>
              <a:rPr lang="en-US" sz="2400"/>
              <a:t>No matter what the order </a:t>
            </a:r>
            <a:r>
              <a:rPr lang="en-US" sz="2400" i="1"/>
              <a:t>j</a:t>
            </a:r>
            <a:r>
              <a:rPr lang="en-US" sz="2400"/>
              <a:t>, we always get equations </a:t>
            </a:r>
            <a:r>
              <a:rPr lang="en-US" sz="2400" b="1"/>
              <a:t>LINEAR </a:t>
            </a:r>
            <a:r>
              <a:rPr lang="en-US" sz="2400"/>
              <a:t>with respect to the coefficients.</a:t>
            </a:r>
          </a:p>
          <a:p>
            <a:r>
              <a:rPr lang="en-US" sz="2400"/>
              <a:t>This means we can use the following solution method</a:t>
            </a:r>
          </a:p>
        </p:txBody>
      </p:sp>
      <p:pic>
        <p:nvPicPr>
          <p:cNvPr id="168966" name="Picture 6"/>
          <p:cNvPicPr>
            <a:picLocks noChangeAspect="1" noChangeArrowheads="1"/>
          </p:cNvPicPr>
          <p:nvPr/>
        </p:nvPicPr>
        <p:blipFill>
          <a:blip r:embed="rId3" cstate="print"/>
          <a:srcRect/>
          <a:stretch>
            <a:fillRect/>
          </a:stretch>
        </p:blipFill>
        <p:spPr bwMode="auto">
          <a:xfrm>
            <a:off x="1422400" y="5410201"/>
            <a:ext cx="2844800" cy="815975"/>
          </a:xfrm>
          <a:prstGeom prst="rect">
            <a:avLst/>
          </a:prstGeom>
          <a:noFill/>
          <a:ln w="9525">
            <a:noFill/>
            <a:miter lim="800000"/>
            <a:headEnd/>
            <a:tailEnd/>
          </a:ln>
        </p:spPr>
      </p:pic>
      <p:pic>
        <p:nvPicPr>
          <p:cNvPr id="168967" name="Picture 7"/>
          <p:cNvPicPr>
            <a:picLocks noChangeAspect="1" noChangeArrowheads="1"/>
          </p:cNvPicPr>
          <p:nvPr/>
        </p:nvPicPr>
        <p:blipFill>
          <a:blip r:embed="rId4" cstate="print"/>
          <a:srcRect/>
          <a:stretch>
            <a:fillRect/>
          </a:stretch>
        </p:blipFill>
        <p:spPr bwMode="auto">
          <a:xfrm>
            <a:off x="5384800" y="5257800"/>
            <a:ext cx="5181600" cy="1028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dissolve">
                                      <p:cBhvr>
                                        <p:cTn id="7" dur="500"/>
                                        <p:tgtEl>
                                          <p:spTgt spid="1689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8965">
                                            <p:txEl>
                                              <p:pRg st="0" end="0"/>
                                            </p:txEl>
                                          </p:spTgt>
                                        </p:tgtEl>
                                        <p:attrNameLst>
                                          <p:attrName>style.visibility</p:attrName>
                                        </p:attrNameLst>
                                      </p:cBhvr>
                                      <p:to>
                                        <p:strVal val="visible"/>
                                      </p:to>
                                    </p:set>
                                    <p:animEffect transition="in" filter="dissolve">
                                      <p:cBhvr>
                                        <p:cTn id="12" dur="500"/>
                                        <p:tgtEl>
                                          <p:spTgt spid="1689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8965">
                                            <p:txEl>
                                              <p:pRg st="1" end="1"/>
                                            </p:txEl>
                                          </p:spTgt>
                                        </p:tgtEl>
                                        <p:attrNameLst>
                                          <p:attrName>style.visibility</p:attrName>
                                        </p:attrNameLst>
                                      </p:cBhvr>
                                      <p:to>
                                        <p:strVal val="visible"/>
                                      </p:to>
                                    </p:set>
                                    <p:animEffect transition="in" filter="dissolve">
                                      <p:cBhvr>
                                        <p:cTn id="17" dur="500"/>
                                        <p:tgtEl>
                                          <p:spTgt spid="16896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8966"/>
                                        </p:tgtEl>
                                        <p:attrNameLst>
                                          <p:attrName>style.visibility</p:attrName>
                                        </p:attrNameLst>
                                      </p:cBhvr>
                                      <p:to>
                                        <p:strVal val="visible"/>
                                      </p:to>
                                    </p:set>
                                    <p:animEffect transition="in" filter="dissolve">
                                      <p:cBhvr>
                                        <p:cTn id="22" dur="500"/>
                                        <p:tgtEl>
                                          <p:spTgt spid="16896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8967"/>
                                        </p:tgtEl>
                                        <p:attrNameLst>
                                          <p:attrName>style.visibility</p:attrName>
                                        </p:attrNameLst>
                                      </p:cBhvr>
                                      <p:to>
                                        <p:strVal val="visible"/>
                                      </p:to>
                                    </p:set>
                                    <p:animEffect transition="in" filter="dissolve">
                                      <p:cBhvr>
                                        <p:cTn id="27" dur="500"/>
                                        <p:tgtEl>
                                          <p:spTgt spid="168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333C27-B95A-48FA-921D-53634034BDC9}" type="slidenum">
              <a:rPr lang="en-US"/>
              <a:pPr/>
              <a:t>4</a:t>
            </a:fld>
            <a:endParaRPr lang="en-US"/>
          </a:p>
        </p:txBody>
      </p:sp>
      <p:sp>
        <p:nvSpPr>
          <p:cNvPr id="5122" name="Rectangle 2"/>
          <p:cNvSpPr>
            <a:spLocks noGrp="1" noChangeArrowheads="1"/>
          </p:cNvSpPr>
          <p:nvPr>
            <p:ph type="title"/>
          </p:nvPr>
        </p:nvSpPr>
        <p:spPr/>
        <p:txBody>
          <a:bodyPr/>
          <a:lstStyle/>
          <a:p>
            <a:r>
              <a:rPr lang="en-US">
                <a:latin typeface="Times New Roman" pitchFamily="18" charset="0"/>
              </a:rPr>
              <a:t>Mathematical Background</a:t>
            </a:r>
          </a:p>
        </p:txBody>
      </p:sp>
      <p:sp>
        <p:nvSpPr>
          <p:cNvPr id="5123" name="Rectangle 3"/>
          <p:cNvSpPr>
            <a:spLocks noGrp="1" noChangeArrowheads="1"/>
          </p:cNvSpPr>
          <p:nvPr>
            <p:ph type="body" idx="1"/>
          </p:nvPr>
        </p:nvSpPr>
        <p:spPr/>
        <p:txBody>
          <a:bodyPr/>
          <a:lstStyle/>
          <a:p>
            <a:pPr>
              <a:lnSpc>
                <a:spcPct val="90000"/>
              </a:lnSpc>
              <a:buFontTx/>
              <a:buNone/>
            </a:pPr>
            <a:r>
              <a:rPr lang="en-US" sz="2800">
                <a:solidFill>
                  <a:srgbClr val="0000FF"/>
                </a:solidFill>
                <a:latin typeface="Times New Roman" pitchFamily="18" charset="0"/>
              </a:rPr>
              <a:t>Simple Statistics/</a:t>
            </a:r>
          </a:p>
          <a:p>
            <a:pPr>
              <a:lnSpc>
                <a:spcPct val="90000"/>
              </a:lnSpc>
            </a:pPr>
            <a:r>
              <a:rPr lang="en-US" sz="2800">
                <a:latin typeface="Times New Roman" pitchFamily="18" charset="0"/>
              </a:rPr>
              <a:t>In course of engineering study, if several measurements are made of a particular quantity, additional insight can be gained by summarizing the data in one or more well chosen statistics that convey as much information as possible about specific characteristics of the data set.</a:t>
            </a:r>
          </a:p>
          <a:p>
            <a:pPr>
              <a:lnSpc>
                <a:spcPct val="90000"/>
              </a:lnSpc>
            </a:pPr>
            <a:r>
              <a:rPr lang="en-US" sz="2800">
                <a:latin typeface="Times New Roman" pitchFamily="18" charset="0"/>
              </a:rPr>
              <a:t>These descriptive statistics are most often selected to represent</a:t>
            </a:r>
          </a:p>
          <a:p>
            <a:pPr lvl="1">
              <a:lnSpc>
                <a:spcPct val="90000"/>
              </a:lnSpc>
            </a:pPr>
            <a:r>
              <a:rPr lang="en-US" sz="2400">
                <a:latin typeface="Times New Roman" pitchFamily="18" charset="0"/>
              </a:rPr>
              <a:t>The location of the center of the distribution of the data,</a:t>
            </a:r>
          </a:p>
          <a:p>
            <a:pPr lvl="1">
              <a:lnSpc>
                <a:spcPct val="90000"/>
              </a:lnSpc>
            </a:pPr>
            <a:r>
              <a:rPr lang="en-US" sz="2400">
                <a:latin typeface="Times New Roman" pitchFamily="18" charset="0"/>
              </a:rPr>
              <a:t>The degree of spread of the data.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9" name="Rectangle 9"/>
          <p:cNvSpPr>
            <a:spLocks noGrp="1" noChangeArrowheads="1"/>
          </p:cNvSpPr>
          <p:nvPr>
            <p:ph type="title" idx="4294967295"/>
          </p:nvPr>
        </p:nvSpPr>
        <p:spPr>
          <a:xfrm>
            <a:off x="0" y="228600"/>
            <a:ext cx="10363200" cy="762000"/>
          </a:xfrm>
        </p:spPr>
        <p:txBody>
          <a:bodyPr/>
          <a:lstStyle/>
          <a:p>
            <a:r>
              <a:rPr lang="en-US" sz="2800" smtClean="0"/>
              <a:t>Selection of Order of Fit</a:t>
            </a:r>
          </a:p>
        </p:txBody>
      </p:sp>
      <p:graphicFrame>
        <p:nvGraphicFramePr>
          <p:cNvPr id="169989" name="Object 5"/>
          <p:cNvGraphicFramePr>
            <a:graphicFrameLocks noChangeAspect="1"/>
          </p:cNvGraphicFramePr>
          <p:nvPr>
            <p:ph sz="half" idx="4294967295"/>
          </p:nvPr>
        </p:nvGraphicFramePr>
        <p:xfrm>
          <a:off x="0" y="1066800"/>
          <a:ext cx="5994400" cy="3727450"/>
        </p:xfrm>
        <a:graphic>
          <a:graphicData uri="http://schemas.openxmlformats.org/presentationml/2006/ole">
            <p:oleObj spid="_x0000_s271362" name="Bitmap Image" r:id="rId3" imgW="2734057" imgH="2266667" progId="Paint.Picture">
              <p:embed/>
            </p:oleObj>
          </a:graphicData>
        </a:graphic>
      </p:graphicFrame>
      <p:pic>
        <p:nvPicPr>
          <p:cNvPr id="169992" name="Picture 8"/>
          <p:cNvPicPr>
            <a:picLocks noChangeAspect="1" noChangeArrowheads="1"/>
          </p:cNvPicPr>
          <p:nvPr>
            <p:ph sz="half" idx="4294967295"/>
          </p:nvPr>
        </p:nvPicPr>
        <p:blipFill>
          <a:blip r:embed="rId4" cstate="print"/>
          <a:srcRect/>
          <a:stretch>
            <a:fillRect/>
          </a:stretch>
        </p:blipFill>
        <p:spPr>
          <a:xfrm>
            <a:off x="5994400" y="990600"/>
            <a:ext cx="6197600" cy="3829050"/>
          </a:xfrm>
          <a:noFill/>
        </p:spPr>
      </p:pic>
      <p:sp>
        <p:nvSpPr>
          <p:cNvPr id="169995" name="Rectangle 11"/>
          <p:cNvSpPr>
            <a:spLocks noChangeArrowheads="1"/>
          </p:cNvSpPr>
          <p:nvPr/>
        </p:nvSpPr>
        <p:spPr bwMode="auto">
          <a:xfrm>
            <a:off x="0" y="4953000"/>
            <a:ext cx="11785600" cy="646331"/>
          </a:xfrm>
          <a:prstGeom prst="rect">
            <a:avLst/>
          </a:prstGeom>
          <a:noFill/>
          <a:ln w="9525">
            <a:noFill/>
            <a:miter lim="800000"/>
            <a:headEnd/>
            <a:tailEnd/>
          </a:ln>
        </p:spPr>
        <p:txBody>
          <a:bodyPr>
            <a:spAutoFit/>
          </a:bodyPr>
          <a:lstStyle/>
          <a:p>
            <a:r>
              <a:rPr lang="en-US"/>
              <a:t>2</a:t>
            </a:r>
            <a:r>
              <a:rPr lang="en-US" baseline="30000"/>
              <a:t>nd</a:t>
            </a:r>
            <a:r>
              <a:rPr lang="en-US"/>
              <a:t> and 6</a:t>
            </a:r>
            <a:r>
              <a:rPr lang="en-US" baseline="30000"/>
              <a:t>th</a:t>
            </a:r>
            <a:r>
              <a:rPr lang="en-US"/>
              <a:t> order look similar, but 6</a:t>
            </a:r>
            <a:r>
              <a:rPr lang="en-US" baseline="30000"/>
              <a:t>th</a:t>
            </a:r>
            <a:r>
              <a:rPr lang="en-US"/>
              <a:t> has a ‘squiggle to it. </a:t>
            </a:r>
          </a:p>
          <a:p>
            <a:r>
              <a:rPr lang="en-US"/>
              <a:t>Is it Required or not?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989"/>
                                        </p:tgtEl>
                                        <p:attrNameLst>
                                          <p:attrName>style.visibility</p:attrName>
                                        </p:attrNameLst>
                                      </p:cBhvr>
                                      <p:to>
                                        <p:strVal val="visible"/>
                                      </p:to>
                                    </p:set>
                                    <p:animEffect transition="in" filter="dissolve">
                                      <p:cBhvr>
                                        <p:cTn id="7" dur="500"/>
                                        <p:tgtEl>
                                          <p:spTgt spid="1699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9992"/>
                                        </p:tgtEl>
                                        <p:attrNameLst>
                                          <p:attrName>style.visibility</p:attrName>
                                        </p:attrNameLst>
                                      </p:cBhvr>
                                      <p:to>
                                        <p:strVal val="visible"/>
                                      </p:to>
                                    </p:set>
                                    <p:animEffect transition="in" filter="dissolve">
                                      <p:cBhvr>
                                        <p:cTn id="12" dur="500"/>
                                        <p:tgtEl>
                                          <p:spTgt spid="1699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9995">
                                            <p:txEl>
                                              <p:pRg st="0" end="0"/>
                                            </p:txEl>
                                          </p:spTgt>
                                        </p:tgtEl>
                                        <p:attrNameLst>
                                          <p:attrName>style.visibility</p:attrName>
                                        </p:attrNameLst>
                                      </p:cBhvr>
                                      <p:to>
                                        <p:strVal val="visible"/>
                                      </p:to>
                                    </p:set>
                                    <p:animEffect transition="in" filter="dissolve">
                                      <p:cBhvr>
                                        <p:cTn id="17" dur="500"/>
                                        <p:tgtEl>
                                          <p:spTgt spid="16999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9995">
                                            <p:txEl>
                                              <p:pRg st="1" end="1"/>
                                            </p:txEl>
                                          </p:spTgt>
                                        </p:tgtEl>
                                        <p:attrNameLst>
                                          <p:attrName>style.visibility</p:attrName>
                                        </p:attrNameLst>
                                      </p:cBhvr>
                                      <p:to>
                                        <p:strVal val="visible"/>
                                      </p:to>
                                    </p:set>
                                    <p:animEffect transition="in" filter="dissolve">
                                      <p:cBhvr>
                                        <p:cTn id="22" dur="500"/>
                                        <p:tgtEl>
                                          <p:spTgt spid="169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914400" y="228600"/>
            <a:ext cx="10363200" cy="838200"/>
          </a:xfrm>
        </p:spPr>
        <p:txBody>
          <a:bodyPr/>
          <a:lstStyle/>
          <a:p>
            <a:r>
              <a:rPr lang="en-US" sz="2800" smtClean="0"/>
              <a:t>Under Fit or Over Fit: Picking An appropriate Order</a:t>
            </a:r>
          </a:p>
        </p:txBody>
      </p:sp>
      <p:sp>
        <p:nvSpPr>
          <p:cNvPr id="174085" name="Rectangle 5"/>
          <p:cNvSpPr>
            <a:spLocks noChangeArrowheads="1"/>
          </p:cNvSpPr>
          <p:nvPr/>
        </p:nvSpPr>
        <p:spPr bwMode="auto">
          <a:xfrm>
            <a:off x="508000" y="1371601"/>
            <a:ext cx="11277600" cy="1938992"/>
          </a:xfrm>
          <a:prstGeom prst="rect">
            <a:avLst/>
          </a:prstGeom>
          <a:noFill/>
          <a:ln w="9525">
            <a:noFill/>
            <a:miter lim="800000"/>
            <a:headEnd/>
            <a:tailEnd/>
          </a:ln>
        </p:spPr>
        <p:txBody>
          <a:bodyPr>
            <a:spAutoFit/>
          </a:bodyPr>
          <a:lstStyle/>
          <a:p>
            <a:pPr>
              <a:buFontTx/>
              <a:buChar char="•"/>
            </a:pPr>
            <a:r>
              <a:rPr lang="en-US" sz="2400" i="1"/>
              <a:t>Underfit - </a:t>
            </a:r>
            <a:r>
              <a:rPr lang="en-US" sz="2400"/>
              <a:t>If the order is too low to capture obvious trends in the data</a:t>
            </a:r>
          </a:p>
          <a:p>
            <a:pPr>
              <a:buFontTx/>
              <a:buChar char="•"/>
            </a:pPr>
            <a:r>
              <a:rPr lang="en-US" sz="2400" i="1"/>
              <a:t>Overfit - </a:t>
            </a:r>
            <a:r>
              <a:rPr lang="en-US" sz="2400"/>
              <a:t>over-doing the requirement for the fit to ‘match’ the data trend (order too high)</a:t>
            </a:r>
          </a:p>
          <a:p>
            <a:pPr>
              <a:buFontTx/>
              <a:buChar char="•"/>
            </a:pPr>
            <a:r>
              <a:rPr lang="en-US" sz="2400"/>
              <a:t> Polynomials become more ‘squiggly’ as their order increases. </a:t>
            </a:r>
          </a:p>
          <a:p>
            <a:pPr>
              <a:buFontTx/>
              <a:buChar char="•"/>
            </a:pPr>
            <a:r>
              <a:rPr lang="en-US" sz="2400"/>
              <a:t>A ‘squiggly’ appearance comes from inflections in function</a:t>
            </a:r>
          </a:p>
        </p:txBody>
      </p:sp>
      <p:sp>
        <p:nvSpPr>
          <p:cNvPr id="174086" name="Rectangle 6"/>
          <p:cNvSpPr>
            <a:spLocks noChangeArrowheads="1"/>
          </p:cNvSpPr>
          <p:nvPr/>
        </p:nvSpPr>
        <p:spPr bwMode="auto">
          <a:xfrm>
            <a:off x="508000" y="4267201"/>
            <a:ext cx="11379200" cy="923330"/>
          </a:xfrm>
          <a:prstGeom prst="rect">
            <a:avLst/>
          </a:prstGeom>
          <a:noFill/>
          <a:ln w="9525">
            <a:noFill/>
            <a:miter lim="800000"/>
            <a:headEnd/>
            <a:tailEnd/>
          </a:ln>
        </p:spPr>
        <p:txBody>
          <a:bodyPr>
            <a:spAutoFit/>
          </a:bodyPr>
          <a:lstStyle/>
          <a:p>
            <a:r>
              <a:rPr lang="en-US" b="1"/>
              <a:t>General rule: </a:t>
            </a:r>
            <a:r>
              <a:rPr lang="en-US"/>
              <a:t>pick a polynomial form at least several orders lower than the number of data points.</a:t>
            </a:r>
          </a:p>
          <a:p>
            <a:endParaRPr lang="en-US"/>
          </a:p>
          <a:p>
            <a:r>
              <a:rPr lang="en-US"/>
              <a:t>Start with linear and add extra order until trends are matched.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85">
                                            <p:txEl>
                                              <p:pRg st="0" end="0"/>
                                            </p:txEl>
                                          </p:spTgt>
                                        </p:tgtEl>
                                        <p:attrNameLst>
                                          <p:attrName>style.visibility</p:attrName>
                                        </p:attrNameLst>
                                      </p:cBhvr>
                                      <p:to>
                                        <p:strVal val="visible"/>
                                      </p:to>
                                    </p:set>
                                    <p:animEffect transition="in" filter="dissolve">
                                      <p:cBhvr>
                                        <p:cTn id="7" dur="500"/>
                                        <p:tgtEl>
                                          <p:spTgt spid="1740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085">
                                            <p:txEl>
                                              <p:pRg st="1" end="1"/>
                                            </p:txEl>
                                          </p:spTgt>
                                        </p:tgtEl>
                                        <p:attrNameLst>
                                          <p:attrName>style.visibility</p:attrName>
                                        </p:attrNameLst>
                                      </p:cBhvr>
                                      <p:to>
                                        <p:strVal val="visible"/>
                                      </p:to>
                                    </p:set>
                                    <p:animEffect transition="in" filter="dissolve">
                                      <p:cBhvr>
                                        <p:cTn id="12" dur="500"/>
                                        <p:tgtEl>
                                          <p:spTgt spid="1740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085">
                                            <p:txEl>
                                              <p:pRg st="2" end="2"/>
                                            </p:txEl>
                                          </p:spTgt>
                                        </p:tgtEl>
                                        <p:attrNameLst>
                                          <p:attrName>style.visibility</p:attrName>
                                        </p:attrNameLst>
                                      </p:cBhvr>
                                      <p:to>
                                        <p:strVal val="visible"/>
                                      </p:to>
                                    </p:set>
                                    <p:animEffect transition="in" filter="dissolve">
                                      <p:cBhvr>
                                        <p:cTn id="17" dur="500"/>
                                        <p:tgtEl>
                                          <p:spTgt spid="1740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085">
                                            <p:txEl>
                                              <p:pRg st="3" end="3"/>
                                            </p:txEl>
                                          </p:spTgt>
                                        </p:tgtEl>
                                        <p:attrNameLst>
                                          <p:attrName>style.visibility</p:attrName>
                                        </p:attrNameLst>
                                      </p:cBhvr>
                                      <p:to>
                                        <p:strVal val="visible"/>
                                      </p:to>
                                    </p:set>
                                    <p:animEffect transition="in" filter="dissolve">
                                      <p:cBhvr>
                                        <p:cTn id="22" dur="500"/>
                                        <p:tgtEl>
                                          <p:spTgt spid="1740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086">
                                            <p:txEl>
                                              <p:pRg st="0" end="0"/>
                                            </p:txEl>
                                          </p:spTgt>
                                        </p:tgtEl>
                                        <p:attrNameLst>
                                          <p:attrName>style.visibility</p:attrName>
                                        </p:attrNameLst>
                                      </p:cBhvr>
                                      <p:to>
                                        <p:strVal val="visible"/>
                                      </p:to>
                                    </p:set>
                                    <p:animEffect transition="in" filter="dissolve">
                                      <p:cBhvr>
                                        <p:cTn id="27" dur="500"/>
                                        <p:tgtEl>
                                          <p:spTgt spid="17408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4086">
                                            <p:txEl>
                                              <p:pRg st="2" end="2"/>
                                            </p:txEl>
                                          </p:spTgt>
                                        </p:tgtEl>
                                        <p:attrNameLst>
                                          <p:attrName>style.visibility</p:attrName>
                                        </p:attrNameLst>
                                      </p:cBhvr>
                                      <p:to>
                                        <p:strVal val="visible"/>
                                      </p:to>
                                    </p:set>
                                    <p:animEffect transition="in" filter="dissolve">
                                      <p:cBhvr>
                                        <p:cTn id="32" dur="500"/>
                                        <p:tgtEl>
                                          <p:spTgt spid="1740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build="p"/>
      <p:bldP spid="17408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0" name="Rectangle 2"/>
          <p:cNvSpPr>
            <a:spLocks noGrp="1" noChangeArrowheads="1"/>
          </p:cNvSpPr>
          <p:nvPr>
            <p:ph type="title"/>
          </p:nvPr>
        </p:nvSpPr>
        <p:spPr>
          <a:xfrm>
            <a:off x="914400" y="381000"/>
            <a:ext cx="10363200" cy="609600"/>
          </a:xfrm>
        </p:spPr>
        <p:txBody>
          <a:bodyPr/>
          <a:lstStyle/>
          <a:p>
            <a:r>
              <a:rPr lang="en-US" sz="2800" smtClean="0"/>
              <a:t>Linear Regression Analysis</a:t>
            </a:r>
          </a:p>
        </p:txBody>
      </p:sp>
      <p:sp>
        <p:nvSpPr>
          <p:cNvPr id="176131" name="Rectangle 3"/>
          <p:cNvSpPr>
            <a:spLocks noGrp="1" noChangeArrowheads="1"/>
          </p:cNvSpPr>
          <p:nvPr>
            <p:ph type="body" idx="1"/>
          </p:nvPr>
        </p:nvSpPr>
        <p:spPr>
          <a:xfrm>
            <a:off x="914400" y="1295400"/>
            <a:ext cx="10363200" cy="4800600"/>
          </a:xfrm>
        </p:spPr>
        <p:txBody>
          <a:bodyPr/>
          <a:lstStyle/>
          <a:p>
            <a:r>
              <a:rPr lang="en-US" smtClean="0"/>
              <a:t>Linear curve fitting</a:t>
            </a:r>
          </a:p>
          <a:p>
            <a:r>
              <a:rPr lang="en-US" smtClean="0"/>
              <a:t>Polynomial curve fitting</a:t>
            </a:r>
          </a:p>
          <a:p>
            <a:r>
              <a:rPr lang="en-US" smtClean="0"/>
              <a:t>Power Law curve fitting: </a:t>
            </a:r>
            <a:r>
              <a:rPr lang="en-US" i="1" smtClean="0"/>
              <a:t>y=ax</a:t>
            </a:r>
            <a:r>
              <a:rPr lang="en-US" i="1" baseline="30000" smtClean="0"/>
              <a:t>b</a:t>
            </a:r>
          </a:p>
          <a:p>
            <a:r>
              <a:rPr lang="en-US" i="1" smtClean="0"/>
              <a:t>ln(y) = ln(a)+bln(x)</a:t>
            </a:r>
          </a:p>
          <a:p>
            <a:r>
              <a:rPr lang="en-US" smtClean="0"/>
              <a:t>Exponential curve fitting:</a:t>
            </a:r>
            <a:r>
              <a:rPr lang="en-US" i="1" smtClean="0"/>
              <a:t> y=ae</a:t>
            </a:r>
            <a:r>
              <a:rPr lang="en-US" i="1" baseline="30000" smtClean="0"/>
              <a:t>bx</a:t>
            </a:r>
          </a:p>
          <a:p>
            <a:r>
              <a:rPr lang="en-US" i="1" smtClean="0"/>
              <a:t>ln(y)=ln(a)+bx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dissolve">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dissolve">
                                      <p:cBhvr>
                                        <p:cTn id="12" dur="500"/>
                                        <p:tgtEl>
                                          <p:spTgt spid="176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dissolve">
                                      <p:cBhvr>
                                        <p:cTn id="17" dur="500"/>
                                        <p:tgtEl>
                                          <p:spTgt spid="176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6131">
                                            <p:txEl>
                                              <p:pRg st="3" end="3"/>
                                            </p:txEl>
                                          </p:spTgt>
                                        </p:tgtEl>
                                        <p:attrNameLst>
                                          <p:attrName>style.visibility</p:attrName>
                                        </p:attrNameLst>
                                      </p:cBhvr>
                                      <p:to>
                                        <p:strVal val="visible"/>
                                      </p:to>
                                    </p:set>
                                    <p:animEffect transition="in" filter="dissolve">
                                      <p:cBhvr>
                                        <p:cTn id="22" dur="500"/>
                                        <p:tgtEl>
                                          <p:spTgt spid="176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6131">
                                            <p:txEl>
                                              <p:pRg st="4" end="4"/>
                                            </p:txEl>
                                          </p:spTgt>
                                        </p:tgtEl>
                                        <p:attrNameLst>
                                          <p:attrName>style.visibility</p:attrName>
                                        </p:attrNameLst>
                                      </p:cBhvr>
                                      <p:to>
                                        <p:strVal val="visible"/>
                                      </p:to>
                                    </p:set>
                                    <p:animEffect transition="in" filter="dissolve">
                                      <p:cBhvr>
                                        <p:cTn id="27" dur="500"/>
                                        <p:tgtEl>
                                          <p:spTgt spid="176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6131">
                                            <p:txEl>
                                              <p:pRg st="5" end="5"/>
                                            </p:txEl>
                                          </p:spTgt>
                                        </p:tgtEl>
                                        <p:attrNameLst>
                                          <p:attrName>style.visibility</p:attrName>
                                        </p:attrNameLst>
                                      </p:cBhvr>
                                      <p:to>
                                        <p:strVal val="visible"/>
                                      </p:to>
                                    </p:set>
                                    <p:animEffect transition="in" filter="dissolve">
                                      <p:cBhvr>
                                        <p:cTn id="32" dur="500"/>
                                        <p:tgtEl>
                                          <p:spTgt spid="176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2800" smtClean="0"/>
              <a:t>Goodness of fit and the correlation coefficient</a:t>
            </a:r>
          </a:p>
        </p:txBody>
      </p:sp>
      <p:sp>
        <p:nvSpPr>
          <p:cNvPr id="177155" name="Rectangle 3"/>
          <p:cNvSpPr>
            <a:spLocks noGrp="1" noChangeArrowheads="1"/>
          </p:cNvSpPr>
          <p:nvPr>
            <p:ph idx="1"/>
          </p:nvPr>
        </p:nvSpPr>
        <p:spPr/>
        <p:txBody>
          <a:bodyPr/>
          <a:lstStyle/>
          <a:p>
            <a:pPr>
              <a:lnSpc>
                <a:spcPct val="80000"/>
              </a:lnSpc>
            </a:pPr>
            <a:r>
              <a:rPr lang="en-US" sz="2400" smtClean="0"/>
              <a:t>A measure of how good the regression line as a representation of the data.</a:t>
            </a:r>
          </a:p>
          <a:p>
            <a:pPr>
              <a:lnSpc>
                <a:spcPct val="80000"/>
              </a:lnSpc>
            </a:pPr>
            <a:r>
              <a:rPr lang="en-US" sz="2400" smtClean="0"/>
              <a:t>It is possible to fit two lines to data by </a:t>
            </a:r>
          </a:p>
          <a:p>
            <a:pPr>
              <a:lnSpc>
                <a:spcPct val="80000"/>
              </a:lnSpc>
            </a:pPr>
            <a:r>
              <a:rPr lang="en-US" sz="2400" smtClean="0"/>
              <a:t>(a) treating x as the independent variable : </a:t>
            </a:r>
            <a:r>
              <a:rPr lang="en-US" sz="2400" i="1" smtClean="0"/>
              <a:t>y=ax+b, </a:t>
            </a:r>
            <a:r>
              <a:rPr lang="en-US" sz="2400" smtClean="0"/>
              <a:t>y as the dependent variable or by</a:t>
            </a:r>
          </a:p>
          <a:p>
            <a:pPr>
              <a:lnSpc>
                <a:spcPct val="80000"/>
              </a:lnSpc>
            </a:pPr>
            <a:r>
              <a:rPr lang="en-US" sz="2400" smtClean="0"/>
              <a:t>(b) treating y as the independent variable and x as the dependent variable. </a:t>
            </a:r>
          </a:p>
          <a:p>
            <a:pPr>
              <a:lnSpc>
                <a:spcPct val="80000"/>
              </a:lnSpc>
            </a:pPr>
            <a:r>
              <a:rPr lang="en-US" sz="2400" smtClean="0"/>
              <a:t>This is described by a relation of the form </a:t>
            </a:r>
            <a:r>
              <a:rPr lang="en-US" sz="2400" i="1" smtClean="0"/>
              <a:t>x= a'y +b'. </a:t>
            </a:r>
          </a:p>
          <a:p>
            <a:pPr>
              <a:lnSpc>
                <a:spcPct val="80000"/>
              </a:lnSpc>
            </a:pPr>
            <a:r>
              <a:rPr lang="en-US" sz="2400" smtClean="0"/>
              <a:t>The procedure followed earlier can be followed again to find best values of </a:t>
            </a:r>
            <a:r>
              <a:rPr lang="en-US" sz="2400" i="1" smtClean="0"/>
              <a:t>a’</a:t>
            </a:r>
            <a:r>
              <a:rPr lang="en-US" sz="2400" smtClean="0"/>
              <a:t> and</a:t>
            </a:r>
            <a:r>
              <a:rPr lang="en-US" sz="2400" i="1" smtClean="0"/>
              <a:t> b’</a:t>
            </a:r>
            <a:r>
              <a:rPr 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dissolve">
                                      <p:cBhvr>
                                        <p:cTn id="7" dur="500"/>
                                        <p:tgtEl>
                                          <p:spTgt spid="177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dissolve">
                                      <p:cBhvr>
                                        <p:cTn id="12" dur="500"/>
                                        <p:tgtEl>
                                          <p:spTgt spid="177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7155">
                                            <p:txEl>
                                              <p:pRg st="2" end="2"/>
                                            </p:txEl>
                                          </p:spTgt>
                                        </p:tgtEl>
                                        <p:attrNameLst>
                                          <p:attrName>style.visibility</p:attrName>
                                        </p:attrNameLst>
                                      </p:cBhvr>
                                      <p:to>
                                        <p:strVal val="visible"/>
                                      </p:to>
                                    </p:set>
                                    <p:animEffect transition="in" filter="dissolve">
                                      <p:cBhvr>
                                        <p:cTn id="17" dur="500"/>
                                        <p:tgtEl>
                                          <p:spTgt spid="177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7155">
                                            <p:txEl>
                                              <p:pRg st="3" end="3"/>
                                            </p:txEl>
                                          </p:spTgt>
                                        </p:tgtEl>
                                        <p:attrNameLst>
                                          <p:attrName>style.visibility</p:attrName>
                                        </p:attrNameLst>
                                      </p:cBhvr>
                                      <p:to>
                                        <p:strVal val="visible"/>
                                      </p:to>
                                    </p:set>
                                    <p:animEffect transition="in" filter="dissolve">
                                      <p:cBhvr>
                                        <p:cTn id="22" dur="500"/>
                                        <p:tgtEl>
                                          <p:spTgt spid="177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7155">
                                            <p:txEl>
                                              <p:pRg st="4" end="4"/>
                                            </p:txEl>
                                          </p:spTgt>
                                        </p:tgtEl>
                                        <p:attrNameLst>
                                          <p:attrName>style.visibility</p:attrName>
                                        </p:attrNameLst>
                                      </p:cBhvr>
                                      <p:to>
                                        <p:strVal val="visible"/>
                                      </p:to>
                                    </p:set>
                                    <p:animEffect transition="in" filter="dissolve">
                                      <p:cBhvr>
                                        <p:cTn id="27" dur="500"/>
                                        <p:tgtEl>
                                          <p:spTgt spid="177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7155">
                                            <p:txEl>
                                              <p:pRg st="5" end="5"/>
                                            </p:txEl>
                                          </p:spTgt>
                                        </p:tgtEl>
                                        <p:attrNameLst>
                                          <p:attrName>style.visibility</p:attrName>
                                        </p:attrNameLst>
                                      </p:cBhvr>
                                      <p:to>
                                        <p:strVal val="visible"/>
                                      </p:to>
                                    </p:set>
                                    <p:animEffect transition="in" filter="dissolve">
                                      <p:cBhvr>
                                        <p:cTn id="32" dur="500"/>
                                        <p:tgtEl>
                                          <p:spTgt spid="177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nvGraphicFramePr>
        <p:xfrm>
          <a:off x="2982384" y="304800"/>
          <a:ext cx="6341533" cy="1227138"/>
        </p:xfrm>
        <a:graphic>
          <a:graphicData uri="http://schemas.openxmlformats.org/presentationml/2006/ole">
            <p:oleObj spid="_x0000_s273410" name="Equation" r:id="rId3" imgW="1676160" imgH="431640" progId="Equation.3">
              <p:embed/>
            </p:oleObj>
          </a:graphicData>
        </a:graphic>
      </p:graphicFrame>
      <p:graphicFrame>
        <p:nvGraphicFramePr>
          <p:cNvPr id="181251" name="Object 3"/>
          <p:cNvGraphicFramePr>
            <a:graphicFrameLocks noChangeAspect="1"/>
          </p:cNvGraphicFramePr>
          <p:nvPr/>
        </p:nvGraphicFramePr>
        <p:xfrm>
          <a:off x="3640667" y="1752600"/>
          <a:ext cx="4948767" cy="1227138"/>
        </p:xfrm>
        <a:graphic>
          <a:graphicData uri="http://schemas.openxmlformats.org/presentationml/2006/ole">
            <p:oleObj spid="_x0000_s273411" name="Equation" r:id="rId4" imgW="1307880" imgH="431640" progId="Equation.3">
              <p:embed/>
            </p:oleObj>
          </a:graphicData>
        </a:graphic>
      </p:graphicFrame>
      <p:sp>
        <p:nvSpPr>
          <p:cNvPr id="181252" name="Rectangle 4"/>
          <p:cNvSpPr>
            <a:spLocks noChangeArrowheads="1"/>
          </p:cNvSpPr>
          <p:nvPr/>
        </p:nvSpPr>
        <p:spPr bwMode="auto">
          <a:xfrm>
            <a:off x="508000" y="3251200"/>
            <a:ext cx="3519874" cy="461665"/>
          </a:xfrm>
          <a:prstGeom prst="rect">
            <a:avLst/>
          </a:prstGeom>
          <a:noFill/>
          <a:ln w="9525">
            <a:noFill/>
            <a:miter lim="800000"/>
            <a:headEnd/>
            <a:tailEnd/>
          </a:ln>
        </p:spPr>
        <p:txBody>
          <a:bodyPr wrap="none">
            <a:spAutoFit/>
          </a:bodyPr>
          <a:lstStyle/>
          <a:p>
            <a:r>
              <a:rPr lang="en-US" sz="2400"/>
              <a:t>put these into </a:t>
            </a:r>
            <a:r>
              <a:rPr lang="en-US" sz="2400" b="1"/>
              <a:t>matrix form</a:t>
            </a:r>
          </a:p>
        </p:txBody>
      </p:sp>
      <p:graphicFrame>
        <p:nvGraphicFramePr>
          <p:cNvPr id="181253" name="Object 4"/>
          <p:cNvGraphicFramePr>
            <a:graphicFrameLocks noChangeAspect="1"/>
          </p:cNvGraphicFramePr>
          <p:nvPr/>
        </p:nvGraphicFramePr>
        <p:xfrm>
          <a:off x="3579285" y="4191000"/>
          <a:ext cx="6049433" cy="2122488"/>
        </p:xfrm>
        <a:graphic>
          <a:graphicData uri="http://schemas.openxmlformats.org/presentationml/2006/ole">
            <p:oleObj spid="_x0000_s273412" name="Equation" r:id="rId5" imgW="1955520" imgH="914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1250"/>
                                        </p:tgtEl>
                                        <p:attrNameLst>
                                          <p:attrName>style.visibility</p:attrName>
                                        </p:attrNameLst>
                                      </p:cBhvr>
                                      <p:to>
                                        <p:strVal val="visible"/>
                                      </p:to>
                                    </p:set>
                                    <p:animEffect transition="in" filter="dissolve">
                                      <p:cBhvr>
                                        <p:cTn id="7" dur="500"/>
                                        <p:tgtEl>
                                          <p:spTgt spid="1812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1251"/>
                                        </p:tgtEl>
                                        <p:attrNameLst>
                                          <p:attrName>style.visibility</p:attrName>
                                        </p:attrNameLst>
                                      </p:cBhvr>
                                      <p:to>
                                        <p:strVal val="visible"/>
                                      </p:to>
                                    </p:set>
                                    <p:animEffect transition="in" filter="dissolve">
                                      <p:cBhvr>
                                        <p:cTn id="12" dur="500"/>
                                        <p:tgtEl>
                                          <p:spTgt spid="1812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1252"/>
                                        </p:tgtEl>
                                        <p:attrNameLst>
                                          <p:attrName>style.visibility</p:attrName>
                                        </p:attrNameLst>
                                      </p:cBhvr>
                                      <p:to>
                                        <p:strVal val="visible"/>
                                      </p:to>
                                    </p:set>
                                    <p:animEffect transition="in" filter="dissolve">
                                      <p:cBhvr>
                                        <p:cTn id="17" dur="500"/>
                                        <p:tgtEl>
                                          <p:spTgt spid="1812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1253"/>
                                        </p:tgtEl>
                                        <p:attrNameLst>
                                          <p:attrName>style.visibility</p:attrName>
                                        </p:attrNameLst>
                                      </p:cBhvr>
                                      <p:to>
                                        <p:strVal val="visible"/>
                                      </p:to>
                                    </p:set>
                                    <p:animEffect transition="in" filter="dissolve">
                                      <p:cBhvr>
                                        <p:cTn id="22" dur="500"/>
                                        <p:tgtEl>
                                          <p:spTgt spid="18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14400" y="3048001"/>
            <a:ext cx="2843214" cy="313932"/>
          </a:xfrm>
          <a:prstGeom prst="rect">
            <a:avLst/>
          </a:prstGeom>
          <a:noFill/>
          <a:ln w="9525">
            <a:noFill/>
            <a:miter lim="800000"/>
            <a:headEnd/>
            <a:tailEnd/>
          </a:ln>
        </p:spPr>
        <p:txBody>
          <a:bodyPr wrap="none">
            <a:spAutoFit/>
          </a:bodyPr>
          <a:lstStyle/>
          <a:p>
            <a:pPr>
              <a:lnSpc>
                <a:spcPct val="80000"/>
              </a:lnSpc>
            </a:pPr>
            <a:r>
              <a:rPr lang="en-US"/>
              <a:t>Recast the second fit line as:</a:t>
            </a:r>
          </a:p>
        </p:txBody>
      </p:sp>
      <p:graphicFrame>
        <p:nvGraphicFramePr>
          <p:cNvPr id="3" name="Object 2"/>
          <p:cNvGraphicFramePr>
            <a:graphicFrameLocks noChangeAspect="1"/>
          </p:cNvGraphicFramePr>
          <p:nvPr/>
        </p:nvGraphicFramePr>
        <p:xfrm>
          <a:off x="3860800" y="4191000"/>
          <a:ext cx="2540000" cy="998538"/>
        </p:xfrm>
        <a:graphic>
          <a:graphicData uri="http://schemas.openxmlformats.org/presentationml/2006/ole">
            <p:oleObj spid="_x0000_s274434" name="Equation" r:id="rId3" imgW="799920" imgH="419040" progId="Equation.3">
              <p:embed/>
            </p:oleObj>
          </a:graphicData>
        </a:graphic>
      </p:graphicFrame>
      <p:grpSp>
        <p:nvGrpSpPr>
          <p:cNvPr id="4" name="Group 7"/>
          <p:cNvGrpSpPr>
            <a:grpSpLocks/>
          </p:cNvGrpSpPr>
          <p:nvPr/>
        </p:nvGrpSpPr>
        <p:grpSpPr bwMode="auto">
          <a:xfrm>
            <a:off x="406400" y="5181603"/>
            <a:ext cx="11277600" cy="938213"/>
            <a:chOff x="240" y="3600"/>
            <a:chExt cx="5328" cy="591"/>
          </a:xfrm>
        </p:grpSpPr>
        <p:graphicFrame>
          <p:nvGraphicFramePr>
            <p:cNvPr id="20484" name="Object 4"/>
            <p:cNvGraphicFramePr>
              <a:graphicFrameLocks noChangeAspect="1"/>
            </p:cNvGraphicFramePr>
            <p:nvPr/>
          </p:nvGraphicFramePr>
          <p:xfrm>
            <a:off x="240" y="3600"/>
            <a:ext cx="286" cy="591"/>
          </p:xfrm>
          <a:graphic>
            <a:graphicData uri="http://schemas.openxmlformats.org/presentationml/2006/ole">
              <p:oleObj spid="_x0000_s274436" name="Equation" r:id="rId4" imgW="190440" imgH="393480" progId="Equation.3">
                <p:embed/>
              </p:oleObj>
            </a:graphicData>
          </a:graphic>
        </p:graphicFrame>
        <p:sp>
          <p:nvSpPr>
            <p:cNvPr id="20487" name="Text Box 6"/>
            <p:cNvSpPr txBox="1">
              <a:spLocks noChangeArrowheads="1"/>
            </p:cNvSpPr>
            <p:nvPr/>
          </p:nvSpPr>
          <p:spPr bwMode="auto">
            <a:xfrm>
              <a:off x="672" y="3600"/>
              <a:ext cx="4896" cy="233"/>
            </a:xfrm>
            <a:prstGeom prst="rect">
              <a:avLst/>
            </a:prstGeom>
            <a:noFill/>
            <a:ln w="9525">
              <a:noFill/>
              <a:miter lim="800000"/>
              <a:headEnd/>
              <a:tailEnd/>
            </a:ln>
          </p:spPr>
          <p:txBody>
            <a:bodyPr>
              <a:spAutoFit/>
            </a:bodyPr>
            <a:lstStyle/>
            <a:p>
              <a:r>
                <a:rPr lang="en-US"/>
                <a:t>is the slope of this second line, which not same as the first line</a:t>
              </a:r>
            </a:p>
          </p:txBody>
        </p:sp>
      </p:grpSp>
      <p:graphicFrame>
        <p:nvGraphicFramePr>
          <p:cNvPr id="182277" name="Object 3"/>
          <p:cNvGraphicFramePr>
            <a:graphicFrameLocks noChangeAspect="1"/>
          </p:cNvGraphicFramePr>
          <p:nvPr/>
        </p:nvGraphicFramePr>
        <p:xfrm>
          <a:off x="914401" y="228601"/>
          <a:ext cx="9802284" cy="2562225"/>
        </p:xfrm>
        <a:graphic>
          <a:graphicData uri="http://schemas.openxmlformats.org/presentationml/2006/ole">
            <p:oleObj spid="_x0000_s274435" name="Equation" r:id="rId5" imgW="2590560" imgH="901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2277"/>
                                        </p:tgtEl>
                                        <p:attrNameLst>
                                          <p:attrName>style.visibility</p:attrName>
                                        </p:attrNameLst>
                                      </p:cBhvr>
                                      <p:to>
                                        <p:strVal val="visible"/>
                                      </p:to>
                                    </p:set>
                                    <p:animEffect transition="in" filter="dissolve">
                                      <p:cBhvr>
                                        <p:cTn id="7" dur="500"/>
                                        <p:tgtEl>
                                          <p:spTgt spid="1822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4"/>
          <p:cNvSpPr>
            <a:spLocks noChangeArrowheads="1"/>
          </p:cNvSpPr>
          <p:nvPr/>
        </p:nvSpPr>
        <p:spPr bwMode="auto">
          <a:xfrm>
            <a:off x="609600" y="1066801"/>
            <a:ext cx="10871200" cy="923330"/>
          </a:xfrm>
          <a:prstGeom prst="rect">
            <a:avLst/>
          </a:prstGeom>
          <a:noFill/>
          <a:ln w="9525">
            <a:noFill/>
            <a:miter lim="800000"/>
            <a:headEnd/>
            <a:tailEnd/>
          </a:ln>
        </p:spPr>
        <p:txBody>
          <a:bodyPr>
            <a:spAutoFit/>
          </a:bodyPr>
          <a:lstStyle/>
          <a:p>
            <a:pPr>
              <a:buFontTx/>
              <a:buChar char="•"/>
            </a:pPr>
            <a:r>
              <a:rPr lang="en-US"/>
              <a:t>The ratio of the slopes of the two lines is a measure of how good the form of the fit is to the data.</a:t>
            </a:r>
          </a:p>
          <a:p>
            <a:pPr>
              <a:buFontTx/>
              <a:buChar char="•"/>
            </a:pPr>
            <a:r>
              <a:rPr lang="en-US"/>
              <a:t>In view of this the correlation coefficient ρ defined through the relation</a:t>
            </a:r>
          </a:p>
          <a:p>
            <a:endParaRPr lang="en-US"/>
          </a:p>
        </p:txBody>
      </p:sp>
      <p:graphicFrame>
        <p:nvGraphicFramePr>
          <p:cNvPr id="178185" name="Object 2"/>
          <p:cNvGraphicFramePr>
            <a:graphicFrameLocks noChangeAspect="1"/>
          </p:cNvGraphicFramePr>
          <p:nvPr/>
        </p:nvGraphicFramePr>
        <p:xfrm>
          <a:off x="406400" y="3810000"/>
          <a:ext cx="11277600" cy="1335088"/>
        </p:xfrm>
        <a:graphic>
          <a:graphicData uri="http://schemas.openxmlformats.org/presentationml/2006/ole">
            <p:oleObj spid="_x0000_s275458" name="Equation" r:id="rId3" imgW="265428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8180">
                                            <p:txEl>
                                              <p:pRg st="0" end="0"/>
                                            </p:txEl>
                                          </p:spTgt>
                                        </p:tgtEl>
                                        <p:attrNameLst>
                                          <p:attrName>style.visibility</p:attrName>
                                        </p:attrNameLst>
                                      </p:cBhvr>
                                      <p:to>
                                        <p:strVal val="visible"/>
                                      </p:to>
                                    </p:set>
                                    <p:animEffect transition="in" filter="dissolve">
                                      <p:cBhvr>
                                        <p:cTn id="7" dur="500"/>
                                        <p:tgtEl>
                                          <p:spTgt spid="178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8180">
                                            <p:txEl>
                                              <p:pRg st="1" end="1"/>
                                            </p:txEl>
                                          </p:spTgt>
                                        </p:tgtEl>
                                        <p:attrNameLst>
                                          <p:attrName>style.visibility</p:attrName>
                                        </p:attrNameLst>
                                      </p:cBhvr>
                                      <p:to>
                                        <p:strVal val="visible"/>
                                      </p:to>
                                    </p:set>
                                    <p:animEffect transition="in" filter="dissolve">
                                      <p:cBhvr>
                                        <p:cTn id="12" dur="500"/>
                                        <p:tgtEl>
                                          <p:spTgt spid="1781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8185"/>
                                        </p:tgtEl>
                                        <p:attrNameLst>
                                          <p:attrName>style.visibility</p:attrName>
                                        </p:attrNameLst>
                                      </p:cBhvr>
                                      <p:to>
                                        <p:strVal val="visible"/>
                                      </p:to>
                                    </p:set>
                                    <p:animEffect transition="in" filter="dissolve">
                                      <p:cBhvr>
                                        <p:cTn id="17" dur="500"/>
                                        <p:tgtEl>
                                          <p:spTgt spid="17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7" name="Object 2"/>
          <p:cNvGraphicFramePr>
            <a:graphicFrameLocks noChangeAspect="1"/>
          </p:cNvGraphicFramePr>
          <p:nvPr/>
        </p:nvGraphicFramePr>
        <p:xfrm>
          <a:off x="984251" y="3276601"/>
          <a:ext cx="9802283" cy="2562225"/>
        </p:xfrm>
        <a:graphic>
          <a:graphicData uri="http://schemas.openxmlformats.org/presentationml/2006/ole">
            <p:oleObj spid="_x0000_s276482" name="Equation" r:id="rId3" imgW="2590560" imgH="901440" progId="Equation.3">
              <p:embed/>
            </p:oleObj>
          </a:graphicData>
        </a:graphic>
      </p:graphicFrame>
      <p:graphicFrame>
        <p:nvGraphicFramePr>
          <p:cNvPr id="182278" name="Object 3"/>
          <p:cNvGraphicFramePr>
            <a:graphicFrameLocks noChangeAspect="1"/>
          </p:cNvGraphicFramePr>
          <p:nvPr/>
        </p:nvGraphicFramePr>
        <p:xfrm>
          <a:off x="1104900" y="381001"/>
          <a:ext cx="9372600" cy="2562225"/>
        </p:xfrm>
        <a:graphic>
          <a:graphicData uri="http://schemas.openxmlformats.org/presentationml/2006/ole">
            <p:oleObj spid="_x0000_s276483" name="Equation" r:id="rId4" imgW="2476440" imgH="901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2278"/>
                                        </p:tgtEl>
                                        <p:attrNameLst>
                                          <p:attrName>style.visibility</p:attrName>
                                        </p:attrNameLst>
                                      </p:cBhvr>
                                      <p:to>
                                        <p:strVal val="visible"/>
                                      </p:to>
                                    </p:set>
                                    <p:animEffect transition="in" filter="dissolve">
                                      <p:cBhvr>
                                        <p:cTn id="7" dur="500"/>
                                        <p:tgtEl>
                                          <p:spTgt spid="1822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2277"/>
                                        </p:tgtEl>
                                        <p:attrNameLst>
                                          <p:attrName>style.visibility</p:attrName>
                                        </p:attrNameLst>
                                      </p:cBhvr>
                                      <p:to>
                                        <p:strVal val="visible"/>
                                      </p:to>
                                    </p:set>
                                    <p:animEffect transition="in" filter="dissolve">
                                      <p:cBhvr>
                                        <p:cTn id="12" dur="500"/>
                                        <p:tgtEl>
                                          <p:spTgt spid="18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508000" y="304800"/>
          <a:ext cx="11074400" cy="2863850"/>
        </p:xfrm>
        <a:graphic>
          <a:graphicData uri="http://schemas.openxmlformats.org/presentationml/2006/ole">
            <p:oleObj spid="_x0000_s277506" name="Equation" r:id="rId3" imgW="2946240" imgH="1015920" progId="Equation.3">
              <p:embed/>
            </p:oleObj>
          </a:graphicData>
        </a:graphic>
      </p:graphicFrame>
      <p:graphicFrame>
        <p:nvGraphicFramePr>
          <p:cNvPr id="23555" name="Object 3"/>
          <p:cNvGraphicFramePr>
            <a:graphicFrameLocks noChangeAspect="1"/>
          </p:cNvGraphicFramePr>
          <p:nvPr/>
        </p:nvGraphicFramePr>
        <p:xfrm>
          <a:off x="317501" y="3581401"/>
          <a:ext cx="11688233" cy="2873375"/>
        </p:xfrm>
        <a:graphic>
          <a:graphicData uri="http://schemas.openxmlformats.org/presentationml/2006/ole">
            <p:oleObj spid="_x0000_s277507" name="Equation" r:id="rId4" imgW="3098520" imgH="101592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400" y="304800"/>
            <a:ext cx="10363200" cy="609600"/>
          </a:xfrm>
        </p:spPr>
        <p:txBody>
          <a:bodyPr/>
          <a:lstStyle/>
          <a:p>
            <a:r>
              <a:rPr lang="en-US" sz="2800" smtClean="0"/>
              <a:t>Correlation Coefficient</a:t>
            </a:r>
          </a:p>
        </p:txBody>
      </p:sp>
      <p:sp>
        <p:nvSpPr>
          <p:cNvPr id="184323" name="Rectangle 3"/>
          <p:cNvSpPr>
            <a:spLocks noGrp="1" noChangeArrowheads="1"/>
          </p:cNvSpPr>
          <p:nvPr>
            <p:ph type="body" idx="1"/>
          </p:nvPr>
        </p:nvSpPr>
        <p:spPr>
          <a:xfrm>
            <a:off x="508000" y="990600"/>
            <a:ext cx="11277600" cy="5638800"/>
          </a:xfrm>
        </p:spPr>
        <p:txBody>
          <a:bodyPr/>
          <a:lstStyle/>
          <a:p>
            <a:pPr>
              <a:lnSpc>
                <a:spcPct val="90000"/>
              </a:lnSpc>
            </a:pPr>
            <a:r>
              <a:rPr lang="en-US" sz="2400" smtClean="0"/>
              <a:t>The sign of the correlation coefficient is determined by the sign of the covariance. </a:t>
            </a:r>
          </a:p>
          <a:p>
            <a:pPr>
              <a:lnSpc>
                <a:spcPct val="90000"/>
              </a:lnSpc>
            </a:pPr>
            <a:r>
              <a:rPr lang="en-US" sz="2400" smtClean="0"/>
              <a:t>If the regression line has a negative slope the correlation coefficient is negative </a:t>
            </a:r>
          </a:p>
          <a:p>
            <a:pPr>
              <a:lnSpc>
                <a:spcPct val="90000"/>
              </a:lnSpc>
            </a:pPr>
            <a:r>
              <a:rPr lang="en-US" sz="2400" smtClean="0"/>
              <a:t>while it is positive if the regression line has a positive slope. </a:t>
            </a:r>
          </a:p>
          <a:p>
            <a:pPr>
              <a:lnSpc>
                <a:spcPct val="90000"/>
              </a:lnSpc>
            </a:pPr>
            <a:r>
              <a:rPr lang="en-US" sz="2400" smtClean="0"/>
              <a:t>The correlation is said to be </a:t>
            </a:r>
            <a:r>
              <a:rPr lang="en-US" sz="2400" b="1" smtClean="0"/>
              <a:t>perfect </a:t>
            </a:r>
            <a:r>
              <a:rPr lang="en-US" sz="2400" smtClean="0"/>
              <a:t>if ρ = ± 1.</a:t>
            </a:r>
          </a:p>
          <a:p>
            <a:pPr>
              <a:lnSpc>
                <a:spcPct val="90000"/>
              </a:lnSpc>
            </a:pPr>
            <a:r>
              <a:rPr lang="en-US" sz="2400" smtClean="0"/>
              <a:t>The correlation is poor if  ρ ≈ 0.</a:t>
            </a:r>
          </a:p>
          <a:p>
            <a:pPr>
              <a:lnSpc>
                <a:spcPct val="90000"/>
              </a:lnSpc>
            </a:pPr>
            <a:r>
              <a:rPr lang="en-US" sz="2400" smtClean="0"/>
              <a:t>Absolute value of the correlation coefficient should be greater than 0.5 to indicate that y and x are related!</a:t>
            </a:r>
          </a:p>
          <a:p>
            <a:pPr>
              <a:lnSpc>
                <a:spcPct val="90000"/>
              </a:lnSpc>
            </a:pPr>
            <a:r>
              <a:rPr lang="en-US" sz="2400" smtClean="0"/>
              <a:t>In the case of a non-linear fit a quantity known as the index of correlation is defined to determine the goodness of the fit. </a:t>
            </a:r>
          </a:p>
          <a:p>
            <a:pPr>
              <a:lnSpc>
                <a:spcPct val="90000"/>
              </a:lnSpc>
            </a:pPr>
            <a:r>
              <a:rPr lang="en-US" sz="2400" smtClean="0"/>
              <a:t>The fit is termed good if the variance of the deviates is much less than the variance of the y’s. </a:t>
            </a:r>
          </a:p>
          <a:p>
            <a:pPr>
              <a:lnSpc>
                <a:spcPct val="90000"/>
              </a:lnSpc>
            </a:pPr>
            <a:r>
              <a:rPr lang="en-US" sz="2400" smtClean="0"/>
              <a:t>It is required that the index of correlation defined below to be close to ±1 for the fit to be considered good.</a:t>
            </a:r>
          </a:p>
          <a:p>
            <a:pPr>
              <a:lnSpc>
                <a:spcPct val="90000"/>
              </a:lnSpc>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dissolve">
                                      <p:cBhvr>
                                        <p:cTn id="7" dur="500"/>
                                        <p:tgtEl>
                                          <p:spTgt spid="184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23">
                                            <p:txEl>
                                              <p:pRg st="1" end="1"/>
                                            </p:txEl>
                                          </p:spTgt>
                                        </p:tgtEl>
                                        <p:attrNameLst>
                                          <p:attrName>style.visibility</p:attrName>
                                        </p:attrNameLst>
                                      </p:cBhvr>
                                      <p:to>
                                        <p:strVal val="visible"/>
                                      </p:to>
                                    </p:set>
                                    <p:animEffect transition="in" filter="dissolve">
                                      <p:cBhvr>
                                        <p:cTn id="12" dur="500"/>
                                        <p:tgtEl>
                                          <p:spTgt spid="184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23">
                                            <p:txEl>
                                              <p:pRg st="2" end="2"/>
                                            </p:txEl>
                                          </p:spTgt>
                                        </p:tgtEl>
                                        <p:attrNameLst>
                                          <p:attrName>style.visibility</p:attrName>
                                        </p:attrNameLst>
                                      </p:cBhvr>
                                      <p:to>
                                        <p:strVal val="visible"/>
                                      </p:to>
                                    </p:set>
                                    <p:animEffect transition="in" filter="dissolve">
                                      <p:cBhvr>
                                        <p:cTn id="17" dur="500"/>
                                        <p:tgtEl>
                                          <p:spTgt spid="184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4323">
                                            <p:txEl>
                                              <p:pRg st="3" end="3"/>
                                            </p:txEl>
                                          </p:spTgt>
                                        </p:tgtEl>
                                        <p:attrNameLst>
                                          <p:attrName>style.visibility</p:attrName>
                                        </p:attrNameLst>
                                      </p:cBhvr>
                                      <p:to>
                                        <p:strVal val="visible"/>
                                      </p:to>
                                    </p:set>
                                    <p:animEffect transition="in" filter="dissolve">
                                      <p:cBhvr>
                                        <p:cTn id="22" dur="500"/>
                                        <p:tgtEl>
                                          <p:spTgt spid="184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4323">
                                            <p:txEl>
                                              <p:pRg st="4" end="4"/>
                                            </p:txEl>
                                          </p:spTgt>
                                        </p:tgtEl>
                                        <p:attrNameLst>
                                          <p:attrName>style.visibility</p:attrName>
                                        </p:attrNameLst>
                                      </p:cBhvr>
                                      <p:to>
                                        <p:strVal val="visible"/>
                                      </p:to>
                                    </p:set>
                                    <p:animEffect transition="in" filter="dissolve">
                                      <p:cBhvr>
                                        <p:cTn id="27" dur="500"/>
                                        <p:tgtEl>
                                          <p:spTgt spid="1843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4323">
                                            <p:txEl>
                                              <p:pRg st="5" end="5"/>
                                            </p:txEl>
                                          </p:spTgt>
                                        </p:tgtEl>
                                        <p:attrNameLst>
                                          <p:attrName>style.visibility</p:attrName>
                                        </p:attrNameLst>
                                      </p:cBhvr>
                                      <p:to>
                                        <p:strVal val="visible"/>
                                      </p:to>
                                    </p:set>
                                    <p:animEffect transition="in" filter="dissolve">
                                      <p:cBhvr>
                                        <p:cTn id="32" dur="500"/>
                                        <p:tgtEl>
                                          <p:spTgt spid="1843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84323">
                                            <p:txEl>
                                              <p:pRg st="6" end="6"/>
                                            </p:txEl>
                                          </p:spTgt>
                                        </p:tgtEl>
                                        <p:attrNameLst>
                                          <p:attrName>style.visibility</p:attrName>
                                        </p:attrNameLst>
                                      </p:cBhvr>
                                      <p:to>
                                        <p:strVal val="visible"/>
                                      </p:to>
                                    </p:set>
                                    <p:animEffect transition="in" filter="dissolve">
                                      <p:cBhvr>
                                        <p:cTn id="37" dur="500"/>
                                        <p:tgtEl>
                                          <p:spTgt spid="1843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4323">
                                            <p:txEl>
                                              <p:pRg st="7" end="7"/>
                                            </p:txEl>
                                          </p:spTgt>
                                        </p:tgtEl>
                                        <p:attrNameLst>
                                          <p:attrName>style.visibility</p:attrName>
                                        </p:attrNameLst>
                                      </p:cBhvr>
                                      <p:to>
                                        <p:strVal val="visible"/>
                                      </p:to>
                                    </p:set>
                                    <p:animEffect transition="in" filter="dissolve">
                                      <p:cBhvr>
                                        <p:cTn id="42" dur="500"/>
                                        <p:tgtEl>
                                          <p:spTgt spid="1843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4323">
                                            <p:txEl>
                                              <p:pRg st="8" end="8"/>
                                            </p:txEl>
                                          </p:spTgt>
                                        </p:tgtEl>
                                        <p:attrNameLst>
                                          <p:attrName>style.visibility</p:attrName>
                                        </p:attrNameLst>
                                      </p:cBhvr>
                                      <p:to>
                                        <p:strVal val="visible"/>
                                      </p:to>
                                    </p:set>
                                    <p:animEffect transition="in" filter="dissolve">
                                      <p:cBhvr>
                                        <p:cTn id="47" dur="500"/>
                                        <p:tgtEl>
                                          <p:spTgt spid="184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5ED0BBD9-5B1E-4B8E-9969-042992DB73C9}" type="slidenum">
              <a:rPr lang="en-US"/>
              <a:pPr/>
              <a:t>5</a:t>
            </a:fld>
            <a:endParaRPr lang="en-US"/>
          </a:p>
        </p:txBody>
      </p:sp>
      <p:sp>
        <p:nvSpPr>
          <p:cNvPr id="6147" name="Rectangle 3"/>
          <p:cNvSpPr>
            <a:spLocks noGrp="1" noChangeArrowheads="1"/>
          </p:cNvSpPr>
          <p:nvPr>
            <p:ph type="body" sz="half" idx="1"/>
          </p:nvPr>
        </p:nvSpPr>
        <p:spPr>
          <a:xfrm>
            <a:off x="609600" y="762001"/>
            <a:ext cx="10972800" cy="5364163"/>
          </a:xfrm>
        </p:spPr>
        <p:txBody>
          <a:bodyPr/>
          <a:lstStyle/>
          <a:p>
            <a:r>
              <a:rPr lang="en-US" sz="2800" i="1">
                <a:solidFill>
                  <a:srgbClr val="0000FF"/>
                </a:solidFill>
                <a:latin typeface="Times New Roman" pitchFamily="18" charset="0"/>
              </a:rPr>
              <a:t>Arithmetic mean</a:t>
            </a:r>
            <a:r>
              <a:rPr lang="en-US" sz="2800">
                <a:latin typeface="Times New Roman" pitchFamily="18" charset="0"/>
              </a:rPr>
              <a:t>. The sum of the individual data points (yi) divided by the number of points (n).</a:t>
            </a:r>
          </a:p>
          <a:p>
            <a:pPr>
              <a:buFontTx/>
              <a:buNone/>
            </a:pPr>
            <a:endParaRPr lang="en-US" sz="2800">
              <a:latin typeface="Times New Roman" pitchFamily="18" charset="0"/>
            </a:endParaRPr>
          </a:p>
          <a:p>
            <a:pPr>
              <a:buFontTx/>
              <a:buNone/>
            </a:pPr>
            <a:endParaRPr lang="en-US" sz="2800" i="1">
              <a:solidFill>
                <a:srgbClr val="0000FF"/>
              </a:solidFill>
              <a:latin typeface="Times New Roman" pitchFamily="18" charset="0"/>
            </a:endParaRPr>
          </a:p>
          <a:p>
            <a:endParaRPr lang="en-US" sz="2800" i="1">
              <a:solidFill>
                <a:srgbClr val="0000FF"/>
              </a:solidFill>
              <a:latin typeface="Times New Roman" pitchFamily="18" charset="0"/>
            </a:endParaRPr>
          </a:p>
          <a:p>
            <a:r>
              <a:rPr lang="en-US" sz="2800" i="1">
                <a:solidFill>
                  <a:srgbClr val="0000FF"/>
                </a:solidFill>
                <a:latin typeface="Times New Roman" pitchFamily="18" charset="0"/>
              </a:rPr>
              <a:t>Standard deviation</a:t>
            </a:r>
            <a:r>
              <a:rPr lang="en-US" sz="2800">
                <a:latin typeface="Times New Roman" pitchFamily="18" charset="0"/>
              </a:rPr>
              <a:t>. The most common measure of a spread for a sample.</a:t>
            </a:r>
          </a:p>
          <a:p>
            <a:endParaRPr lang="en-US" sz="2800">
              <a:latin typeface="Times New Roman" pitchFamily="18" charset="0"/>
            </a:endParaRPr>
          </a:p>
          <a:p>
            <a:pPr>
              <a:buFontTx/>
              <a:buNone/>
            </a:pPr>
            <a:r>
              <a:rPr lang="en-US" sz="2800">
                <a:latin typeface="Times New Roman" pitchFamily="18" charset="0"/>
              </a:rPr>
              <a:t>					or</a:t>
            </a:r>
          </a:p>
        </p:txBody>
      </p:sp>
      <p:graphicFrame>
        <p:nvGraphicFramePr>
          <p:cNvPr id="6148" name="Object 4"/>
          <p:cNvGraphicFramePr>
            <a:graphicFrameLocks noChangeAspect="1"/>
          </p:cNvGraphicFramePr>
          <p:nvPr>
            <p:ph sz="quarter" idx="2"/>
          </p:nvPr>
        </p:nvGraphicFramePr>
        <p:xfrm>
          <a:off x="1219200" y="1828800"/>
          <a:ext cx="1532467" cy="1219200"/>
        </p:xfrm>
        <a:graphic>
          <a:graphicData uri="http://schemas.openxmlformats.org/presentationml/2006/ole">
            <p:oleObj spid="_x0000_s233474" name="Equation" r:id="rId3" imgW="622080" imgH="660240" progId="Equation.3">
              <p:embed/>
            </p:oleObj>
          </a:graphicData>
        </a:graphic>
      </p:graphicFrame>
      <p:graphicFrame>
        <p:nvGraphicFramePr>
          <p:cNvPr id="6151" name="Object 7"/>
          <p:cNvGraphicFramePr>
            <a:graphicFrameLocks noChangeAspect="1"/>
          </p:cNvGraphicFramePr>
          <p:nvPr>
            <p:ph sz="quarter" idx="3"/>
          </p:nvPr>
        </p:nvGraphicFramePr>
        <p:xfrm>
          <a:off x="1219200" y="4419601"/>
          <a:ext cx="3048000" cy="1560513"/>
        </p:xfrm>
        <a:graphic>
          <a:graphicData uri="http://schemas.openxmlformats.org/presentationml/2006/ole">
            <p:oleObj spid="_x0000_s233475" name="Equation" r:id="rId4" imgW="1041120" imgH="711000" progId="Equation.3">
              <p:embed/>
            </p:oleObj>
          </a:graphicData>
        </a:graphic>
      </p:graphicFrame>
      <p:graphicFrame>
        <p:nvGraphicFramePr>
          <p:cNvPr id="6154" name="Object 10"/>
          <p:cNvGraphicFramePr>
            <a:graphicFrameLocks noChangeAspect="1"/>
          </p:cNvGraphicFramePr>
          <p:nvPr/>
        </p:nvGraphicFramePr>
        <p:xfrm>
          <a:off x="6604000" y="4419601"/>
          <a:ext cx="5080000" cy="1171575"/>
        </p:xfrm>
        <a:graphic>
          <a:graphicData uri="http://schemas.openxmlformats.org/presentationml/2006/ole">
            <p:oleObj spid="_x0000_s233476" name="Equation" r:id="rId5" imgW="1485720" imgH="457200" progId="Equation.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349" name="Object 2"/>
          <p:cNvGraphicFramePr>
            <a:graphicFrameLocks noChangeAspect="1"/>
          </p:cNvGraphicFramePr>
          <p:nvPr/>
        </p:nvGraphicFramePr>
        <p:xfrm>
          <a:off x="1727200" y="838200"/>
          <a:ext cx="7315200" cy="4306888"/>
        </p:xfrm>
        <a:graphic>
          <a:graphicData uri="http://schemas.openxmlformats.org/presentationml/2006/ole">
            <p:oleObj spid="_x0000_s278530" name="Equation" r:id="rId3" imgW="1714320" imgH="1346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5349"/>
                                        </p:tgtEl>
                                        <p:attrNameLst>
                                          <p:attrName>style.visibility</p:attrName>
                                        </p:attrNameLst>
                                      </p:cBhvr>
                                      <p:to>
                                        <p:strVal val="visible"/>
                                      </p:to>
                                    </p:set>
                                    <p:animEffect transition="in" filter="dissolve">
                                      <p:cBhvr>
                                        <p:cTn id="7" dur="500"/>
                                        <p:tgtEl>
                                          <p:spTgt spid="185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0" y="609600"/>
            <a:ext cx="12192000" cy="5791200"/>
            <a:chOff x="0" y="384"/>
            <a:chExt cx="5760" cy="3648"/>
          </a:xfrm>
        </p:grpSpPr>
        <p:pic>
          <p:nvPicPr>
            <p:cNvPr id="37891" name="Picture 5" descr="CorrelationCoefficient"/>
            <p:cNvPicPr>
              <a:picLocks noChangeAspect="1" noChangeArrowheads="1"/>
            </p:cNvPicPr>
            <p:nvPr/>
          </p:nvPicPr>
          <p:blipFill>
            <a:blip r:embed="rId2" cstate="print"/>
            <a:srcRect/>
            <a:stretch>
              <a:fillRect/>
            </a:stretch>
          </p:blipFill>
          <p:spPr bwMode="auto">
            <a:xfrm>
              <a:off x="0" y="384"/>
              <a:ext cx="5760" cy="3648"/>
            </a:xfrm>
            <a:prstGeom prst="rect">
              <a:avLst/>
            </a:prstGeom>
            <a:noFill/>
            <a:ln w="9525">
              <a:noFill/>
              <a:miter lim="800000"/>
              <a:headEnd/>
              <a:tailEnd/>
            </a:ln>
          </p:spPr>
        </p:pic>
        <p:sp>
          <p:nvSpPr>
            <p:cNvPr id="37892" name="Text Box 6"/>
            <p:cNvSpPr txBox="1">
              <a:spLocks noChangeArrowheads="1"/>
            </p:cNvSpPr>
            <p:nvPr/>
          </p:nvSpPr>
          <p:spPr bwMode="auto">
            <a:xfrm>
              <a:off x="912" y="1632"/>
              <a:ext cx="487" cy="233"/>
            </a:xfrm>
            <a:prstGeom prst="rect">
              <a:avLst/>
            </a:prstGeom>
            <a:solidFill>
              <a:schemeClr val="bg1"/>
            </a:solidFill>
            <a:ln w="9525">
              <a:noFill/>
              <a:miter lim="800000"/>
              <a:headEnd/>
              <a:tailEnd/>
            </a:ln>
          </p:spPr>
          <p:txBody>
            <a:bodyPr wrap="none">
              <a:spAutoFit/>
            </a:bodyPr>
            <a:lstStyle/>
            <a:p>
              <a:r>
                <a:rPr lang="en-US">
                  <a:latin typeface="Symbol" pitchFamily="18" charset="2"/>
                </a:rPr>
                <a:t>r</a:t>
              </a:r>
              <a:r>
                <a:rPr lang="en-US" baseline="30000"/>
                <a:t>2</a:t>
              </a:r>
              <a:r>
                <a:rPr lang="en-US"/>
                <a:t>=1.000</a:t>
              </a:r>
              <a:endParaRPr lang="en-US">
                <a:latin typeface="Symbol" pitchFamily="18" charset="2"/>
              </a:endParaRPr>
            </a:p>
          </p:txBody>
        </p:sp>
        <p:sp>
          <p:nvSpPr>
            <p:cNvPr id="37893" name="Text Box 7"/>
            <p:cNvSpPr txBox="1">
              <a:spLocks noChangeArrowheads="1"/>
            </p:cNvSpPr>
            <p:nvPr/>
          </p:nvSpPr>
          <p:spPr bwMode="auto">
            <a:xfrm>
              <a:off x="2880" y="1680"/>
              <a:ext cx="487" cy="233"/>
            </a:xfrm>
            <a:prstGeom prst="rect">
              <a:avLst/>
            </a:prstGeom>
            <a:solidFill>
              <a:schemeClr val="bg1"/>
            </a:solidFill>
            <a:ln w="9525">
              <a:noFill/>
              <a:miter lim="800000"/>
              <a:headEnd/>
              <a:tailEnd/>
            </a:ln>
          </p:spPr>
          <p:txBody>
            <a:bodyPr wrap="none">
              <a:spAutoFit/>
            </a:bodyPr>
            <a:lstStyle/>
            <a:p>
              <a:r>
                <a:rPr lang="en-US">
                  <a:latin typeface="Symbol" pitchFamily="18" charset="2"/>
                </a:rPr>
                <a:t>r</a:t>
              </a:r>
              <a:r>
                <a:rPr lang="en-US" baseline="30000"/>
                <a:t>2</a:t>
              </a:r>
              <a:r>
                <a:rPr lang="en-US"/>
                <a:t>=0.991</a:t>
              </a:r>
              <a:endParaRPr lang="en-US">
                <a:latin typeface="Symbol" pitchFamily="18" charset="2"/>
              </a:endParaRPr>
            </a:p>
          </p:txBody>
        </p:sp>
        <p:sp>
          <p:nvSpPr>
            <p:cNvPr id="37894" name="Text Box 8"/>
            <p:cNvSpPr txBox="1">
              <a:spLocks noChangeArrowheads="1"/>
            </p:cNvSpPr>
            <p:nvPr/>
          </p:nvSpPr>
          <p:spPr bwMode="auto">
            <a:xfrm>
              <a:off x="4815" y="1680"/>
              <a:ext cx="487" cy="233"/>
            </a:xfrm>
            <a:prstGeom prst="rect">
              <a:avLst/>
            </a:prstGeom>
            <a:solidFill>
              <a:schemeClr val="bg1"/>
            </a:solidFill>
            <a:ln w="9525">
              <a:noFill/>
              <a:miter lim="800000"/>
              <a:headEnd/>
              <a:tailEnd/>
            </a:ln>
          </p:spPr>
          <p:txBody>
            <a:bodyPr wrap="none">
              <a:spAutoFit/>
            </a:bodyPr>
            <a:lstStyle/>
            <a:p>
              <a:r>
                <a:rPr lang="en-US">
                  <a:latin typeface="Symbol" pitchFamily="18" charset="2"/>
                </a:rPr>
                <a:t>r</a:t>
              </a:r>
              <a:r>
                <a:rPr lang="en-US" baseline="30000"/>
                <a:t>2</a:t>
              </a:r>
              <a:r>
                <a:rPr lang="en-US"/>
                <a:t>=0.904</a:t>
              </a:r>
              <a:endParaRPr lang="en-US">
                <a:latin typeface="Symbol" pitchFamily="18" charset="2"/>
              </a:endParaRPr>
            </a:p>
          </p:txBody>
        </p:sp>
        <p:sp>
          <p:nvSpPr>
            <p:cNvPr id="37895" name="Text Box 9"/>
            <p:cNvSpPr txBox="1">
              <a:spLocks noChangeArrowheads="1"/>
            </p:cNvSpPr>
            <p:nvPr/>
          </p:nvSpPr>
          <p:spPr bwMode="auto">
            <a:xfrm>
              <a:off x="960" y="3600"/>
              <a:ext cx="487" cy="233"/>
            </a:xfrm>
            <a:prstGeom prst="rect">
              <a:avLst/>
            </a:prstGeom>
            <a:solidFill>
              <a:schemeClr val="bg1"/>
            </a:solidFill>
            <a:ln w="9525">
              <a:noFill/>
              <a:miter lim="800000"/>
              <a:headEnd/>
              <a:tailEnd/>
            </a:ln>
          </p:spPr>
          <p:txBody>
            <a:bodyPr wrap="none">
              <a:spAutoFit/>
            </a:bodyPr>
            <a:lstStyle/>
            <a:p>
              <a:r>
                <a:rPr lang="en-US">
                  <a:latin typeface="Symbol" pitchFamily="18" charset="2"/>
                </a:rPr>
                <a:t>r</a:t>
              </a:r>
              <a:r>
                <a:rPr lang="en-US" baseline="30000"/>
                <a:t>2</a:t>
              </a:r>
              <a:r>
                <a:rPr lang="en-US"/>
                <a:t>=0.821</a:t>
              </a:r>
              <a:endParaRPr lang="en-US">
                <a:latin typeface="Symbol" pitchFamily="18" charset="2"/>
              </a:endParaRPr>
            </a:p>
          </p:txBody>
        </p:sp>
        <p:sp>
          <p:nvSpPr>
            <p:cNvPr id="37896" name="Text Box 10"/>
            <p:cNvSpPr txBox="1">
              <a:spLocks noChangeArrowheads="1"/>
            </p:cNvSpPr>
            <p:nvPr/>
          </p:nvSpPr>
          <p:spPr bwMode="auto">
            <a:xfrm>
              <a:off x="2784" y="3600"/>
              <a:ext cx="487" cy="233"/>
            </a:xfrm>
            <a:prstGeom prst="rect">
              <a:avLst/>
            </a:prstGeom>
            <a:solidFill>
              <a:schemeClr val="bg1"/>
            </a:solidFill>
            <a:ln w="9525">
              <a:noFill/>
              <a:miter lim="800000"/>
              <a:headEnd/>
              <a:tailEnd/>
            </a:ln>
          </p:spPr>
          <p:txBody>
            <a:bodyPr wrap="none">
              <a:spAutoFit/>
            </a:bodyPr>
            <a:lstStyle/>
            <a:p>
              <a:r>
                <a:rPr lang="en-US">
                  <a:latin typeface="Symbol" pitchFamily="18" charset="2"/>
                </a:rPr>
                <a:t>r</a:t>
              </a:r>
              <a:r>
                <a:rPr lang="en-US" baseline="30000"/>
                <a:t>2</a:t>
              </a:r>
              <a:r>
                <a:rPr lang="en-US"/>
                <a:t>=0.493</a:t>
              </a:r>
              <a:endParaRPr lang="en-US">
                <a:latin typeface="Symbol" pitchFamily="18" charset="2"/>
              </a:endParaRPr>
            </a:p>
          </p:txBody>
        </p:sp>
        <p:sp>
          <p:nvSpPr>
            <p:cNvPr id="37897" name="Text Box 11"/>
            <p:cNvSpPr txBox="1">
              <a:spLocks noChangeArrowheads="1"/>
            </p:cNvSpPr>
            <p:nvPr/>
          </p:nvSpPr>
          <p:spPr bwMode="auto">
            <a:xfrm>
              <a:off x="4703" y="3600"/>
              <a:ext cx="542" cy="233"/>
            </a:xfrm>
            <a:prstGeom prst="rect">
              <a:avLst/>
            </a:prstGeom>
            <a:solidFill>
              <a:schemeClr val="bg1"/>
            </a:solidFill>
            <a:ln w="9525">
              <a:noFill/>
              <a:miter lim="800000"/>
              <a:headEnd/>
              <a:tailEnd/>
            </a:ln>
          </p:spPr>
          <p:txBody>
            <a:bodyPr wrap="none">
              <a:spAutoFit/>
            </a:bodyPr>
            <a:lstStyle/>
            <a:p>
              <a:r>
                <a:rPr lang="en-US">
                  <a:latin typeface="Symbol" pitchFamily="18" charset="2"/>
                </a:rPr>
                <a:t>r</a:t>
              </a:r>
              <a:r>
                <a:rPr lang="en-US" baseline="30000"/>
                <a:t>2</a:t>
              </a:r>
              <a:r>
                <a:rPr lang="en-US"/>
                <a:t>=0.0526</a:t>
              </a:r>
              <a:endParaRPr lang="en-US">
                <a:latin typeface="Symbol" pitchFamily="18" charset="2"/>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711200" y="228600"/>
            <a:ext cx="10363200" cy="609600"/>
          </a:xfrm>
        </p:spPr>
        <p:txBody>
          <a:bodyPr/>
          <a:lstStyle/>
          <a:p>
            <a:r>
              <a:rPr lang="en-US" sz="2800" smtClean="0"/>
              <a:t>Multi-Variable Regression Analysis</a:t>
            </a:r>
          </a:p>
        </p:txBody>
      </p:sp>
      <p:sp>
        <p:nvSpPr>
          <p:cNvPr id="187395" name="Rectangle 3"/>
          <p:cNvSpPr>
            <a:spLocks noGrp="1" noChangeArrowheads="1"/>
          </p:cNvSpPr>
          <p:nvPr>
            <p:ph type="body" idx="4294967295"/>
          </p:nvPr>
        </p:nvSpPr>
        <p:spPr>
          <a:xfrm>
            <a:off x="406400" y="1143000"/>
            <a:ext cx="11480800" cy="1905000"/>
          </a:xfrm>
        </p:spPr>
        <p:txBody>
          <a:bodyPr/>
          <a:lstStyle/>
          <a:p>
            <a:pPr>
              <a:lnSpc>
                <a:spcPct val="90000"/>
              </a:lnSpc>
            </a:pPr>
            <a:r>
              <a:rPr lang="en-US" sz="2400" smtClean="0"/>
              <a:t>Cases considered so far,  involved one independent variable and one dependent variable. </a:t>
            </a:r>
          </a:p>
          <a:p>
            <a:pPr>
              <a:lnSpc>
                <a:spcPct val="90000"/>
              </a:lnSpc>
            </a:pPr>
            <a:r>
              <a:rPr lang="en-US" sz="2400" smtClean="0"/>
              <a:t>Sometimes the dependent variable may be a function of more than one variable. </a:t>
            </a:r>
          </a:p>
          <a:p>
            <a:pPr>
              <a:lnSpc>
                <a:spcPct val="90000"/>
              </a:lnSpc>
            </a:pPr>
            <a:r>
              <a:rPr lang="en-US" sz="2400" smtClean="0"/>
              <a:t>For example, the relation of the form</a:t>
            </a:r>
          </a:p>
        </p:txBody>
      </p:sp>
      <p:sp>
        <p:nvSpPr>
          <p:cNvPr id="187397" name="Rectangle 5"/>
          <p:cNvSpPr>
            <a:spLocks noChangeArrowheads="1"/>
          </p:cNvSpPr>
          <p:nvPr/>
        </p:nvSpPr>
        <p:spPr bwMode="auto">
          <a:xfrm>
            <a:off x="406400" y="4800600"/>
            <a:ext cx="11176000" cy="1600200"/>
          </a:xfrm>
          <a:prstGeom prst="rect">
            <a:avLst/>
          </a:prstGeom>
          <a:noFill/>
          <a:ln w="9525">
            <a:noFill/>
            <a:miter lim="800000"/>
            <a:headEnd/>
            <a:tailEnd/>
          </a:ln>
        </p:spPr>
        <p:txBody>
          <a:bodyPr/>
          <a:lstStyle/>
          <a:p>
            <a:pPr marL="342900" indent="-342900" eaLnBrk="0" hangingPunct="0">
              <a:lnSpc>
                <a:spcPct val="80000"/>
              </a:lnSpc>
              <a:spcBef>
                <a:spcPct val="20000"/>
              </a:spcBef>
              <a:buFontTx/>
              <a:buChar char="•"/>
            </a:pPr>
            <a:r>
              <a:rPr lang="en-US" sz="2400"/>
              <a:t>is a common type of relationship for flow through an Orifice or Venturi.</a:t>
            </a:r>
          </a:p>
          <a:p>
            <a:pPr marL="342900" indent="-342900" eaLnBrk="0" hangingPunct="0">
              <a:lnSpc>
                <a:spcPct val="80000"/>
              </a:lnSpc>
              <a:spcBef>
                <a:spcPct val="20000"/>
              </a:spcBef>
              <a:buFontTx/>
              <a:buChar char="•"/>
            </a:pPr>
            <a:r>
              <a:rPr lang="en-US" sz="2400" i="1"/>
              <a:t>mass flow rate</a:t>
            </a:r>
            <a:r>
              <a:rPr lang="en-US" sz="2400"/>
              <a:t> is a dependent variable and others are independent variables. </a:t>
            </a:r>
          </a:p>
        </p:txBody>
      </p:sp>
      <p:graphicFrame>
        <p:nvGraphicFramePr>
          <p:cNvPr id="187398" name="Object 2"/>
          <p:cNvGraphicFramePr>
            <a:graphicFrameLocks noChangeAspect="1"/>
          </p:cNvGraphicFramePr>
          <p:nvPr/>
        </p:nvGraphicFramePr>
        <p:xfrm>
          <a:off x="2133600" y="3124200"/>
          <a:ext cx="5723467" cy="1352550"/>
        </p:xfrm>
        <a:graphic>
          <a:graphicData uri="http://schemas.openxmlformats.org/presentationml/2006/ole">
            <p:oleObj spid="_x0000_s279554" name="Equation" r:id="rId3" imgW="1612800" imgH="5079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dissolve">
                                      <p:cBhvr>
                                        <p:cTn id="7" dur="500"/>
                                        <p:tgtEl>
                                          <p:spTgt spid="187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dissolve">
                                      <p:cBhvr>
                                        <p:cTn id="12" dur="500"/>
                                        <p:tgtEl>
                                          <p:spTgt spid="187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dissolve">
                                      <p:cBhvr>
                                        <p:cTn id="17" dur="500"/>
                                        <p:tgtEl>
                                          <p:spTgt spid="187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7398"/>
                                        </p:tgtEl>
                                        <p:attrNameLst>
                                          <p:attrName>style.visibility</p:attrName>
                                        </p:attrNameLst>
                                      </p:cBhvr>
                                      <p:to>
                                        <p:strVal val="visible"/>
                                      </p:to>
                                    </p:set>
                                    <p:animEffect transition="in" filter="dissolve">
                                      <p:cBhvr>
                                        <p:cTn id="22" dur="500"/>
                                        <p:tgtEl>
                                          <p:spTgt spid="18739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7397">
                                            <p:txEl>
                                              <p:pRg st="0" end="0"/>
                                            </p:txEl>
                                          </p:spTgt>
                                        </p:tgtEl>
                                        <p:attrNameLst>
                                          <p:attrName>style.visibility</p:attrName>
                                        </p:attrNameLst>
                                      </p:cBhvr>
                                      <p:to>
                                        <p:strVal val="visible"/>
                                      </p:to>
                                    </p:set>
                                    <p:animEffect transition="in" filter="dissolve">
                                      <p:cBhvr>
                                        <p:cTn id="27" dur="500"/>
                                        <p:tgtEl>
                                          <p:spTgt spid="18739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7397">
                                            <p:txEl>
                                              <p:pRg st="1" end="1"/>
                                            </p:txEl>
                                          </p:spTgt>
                                        </p:tgtEl>
                                        <p:attrNameLst>
                                          <p:attrName>style.visibility</p:attrName>
                                        </p:attrNameLst>
                                      </p:cBhvr>
                                      <p:to>
                                        <p:strVal val="visible"/>
                                      </p:to>
                                    </p:set>
                                    <p:animEffect transition="in" filter="dissolve">
                                      <p:cBhvr>
                                        <p:cTn id="32" dur="500"/>
                                        <p:tgtEl>
                                          <p:spTgt spid="1873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P spid="18739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Text Box 4"/>
          <p:cNvSpPr txBox="1">
            <a:spLocks noChangeArrowheads="1"/>
          </p:cNvSpPr>
          <p:nvPr/>
        </p:nvSpPr>
        <p:spPr bwMode="auto">
          <a:xfrm>
            <a:off x="304800" y="304801"/>
            <a:ext cx="3248646" cy="369332"/>
          </a:xfrm>
          <a:prstGeom prst="rect">
            <a:avLst/>
          </a:prstGeom>
          <a:noFill/>
          <a:ln w="9525">
            <a:noFill/>
            <a:miter lim="800000"/>
            <a:headEnd/>
            <a:tailEnd/>
          </a:ln>
        </p:spPr>
        <p:txBody>
          <a:bodyPr wrap="none">
            <a:spAutoFit/>
          </a:bodyPr>
          <a:lstStyle/>
          <a:p>
            <a:r>
              <a:rPr lang="en-US"/>
              <a:t>Set up a mathematical model as:</a:t>
            </a:r>
          </a:p>
        </p:txBody>
      </p:sp>
      <p:graphicFrame>
        <p:nvGraphicFramePr>
          <p:cNvPr id="188421" name="Object 2"/>
          <p:cNvGraphicFramePr>
            <a:graphicFrameLocks noChangeAspect="1"/>
          </p:cNvGraphicFramePr>
          <p:nvPr/>
        </p:nvGraphicFramePr>
        <p:xfrm>
          <a:off x="2438401" y="914400"/>
          <a:ext cx="6354233" cy="1454150"/>
        </p:xfrm>
        <a:graphic>
          <a:graphicData uri="http://schemas.openxmlformats.org/presentationml/2006/ole">
            <p:oleObj spid="_x0000_s280578" name="Equation" r:id="rId3" imgW="1790640" imgH="545760" progId="Equation.3">
              <p:embed/>
            </p:oleObj>
          </a:graphicData>
        </a:graphic>
      </p:graphicFrame>
      <p:sp>
        <p:nvSpPr>
          <p:cNvPr id="188423" name="Text Box 7"/>
          <p:cNvSpPr txBox="1">
            <a:spLocks noChangeArrowheads="1"/>
          </p:cNvSpPr>
          <p:nvPr/>
        </p:nvSpPr>
        <p:spPr bwMode="auto">
          <a:xfrm>
            <a:off x="304800" y="2438401"/>
            <a:ext cx="2754408" cy="369332"/>
          </a:xfrm>
          <a:prstGeom prst="rect">
            <a:avLst/>
          </a:prstGeom>
          <a:noFill/>
          <a:ln w="9525">
            <a:noFill/>
            <a:miter lim="800000"/>
            <a:headEnd/>
            <a:tailEnd/>
          </a:ln>
        </p:spPr>
        <p:txBody>
          <a:bodyPr wrap="none">
            <a:spAutoFit/>
          </a:bodyPr>
          <a:lstStyle/>
          <a:p>
            <a:r>
              <a:rPr lang="en-US"/>
              <a:t>Taking logarithm both sides</a:t>
            </a:r>
          </a:p>
        </p:txBody>
      </p:sp>
      <p:graphicFrame>
        <p:nvGraphicFramePr>
          <p:cNvPr id="188424" name="Object 3"/>
          <p:cNvGraphicFramePr>
            <a:graphicFrameLocks noChangeAspect="1"/>
          </p:cNvGraphicFramePr>
          <p:nvPr/>
        </p:nvGraphicFramePr>
        <p:xfrm>
          <a:off x="446617" y="3124201"/>
          <a:ext cx="11250083" cy="1223963"/>
        </p:xfrm>
        <a:graphic>
          <a:graphicData uri="http://schemas.openxmlformats.org/presentationml/2006/ole">
            <p:oleObj spid="_x0000_s280579" name="Equation" r:id="rId4" imgW="3504960" imgH="507960" progId="Equation.3">
              <p:embed/>
            </p:oleObj>
          </a:graphicData>
        </a:graphic>
      </p:graphicFrame>
      <p:sp>
        <p:nvSpPr>
          <p:cNvPr id="188425" name="Text Box 9"/>
          <p:cNvSpPr txBox="1">
            <a:spLocks noChangeArrowheads="1"/>
          </p:cNvSpPr>
          <p:nvPr/>
        </p:nvSpPr>
        <p:spPr bwMode="auto">
          <a:xfrm>
            <a:off x="406400" y="4343401"/>
            <a:ext cx="869149" cy="369332"/>
          </a:xfrm>
          <a:prstGeom prst="rect">
            <a:avLst/>
          </a:prstGeom>
          <a:noFill/>
          <a:ln w="9525">
            <a:noFill/>
            <a:miter lim="800000"/>
            <a:headEnd/>
            <a:tailEnd/>
          </a:ln>
        </p:spPr>
        <p:txBody>
          <a:bodyPr wrap="none">
            <a:spAutoFit/>
          </a:bodyPr>
          <a:lstStyle/>
          <a:p>
            <a:r>
              <a:rPr lang="en-US"/>
              <a:t>Simply:</a:t>
            </a:r>
          </a:p>
        </p:txBody>
      </p:sp>
      <p:graphicFrame>
        <p:nvGraphicFramePr>
          <p:cNvPr id="188426" name="Object 4"/>
          <p:cNvGraphicFramePr>
            <a:graphicFrameLocks noChangeAspect="1"/>
          </p:cNvGraphicFramePr>
          <p:nvPr/>
        </p:nvGraphicFramePr>
        <p:xfrm>
          <a:off x="2415118" y="4549776"/>
          <a:ext cx="8172449" cy="765175"/>
        </p:xfrm>
        <a:graphic>
          <a:graphicData uri="http://schemas.openxmlformats.org/presentationml/2006/ole">
            <p:oleObj spid="_x0000_s280580" name="Equation" r:id="rId5" imgW="1726920" imgH="215640" progId="Equation.3">
              <p:embed/>
            </p:oleObj>
          </a:graphicData>
        </a:graphic>
      </p:graphicFrame>
      <p:sp>
        <p:nvSpPr>
          <p:cNvPr id="188427" name="Rectangle 11"/>
          <p:cNvSpPr>
            <a:spLocks noChangeArrowheads="1"/>
          </p:cNvSpPr>
          <p:nvPr/>
        </p:nvSpPr>
        <p:spPr bwMode="auto">
          <a:xfrm>
            <a:off x="304800" y="5638801"/>
            <a:ext cx="11582400" cy="830263"/>
          </a:xfrm>
          <a:prstGeom prst="rect">
            <a:avLst/>
          </a:prstGeom>
          <a:noFill/>
          <a:ln w="9525">
            <a:noFill/>
            <a:miter lim="800000"/>
            <a:headEnd/>
            <a:tailEnd/>
          </a:ln>
        </p:spPr>
        <p:txBody>
          <a:bodyPr>
            <a:spAutoFit/>
          </a:bodyPr>
          <a:lstStyle/>
          <a:p>
            <a:r>
              <a:rPr lang="en-US" sz="2400"/>
              <a:t>where y is the dependent variable, </a:t>
            </a:r>
            <a:r>
              <a:rPr lang="en-US" sz="2400" i="1"/>
              <a:t>l, m, n, o</a:t>
            </a:r>
            <a:r>
              <a:rPr lang="en-US" sz="2400"/>
              <a:t> and </a:t>
            </a:r>
            <a:r>
              <a:rPr lang="en-US" sz="2400" i="1"/>
              <a:t>p</a:t>
            </a:r>
            <a:r>
              <a:rPr lang="en-US" sz="2400"/>
              <a:t> are independent variables and </a:t>
            </a:r>
            <a:r>
              <a:rPr lang="en-US" sz="2400" i="1"/>
              <a:t>a, b, c, d, e </a:t>
            </a:r>
            <a:r>
              <a:rPr lang="en-US" sz="2400"/>
              <a:t>are the fit parameters.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animEffect transition="in" filter="dissolve">
                                      <p:cBhvr>
                                        <p:cTn id="7" dur="500"/>
                                        <p:tgtEl>
                                          <p:spTgt spid="1884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8421"/>
                                        </p:tgtEl>
                                        <p:attrNameLst>
                                          <p:attrName>style.visibility</p:attrName>
                                        </p:attrNameLst>
                                      </p:cBhvr>
                                      <p:to>
                                        <p:strVal val="visible"/>
                                      </p:to>
                                    </p:set>
                                    <p:animEffect transition="in" filter="dissolve">
                                      <p:cBhvr>
                                        <p:cTn id="12" dur="500"/>
                                        <p:tgtEl>
                                          <p:spTgt spid="1884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8423"/>
                                        </p:tgtEl>
                                        <p:attrNameLst>
                                          <p:attrName>style.visibility</p:attrName>
                                        </p:attrNameLst>
                                      </p:cBhvr>
                                      <p:to>
                                        <p:strVal val="visible"/>
                                      </p:to>
                                    </p:set>
                                    <p:animEffect transition="in" filter="dissolve">
                                      <p:cBhvr>
                                        <p:cTn id="17" dur="500"/>
                                        <p:tgtEl>
                                          <p:spTgt spid="1884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8424"/>
                                        </p:tgtEl>
                                        <p:attrNameLst>
                                          <p:attrName>style.visibility</p:attrName>
                                        </p:attrNameLst>
                                      </p:cBhvr>
                                      <p:to>
                                        <p:strVal val="visible"/>
                                      </p:to>
                                    </p:set>
                                    <p:animEffect transition="in" filter="dissolve">
                                      <p:cBhvr>
                                        <p:cTn id="22" dur="500"/>
                                        <p:tgtEl>
                                          <p:spTgt spid="1884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8425"/>
                                        </p:tgtEl>
                                        <p:attrNameLst>
                                          <p:attrName>style.visibility</p:attrName>
                                        </p:attrNameLst>
                                      </p:cBhvr>
                                      <p:to>
                                        <p:strVal val="visible"/>
                                      </p:to>
                                    </p:set>
                                    <p:animEffect transition="in" filter="dissolve">
                                      <p:cBhvr>
                                        <p:cTn id="27" dur="500"/>
                                        <p:tgtEl>
                                          <p:spTgt spid="188425"/>
                                        </p:tgtEl>
                                      </p:cBhvr>
                                    </p:animEffect>
                                  </p:childTnLst>
                                </p:cTn>
                              </p:par>
                              <p:par>
                                <p:cTn id="28" presetID="9" presetClass="entr" presetSubtype="0" fill="hold" nodeType="withEffect">
                                  <p:stCondLst>
                                    <p:cond delay="0"/>
                                  </p:stCondLst>
                                  <p:childTnLst>
                                    <p:set>
                                      <p:cBhvr>
                                        <p:cTn id="29" dur="1" fill="hold">
                                          <p:stCondLst>
                                            <p:cond delay="0"/>
                                          </p:stCondLst>
                                        </p:cTn>
                                        <p:tgtEl>
                                          <p:spTgt spid="188426"/>
                                        </p:tgtEl>
                                        <p:attrNameLst>
                                          <p:attrName>style.visibility</p:attrName>
                                        </p:attrNameLst>
                                      </p:cBhvr>
                                      <p:to>
                                        <p:strVal val="visible"/>
                                      </p:to>
                                    </p:set>
                                    <p:animEffect transition="in" filter="dissolve">
                                      <p:cBhvr>
                                        <p:cTn id="30" dur="500"/>
                                        <p:tgtEl>
                                          <p:spTgt spid="18842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88427"/>
                                        </p:tgtEl>
                                        <p:attrNameLst>
                                          <p:attrName>style.visibility</p:attrName>
                                        </p:attrNameLst>
                                      </p:cBhvr>
                                      <p:to>
                                        <p:strVal val="visible"/>
                                      </p:to>
                                    </p:set>
                                    <p:animEffect transition="in" filter="dissolve">
                                      <p:cBhvr>
                                        <p:cTn id="35" dur="500"/>
                                        <p:tgtEl>
                                          <p:spTgt spid="188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P spid="188423" grpId="0"/>
      <p:bldP spid="188425" grpId="0"/>
      <p:bldP spid="1884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304800" y="914400"/>
            <a:ext cx="11480800" cy="369332"/>
          </a:xfrm>
          <a:prstGeom prst="rect">
            <a:avLst/>
          </a:prstGeom>
          <a:noFill/>
          <a:ln w="9525">
            <a:noFill/>
            <a:miter lim="800000"/>
            <a:headEnd/>
            <a:tailEnd/>
          </a:ln>
        </p:spPr>
        <p:txBody>
          <a:bodyPr>
            <a:spAutoFit/>
          </a:bodyPr>
          <a:lstStyle/>
          <a:p>
            <a:r>
              <a:rPr lang="en-US"/>
              <a:t>The least square method may be used to determine the fit parameters.</a:t>
            </a:r>
          </a:p>
        </p:txBody>
      </p:sp>
      <p:sp>
        <p:nvSpPr>
          <p:cNvPr id="189445" name="Rectangle 5"/>
          <p:cNvSpPr>
            <a:spLocks noChangeArrowheads="1"/>
          </p:cNvSpPr>
          <p:nvPr/>
        </p:nvSpPr>
        <p:spPr bwMode="auto">
          <a:xfrm>
            <a:off x="406400" y="2133601"/>
            <a:ext cx="11277600" cy="923330"/>
          </a:xfrm>
          <a:prstGeom prst="rect">
            <a:avLst/>
          </a:prstGeom>
          <a:noFill/>
          <a:ln w="9525">
            <a:noFill/>
            <a:miter lim="800000"/>
            <a:headEnd/>
            <a:tailEnd/>
          </a:ln>
        </p:spPr>
        <p:txBody>
          <a:bodyPr>
            <a:spAutoFit/>
          </a:bodyPr>
          <a:lstStyle/>
          <a:p>
            <a:r>
              <a:rPr lang="en-US"/>
              <a:t>Let the data be available for set of </a:t>
            </a:r>
            <a:r>
              <a:rPr lang="en-US" i="1"/>
              <a:t>N</a:t>
            </a:r>
            <a:r>
              <a:rPr lang="en-US"/>
              <a:t> values of  </a:t>
            </a:r>
            <a:r>
              <a:rPr lang="en-US" i="1"/>
              <a:t>y, l, m, n, o, p</a:t>
            </a:r>
            <a:r>
              <a:rPr lang="en-US"/>
              <a:t> values. </a:t>
            </a:r>
          </a:p>
          <a:p>
            <a:endParaRPr lang="en-US"/>
          </a:p>
          <a:p>
            <a:r>
              <a:rPr lang="en-US"/>
              <a:t>The quantity to be minimized is given by</a:t>
            </a:r>
          </a:p>
        </p:txBody>
      </p:sp>
      <p:graphicFrame>
        <p:nvGraphicFramePr>
          <p:cNvPr id="189446" name="Object 2"/>
          <p:cNvGraphicFramePr>
            <a:graphicFrameLocks noChangeAspect="1"/>
          </p:cNvGraphicFramePr>
          <p:nvPr/>
        </p:nvGraphicFramePr>
        <p:xfrm>
          <a:off x="908051" y="4343400"/>
          <a:ext cx="10073216" cy="1112838"/>
        </p:xfrm>
        <a:graphic>
          <a:graphicData uri="http://schemas.openxmlformats.org/presentationml/2006/ole">
            <p:oleObj spid="_x0000_s281602" name="Equation" r:id="rId3" imgW="2933640" imgH="431640" progId="Equation.3">
              <p:embed/>
            </p:oleObj>
          </a:graphicData>
        </a:graphic>
      </p:graphicFrame>
      <p:sp>
        <p:nvSpPr>
          <p:cNvPr id="189447" name="Text Box 7"/>
          <p:cNvSpPr txBox="1">
            <a:spLocks noChangeArrowheads="1"/>
          </p:cNvSpPr>
          <p:nvPr/>
        </p:nvSpPr>
        <p:spPr bwMode="auto">
          <a:xfrm>
            <a:off x="791633" y="5705476"/>
            <a:ext cx="3551870" cy="369332"/>
          </a:xfrm>
          <a:prstGeom prst="rect">
            <a:avLst/>
          </a:prstGeom>
          <a:noFill/>
          <a:ln w="9525">
            <a:noFill/>
            <a:miter lim="800000"/>
            <a:headEnd/>
            <a:tailEnd/>
          </a:ln>
        </p:spPr>
        <p:txBody>
          <a:bodyPr wrap="none">
            <a:spAutoFit/>
          </a:bodyPr>
          <a:lstStyle/>
          <a:p>
            <a:r>
              <a:rPr lang="en-US"/>
              <a:t>What is the permissible value of </a:t>
            </a:r>
            <a:r>
              <a:rPr lang="en-US" i="1"/>
              <a:t>N</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dissolve">
                                      <p:cBhvr>
                                        <p:cTn id="7" dur="500"/>
                                        <p:tgtEl>
                                          <p:spTgt spid="1894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9445">
                                            <p:txEl>
                                              <p:pRg st="0" end="0"/>
                                            </p:txEl>
                                          </p:spTgt>
                                        </p:tgtEl>
                                        <p:attrNameLst>
                                          <p:attrName>style.visibility</p:attrName>
                                        </p:attrNameLst>
                                      </p:cBhvr>
                                      <p:to>
                                        <p:strVal val="visible"/>
                                      </p:to>
                                    </p:set>
                                    <p:animEffect transition="in" filter="dissolve">
                                      <p:cBhvr>
                                        <p:cTn id="12" dur="500"/>
                                        <p:tgtEl>
                                          <p:spTgt spid="1894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9445">
                                            <p:txEl>
                                              <p:pRg st="2" end="2"/>
                                            </p:txEl>
                                          </p:spTgt>
                                        </p:tgtEl>
                                        <p:attrNameLst>
                                          <p:attrName>style.visibility</p:attrName>
                                        </p:attrNameLst>
                                      </p:cBhvr>
                                      <p:to>
                                        <p:strVal val="visible"/>
                                      </p:to>
                                    </p:set>
                                    <p:animEffect transition="in" filter="dissolve">
                                      <p:cBhvr>
                                        <p:cTn id="17" dur="500"/>
                                        <p:tgtEl>
                                          <p:spTgt spid="1894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9446"/>
                                        </p:tgtEl>
                                        <p:attrNameLst>
                                          <p:attrName>style.visibility</p:attrName>
                                        </p:attrNameLst>
                                      </p:cBhvr>
                                      <p:to>
                                        <p:strVal val="visible"/>
                                      </p:to>
                                    </p:set>
                                    <p:animEffect transition="in" filter="dissolve">
                                      <p:cBhvr>
                                        <p:cTn id="22" dur="500"/>
                                        <p:tgtEl>
                                          <p:spTgt spid="18944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9447"/>
                                        </p:tgtEl>
                                        <p:attrNameLst>
                                          <p:attrName>style.visibility</p:attrName>
                                        </p:attrNameLst>
                                      </p:cBhvr>
                                      <p:to>
                                        <p:strVal val="visible"/>
                                      </p:to>
                                    </p:set>
                                    <p:animEffect transition="in" filter="dissolve">
                                      <p:cBhvr>
                                        <p:cTn id="27" dur="500"/>
                                        <p:tgtEl>
                                          <p:spTgt spid="189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p:bldP spid="189445" grpId="0" build="p"/>
      <p:bldP spid="18944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4"/>
          <p:cNvSpPr>
            <a:spLocks noChangeArrowheads="1"/>
          </p:cNvSpPr>
          <p:nvPr/>
        </p:nvSpPr>
        <p:spPr bwMode="auto">
          <a:xfrm>
            <a:off x="508000" y="457200"/>
            <a:ext cx="11176000" cy="646331"/>
          </a:xfrm>
          <a:prstGeom prst="rect">
            <a:avLst/>
          </a:prstGeom>
          <a:noFill/>
          <a:ln w="9525">
            <a:noFill/>
            <a:miter lim="800000"/>
            <a:headEnd/>
            <a:tailEnd/>
          </a:ln>
        </p:spPr>
        <p:txBody>
          <a:bodyPr>
            <a:spAutoFit/>
          </a:bodyPr>
          <a:lstStyle/>
          <a:p>
            <a:r>
              <a:rPr lang="en-US"/>
              <a:t>The normal linear equations are obtained by the usual process of setting the first partial derivatives with respect to the fit parameters to zero.</a:t>
            </a:r>
          </a:p>
        </p:txBody>
      </p:sp>
      <p:graphicFrame>
        <p:nvGraphicFramePr>
          <p:cNvPr id="190469" name="Object 2"/>
          <p:cNvGraphicFramePr>
            <a:graphicFrameLocks noChangeAspect="1"/>
          </p:cNvGraphicFramePr>
          <p:nvPr/>
        </p:nvGraphicFramePr>
        <p:xfrm>
          <a:off x="-110067" y="2286000"/>
          <a:ext cx="12039600" cy="1130300"/>
        </p:xfrm>
        <a:graphic>
          <a:graphicData uri="http://schemas.openxmlformats.org/presentationml/2006/ole">
            <p:oleObj spid="_x0000_s282626" name="Equation" r:id="rId3" imgW="3454200" imgH="431640" progId="Equation.3">
              <p:embed/>
            </p:oleObj>
          </a:graphicData>
        </a:graphic>
      </p:graphicFrame>
      <p:graphicFrame>
        <p:nvGraphicFramePr>
          <p:cNvPr id="190470" name="Object 3"/>
          <p:cNvGraphicFramePr>
            <a:graphicFrameLocks noChangeAspect="1"/>
          </p:cNvGraphicFramePr>
          <p:nvPr/>
        </p:nvGraphicFramePr>
        <p:xfrm>
          <a:off x="-110067" y="3886200"/>
          <a:ext cx="12304184" cy="1130300"/>
        </p:xfrm>
        <a:graphic>
          <a:graphicData uri="http://schemas.openxmlformats.org/presentationml/2006/ole">
            <p:oleObj spid="_x0000_s282627" name="Equation" r:id="rId4" imgW="353052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dissolve">
                                      <p:cBhvr>
                                        <p:cTn id="7" dur="500"/>
                                        <p:tgtEl>
                                          <p:spTgt spid="1904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Effect transition="in" filter="dissolve">
                                      <p:cBhvr>
                                        <p:cTn id="12" dur="500"/>
                                        <p:tgtEl>
                                          <p:spTgt spid="1904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0470"/>
                                        </p:tgtEl>
                                        <p:attrNameLst>
                                          <p:attrName>style.visibility</p:attrName>
                                        </p:attrNameLst>
                                      </p:cBhvr>
                                      <p:to>
                                        <p:strVal val="visible"/>
                                      </p:to>
                                    </p:set>
                                    <p:animEffect transition="in" filter="dissolve">
                                      <p:cBhvr>
                                        <p:cTn id="17" dur="500"/>
                                        <p:tgtEl>
                                          <p:spTgt spid="190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492" name="Object 2"/>
          <p:cNvGraphicFramePr>
            <a:graphicFrameLocks noChangeAspect="1"/>
          </p:cNvGraphicFramePr>
          <p:nvPr/>
        </p:nvGraphicFramePr>
        <p:xfrm>
          <a:off x="315385" y="457201"/>
          <a:ext cx="11942233" cy="1120775"/>
        </p:xfrm>
        <a:graphic>
          <a:graphicData uri="http://schemas.openxmlformats.org/presentationml/2006/ole">
            <p:oleObj spid="_x0000_s283650" name="Equation" r:id="rId3" imgW="3454200" imgH="431640" progId="Equation.3">
              <p:embed/>
            </p:oleObj>
          </a:graphicData>
        </a:graphic>
      </p:graphicFrame>
      <p:graphicFrame>
        <p:nvGraphicFramePr>
          <p:cNvPr id="191493" name="Object 3"/>
          <p:cNvGraphicFramePr>
            <a:graphicFrameLocks noChangeAspect="1"/>
          </p:cNvGraphicFramePr>
          <p:nvPr/>
        </p:nvGraphicFramePr>
        <p:xfrm>
          <a:off x="0" y="2286000"/>
          <a:ext cx="12192000" cy="985838"/>
        </p:xfrm>
        <a:graphic>
          <a:graphicData uri="http://schemas.openxmlformats.org/presentationml/2006/ole">
            <p:oleObj spid="_x0000_s283651" name="Equation" r:id="rId4" imgW="4012920" imgH="431640" progId="Equation.3">
              <p:embed/>
            </p:oleObj>
          </a:graphicData>
        </a:graphic>
      </p:graphicFrame>
      <p:sp>
        <p:nvSpPr>
          <p:cNvPr id="191494" name="Rectangle 6"/>
          <p:cNvSpPr>
            <a:spLocks noChangeArrowheads="1"/>
          </p:cNvSpPr>
          <p:nvPr/>
        </p:nvSpPr>
        <p:spPr bwMode="auto">
          <a:xfrm>
            <a:off x="304800" y="3886200"/>
            <a:ext cx="11176000" cy="369332"/>
          </a:xfrm>
          <a:prstGeom prst="rect">
            <a:avLst/>
          </a:prstGeom>
          <a:noFill/>
          <a:ln w="9525">
            <a:noFill/>
            <a:miter lim="800000"/>
            <a:headEnd/>
            <a:tailEnd/>
          </a:ln>
        </p:spPr>
        <p:txBody>
          <a:bodyPr>
            <a:spAutoFit/>
          </a:bodyPr>
          <a:lstStyle/>
          <a:p>
            <a:r>
              <a:rPr lang="en-US"/>
              <a:t>These equations are solved simultaneously to get the six fit parameters.</a:t>
            </a:r>
          </a:p>
        </p:txBody>
      </p:sp>
      <p:sp>
        <p:nvSpPr>
          <p:cNvPr id="191495" name="Rectangle 7"/>
          <p:cNvSpPr>
            <a:spLocks noChangeArrowheads="1"/>
          </p:cNvSpPr>
          <p:nvPr/>
        </p:nvSpPr>
        <p:spPr bwMode="auto">
          <a:xfrm>
            <a:off x="406400" y="5029200"/>
            <a:ext cx="11074400" cy="646331"/>
          </a:xfrm>
          <a:prstGeom prst="rect">
            <a:avLst/>
          </a:prstGeom>
          <a:noFill/>
          <a:ln w="9525">
            <a:noFill/>
            <a:miter lim="800000"/>
            <a:headEnd/>
            <a:tailEnd/>
          </a:ln>
        </p:spPr>
        <p:txBody>
          <a:bodyPr>
            <a:spAutoFit/>
          </a:bodyPr>
          <a:lstStyle/>
          <a:p>
            <a:r>
              <a:rPr lang="en-US"/>
              <a:t>We may also calculate the index of correlation as an indicator of the quality of the fit. </a:t>
            </a:r>
          </a:p>
          <a:p>
            <a:r>
              <a:rPr lang="en-US"/>
              <a:t>This calculation is left to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dissolve">
                                      <p:cBhvr>
                                        <p:cTn id="7" dur="500"/>
                                        <p:tgtEl>
                                          <p:spTgt spid="1914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1493"/>
                                        </p:tgtEl>
                                        <p:attrNameLst>
                                          <p:attrName>style.visibility</p:attrName>
                                        </p:attrNameLst>
                                      </p:cBhvr>
                                      <p:to>
                                        <p:strVal val="visible"/>
                                      </p:to>
                                    </p:set>
                                    <p:animEffect transition="in" filter="dissolve">
                                      <p:cBhvr>
                                        <p:cTn id="12" dur="500"/>
                                        <p:tgtEl>
                                          <p:spTgt spid="19149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1494"/>
                                        </p:tgtEl>
                                        <p:attrNameLst>
                                          <p:attrName>style.visibility</p:attrName>
                                        </p:attrNameLst>
                                      </p:cBhvr>
                                      <p:to>
                                        <p:strVal val="visible"/>
                                      </p:to>
                                    </p:set>
                                    <p:animEffect transition="in" filter="dissolve">
                                      <p:cBhvr>
                                        <p:cTn id="17" dur="500"/>
                                        <p:tgtEl>
                                          <p:spTgt spid="1914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1495">
                                            <p:txEl>
                                              <p:pRg st="0" end="0"/>
                                            </p:txEl>
                                          </p:spTgt>
                                        </p:tgtEl>
                                        <p:attrNameLst>
                                          <p:attrName>style.visibility</p:attrName>
                                        </p:attrNameLst>
                                      </p:cBhvr>
                                      <p:to>
                                        <p:strVal val="visible"/>
                                      </p:to>
                                    </p:set>
                                    <p:animEffect transition="in" filter="dissolve">
                                      <p:cBhvr>
                                        <p:cTn id="22" dur="500"/>
                                        <p:tgtEl>
                                          <p:spTgt spid="19149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1495">
                                            <p:txEl>
                                              <p:pRg st="1" end="1"/>
                                            </p:txEl>
                                          </p:spTgt>
                                        </p:tgtEl>
                                        <p:attrNameLst>
                                          <p:attrName>style.visibility</p:attrName>
                                        </p:attrNameLst>
                                      </p:cBhvr>
                                      <p:to>
                                        <p:strVal val="visible"/>
                                      </p:to>
                                    </p:set>
                                    <p:animEffect transition="in" filter="dissolve">
                                      <p:cBhvr>
                                        <p:cTn id="27" dur="500"/>
                                        <p:tgtEl>
                                          <p:spTgt spid="1914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p:bldP spid="1914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p:cNvSpPr>
            <a:spLocks noGrp="1"/>
          </p:cNvSpPr>
          <p:nvPr>
            <p:ph type="sldNum" sz="quarter" idx="12"/>
          </p:nvPr>
        </p:nvSpPr>
        <p:spPr/>
        <p:txBody>
          <a:bodyPr/>
          <a:lstStyle/>
          <a:p>
            <a:fld id="{F6B877BD-3A02-49FC-8920-B7E12A66A819}" type="slidenum">
              <a:rPr lang="en-US"/>
              <a:pPr/>
              <a:t>6</a:t>
            </a:fld>
            <a:endParaRPr lang="en-US"/>
          </a:p>
        </p:txBody>
      </p:sp>
      <p:sp>
        <p:nvSpPr>
          <p:cNvPr id="9219" name="Rectangle 3"/>
          <p:cNvSpPr>
            <a:spLocks noGrp="1" noChangeArrowheads="1"/>
          </p:cNvSpPr>
          <p:nvPr>
            <p:ph type="body" sz="half" idx="1"/>
          </p:nvPr>
        </p:nvSpPr>
        <p:spPr>
          <a:xfrm>
            <a:off x="609600" y="685801"/>
            <a:ext cx="10972800" cy="5440363"/>
          </a:xfrm>
        </p:spPr>
        <p:txBody>
          <a:bodyPr/>
          <a:lstStyle/>
          <a:p>
            <a:r>
              <a:rPr lang="en-US" sz="2800" i="1">
                <a:solidFill>
                  <a:srgbClr val="0000FF"/>
                </a:solidFill>
                <a:latin typeface="Times New Roman" pitchFamily="18" charset="0"/>
              </a:rPr>
              <a:t>Variance</a:t>
            </a:r>
            <a:r>
              <a:rPr lang="en-US" sz="2800">
                <a:latin typeface="Times New Roman" pitchFamily="18" charset="0"/>
              </a:rPr>
              <a:t>. Representation of spread by the square of the standard deviation.</a:t>
            </a:r>
          </a:p>
          <a:p>
            <a:endParaRPr lang="en-US" sz="2800">
              <a:latin typeface="Times New Roman" pitchFamily="18" charset="0"/>
            </a:endParaRPr>
          </a:p>
          <a:p>
            <a:endParaRPr lang="en-US" sz="2800">
              <a:latin typeface="Times New Roman" pitchFamily="18" charset="0"/>
            </a:endParaRPr>
          </a:p>
          <a:p>
            <a:pPr>
              <a:buFontTx/>
              <a:buNone/>
            </a:pPr>
            <a:endParaRPr lang="en-US" sz="2800">
              <a:latin typeface="Times New Roman" pitchFamily="18" charset="0"/>
            </a:endParaRPr>
          </a:p>
          <a:p>
            <a:r>
              <a:rPr lang="en-US" sz="2800" i="1">
                <a:solidFill>
                  <a:srgbClr val="0000FF"/>
                </a:solidFill>
                <a:latin typeface="Times New Roman" pitchFamily="18" charset="0"/>
              </a:rPr>
              <a:t>Coefficient of variation</a:t>
            </a:r>
            <a:r>
              <a:rPr lang="en-US" sz="2800">
                <a:latin typeface="Times New Roman" pitchFamily="18" charset="0"/>
              </a:rPr>
              <a:t>. Has the utility to quantify the spread of data.</a:t>
            </a:r>
          </a:p>
          <a:p>
            <a:pPr>
              <a:buFontTx/>
              <a:buNone/>
            </a:pPr>
            <a:endParaRPr lang="en-US" sz="2800">
              <a:latin typeface="Times New Roman" pitchFamily="18" charset="0"/>
            </a:endParaRPr>
          </a:p>
        </p:txBody>
      </p:sp>
      <p:graphicFrame>
        <p:nvGraphicFramePr>
          <p:cNvPr id="9220" name="Object 4"/>
          <p:cNvGraphicFramePr>
            <a:graphicFrameLocks noChangeAspect="1"/>
          </p:cNvGraphicFramePr>
          <p:nvPr>
            <p:ph sz="quarter" idx="2"/>
          </p:nvPr>
        </p:nvGraphicFramePr>
        <p:xfrm>
          <a:off x="1219200" y="1828801"/>
          <a:ext cx="3352800" cy="993775"/>
        </p:xfrm>
        <a:graphic>
          <a:graphicData uri="http://schemas.openxmlformats.org/presentationml/2006/ole">
            <p:oleObj spid="_x0000_s234498" name="Equation" r:id="rId3" imgW="1091880" imgH="431640" progId="Equation.3">
              <p:embed/>
            </p:oleObj>
          </a:graphicData>
        </a:graphic>
      </p:graphicFrame>
      <p:sp>
        <p:nvSpPr>
          <p:cNvPr id="9223" name="Oval 7"/>
          <p:cNvSpPr>
            <a:spLocks noChangeArrowheads="1"/>
          </p:cNvSpPr>
          <p:nvPr/>
        </p:nvSpPr>
        <p:spPr bwMode="auto">
          <a:xfrm>
            <a:off x="2438400" y="2438400"/>
            <a:ext cx="1930400" cy="457200"/>
          </a:xfrm>
          <a:prstGeom prst="ellipse">
            <a:avLst/>
          </a:prstGeom>
          <a:noFill/>
          <a:ln w="9525">
            <a:solidFill>
              <a:srgbClr val="0000FF"/>
            </a:solidFill>
            <a:round/>
            <a:headEnd/>
            <a:tailEnd/>
          </a:ln>
          <a:effectLst/>
        </p:spPr>
        <p:txBody>
          <a:bodyPr wrap="none" anchor="ctr"/>
          <a:lstStyle/>
          <a:p>
            <a:endParaRPr lang="en-US"/>
          </a:p>
        </p:txBody>
      </p:sp>
      <p:sp>
        <p:nvSpPr>
          <p:cNvPr id="9224" name="Text Box 8"/>
          <p:cNvSpPr txBox="1">
            <a:spLocks noChangeArrowheads="1"/>
          </p:cNvSpPr>
          <p:nvPr/>
        </p:nvSpPr>
        <p:spPr bwMode="auto">
          <a:xfrm>
            <a:off x="5791200" y="2209800"/>
            <a:ext cx="3860800" cy="457200"/>
          </a:xfrm>
          <a:prstGeom prst="rect">
            <a:avLst/>
          </a:prstGeom>
          <a:noFill/>
          <a:ln w="9525">
            <a:noFill/>
            <a:miter lim="800000"/>
            <a:headEnd/>
            <a:tailEnd/>
          </a:ln>
          <a:effectLst/>
        </p:spPr>
        <p:txBody>
          <a:bodyPr>
            <a:spAutoFit/>
          </a:bodyPr>
          <a:lstStyle/>
          <a:p>
            <a:pPr>
              <a:spcBef>
                <a:spcPct val="50000"/>
              </a:spcBef>
            </a:pPr>
            <a:r>
              <a:rPr lang="en-US" sz="2400">
                <a:latin typeface="Times New Roman" pitchFamily="18" charset="0"/>
              </a:rPr>
              <a:t>Degrees of freedom</a:t>
            </a:r>
          </a:p>
        </p:txBody>
      </p:sp>
      <p:sp>
        <p:nvSpPr>
          <p:cNvPr id="9225" name="Line 9"/>
          <p:cNvSpPr>
            <a:spLocks noChangeShapeType="1"/>
          </p:cNvSpPr>
          <p:nvPr/>
        </p:nvSpPr>
        <p:spPr bwMode="auto">
          <a:xfrm flipV="1">
            <a:off x="4368800" y="2438400"/>
            <a:ext cx="1524000" cy="228600"/>
          </a:xfrm>
          <a:prstGeom prst="line">
            <a:avLst/>
          </a:prstGeom>
          <a:noFill/>
          <a:ln w="9525">
            <a:solidFill>
              <a:schemeClr val="tx1"/>
            </a:solidFill>
            <a:round/>
            <a:headEnd type="triangle" w="med" len="med"/>
            <a:tailEnd/>
          </a:ln>
          <a:effectLst/>
        </p:spPr>
        <p:txBody>
          <a:bodyPr/>
          <a:lstStyle/>
          <a:p>
            <a:endParaRPr lang="en-US"/>
          </a:p>
        </p:txBody>
      </p:sp>
      <p:graphicFrame>
        <p:nvGraphicFramePr>
          <p:cNvPr id="9226" name="Object 10"/>
          <p:cNvGraphicFramePr>
            <a:graphicFrameLocks noChangeAspect="1"/>
          </p:cNvGraphicFramePr>
          <p:nvPr>
            <p:ph sz="quarter" idx="3"/>
          </p:nvPr>
        </p:nvGraphicFramePr>
        <p:xfrm>
          <a:off x="1117600" y="4267201"/>
          <a:ext cx="3454400" cy="1241425"/>
        </p:xfrm>
        <a:graphic>
          <a:graphicData uri="http://schemas.openxmlformats.org/presentationml/2006/ole">
            <p:oleObj spid="_x0000_s234499" name="Equation" r:id="rId4" imgW="927000" imgH="44424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0B8EC6A4-428C-4127-80FF-770CC02F8EA7}" type="slidenum">
              <a:rPr lang="en-US"/>
              <a:pPr/>
              <a:t>7</a:t>
            </a:fld>
            <a:endParaRPr lang="en-US"/>
          </a:p>
        </p:txBody>
      </p:sp>
      <p:sp>
        <p:nvSpPr>
          <p:cNvPr id="12291" name="Rectangle 3"/>
          <p:cNvSpPr>
            <a:spLocks noGrp="1" noChangeArrowheads="1"/>
          </p:cNvSpPr>
          <p:nvPr>
            <p:ph type="body" sz="half" idx="1"/>
          </p:nvPr>
        </p:nvSpPr>
        <p:spPr>
          <a:xfrm>
            <a:off x="0" y="0"/>
            <a:ext cx="3556000" cy="838200"/>
          </a:xfrm>
        </p:spPr>
        <p:txBody>
          <a:bodyPr/>
          <a:lstStyle/>
          <a:p>
            <a:pPr>
              <a:buFontTx/>
              <a:buNone/>
            </a:pPr>
            <a:r>
              <a:rPr lang="en-US" sz="2800">
                <a:solidFill>
                  <a:srgbClr val="0000FF"/>
                </a:solidFill>
                <a:latin typeface="Times New Roman" pitchFamily="18" charset="0"/>
              </a:rPr>
              <a:t>Figure PT5.2</a:t>
            </a:r>
          </a:p>
          <a:p>
            <a:endParaRPr lang="en-US" sz="2800">
              <a:solidFill>
                <a:srgbClr val="0000FF"/>
              </a:solidFill>
              <a:latin typeface="Times New Roman" pitchFamily="18" charset="0"/>
            </a:endParaRPr>
          </a:p>
        </p:txBody>
      </p:sp>
      <p:pic>
        <p:nvPicPr>
          <p:cNvPr id="12292" name="Picture 4" descr="FigPT0502"/>
          <p:cNvPicPr>
            <a:picLocks noChangeAspect="1" noChangeArrowheads="1"/>
          </p:cNvPicPr>
          <p:nvPr>
            <p:ph sz="half" idx="2"/>
          </p:nvPr>
        </p:nvPicPr>
        <p:blipFill>
          <a:blip r:embed="rId2" cstate="print"/>
          <a:srcRect/>
          <a:stretch>
            <a:fillRect/>
          </a:stretch>
        </p:blipFill>
        <p:spPr>
          <a:xfrm>
            <a:off x="508000" y="762000"/>
            <a:ext cx="11074400" cy="5181600"/>
          </a:xfrm>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EE6655F-A0E2-40E9-B26F-345173E2E55C}" type="slidenum">
              <a:rPr lang="en-US"/>
              <a:pPr/>
              <a:t>8</a:t>
            </a:fld>
            <a:endParaRPr lang="en-US"/>
          </a:p>
        </p:txBody>
      </p:sp>
      <p:sp>
        <p:nvSpPr>
          <p:cNvPr id="34818" name="Rectangle 2"/>
          <p:cNvSpPr>
            <a:spLocks noGrp="1" noChangeArrowheads="1"/>
          </p:cNvSpPr>
          <p:nvPr>
            <p:ph type="title"/>
          </p:nvPr>
        </p:nvSpPr>
        <p:spPr/>
        <p:txBody>
          <a:bodyPr/>
          <a:lstStyle/>
          <a:p>
            <a:r>
              <a:rPr lang="en-US" sz="4000">
                <a:solidFill>
                  <a:srgbClr val="0000FF"/>
                </a:solidFill>
                <a:latin typeface="Times New Roman" pitchFamily="18" charset="0"/>
              </a:rPr>
              <a:t/>
            </a:r>
            <a:br>
              <a:rPr lang="en-US" sz="4000">
                <a:solidFill>
                  <a:srgbClr val="0000FF"/>
                </a:solidFill>
                <a:latin typeface="Times New Roman" pitchFamily="18" charset="0"/>
              </a:rPr>
            </a:br>
            <a:endParaRPr lang="en-US" sz="4000">
              <a:solidFill>
                <a:srgbClr val="0000FF"/>
              </a:solidFill>
              <a:latin typeface="Times New Roman" pitchFamily="18" charset="0"/>
            </a:endParaRPr>
          </a:p>
        </p:txBody>
      </p:sp>
      <p:sp>
        <p:nvSpPr>
          <p:cNvPr id="34822" name="Rectangle 6"/>
          <p:cNvSpPr>
            <a:spLocks noGrp="1" noChangeArrowheads="1"/>
          </p:cNvSpPr>
          <p:nvPr>
            <p:ph sz="half" idx="1"/>
          </p:nvPr>
        </p:nvSpPr>
        <p:spPr>
          <a:xfrm>
            <a:off x="0" y="0"/>
            <a:ext cx="4368800" cy="1143000"/>
          </a:xfrm>
        </p:spPr>
        <p:txBody>
          <a:bodyPr/>
          <a:lstStyle/>
          <a:p>
            <a:pPr>
              <a:buFontTx/>
              <a:buNone/>
            </a:pPr>
            <a:r>
              <a:rPr lang="en-US">
                <a:solidFill>
                  <a:srgbClr val="0000FF"/>
                </a:solidFill>
                <a:latin typeface="Times New Roman" pitchFamily="18" charset="0"/>
              </a:rPr>
              <a:t>Figure PT5.3</a:t>
            </a:r>
          </a:p>
        </p:txBody>
      </p:sp>
      <p:pic>
        <p:nvPicPr>
          <p:cNvPr id="34823" name="Picture 7" descr="FigPT0503"/>
          <p:cNvPicPr>
            <a:picLocks noChangeAspect="1" noChangeArrowheads="1"/>
          </p:cNvPicPr>
          <p:nvPr>
            <p:ph sz="half" idx="2"/>
          </p:nvPr>
        </p:nvPicPr>
        <p:blipFill>
          <a:blip r:embed="rId2" cstate="print"/>
          <a:srcRect/>
          <a:stretch>
            <a:fillRect/>
          </a:stretch>
        </p:blipFill>
        <p:spPr>
          <a:xfrm>
            <a:off x="711200" y="685800"/>
            <a:ext cx="10871200" cy="5410200"/>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9A686D-8ED4-4012-80FC-48871A909CC6}" type="slidenum">
              <a:rPr lang="en-US"/>
              <a:pPr/>
              <a:t>9</a:t>
            </a:fld>
            <a:endParaRPr lang="en-US"/>
          </a:p>
        </p:txBody>
      </p:sp>
      <p:sp>
        <p:nvSpPr>
          <p:cNvPr id="13314" name="Rectangle 2"/>
          <p:cNvSpPr>
            <a:spLocks noGrp="1" noChangeArrowheads="1"/>
          </p:cNvSpPr>
          <p:nvPr>
            <p:ph type="title"/>
          </p:nvPr>
        </p:nvSpPr>
        <p:spPr>
          <a:solidFill>
            <a:srgbClr val="FFFF99"/>
          </a:solidFill>
        </p:spPr>
        <p:txBody>
          <a:bodyPr/>
          <a:lstStyle/>
          <a:p>
            <a:r>
              <a:rPr lang="en-US" sz="4000" dirty="0">
                <a:solidFill>
                  <a:srgbClr val="FF0000"/>
                </a:solidFill>
                <a:latin typeface="Antique Olive Compact" pitchFamily="34" charset="0"/>
              </a:rPr>
              <a:t>Least Squares </a:t>
            </a:r>
            <a:r>
              <a:rPr lang="en-US" sz="4000" dirty="0" smtClean="0">
                <a:solidFill>
                  <a:srgbClr val="FF0000"/>
                </a:solidFill>
                <a:latin typeface="Antique Olive Compact" pitchFamily="34" charset="0"/>
              </a:rPr>
              <a:t>Regression</a:t>
            </a:r>
            <a:endParaRPr lang="en-US" sz="4000" dirty="0">
              <a:solidFill>
                <a:srgbClr val="FF0000"/>
              </a:solidFill>
              <a:latin typeface="Antique Olive Compact" pitchFamily="34" charset="0"/>
            </a:endParaRPr>
          </a:p>
        </p:txBody>
      </p:sp>
      <p:sp>
        <p:nvSpPr>
          <p:cNvPr id="13315" name="Rectangle 3"/>
          <p:cNvSpPr>
            <a:spLocks noGrp="1" noChangeArrowheads="1"/>
          </p:cNvSpPr>
          <p:nvPr>
            <p:ph type="body" idx="1"/>
          </p:nvPr>
        </p:nvSpPr>
        <p:spPr/>
        <p:txBody>
          <a:bodyPr/>
          <a:lstStyle/>
          <a:p>
            <a:pPr algn="ctr">
              <a:lnSpc>
                <a:spcPct val="90000"/>
              </a:lnSpc>
              <a:buFontTx/>
              <a:buNone/>
            </a:pPr>
            <a:r>
              <a:rPr lang="en-US" sz="3600">
                <a:latin typeface="Times New Roman" pitchFamily="18" charset="0"/>
              </a:rPr>
              <a:t>Linear Regression</a:t>
            </a:r>
          </a:p>
          <a:p>
            <a:pPr>
              <a:lnSpc>
                <a:spcPct val="90000"/>
              </a:lnSpc>
            </a:pPr>
            <a:r>
              <a:rPr lang="en-US">
                <a:latin typeface="Times New Roman" pitchFamily="18" charset="0"/>
              </a:rPr>
              <a:t>Fitting a straight line to a set of paired observations: </a:t>
            </a:r>
            <a:r>
              <a:rPr lang="en-US" i="1">
                <a:latin typeface="Times New Roman" pitchFamily="18" charset="0"/>
              </a:rPr>
              <a:t>(x</a:t>
            </a:r>
            <a:r>
              <a:rPr lang="en-US" i="1" baseline="-25000">
                <a:latin typeface="Times New Roman" pitchFamily="18" charset="0"/>
              </a:rPr>
              <a:t>1</a:t>
            </a:r>
            <a:r>
              <a:rPr lang="en-US" i="1">
                <a:latin typeface="Times New Roman" pitchFamily="18" charset="0"/>
              </a:rPr>
              <a:t>, y</a:t>
            </a:r>
            <a:r>
              <a:rPr lang="en-US" i="1" baseline="-25000">
                <a:latin typeface="Times New Roman" pitchFamily="18" charset="0"/>
              </a:rPr>
              <a:t>1</a:t>
            </a:r>
            <a:r>
              <a:rPr lang="en-US" i="1">
                <a:latin typeface="Times New Roman" pitchFamily="18" charset="0"/>
              </a:rPr>
              <a:t>), (x</a:t>
            </a:r>
            <a:r>
              <a:rPr lang="en-US" i="1" baseline="-25000">
                <a:latin typeface="Times New Roman" pitchFamily="18" charset="0"/>
              </a:rPr>
              <a:t>2</a:t>
            </a:r>
            <a:r>
              <a:rPr lang="en-US" i="1">
                <a:latin typeface="Times New Roman" pitchFamily="18" charset="0"/>
              </a:rPr>
              <a:t>, y</a:t>
            </a:r>
            <a:r>
              <a:rPr lang="en-US" i="1" baseline="-25000">
                <a:latin typeface="Times New Roman" pitchFamily="18" charset="0"/>
              </a:rPr>
              <a:t>2</a:t>
            </a:r>
            <a:r>
              <a:rPr lang="en-US" i="1">
                <a:latin typeface="Times New Roman" pitchFamily="18" charset="0"/>
              </a:rPr>
              <a:t>),…,(x</a:t>
            </a:r>
            <a:r>
              <a:rPr lang="en-US" i="1" baseline="-25000">
                <a:latin typeface="Times New Roman" pitchFamily="18" charset="0"/>
              </a:rPr>
              <a:t>n</a:t>
            </a:r>
            <a:r>
              <a:rPr lang="en-US" i="1">
                <a:latin typeface="Times New Roman" pitchFamily="18" charset="0"/>
              </a:rPr>
              <a:t>, y</a:t>
            </a:r>
            <a:r>
              <a:rPr lang="en-US" i="1" baseline="-25000">
                <a:latin typeface="Times New Roman" pitchFamily="18" charset="0"/>
              </a:rPr>
              <a:t>n</a:t>
            </a:r>
            <a:r>
              <a:rPr lang="en-US" i="1">
                <a:latin typeface="Times New Roman" pitchFamily="18" charset="0"/>
              </a:rPr>
              <a:t>).</a:t>
            </a:r>
          </a:p>
          <a:p>
            <a:pPr>
              <a:lnSpc>
                <a:spcPct val="90000"/>
              </a:lnSpc>
              <a:buFontTx/>
              <a:buNone/>
            </a:pPr>
            <a:r>
              <a:rPr lang="en-US" i="1">
                <a:latin typeface="Times New Roman" pitchFamily="18" charset="0"/>
              </a:rPr>
              <a:t>	y=a</a:t>
            </a:r>
            <a:r>
              <a:rPr lang="en-US" i="1" baseline="-25000">
                <a:latin typeface="Times New Roman" pitchFamily="18" charset="0"/>
              </a:rPr>
              <a:t>0</a:t>
            </a:r>
            <a:r>
              <a:rPr lang="en-US" i="1">
                <a:latin typeface="Times New Roman" pitchFamily="18" charset="0"/>
              </a:rPr>
              <a:t>+a</a:t>
            </a:r>
            <a:r>
              <a:rPr lang="en-US" i="1" baseline="-25000">
                <a:latin typeface="Times New Roman" pitchFamily="18" charset="0"/>
              </a:rPr>
              <a:t>1</a:t>
            </a:r>
            <a:r>
              <a:rPr lang="en-US" i="1">
                <a:latin typeface="Times New Roman" pitchFamily="18" charset="0"/>
              </a:rPr>
              <a:t>x+e</a:t>
            </a:r>
          </a:p>
          <a:p>
            <a:pPr>
              <a:lnSpc>
                <a:spcPct val="90000"/>
              </a:lnSpc>
              <a:buFontTx/>
              <a:buNone/>
            </a:pPr>
            <a:r>
              <a:rPr lang="en-US" i="1">
                <a:latin typeface="Times New Roman" pitchFamily="18" charset="0"/>
              </a:rPr>
              <a:t>	a</a:t>
            </a:r>
            <a:r>
              <a:rPr lang="en-US" i="1" baseline="-25000">
                <a:latin typeface="Times New Roman" pitchFamily="18" charset="0"/>
              </a:rPr>
              <a:t>1</a:t>
            </a:r>
            <a:r>
              <a:rPr lang="en-US" i="1">
                <a:latin typeface="Times New Roman" pitchFamily="18" charset="0"/>
              </a:rPr>
              <a:t>- </a:t>
            </a:r>
            <a:r>
              <a:rPr lang="en-US">
                <a:latin typeface="Times New Roman" pitchFamily="18" charset="0"/>
              </a:rPr>
              <a:t>slope</a:t>
            </a:r>
          </a:p>
          <a:p>
            <a:pPr>
              <a:lnSpc>
                <a:spcPct val="90000"/>
              </a:lnSpc>
              <a:buFontTx/>
              <a:buNone/>
            </a:pPr>
            <a:r>
              <a:rPr lang="en-US" i="1">
                <a:latin typeface="Times New Roman" pitchFamily="18" charset="0"/>
              </a:rPr>
              <a:t>	a</a:t>
            </a:r>
            <a:r>
              <a:rPr lang="en-US" i="1" baseline="-25000">
                <a:latin typeface="Times New Roman" pitchFamily="18" charset="0"/>
              </a:rPr>
              <a:t>0</a:t>
            </a:r>
            <a:r>
              <a:rPr lang="en-US" i="1">
                <a:latin typeface="Times New Roman" pitchFamily="18" charset="0"/>
              </a:rPr>
              <a:t>- </a:t>
            </a:r>
            <a:r>
              <a:rPr lang="en-US">
                <a:latin typeface="Times New Roman" pitchFamily="18" charset="0"/>
              </a:rPr>
              <a:t>intercept</a:t>
            </a:r>
          </a:p>
          <a:p>
            <a:pPr>
              <a:lnSpc>
                <a:spcPct val="90000"/>
              </a:lnSpc>
              <a:buFontTx/>
              <a:buNone/>
            </a:pPr>
            <a:r>
              <a:rPr lang="en-US" i="1">
                <a:latin typeface="Times New Roman" pitchFamily="18" charset="0"/>
              </a:rPr>
              <a:t>	e- </a:t>
            </a:r>
            <a:r>
              <a:rPr lang="en-US">
                <a:latin typeface="Times New Roman" pitchFamily="18" charset="0"/>
              </a:rPr>
              <a:t>error, or residual, between the model and the observations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TotalTime>
  <Words>1549</Words>
  <Application>Microsoft Office PowerPoint</Application>
  <PresentationFormat>Custom</PresentationFormat>
  <Paragraphs>192</Paragraphs>
  <Slides>56</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56</vt:i4>
      </vt:variant>
    </vt:vector>
  </HeadingPairs>
  <TitlesOfParts>
    <vt:vector size="60" baseType="lpstr">
      <vt:lpstr>Office Theme</vt:lpstr>
      <vt:lpstr>Microsoft Equation 3.0</vt:lpstr>
      <vt:lpstr>Paintbrush Picture</vt:lpstr>
      <vt:lpstr>Bitmap Image</vt:lpstr>
      <vt:lpstr>Slide 1</vt:lpstr>
      <vt:lpstr>CURVE FITTING Part 5</vt:lpstr>
      <vt:lpstr>Slide 3</vt:lpstr>
      <vt:lpstr>Mathematical Background</vt:lpstr>
      <vt:lpstr>Slide 5</vt:lpstr>
      <vt:lpstr>Slide 6</vt:lpstr>
      <vt:lpstr>Slide 7</vt:lpstr>
      <vt:lpstr> </vt:lpstr>
      <vt:lpstr>Least Squares Regression</vt:lpstr>
      <vt:lpstr>Slide 10</vt:lpstr>
      <vt:lpstr>Slide 11</vt:lpstr>
      <vt:lpstr>Slide 12</vt:lpstr>
      <vt:lpstr>Slide 13</vt:lpstr>
      <vt:lpstr>Slide 14</vt:lpstr>
      <vt:lpstr>Slide 15</vt:lpstr>
      <vt:lpstr>Slide 16</vt:lpstr>
      <vt:lpstr>Slide 17</vt:lpstr>
      <vt:lpstr>Slide 18</vt:lpstr>
      <vt:lpstr>Polynomial Regression</vt:lpstr>
      <vt:lpstr>General Linear Least Squares</vt:lpstr>
      <vt:lpstr>Curve Fitting</vt:lpstr>
      <vt:lpstr>Less Unknowns &amp; More Equations</vt:lpstr>
      <vt:lpstr>Quantifying error in a curve fit</vt:lpstr>
      <vt:lpstr>Less Unknowns &amp; More Equations</vt:lpstr>
      <vt:lpstr>Less Unknowns &amp; More Equations</vt:lpstr>
      <vt:lpstr>Hunting for A Shape &amp; Geometric Model to Represent A Data Set</vt:lpstr>
      <vt:lpstr>Slide 27</vt:lpstr>
      <vt:lpstr>Slide 28</vt:lpstr>
      <vt:lpstr>Slide 29</vt:lpstr>
      <vt:lpstr>Minimum Energy Method : Least Squares Method</vt:lpstr>
      <vt:lpstr>Slide 31</vt:lpstr>
      <vt:lpstr>Slide 32</vt:lpstr>
      <vt:lpstr>Slide 33</vt:lpstr>
      <vt:lpstr>Slide 34</vt:lpstr>
      <vt:lpstr>Slide 35</vt:lpstr>
      <vt:lpstr>The Least-Squares mth Degree Polynomials </vt:lpstr>
      <vt:lpstr>Slide 37</vt:lpstr>
      <vt:lpstr>Slide 38</vt:lpstr>
      <vt:lpstr>Slide 39</vt:lpstr>
      <vt:lpstr>Selection of Order of Fit</vt:lpstr>
      <vt:lpstr>Under Fit or Over Fit: Picking An appropriate Order</vt:lpstr>
      <vt:lpstr>Linear Regression Analysis</vt:lpstr>
      <vt:lpstr>Goodness of fit and the correlation coefficient</vt:lpstr>
      <vt:lpstr>Slide 44</vt:lpstr>
      <vt:lpstr>Slide 45</vt:lpstr>
      <vt:lpstr>Slide 46</vt:lpstr>
      <vt:lpstr>Slide 47</vt:lpstr>
      <vt:lpstr>Slide 48</vt:lpstr>
      <vt:lpstr>Correlation Coefficient</vt:lpstr>
      <vt:lpstr>Slide 50</vt:lpstr>
      <vt:lpstr>Slide 51</vt:lpstr>
      <vt:lpstr>Multi-Variable Regression Analysis</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dfv</dc:creator>
  <cp:lastModifiedBy>IIITA</cp:lastModifiedBy>
  <cp:revision>86</cp:revision>
  <dcterms:created xsi:type="dcterms:W3CDTF">2017-01-25T11:43:07Z</dcterms:created>
  <dcterms:modified xsi:type="dcterms:W3CDTF">2018-09-11T12:27:37Z</dcterms:modified>
</cp:coreProperties>
</file>