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7" r:id="rId6"/>
    <p:sldId id="258" r:id="rId7"/>
    <p:sldId id="279" r:id="rId8"/>
    <p:sldId id="280" r:id="rId9"/>
    <p:sldId id="259" r:id="rId10"/>
    <p:sldId id="260" r:id="rId11"/>
    <p:sldId id="261" r:id="rId12"/>
    <p:sldId id="262" r:id="rId13"/>
    <p:sldId id="263" r:id="rId14"/>
    <p:sldId id="281" r:id="rId15"/>
    <p:sldId id="264" r:id="rId16"/>
    <p:sldId id="282" r:id="rId17"/>
    <p:sldId id="265" r:id="rId18"/>
    <p:sldId id="266" r:id="rId19"/>
    <p:sldId id="267" r:id="rId20"/>
    <p:sldId id="268" r:id="rId21"/>
    <p:sldId id="285" r:id="rId22"/>
    <p:sldId id="283" r:id="rId23"/>
    <p:sldId id="289" r:id="rId24"/>
    <p:sldId id="269" r:id="rId25"/>
    <p:sldId id="287" r:id="rId26"/>
    <p:sldId id="270" r:id="rId27"/>
    <p:sldId id="291" r:id="rId28"/>
    <p:sldId id="290" r:id="rId29"/>
    <p:sldId id="271" r:id="rId30"/>
    <p:sldId id="288" r:id="rId31"/>
    <p:sldId id="272" r:id="rId32"/>
    <p:sldId id="284"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420"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197648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221654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270741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193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771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776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356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5902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6006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8903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716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167236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83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3697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5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2244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9518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950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9380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429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5182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8015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056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2"/>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7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A23DA-8085-4089-937C-17CD79C0D5C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75077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4776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13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9091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5257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1551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642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2243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3722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5913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100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5A23DA-8085-4089-937C-17CD79C0D5CD}"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265048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81349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30115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4887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24366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175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A23DA-8085-4089-937C-17CD79C0D5CD}" type="datetimeFigureOut">
              <a:rPr lang="en-US" smtClean="0"/>
              <a:t>4/7/2018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155126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A23DA-8085-4089-937C-17CD79C0D5CD}" type="datetimeFigureOut">
              <a:rPr lang="en-US" smtClean="0"/>
              <a:t>4/7/2018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100259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A23DA-8085-4089-937C-17CD79C0D5CD}" type="datetimeFigureOut">
              <a:rPr lang="en-US" smtClean="0"/>
              <a:t>4/7/2018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214604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3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10291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3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t>‹#›</a:t>
            </a:fld>
            <a:endParaRPr lang="en-US"/>
          </a:p>
        </p:txBody>
      </p:sp>
    </p:spTree>
    <p:extLst>
      <p:ext uri="{BB962C8B-B14F-4D97-AF65-F5344CB8AC3E}">
        <p14:creationId xmlns:p14="http://schemas.microsoft.com/office/powerpoint/2010/main" val="34295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6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A23DA-8085-4089-937C-17CD79C0D5CD}" type="datetimeFigureOut">
              <a:rPr lang="en-US" smtClean="0"/>
              <a:t>4/7/2018</a:t>
            </a:fld>
            <a:endParaRPr lang="en-US"/>
          </a:p>
        </p:txBody>
      </p:sp>
      <p:sp>
        <p:nvSpPr>
          <p:cNvPr id="5" name="Footer Placeholder 4"/>
          <p:cNvSpPr>
            <a:spLocks noGrp="1"/>
          </p:cNvSpPr>
          <p:nvPr>
            <p:ph type="ftr" sz="quarter" idx="3"/>
          </p:nvPr>
        </p:nvSpPr>
        <p:spPr>
          <a:xfrm>
            <a:off x="4038600" y="63563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E243-CB68-472F-B888-E46A882155D2}" type="slidenum">
              <a:rPr lang="en-US" smtClean="0"/>
              <a:t>‹#›</a:t>
            </a:fld>
            <a:endParaRPr lang="en-US"/>
          </a:p>
        </p:txBody>
      </p:sp>
    </p:spTree>
    <p:extLst>
      <p:ext uri="{BB962C8B-B14F-4D97-AF65-F5344CB8AC3E}">
        <p14:creationId xmlns:p14="http://schemas.microsoft.com/office/powerpoint/2010/main" val="1608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380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0949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D63EE-7F1B-409A-9FF4-E973F59D3DBA}" type="datetimeFigureOut">
              <a:rPr lang="en-US" smtClean="0">
                <a:solidFill>
                  <a:prstClr val="black">
                    <a:tint val="75000"/>
                  </a:prstClr>
                </a:solidFill>
              </a:rPr>
              <a:pPr/>
              <a:t>4/7/2018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B515E-3688-41A2-BC8B-A8FFC2C4A4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37230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3191433" y="1066807"/>
            <a:ext cx="6096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660066"/>
                </a:solidFill>
                <a:latin typeface="Arial" panose="020B0604020202020204" pitchFamily="34" charset="0"/>
              </a:defRPr>
            </a:lvl1pPr>
            <a:lvl2pPr marL="742950" indent="-285750" eaLnBrk="0" hangingPunct="0">
              <a:defRPr sz="3200">
                <a:solidFill>
                  <a:srgbClr val="660066"/>
                </a:solidFill>
                <a:latin typeface="Arial" panose="020B0604020202020204" pitchFamily="34" charset="0"/>
              </a:defRPr>
            </a:lvl2pPr>
            <a:lvl3pPr marL="1143000" indent="-228600" eaLnBrk="0" hangingPunct="0">
              <a:defRPr sz="3200">
                <a:solidFill>
                  <a:srgbClr val="660066"/>
                </a:solidFill>
                <a:latin typeface="Arial" panose="020B0604020202020204" pitchFamily="34" charset="0"/>
              </a:defRPr>
            </a:lvl3pPr>
            <a:lvl4pPr marL="1600200" indent="-228600" eaLnBrk="0" hangingPunct="0">
              <a:defRPr sz="3200">
                <a:solidFill>
                  <a:srgbClr val="660066"/>
                </a:solidFill>
                <a:latin typeface="Arial" panose="020B0604020202020204" pitchFamily="34" charset="0"/>
              </a:defRPr>
            </a:lvl4pPr>
            <a:lvl5pPr marL="2057400" indent="-228600" eaLnBrk="0" hangingPunct="0">
              <a:defRPr sz="3200">
                <a:solidFill>
                  <a:srgbClr val="660066"/>
                </a:solidFill>
                <a:latin typeface="Arial" panose="020B0604020202020204" pitchFamily="34" charset="0"/>
              </a:defRPr>
            </a:lvl5pPr>
            <a:lvl6pPr marL="2514600" indent="-228600" algn="just" eaLnBrk="0" fontAlgn="base" hangingPunct="0">
              <a:spcBef>
                <a:spcPct val="0"/>
              </a:spcBef>
              <a:spcAft>
                <a:spcPct val="0"/>
              </a:spcAft>
              <a:defRPr sz="3200">
                <a:solidFill>
                  <a:srgbClr val="660066"/>
                </a:solidFill>
                <a:latin typeface="Arial" panose="020B0604020202020204" pitchFamily="34" charset="0"/>
              </a:defRPr>
            </a:lvl6pPr>
            <a:lvl7pPr marL="2971800" indent="-228600" algn="just" eaLnBrk="0" fontAlgn="base" hangingPunct="0">
              <a:spcBef>
                <a:spcPct val="0"/>
              </a:spcBef>
              <a:spcAft>
                <a:spcPct val="0"/>
              </a:spcAft>
              <a:defRPr sz="3200">
                <a:solidFill>
                  <a:srgbClr val="660066"/>
                </a:solidFill>
                <a:latin typeface="Arial" panose="020B0604020202020204" pitchFamily="34" charset="0"/>
              </a:defRPr>
            </a:lvl7pPr>
            <a:lvl8pPr marL="3429000" indent="-228600" algn="just" eaLnBrk="0" fontAlgn="base" hangingPunct="0">
              <a:spcBef>
                <a:spcPct val="0"/>
              </a:spcBef>
              <a:spcAft>
                <a:spcPct val="0"/>
              </a:spcAft>
              <a:defRPr sz="3200">
                <a:solidFill>
                  <a:srgbClr val="660066"/>
                </a:solidFill>
                <a:latin typeface="Arial" panose="020B0604020202020204" pitchFamily="34" charset="0"/>
              </a:defRPr>
            </a:lvl8pPr>
            <a:lvl9pPr marL="3886200" indent="-228600" algn="just" eaLnBrk="0" fontAlgn="base" hangingPunct="0">
              <a:spcBef>
                <a:spcPct val="0"/>
              </a:spcBef>
              <a:spcAft>
                <a:spcPct val="0"/>
              </a:spcAft>
              <a:defRPr sz="3200">
                <a:solidFill>
                  <a:srgbClr val="660066"/>
                </a:solidFill>
                <a:latin typeface="Arial" panose="020B0604020202020204" pitchFamily="34" charset="0"/>
              </a:defRPr>
            </a:lvl9pPr>
          </a:lstStyle>
          <a:p>
            <a:pPr algn="ctr">
              <a:defRPr/>
            </a:pPr>
            <a:r>
              <a:rPr lang="en-US" altLang="en-US" sz="5400" b="1" dirty="0" smtClean="0">
                <a:solidFill>
                  <a:srgbClr val="FF0000"/>
                </a:solidFill>
                <a:effectLst>
                  <a:outerShdw blurRad="38100" dist="38100" dir="2700000" algn="tl">
                    <a:srgbClr val="000000">
                      <a:alpha val="43137"/>
                    </a:srgbClr>
                  </a:outerShdw>
                </a:effectLst>
                <a:latin typeface="+mj-lt"/>
                <a:cs typeface="Times New Roman" pitchFamily="18" charset="0"/>
              </a:rPr>
              <a:t>Analyzing Quantitative Data</a:t>
            </a:r>
            <a:endParaRPr lang="tr-TR" altLang="en-US" sz="5400" b="1" dirty="0">
              <a:solidFill>
                <a:srgbClr val="FF0000"/>
              </a:solidFill>
              <a:effectLst>
                <a:outerShdw blurRad="38100" dist="38100" dir="2700000" algn="tl">
                  <a:srgbClr val="000000">
                    <a:alpha val="43137"/>
                  </a:srgbClr>
                </a:outerShdw>
              </a:effectLst>
              <a:latin typeface="+mj-lt"/>
              <a:cs typeface="Times New Roman" pitchFamily="18" charset="0"/>
            </a:endParaRPr>
          </a:p>
        </p:txBody>
      </p:sp>
      <p:sp>
        <p:nvSpPr>
          <p:cNvPr id="5" name="Text Box 6"/>
          <p:cNvSpPr txBox="1">
            <a:spLocks noChangeArrowheads="1"/>
          </p:cNvSpPr>
          <p:nvPr/>
        </p:nvSpPr>
        <p:spPr bwMode="auto">
          <a:xfrm>
            <a:off x="4410633" y="4022739"/>
            <a:ext cx="3810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N" altLang="en-US" b="1">
                <a:latin typeface="Monotype Corsiva" panose="03010101010201010101" pitchFamily="66" charset="0"/>
              </a:rPr>
              <a:t>Presented by:</a:t>
            </a:r>
          </a:p>
          <a:p>
            <a:pPr algn="ctr" eaLnBrk="1" hangingPunct="1">
              <a:spcBef>
                <a:spcPct val="0"/>
              </a:spcBef>
              <a:buFontTx/>
              <a:buNone/>
            </a:pPr>
            <a:r>
              <a:rPr lang="en-IN" altLang="en-US" sz="2400">
                <a:latin typeface="Impact" panose="020B0806030902050204" pitchFamily="34" charset="0"/>
              </a:rPr>
              <a:t> </a:t>
            </a:r>
          </a:p>
          <a:p>
            <a:pPr algn="ctr" eaLnBrk="1" hangingPunct="1">
              <a:spcBef>
                <a:spcPct val="0"/>
              </a:spcBef>
              <a:buFontTx/>
              <a:buNone/>
            </a:pPr>
            <a:r>
              <a:rPr lang="en-IN" altLang="en-US" sz="2400">
                <a:latin typeface="Impact" panose="020B0806030902050204" pitchFamily="34" charset="0"/>
              </a:rPr>
              <a:t>Samiran Mandal,</a:t>
            </a:r>
          </a:p>
          <a:p>
            <a:pPr algn="ctr" eaLnBrk="1" hangingPunct="1">
              <a:spcBef>
                <a:spcPct val="0"/>
              </a:spcBef>
              <a:buFontTx/>
              <a:buNone/>
            </a:pPr>
            <a:r>
              <a:rPr lang="en-IN" altLang="en-US" sz="2400">
                <a:latin typeface="Impact" panose="020B0806030902050204" pitchFamily="34" charset="0"/>
              </a:rPr>
              <a:t>NITTTR, Kolkata</a:t>
            </a:r>
            <a:endParaRPr lang="en-US" altLang="en-US" sz="2400">
              <a:latin typeface="Impact" panose="020B0806030902050204" pitchFamily="34" charset="0"/>
            </a:endParaRPr>
          </a:p>
        </p:txBody>
      </p:sp>
    </p:spTree>
    <p:extLst>
      <p:ext uri="{BB962C8B-B14F-4D97-AF65-F5344CB8AC3E}">
        <p14:creationId xmlns:p14="http://schemas.microsoft.com/office/powerpoint/2010/main" val="90598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812585" y="215340"/>
            <a:ext cx="65533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code categorical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987921" y="1860180"/>
            <a:ext cx="8202707"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Codes are often applied to categorical data with little thought, although you can design a coding scheme that will make subsequent analyses for simpler.</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For many secondary data sources (such as government surveys), a suitable coding scheme will have already been devised when the data were first collected.</a:t>
            </a:r>
          </a:p>
        </p:txBody>
      </p:sp>
    </p:spTree>
    <p:extLst>
      <p:ext uri="{BB962C8B-B14F-4D97-AF65-F5344CB8AC3E}">
        <p14:creationId xmlns:p14="http://schemas.microsoft.com/office/powerpoint/2010/main" val="4228369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812585" y="215340"/>
            <a:ext cx="65533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code categorical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530721" y="1281953"/>
            <a:ext cx="911710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Coding at data collection occurs when there is a limited range of well established categories into which the data can be placed. These are included on data collection form, and the person filling in the form selects the correct category.</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Coding after data collection is necessary when you are unclear of the likely responses or there are a large number of possible responses in the coding scheme. To ensure that the coding scheme captures the variety in responses it is Beth to </a:t>
            </a:r>
            <a:r>
              <a:rPr lang="en-US" altLang="en-US" sz="2600" dirty="0">
                <a:latin typeface="Tahoma" panose="020B0604030504040204" pitchFamily="34" charset="0"/>
                <a:cs typeface="Tahoma" panose="020B0604030504040204" pitchFamily="34" charset="0"/>
              </a:rPr>
              <a:t>w</a:t>
            </a:r>
            <a:r>
              <a:rPr lang="en-US" altLang="en-US" sz="2600" dirty="0" smtClean="0">
                <a:latin typeface="Tahoma" panose="020B0604030504040204" pitchFamily="34" charset="0"/>
                <a:cs typeface="Tahoma" panose="020B0604030504040204" pitchFamily="34" charset="0"/>
              </a:rPr>
              <a:t>all until data from the first 50 to 100 cases are available and then develop the coding scheme. This is called the codebook.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13391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92" y="282575"/>
            <a:ext cx="5588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weighting cases?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12"/>
            <a:ext cx="87630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Most data we use will be sample. For some forms of probability sampling such as stratified random sampling. We may have to use a different sampling fraction for each structure.</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Alternatively we may have obtained a different response rate for each of the strata. To obtain an accurate overall picture we will need to take account of these differences in response rates between strata.</a:t>
            </a:r>
          </a:p>
          <a:p>
            <a:pPr marL="457200" indent="-457200" algn="just">
              <a:spcBef>
                <a:spcPct val="50000"/>
              </a:spcBef>
            </a:pPr>
            <a:r>
              <a:rPr lang="en-US" altLang="en-US" sz="2600" dirty="0">
                <a:latin typeface="Tahoma" panose="020B0604030504040204" pitchFamily="34" charset="0"/>
                <a:cs typeface="Tahoma" panose="020B0604030504040204" pitchFamily="34" charset="0"/>
              </a:rPr>
              <a:t> </a:t>
            </a:r>
            <a:r>
              <a:rPr lang="en-US" altLang="en-US" sz="2600" dirty="0" smtClean="0">
                <a:latin typeface="Tahoma" panose="020B0604030504040204" pitchFamily="34" charset="0"/>
                <a:cs typeface="Tahoma" panose="020B0604030504040204" pitchFamily="34" charset="0"/>
              </a:rPr>
              <a:t>A common method of achieving this is to use cases from those strata that have lower proportions of responses to represent more than one case in your analysis.</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453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92" y="282575"/>
            <a:ext cx="5588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weighting cases?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726140" y="1066800"/>
            <a:ext cx="10784541"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Most statistical analysis software allows to do this by weighing cases. To weight the cases we</a:t>
            </a:r>
          </a:p>
          <a:p>
            <a:pPr marL="914400" indent="-457200" algn="just">
              <a:spcBef>
                <a:spcPct val="50000"/>
              </a:spcBef>
              <a:buFont typeface="+mj-lt"/>
              <a:buAutoNum type="romanLcPeriod"/>
            </a:pPr>
            <a:r>
              <a:rPr lang="en-US" altLang="en-US" sz="2600" dirty="0" smtClean="0">
                <a:latin typeface="Tahoma" panose="020B0604030504040204" pitchFamily="34" charset="0"/>
                <a:cs typeface="Tahoma" panose="020B0604030504040204" pitchFamily="34" charset="0"/>
              </a:rPr>
              <a:t>Calculate the percentage of the population responding for each stratum.</a:t>
            </a:r>
          </a:p>
          <a:p>
            <a:pPr marL="914400" indent="-457200" algn="just">
              <a:spcBef>
                <a:spcPct val="50000"/>
              </a:spcBef>
              <a:buFont typeface="+mj-lt"/>
              <a:buAutoNum type="romanLcPeriod"/>
            </a:pPr>
            <a:r>
              <a:rPr lang="en-US" altLang="en-US" sz="2600" dirty="0" smtClean="0">
                <a:latin typeface="Tahoma" panose="020B0604030504040204" pitchFamily="34" charset="0"/>
                <a:cs typeface="Tahoma" panose="020B0604030504040204" pitchFamily="34" charset="0"/>
              </a:rPr>
              <a:t>Establish which stratum had the highest percentage of the population responding.</a:t>
            </a:r>
          </a:p>
          <a:p>
            <a:pPr marL="914400" indent="-457200" algn="just">
              <a:spcBef>
                <a:spcPct val="50000"/>
              </a:spcBef>
              <a:buFont typeface="+mj-lt"/>
              <a:buAutoNum type="romanLcPeriod"/>
            </a:pPr>
            <a:r>
              <a:rPr lang="en-US" altLang="en-US" sz="2600" dirty="0" smtClean="0">
                <a:latin typeface="Tahoma" panose="020B0604030504040204" pitchFamily="34" charset="0"/>
                <a:cs typeface="Tahoma" panose="020B0604030504040204" pitchFamily="34" charset="0"/>
              </a:rPr>
              <a:t>Calculate the weight of each stratum using the following formula.</a:t>
            </a:r>
          </a:p>
          <a:p>
            <a:pPr marL="914400" indent="-457200" algn="just">
              <a:spcBef>
                <a:spcPct val="50000"/>
              </a:spcBef>
              <a:buFont typeface="+mj-lt"/>
              <a:buAutoNum type="romanLcPeriod"/>
            </a:pPr>
            <a:endParaRPr lang="en-US" altLang="en-US" sz="2600" dirty="0">
              <a:latin typeface="Tahoma" panose="020B0604030504040204" pitchFamily="34" charset="0"/>
              <a:cs typeface="Tahoma" panose="020B0604030504040204" pitchFamily="34" charset="0"/>
            </a:endParaRPr>
          </a:p>
          <a:p>
            <a:pPr marL="914400" indent="-457200" algn="just">
              <a:spcBef>
                <a:spcPct val="50000"/>
              </a:spcBef>
              <a:buFont typeface="+mj-lt"/>
              <a:buAutoNum type="romanLcPeriod"/>
            </a:pPr>
            <a:endParaRPr lang="en-US" altLang="en-US" sz="2600" dirty="0" smtClean="0">
              <a:latin typeface="Tahoma" panose="020B0604030504040204" pitchFamily="34" charset="0"/>
              <a:cs typeface="Tahoma" panose="020B0604030504040204" pitchFamily="34" charset="0"/>
            </a:endParaRPr>
          </a:p>
          <a:p>
            <a:pPr marL="914400" indent="-457200" algn="just">
              <a:spcBef>
                <a:spcPct val="50000"/>
              </a:spcBef>
              <a:buFont typeface="+mj-lt"/>
              <a:buAutoNum type="romanLcPeriod"/>
            </a:pPr>
            <a:r>
              <a:rPr lang="en-US" altLang="en-US" sz="2600" dirty="0" smtClean="0">
                <a:latin typeface="Tahoma" panose="020B0604030504040204" pitchFamily="34" charset="0"/>
                <a:cs typeface="Tahoma" panose="020B0604030504040204" pitchFamily="34" charset="0"/>
              </a:rPr>
              <a:t>Apply the appropriate weight to each case.</a:t>
            </a:r>
            <a:endParaRPr lang="en-US" altLang="en-US" sz="2600" dirty="0">
              <a:latin typeface="Tahoma" panose="020B0604030504040204" pitchFamily="34" charset="0"/>
              <a:cs typeface="Tahoma" panose="020B060403050404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85580552"/>
              </p:ext>
            </p:extLst>
          </p:nvPr>
        </p:nvGraphicFramePr>
        <p:xfrm>
          <a:off x="863980" y="4731043"/>
          <a:ext cx="11168413" cy="849499"/>
        </p:xfrm>
        <a:graphic>
          <a:graphicData uri="http://schemas.openxmlformats.org/presentationml/2006/ole">
            <mc:AlternateContent xmlns:mc="http://schemas.openxmlformats.org/markup-compatibility/2006">
              <mc:Choice xmlns:v="urn:schemas-microsoft-com:vml" Requires="v">
                <p:oleObj spid="_x0000_s1036" name="Equation" r:id="rId3" imgW="5676840" imgH="431640" progId="Equation.3">
                  <p:embed/>
                </p:oleObj>
              </mc:Choice>
              <mc:Fallback>
                <p:oleObj name="Equation" r:id="rId3" imgW="5676840" imgH="431640" progId="Equation.3">
                  <p:embed/>
                  <p:pic>
                    <p:nvPicPr>
                      <p:cNvPr id="0" name=""/>
                      <p:cNvPicPr/>
                      <p:nvPr/>
                    </p:nvPicPr>
                    <p:blipFill>
                      <a:blip r:embed="rId4"/>
                      <a:stretch>
                        <a:fillRect/>
                      </a:stretch>
                    </p:blipFill>
                    <p:spPr>
                      <a:xfrm>
                        <a:off x="863980" y="4731043"/>
                        <a:ext cx="11168413" cy="849499"/>
                      </a:xfrm>
                      <a:prstGeom prst="rect">
                        <a:avLst/>
                      </a:prstGeom>
                    </p:spPr>
                  </p:pic>
                </p:oleObj>
              </mc:Fallback>
            </mc:AlternateContent>
          </a:graphicData>
        </a:graphic>
      </p:graphicFrame>
    </p:spTree>
    <p:extLst>
      <p:ext uri="{BB962C8B-B14F-4D97-AF65-F5344CB8AC3E}">
        <p14:creationId xmlns:p14="http://schemas.microsoft.com/office/powerpoint/2010/main" val="1813945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30585" y="242233"/>
            <a:ext cx="61173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Example of weighing cases?</a:t>
            </a:r>
            <a:endParaRPr lang="en-US" altLang="en-US" sz="4000" b="1" dirty="0">
              <a:latin typeface="Impact" panose="020B0806030902050204" pitchFamily="34" charset="0"/>
            </a:endParaRPr>
          </a:p>
        </p:txBody>
      </p:sp>
      <mc:AlternateContent xmlns:mc="http://schemas.openxmlformats.org/markup-compatibility/2006" xmlns:a14="http://schemas.microsoft.com/office/drawing/2010/main">
        <mc:Choice Requires="a14">
          <p:sp>
            <p:nvSpPr>
              <p:cNvPr id="7" name="Rectangle 5"/>
              <p:cNvSpPr>
                <a:spLocks noChangeArrowheads="1"/>
              </p:cNvSpPr>
              <p:nvPr/>
            </p:nvSpPr>
            <p:spPr bwMode="auto">
              <a:xfrm>
                <a:off x="174821" y="1066807"/>
                <a:ext cx="11752729" cy="5914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Stratified random sampling is used to select sample. The percentage of each stratum’s population that responded is given below:</a:t>
                </a:r>
              </a:p>
              <a:p>
                <a:pPr algn="just" eaLnBrk="1" hangingPunct="1">
                  <a:spcBef>
                    <a:spcPct val="50000"/>
                  </a:spcBef>
                  <a:buFontTx/>
                  <a:buNone/>
                </a:pPr>
                <a:r>
                  <a:rPr lang="en-US" altLang="en-US" sz="2600" dirty="0">
                    <a:latin typeface="Tahoma" panose="020B0604030504040204" pitchFamily="34" charset="0"/>
                    <a:cs typeface="Tahoma" panose="020B0604030504040204" pitchFamily="34" charset="0"/>
                  </a:rPr>
                  <a:t>	</a:t>
                </a:r>
                <a:r>
                  <a:rPr lang="en-US" altLang="en-US" sz="2600" dirty="0" smtClean="0">
                    <a:latin typeface="Tahoma" panose="020B0604030504040204" pitchFamily="34" charset="0"/>
                    <a:cs typeface="Tahoma" panose="020B0604030504040204" pitchFamily="34" charset="0"/>
                  </a:rPr>
                  <a:t>Upper stratum: 90%</a:t>
                </a:r>
              </a:p>
              <a:p>
                <a:pPr algn="just" eaLnBrk="1" hangingPunct="1">
                  <a:spcBef>
                    <a:spcPct val="50000"/>
                  </a:spcBef>
                  <a:buFontTx/>
                  <a:buNone/>
                </a:pPr>
                <a:r>
                  <a:rPr lang="en-US" altLang="en-US" sz="2600" dirty="0">
                    <a:latin typeface="Tahoma" panose="020B0604030504040204" pitchFamily="34" charset="0"/>
                    <a:cs typeface="Tahoma" panose="020B0604030504040204" pitchFamily="34" charset="0"/>
                  </a:rPr>
                  <a:t>	</a:t>
                </a:r>
                <a:r>
                  <a:rPr lang="en-US" altLang="en-US" sz="2600" dirty="0" smtClean="0">
                    <a:latin typeface="Tahoma" panose="020B0604030504040204" pitchFamily="34" charset="0"/>
                    <a:cs typeface="Tahoma" panose="020B0604030504040204" pitchFamily="34" charset="0"/>
                  </a:rPr>
                  <a:t>Lower stratum: 65%</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To account for the differences in the response rates between strata it is decided to weight the cases prior to analysis:</a:t>
                </a:r>
              </a:p>
              <a:p>
                <a:pPr algn="just" eaLnBrk="1" hangingPunct="1">
                  <a:spcBef>
                    <a:spcPct val="50000"/>
                  </a:spcBef>
                  <a:buFontTx/>
                  <a:buNone/>
                </a:pPr>
                <a:r>
                  <a:rPr lang="en-US" altLang="en-US" sz="2600" dirty="0">
                    <a:latin typeface="Tahoma" panose="020B0604030504040204" pitchFamily="34" charset="0"/>
                    <a:cs typeface="Tahoma" panose="020B0604030504040204" pitchFamily="34" charset="0"/>
                  </a:rPr>
                  <a:t>	</a:t>
                </a:r>
                <a:r>
                  <a:rPr lang="en-US" altLang="en-US" sz="2600" dirty="0" smtClean="0">
                    <a:latin typeface="Tahoma" panose="020B0604030504040204" pitchFamily="34" charset="0"/>
                    <a:cs typeface="Tahoma" panose="020B0604030504040204" pitchFamily="34" charset="0"/>
                  </a:rPr>
                  <a:t>The weight for the upper stratum was: </a:t>
                </a:r>
                <a14:m>
                  <m:oMath xmlns:m="http://schemas.openxmlformats.org/officeDocument/2006/math">
                    <m:f>
                      <m:fPr>
                        <m:ctrlPr>
                          <a:rPr lang="en-US" altLang="en-US" sz="2600" i="1" smtClean="0">
                            <a:latin typeface="Cambria Math"/>
                            <a:cs typeface="Tahoma" panose="020B0604030504040204" pitchFamily="34" charset="0"/>
                          </a:rPr>
                        </m:ctrlPr>
                      </m:fPr>
                      <m:num>
                        <m:r>
                          <a:rPr lang="en-US" altLang="en-US" sz="2600" b="0" i="1" smtClean="0">
                            <a:latin typeface="Cambria Math" panose="02040503050406030204" pitchFamily="18" charset="0"/>
                            <a:cs typeface="Tahoma" panose="020B0604030504040204" pitchFamily="34" charset="0"/>
                          </a:rPr>
                          <m:t>90</m:t>
                        </m:r>
                      </m:num>
                      <m:den>
                        <m:r>
                          <a:rPr lang="en-US" altLang="en-US" sz="2600" b="0" i="1" smtClean="0">
                            <a:latin typeface="Cambria Math" panose="02040503050406030204" pitchFamily="18" charset="0"/>
                            <a:cs typeface="Tahoma" panose="020B0604030504040204" pitchFamily="34" charset="0"/>
                          </a:rPr>
                          <m:t>90</m:t>
                        </m:r>
                      </m:den>
                    </m:f>
                    <m:r>
                      <a:rPr lang="en-US" altLang="en-US" sz="2600" b="0" i="1" smtClean="0">
                        <a:latin typeface="Cambria Math" panose="02040503050406030204" pitchFamily="18" charset="0"/>
                        <a:cs typeface="Tahoma" panose="020B0604030504040204" pitchFamily="34" charset="0"/>
                      </a:rPr>
                      <m:t>=1</m:t>
                    </m:r>
                  </m:oMath>
                </a14:m>
                <a:r>
                  <a:rPr lang="en-US" altLang="en-US" sz="2600" dirty="0" smtClean="0">
                    <a:latin typeface="Tahoma" panose="020B0604030504040204" pitchFamily="34" charset="0"/>
                    <a:cs typeface="Tahoma" panose="020B0604030504040204" pitchFamily="34" charset="0"/>
                  </a:rPr>
                  <a:t> . This meant that each case in the upper stratum counted as 1 case in the analysis. The weight for the lower stratum was: </a:t>
                </a:r>
                <a14:m>
                  <m:oMath xmlns:m="http://schemas.openxmlformats.org/officeDocument/2006/math">
                    <m:f>
                      <m:fPr>
                        <m:ctrlPr>
                          <a:rPr lang="en-US" altLang="en-US" sz="2600" i="1" smtClean="0">
                            <a:latin typeface="Cambria Math"/>
                            <a:cs typeface="Tahoma" panose="020B0604030504040204" pitchFamily="34" charset="0"/>
                          </a:rPr>
                        </m:ctrlPr>
                      </m:fPr>
                      <m:num>
                        <m:r>
                          <a:rPr lang="en-US" altLang="en-US" sz="2600" b="0" i="1" smtClean="0">
                            <a:latin typeface="Cambria Math" panose="02040503050406030204" pitchFamily="18" charset="0"/>
                            <a:cs typeface="Tahoma" panose="020B0604030504040204" pitchFamily="34" charset="0"/>
                          </a:rPr>
                          <m:t>90</m:t>
                        </m:r>
                      </m:num>
                      <m:den>
                        <m:r>
                          <a:rPr lang="en-US" altLang="en-US" sz="2600" b="0" i="1" smtClean="0">
                            <a:latin typeface="Cambria Math" panose="02040503050406030204" pitchFamily="18" charset="0"/>
                            <a:cs typeface="Tahoma" panose="020B0604030504040204" pitchFamily="34" charset="0"/>
                          </a:rPr>
                          <m:t>65</m:t>
                        </m:r>
                      </m:den>
                    </m:f>
                    <m:r>
                      <a:rPr lang="en-US" altLang="en-US" sz="2600" b="0" i="1" smtClean="0">
                        <a:latin typeface="Cambria Math" panose="02040503050406030204" pitchFamily="18" charset="0"/>
                        <a:cs typeface="Tahoma" panose="020B0604030504040204" pitchFamily="34" charset="0"/>
                      </a:rPr>
                      <m:t>=1.38</m:t>
                    </m:r>
                  </m:oMath>
                </a14:m>
                <a:r>
                  <a:rPr lang="en-US" altLang="en-US" sz="2600" dirty="0" smtClean="0">
                    <a:latin typeface="Tahoma" panose="020B0604030504040204" pitchFamily="34" charset="0"/>
                    <a:cs typeface="Tahoma" panose="020B0604030504040204" pitchFamily="34" charset="0"/>
                  </a:rPr>
                  <a:t>.</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This meant that each case in the lower stratum counted for 1.38 cases in the analysis.</a:t>
                </a:r>
                <a:endParaRPr lang="en-US" altLang="en-US" sz="2600" dirty="0">
                  <a:latin typeface="Tahoma" panose="020B0604030504040204" pitchFamily="34" charset="0"/>
                  <a:cs typeface="Tahoma" panose="020B0604030504040204" pitchFamily="34" charset="0"/>
                </a:endParaRPr>
              </a:p>
            </p:txBody>
          </p:sp>
        </mc:Choice>
        <mc:Fallback xmlns="">
          <p:sp>
            <p:nvSpPr>
              <p:cNvPr id="7" name="Rectangle 5"/>
              <p:cNvSpPr>
                <a:spLocks noRot="1" noChangeAspect="1" noMove="1" noResize="1" noEditPoints="1" noAdjustHandles="1" noChangeArrowheads="1" noChangeShapeType="1" noTextEdit="1"/>
              </p:cNvSpPr>
              <p:nvPr/>
            </p:nvSpPr>
            <p:spPr bwMode="auto">
              <a:xfrm>
                <a:off x="174812" y="1066800"/>
                <a:ext cx="11752729" cy="5914311"/>
              </a:xfrm>
              <a:prstGeom prst="rect">
                <a:avLst/>
              </a:prstGeom>
              <a:blipFill rotWithShape="0">
                <a:blip r:embed="rId2"/>
                <a:stretch>
                  <a:fillRect l="-934" t="-928" r="-934" b="-16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591346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356683" y="174999"/>
            <a:ext cx="74699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exploratory data analysis?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537881" y="1013019"/>
            <a:ext cx="11174507"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Once data have been entered and checked for errors, data analysis can be started. Exploratory data analysis approach is useful in these initial stages which emphasis the use of diagrams to explore and understand data, exphassing the importance of using the data to guide choices of analysis techniques.</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Exploratory analysis is best to begin by looking at individual variables and their components. The key aspects need to consider guided by research question and objectives include:</a:t>
            </a:r>
          </a:p>
          <a:p>
            <a:pPr marL="914400" indent="-457200" algn="just">
              <a:spcBef>
                <a:spcPts val="600"/>
              </a:spcBef>
              <a:buFont typeface="Wingdings" panose="05000000000000000000" pitchFamily="2" charset="2"/>
              <a:buChar char="Ø"/>
            </a:pPr>
            <a:r>
              <a:rPr lang="en-US" altLang="en-US" sz="2600" dirty="0" smtClean="0">
                <a:latin typeface="Tahoma" panose="020B0604030504040204" pitchFamily="34" charset="0"/>
                <a:cs typeface="Tahoma" panose="020B0604030504040204" pitchFamily="34" charset="0"/>
              </a:rPr>
              <a:t>Specific values.</a:t>
            </a:r>
          </a:p>
          <a:p>
            <a:pPr marL="914400" indent="-457200" algn="just">
              <a:spcBef>
                <a:spcPts val="600"/>
              </a:spcBef>
              <a:buFont typeface="Wingdings" panose="05000000000000000000" pitchFamily="2" charset="2"/>
              <a:buChar char="Ø"/>
            </a:pPr>
            <a:r>
              <a:rPr lang="en-US" altLang="en-US" sz="2600" dirty="0" smtClean="0">
                <a:latin typeface="Tahoma" panose="020B0604030504040204" pitchFamily="34" charset="0"/>
                <a:cs typeface="Tahoma" panose="020B0604030504040204" pitchFamily="34" charset="0"/>
              </a:rPr>
              <a:t>Highest and lowest values.</a:t>
            </a:r>
          </a:p>
          <a:p>
            <a:pPr marL="914400" indent="-457200" algn="just">
              <a:spcBef>
                <a:spcPts val="600"/>
              </a:spcBef>
              <a:buFont typeface="Wingdings" panose="05000000000000000000" pitchFamily="2" charset="2"/>
              <a:buChar char="Ø"/>
            </a:pPr>
            <a:r>
              <a:rPr lang="en-US" altLang="en-US" sz="2600" dirty="0" smtClean="0">
                <a:latin typeface="Tahoma" panose="020B0604030504040204" pitchFamily="34" charset="0"/>
                <a:cs typeface="Tahoma" panose="020B0604030504040204" pitchFamily="34" charset="0"/>
              </a:rPr>
              <a:t>Trends over time.</a:t>
            </a:r>
          </a:p>
          <a:p>
            <a:pPr marL="914400" indent="-457200" algn="just">
              <a:spcBef>
                <a:spcPts val="600"/>
              </a:spcBef>
              <a:buFont typeface="Wingdings" panose="05000000000000000000" pitchFamily="2" charset="2"/>
              <a:buChar char="Ø"/>
            </a:pPr>
            <a:r>
              <a:rPr lang="en-US" altLang="en-US" sz="2600" dirty="0" smtClean="0">
                <a:latin typeface="Tahoma" panose="020B0604030504040204" pitchFamily="34" charset="0"/>
                <a:cs typeface="Tahoma" panose="020B0604030504040204" pitchFamily="34" charset="0"/>
              </a:rPr>
              <a:t>Proportions.</a:t>
            </a:r>
          </a:p>
          <a:p>
            <a:pPr marL="914400" indent="-457200" algn="just">
              <a:spcBef>
                <a:spcPts val="600"/>
              </a:spcBef>
              <a:buFont typeface="Wingdings" panose="05000000000000000000" pitchFamily="2" charset="2"/>
              <a:buChar char="Ø"/>
            </a:pPr>
            <a:r>
              <a:rPr lang="en-US" altLang="en-US" sz="2600" dirty="0" smtClean="0">
                <a:latin typeface="Tahoma" panose="020B0604030504040204" pitchFamily="34" charset="0"/>
                <a:cs typeface="Tahoma" panose="020B0604030504040204" pitchFamily="34" charset="0"/>
              </a:rPr>
              <a:t>Distributions.</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648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748960" y="226303"/>
            <a:ext cx="11133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specific values of individual variables?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820316" y="1545102"/>
            <a:ext cx="8763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The simplest way of summarizing data for individual variables so that specific values can be read is to use a table (frequency distribution).</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For categorical data, the table summarizes the number of cases (frequency) in each category.</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For variables where there are likely to a large number of categories (or values for numerical data) you will need to group the data into categories the reflect your research question(s) and objectives.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7820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707785" y="184102"/>
            <a:ext cx="86373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highest and lowest values?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12"/>
            <a:ext cx="87630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Diagrams can provide visual clues, although both categorical and numerical data may need grouping. For categorical and discrete data,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 charts and pictograms are both suitable.</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Generally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 charts provide a more accurate representation and should be used for research reports, whereas pictograms convey a general impression and can be used to gain an audiences attention.</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In </a:t>
            </a:r>
            <a:r>
              <a:rPr lang="en-US" altLang="en-US" sz="2600" dirty="0" smtClean="0">
                <a:latin typeface="Tahoma" panose="020B0604030504040204" pitchFamily="34" charset="0"/>
                <a:cs typeface="Tahoma" panose="020B0604030504040204" pitchFamily="34" charset="0"/>
              </a:rPr>
              <a:t>bar </a:t>
            </a:r>
            <a:r>
              <a:rPr lang="en-US" altLang="en-US" sz="2600" dirty="0" smtClean="0">
                <a:latin typeface="Tahoma" panose="020B0604030504040204" pitchFamily="34" charset="0"/>
                <a:cs typeface="Tahoma" panose="020B0604030504040204" pitchFamily="34" charset="0"/>
              </a:rPr>
              <a:t>chart, the height or length of each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 represents the frequency of occurrence. Bars are separated by gaps, usually half the widths of the </a:t>
            </a:r>
            <a:r>
              <a:rPr lang="en-US" altLang="en-US" sz="2600" dirty="0" smtClean="0">
                <a:latin typeface="Tahoma" panose="020B0604030504040204" pitchFamily="34" charset="0"/>
                <a:cs typeface="Tahoma" panose="020B0604030504040204" pitchFamily="34" charset="0"/>
              </a:rPr>
              <a:t>bars</a:t>
            </a:r>
            <a:r>
              <a:rPr lang="en-US" altLang="en-US" sz="2600" dirty="0" smtClean="0">
                <a:latin typeface="Tahoma" panose="020B0604030504040204" pitchFamily="34" charset="0"/>
                <a:cs typeface="Tahoma" panose="020B0604030504040204" pitchFamily="34" charset="0"/>
              </a:rPr>
              <a:t>.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35188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fontScale="90000"/>
          </a:bodyPr>
          <a:lstStyle/>
          <a:p>
            <a:r>
              <a:rPr lang="en-US" dirty="0" smtClean="0"/>
              <a:t>Example of Bar diagram</a:t>
            </a:r>
            <a:endParaRPr lang="en-US" dirty="0"/>
          </a:p>
        </p:txBody>
      </p:sp>
      <p:pic>
        <p:nvPicPr>
          <p:cNvPr id="4" name="Content Placeholder 3" descr="https://upload.wikimedia.org/wikipedia/commons/3/35/Human_losses_of_world_war_two_by_countr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10" y="1447800"/>
            <a:ext cx="10667999" cy="5029200"/>
          </a:xfrm>
          <a:prstGeom prst="rect">
            <a:avLst/>
          </a:prstGeom>
          <a:noFill/>
          <a:ln>
            <a:noFill/>
          </a:ln>
        </p:spPr>
      </p:pic>
    </p:spTree>
    <p:extLst>
      <p:ext uri="{BB962C8B-B14F-4D97-AF65-F5344CB8AC3E}">
        <p14:creationId xmlns:p14="http://schemas.microsoft.com/office/powerpoint/2010/main" val="2172224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707785" y="184102"/>
            <a:ext cx="86373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highest and lowest values?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12"/>
            <a:ext cx="87630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To emphasize the relative values represented by each of the bars in a chart, the bars may be reordered in either discording or according order of the frequency of occurrence represented by each liar.</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Most researchers use a histogram to show highest and lowest values for continuous data. Prior to being drawn, data will often need to be grouped into class intervals.</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In a histogram, the area of each bar represents the frequency of occurrence and the continuous nature of the data emphasized by the absence of gaps between the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ars.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933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3" y="282575"/>
            <a:ext cx="57134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quantitative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07"/>
            <a:ext cx="8763000"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Quantitative data in raw form, that is, before these data have been processed and analyzed, convey very little meaning to most people.</a:t>
            </a:r>
          </a:p>
          <a:p>
            <a:pPr marL="457200" indent="-457200" algn="just">
              <a:spcBef>
                <a:spcPct val="50000"/>
              </a:spcBef>
            </a:pPr>
            <a:r>
              <a:rPr lang="en-US" altLang="en-US" sz="2600" dirty="0">
                <a:latin typeface="Tahoma" panose="020B0604030504040204" pitchFamily="34" charset="0"/>
                <a:cs typeface="Tahoma" panose="020B0604030504040204" pitchFamily="34" charset="0"/>
              </a:rPr>
              <a:t> T</a:t>
            </a:r>
            <a:r>
              <a:rPr lang="en-US" altLang="en-US" sz="2600" dirty="0" smtClean="0">
                <a:latin typeface="Tahoma" panose="020B0604030504040204" pitchFamily="34" charset="0"/>
                <a:cs typeface="Tahoma" panose="020B0604030504040204" pitchFamily="34" charset="0"/>
              </a:rPr>
              <a:t>hese data are processed to turn them into information by quantitative analysis techniques such as graphics, charts and statistics and help us to explore, present, describe and examine relationships and trends within our data.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526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 example histogram of the heights of 31 Black Cherry trees</a:t>
            </a:r>
          </a:p>
        </p:txBody>
      </p:sp>
      <p:pic>
        <p:nvPicPr>
          <p:cNvPr id="6" name="Content Placeholder 5" descr="https://upload.wikimedia.org/wikipedia/commons/thumb/d/d9/Black_cherry_tree_histogram.svg/220px-Black_cherry_tree_histogram.sv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1520" y="1414272"/>
            <a:ext cx="10131552" cy="4754880"/>
          </a:xfrm>
          <a:prstGeom prst="rect">
            <a:avLst/>
          </a:prstGeom>
          <a:noFill/>
          <a:ln>
            <a:noFill/>
          </a:ln>
        </p:spPr>
      </p:pic>
    </p:spTree>
    <p:extLst>
      <p:ext uri="{BB962C8B-B14F-4D97-AF65-F5344CB8AC3E}">
        <p14:creationId xmlns:p14="http://schemas.microsoft.com/office/powerpoint/2010/main" val="267301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3" y="282575"/>
            <a:ext cx="46570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a pictogram?</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07"/>
            <a:ext cx="876300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In a pictogram, each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 is replaced by a picture or series of pictures to represent the data.</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Pictures in pictograms can, like bars in </a:t>
            </a:r>
            <a:r>
              <a:rPr lang="en-US" altLang="en-US" sz="2600" dirty="0">
                <a:latin typeface="Tahoma" panose="020B0604030504040204" pitchFamily="34" charset="0"/>
                <a:cs typeface="Tahoma" panose="020B0604030504040204" pitchFamily="34" charset="0"/>
              </a:rPr>
              <a:t>b</a:t>
            </a:r>
            <a:r>
              <a:rPr lang="en-US" altLang="en-US" sz="2600" dirty="0" smtClean="0">
                <a:latin typeface="Tahoma" panose="020B0604030504040204" pitchFamily="34" charset="0"/>
                <a:cs typeface="Tahoma" panose="020B0604030504040204" pitchFamily="34" charset="0"/>
              </a:rPr>
              <a:t>ar charts and histograms, be shown in columns or horizontally. The height of the column or length of the bar made up by the pictures represents the frequency of occurrence.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763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pictograph</a:t>
            </a:r>
            <a:endParaRPr lang="en-US" dirty="0"/>
          </a:p>
        </p:txBody>
      </p:sp>
      <p:pic>
        <p:nvPicPr>
          <p:cNvPr id="4" name="Content Placeholder 3" descr="Image result for pictograph"/>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972800" cy="4953000"/>
          </a:xfrm>
          <a:prstGeom prst="rect">
            <a:avLst/>
          </a:prstGeom>
          <a:noFill/>
          <a:ln>
            <a:noFill/>
          </a:ln>
        </p:spPr>
      </p:pic>
    </p:spTree>
    <p:extLst>
      <p:ext uri="{BB962C8B-B14F-4D97-AF65-F5344CB8AC3E}">
        <p14:creationId xmlns:p14="http://schemas.microsoft.com/office/powerpoint/2010/main" val="4100963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3" y="282575"/>
            <a:ext cx="46458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a trend?</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2681502" y="2223254"/>
            <a:ext cx="685800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Trends can only be presented for variables curtaining numerical longitudinal data: The most suitable diagrams for exploring the trend is a line graph in which data values for each time period are joined with a line to represent the trend.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5827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Line Graph</a:t>
            </a:r>
            <a:endParaRPr lang="en-US" dirty="0"/>
          </a:p>
        </p:txBody>
      </p:sp>
      <p:sp>
        <p:nvSpPr>
          <p:cNvPr id="3" name="Content Placeholder 2"/>
          <p:cNvSpPr>
            <a:spLocks noGrp="1"/>
          </p:cNvSpPr>
          <p:nvPr>
            <p:ph idx="1"/>
          </p:nvPr>
        </p:nvSpPr>
        <p:spPr>
          <a:xfrm>
            <a:off x="838200" y="1560576"/>
            <a:ext cx="10515600" cy="4616387"/>
          </a:xfrm>
        </p:spPr>
        <p:txBody>
          <a:bodyPr>
            <a:normAutofit/>
          </a:bodyPr>
          <a:lstStyle/>
          <a:p>
            <a:pPr marL="0" indent="0">
              <a:buNone/>
            </a:pPr>
            <a:r>
              <a:rPr lang="en-US" sz="4000" dirty="0"/>
              <a:t>A line graph has two axes. The x-axis of a line graph shows the occurrences and the categories being compared over time and the y-axis represents the scale, which is a set of numbers that represents the data and is organized into equal intervals</a:t>
            </a:r>
          </a:p>
        </p:txBody>
      </p:sp>
    </p:spTree>
    <p:extLst>
      <p:ext uri="{BB962C8B-B14F-4D97-AF65-F5344CB8AC3E}">
        <p14:creationId xmlns:p14="http://schemas.microsoft.com/office/powerpoint/2010/main" val="394957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 Example of a Line graph</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016" y="1414272"/>
            <a:ext cx="10643616" cy="485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3" y="282575"/>
            <a:ext cx="56650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proportions?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00"/>
            <a:ext cx="8763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The most frequently used diagram to emphasize the proportion or share of occurrences is the pie chart, although bar charts have shown to give equally good results.</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A pie chart is divided into proportional segments according to the share each has of the total value.</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For numerical and some categorical data it is needed to group data prior to drawing the pie chart; as it difficult to interpret pie charts more than six segments.</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6762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dirty="0" smtClean="0"/>
              <a:t>Pie chart</a:t>
            </a:r>
            <a:endParaRPr lang="en-US" dirty="0"/>
          </a:p>
        </p:txBody>
      </p:sp>
      <p:sp>
        <p:nvSpPr>
          <p:cNvPr id="3" name="Content Placeholder 2"/>
          <p:cNvSpPr>
            <a:spLocks noGrp="1"/>
          </p:cNvSpPr>
          <p:nvPr>
            <p:ph idx="1"/>
          </p:nvPr>
        </p:nvSpPr>
        <p:spPr>
          <a:xfrm>
            <a:off x="609600" y="1066803"/>
            <a:ext cx="10972800" cy="5059363"/>
          </a:xfrm>
        </p:spPr>
        <p:txBody>
          <a:bodyPr>
            <a:normAutofit/>
          </a:bodyPr>
          <a:lstStyle/>
          <a:p>
            <a:r>
              <a:rPr lang="en-US" sz="2000" dirty="0"/>
              <a:t>A </a:t>
            </a:r>
            <a:r>
              <a:rPr lang="en-US" sz="2000" b="1" dirty="0"/>
              <a:t>pie chart</a:t>
            </a:r>
            <a:r>
              <a:rPr lang="en-US" sz="2000" dirty="0"/>
              <a:t> (or a circle </a:t>
            </a:r>
            <a:r>
              <a:rPr lang="en-US" sz="2000" b="1" dirty="0"/>
              <a:t>chart</a:t>
            </a:r>
            <a:r>
              <a:rPr lang="en-US" sz="2000" dirty="0"/>
              <a:t>) is a circular statistical graphic, which is divided into slices to illustrate numerical proportion</a:t>
            </a:r>
            <a:r>
              <a:rPr lang="en-US" sz="2000" dirty="0" smtClean="0"/>
              <a:t>.</a:t>
            </a:r>
          </a:p>
          <a:p>
            <a:r>
              <a:rPr lang="en-US" sz="2000" dirty="0" smtClean="0"/>
              <a:t> </a:t>
            </a:r>
            <a:r>
              <a:rPr lang="en-US" sz="2000" dirty="0"/>
              <a:t>In a </a:t>
            </a:r>
            <a:r>
              <a:rPr lang="en-US" sz="2000" b="1" dirty="0"/>
              <a:t>pie chart</a:t>
            </a:r>
            <a:r>
              <a:rPr lang="en-US" sz="2000" dirty="0"/>
              <a:t>, the arc length of each slice (and consequently its central angle and area), is </a:t>
            </a:r>
            <a:r>
              <a:rPr lang="en-US" sz="2000" dirty="0" smtClean="0"/>
              <a:t>proportional </a:t>
            </a:r>
            <a:r>
              <a:rPr lang="en-US" sz="2000" dirty="0"/>
              <a:t>to the quantity it represents</a:t>
            </a:r>
            <a:r>
              <a:rPr lang="en-US" sz="2800" dirty="0" smtClean="0"/>
              <a:t>.</a:t>
            </a:r>
          </a:p>
          <a:p>
            <a:r>
              <a:rPr lang="en-US" sz="2000" dirty="0" smtClean="0"/>
              <a:t>Start at 12.00 with the largest and most important </a:t>
            </a:r>
            <a:r>
              <a:rPr lang="en-US" sz="2000" dirty="0" err="1" smtClean="0"/>
              <a:t>segment,go</a:t>
            </a:r>
            <a:r>
              <a:rPr lang="en-US" sz="2000" dirty="0" smtClean="0"/>
              <a:t> clockwise in logical order, keep no. of segments 5 or at the most 7,label segments outside the circle</a:t>
            </a:r>
            <a:endParaRPr lang="en-US" sz="2000" dirty="0"/>
          </a:p>
        </p:txBody>
      </p:sp>
      <p:pic>
        <p:nvPicPr>
          <p:cNvPr id="4" name="Picture 3" descr="Image result for pie chart"/>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505200"/>
            <a:ext cx="6299200" cy="2743200"/>
          </a:xfrm>
          <a:prstGeom prst="rect">
            <a:avLst/>
          </a:prstGeom>
          <a:noFill/>
          <a:ln>
            <a:noFill/>
          </a:ln>
        </p:spPr>
      </p:pic>
    </p:spTree>
    <p:extLst>
      <p:ext uri="{BB962C8B-B14F-4D97-AF65-F5344CB8AC3E}">
        <p14:creationId xmlns:p14="http://schemas.microsoft.com/office/powerpoint/2010/main" val="1042226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267565" y="161552"/>
            <a:ext cx="7643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distribution of values?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07"/>
            <a:ext cx="8763000"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Prior to using statistical tests it is necessary to establish the distribution of values of variables curtaining numerical data. This can be seen by plotting either a frequency polygon or a histogram for continuous data or a frequency polygon or bar chart for discrete data.  </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If the diagram shows polygon or bar chart for discrete data a long tail to the night as the data are to the left and a long tail to the night are positively skewed. If convenes is true the data are negatively skewed.</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9448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267565" y="161552"/>
            <a:ext cx="7643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show distribution of values?</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2008101"/>
            <a:ext cx="8763000"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If data are equally distributed either side of the highest frequency then they are symmetrically distributed.</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A special form of the symmetric distribution, in which the data can be plotted as a bell shaped curve, is known as the normal distribution.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40884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532098" y="282575"/>
            <a:ext cx="58367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Classify quantitative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425398" y="1066812"/>
            <a:ext cx="920675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Quantitative data can be divided into two distinct groups:</a:t>
            </a:r>
          </a:p>
          <a:p>
            <a:pPr marL="571500" indent="-571500" algn="just" eaLnBrk="1" hangingPunct="1">
              <a:spcBef>
                <a:spcPct val="50000"/>
              </a:spcBef>
              <a:buFont typeface="+mj-lt"/>
              <a:buAutoNum type="romanLcPeriod"/>
            </a:pPr>
            <a:r>
              <a:rPr lang="en-US" altLang="en-US" sz="2600" dirty="0" smtClean="0">
                <a:latin typeface="Tahoma" panose="020B0604030504040204" pitchFamily="34" charset="0"/>
                <a:cs typeface="Tahoma" panose="020B0604030504040204" pitchFamily="34" charset="0"/>
              </a:rPr>
              <a:t>Categorical Data  - Data whose values cannot be measured numerically but can be either classified into sets according to the characteristics that identify or describe the variable or placed in rank order. They can further sub-divided into.</a:t>
            </a:r>
          </a:p>
          <a:p>
            <a:pPr marL="914400" indent="-457200" algn="just" eaLnBrk="1" hangingPunct="1">
              <a:spcBef>
                <a:spcPct val="50000"/>
              </a:spcBef>
              <a:buFont typeface="+mj-lt"/>
              <a:buAutoNum type="alphaLcParenR"/>
            </a:pPr>
            <a:r>
              <a:rPr lang="en-US" altLang="en-US" sz="2600" dirty="0" smtClean="0">
                <a:latin typeface="Tahoma" panose="020B0604030504040204" pitchFamily="34" charset="0"/>
                <a:cs typeface="Tahoma" panose="020B0604030504040204" pitchFamily="34" charset="0"/>
              </a:rPr>
              <a:t>Descriptive – A car manufacturer might categorize the types of cars it produces as hatchback, saloon estate. It is impossible to define the category numerically or to rank. These data simply count the number of occurrences in each category of a variable.</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017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F8F8F8"/>
                </a:solidFill>
              </a:rPr>
              <a:t>12/06/2014</a:t>
            </a:r>
          </a:p>
        </p:txBody>
      </p:sp>
      <p:sp>
        <p:nvSpPr>
          <p:cNvPr id="253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FD56365-A875-4B56-A80D-C0432052DE31}" type="slidenum">
              <a:rPr lang="en-US" altLang="en-US" sz="1400">
                <a:solidFill>
                  <a:srgbClr val="F8F8F8"/>
                </a:solidFill>
              </a:rPr>
              <a:pPr>
                <a:spcBef>
                  <a:spcPct val="0"/>
                </a:spcBef>
                <a:buFontTx/>
                <a:buNone/>
              </a:pPr>
              <a:t>30</a:t>
            </a:fld>
            <a:endParaRPr lang="en-US" altLang="en-US" sz="1400">
              <a:solidFill>
                <a:srgbClr val="F8F8F8"/>
              </a:solidFill>
            </a:endParaRPr>
          </a:p>
        </p:txBody>
      </p:sp>
      <p:sp>
        <p:nvSpPr>
          <p:cNvPr id="253956" name="Text Box 5"/>
          <p:cNvSpPr txBox="1">
            <a:spLocks noChangeArrowheads="1"/>
          </p:cNvSpPr>
          <p:nvPr/>
        </p:nvSpPr>
        <p:spPr bwMode="auto">
          <a:xfrm>
            <a:off x="1524000" y="2895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5400">
                <a:solidFill>
                  <a:srgbClr val="FF6600"/>
                </a:solidFill>
              </a:rPr>
              <a:t>Thank you</a:t>
            </a:r>
          </a:p>
        </p:txBody>
      </p:sp>
    </p:spTree>
    <p:extLst>
      <p:ext uri="{BB962C8B-B14F-4D97-AF65-F5344CB8AC3E}">
        <p14:creationId xmlns:p14="http://schemas.microsoft.com/office/powerpoint/2010/main" val="407819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532098" y="282575"/>
            <a:ext cx="58367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Classify quantitative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470649" y="1066807"/>
            <a:ext cx="1126863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b) Ranked (or ordinal) data – They are more precise form of categorical data. The relative position of each case within the data set are known. Rating or scale questions, such as where a respondent is asked to rate how strongly she or he agrees with a statement, collect ranked data.</a:t>
            </a:r>
          </a:p>
          <a:p>
            <a:pPr marL="457200" indent="-457200"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ii. Numerical data – These values are measured or counted numerically as quantitative and they are more precise than categorical data. These data can be analyzed using a far wider </a:t>
            </a:r>
            <a:r>
              <a:rPr lang="en-US" altLang="en-US" sz="2600" dirty="0">
                <a:latin typeface="Tahoma" panose="020B0604030504040204" pitchFamily="34" charset="0"/>
                <a:cs typeface="Tahoma" panose="020B0604030504040204" pitchFamily="34" charset="0"/>
              </a:rPr>
              <a:t>r</a:t>
            </a:r>
            <a:r>
              <a:rPr lang="en-US" altLang="en-US" sz="2600" dirty="0" smtClean="0">
                <a:latin typeface="Tahoma" panose="020B0604030504040204" pitchFamily="34" charset="0"/>
                <a:cs typeface="Tahoma" panose="020B0604030504040204" pitchFamily="34" charset="0"/>
              </a:rPr>
              <a:t>ange of statistics. They can be further classified into </a:t>
            </a:r>
          </a:p>
          <a:p>
            <a:pPr marL="914400" indent="-457200" algn="just" eaLnBrk="1" hangingPunct="1">
              <a:spcBef>
                <a:spcPct val="50000"/>
              </a:spcBef>
              <a:buFont typeface="+mj-lt"/>
              <a:buAutoNum type="alphaLcParenR"/>
            </a:pPr>
            <a:r>
              <a:rPr lang="en-US" altLang="en-US" sz="2600" dirty="0" smtClean="0">
                <a:latin typeface="Tahoma" panose="020B0604030504040204" pitchFamily="34" charset="0"/>
                <a:cs typeface="Tahoma" panose="020B0604030504040204" pitchFamily="34" charset="0"/>
              </a:rPr>
              <a:t>Interval data – By this you can state the difference or ‘interval’ between any two data values for a particular variable, but cannot state the relative difference. This means that values on an interval scale can meaningfully be added and subtracted, but not multiplied and divided.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732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532098" y="282575"/>
            <a:ext cx="58367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Classify quantitative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398502" y="1712270"/>
            <a:ext cx="9722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Example: Although the difference between say 20</a:t>
            </a:r>
            <a:r>
              <a:rPr lang="en-US" altLang="en-US" sz="2600" dirty="0" smtClean="0">
                <a:latin typeface="Tahoma" panose="020B0604030504040204" pitchFamily="34" charset="0"/>
                <a:cs typeface="Tahoma" panose="020B0604030504040204" pitchFamily="34" charset="0"/>
                <a:sym typeface="Symbol" panose="05050102010706020507" pitchFamily="18" charset="2"/>
              </a:rPr>
              <a:t>C and 30C is 10C it does not more that 30C is one and a half times as warm. This is because 0C does not represent a true zero.</a:t>
            </a:r>
          </a:p>
          <a:p>
            <a:pPr marL="457200" indent="-457200"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sym typeface="Symbol" panose="05050102010706020507" pitchFamily="18" charset="2"/>
              </a:rPr>
              <a:t>b) Ratio data – We can calculate the relative difference or ratio between any two data values for a variable.</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sym typeface="Symbol" panose="05050102010706020507" pitchFamily="18" charset="2"/>
              </a:rPr>
              <a:t>Example: OF a company makes profit </a:t>
            </a:r>
            <a:r>
              <a:rPr lang="en-US" altLang="en-US" sz="2600" dirty="0" err="1" smtClean="0">
                <a:latin typeface="Tahoma" panose="020B0604030504040204" pitchFamily="34" charset="0"/>
                <a:cs typeface="Tahoma" panose="020B0604030504040204" pitchFamily="34" charset="0"/>
                <a:sym typeface="Symbol" panose="05050102010706020507" pitchFamily="18" charset="2"/>
              </a:rPr>
              <a:t>Rs</a:t>
            </a:r>
            <a:r>
              <a:rPr lang="en-US" altLang="en-US" sz="2600" dirty="0" smtClean="0">
                <a:latin typeface="Tahoma" panose="020B0604030504040204" pitchFamily="34" charset="0"/>
                <a:cs typeface="Tahoma" panose="020B0604030504040204" pitchFamily="34" charset="0"/>
                <a:sym typeface="Symbol" panose="05050102010706020507" pitchFamily="18" charset="2"/>
              </a:rPr>
              <a:t>. 300,00,000 in one year and </a:t>
            </a:r>
            <a:r>
              <a:rPr lang="en-US" altLang="en-US" sz="2600" dirty="0" err="1" smtClean="0">
                <a:latin typeface="Tahoma" panose="020B0604030504040204" pitchFamily="34" charset="0"/>
                <a:cs typeface="Tahoma" panose="020B0604030504040204" pitchFamily="34" charset="0"/>
                <a:sym typeface="Symbol" panose="05050102010706020507" pitchFamily="18" charset="2"/>
              </a:rPr>
              <a:t>Rs</a:t>
            </a:r>
            <a:r>
              <a:rPr lang="en-US" altLang="en-US" sz="2600" dirty="0" smtClean="0">
                <a:latin typeface="Tahoma" panose="020B0604030504040204" pitchFamily="34" charset="0"/>
                <a:cs typeface="Tahoma" panose="020B0604030504040204" pitchFamily="34" charset="0"/>
                <a:sym typeface="Symbol" panose="05050102010706020507" pitchFamily="18" charset="2"/>
              </a:rPr>
              <a:t>. 600,00,000 the following year, we can say that profits have doubled.</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372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1514" y="53940"/>
            <a:ext cx="1216049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4000" b="1" dirty="0" smtClean="0">
                <a:latin typeface="Impact" panose="020B0806030902050204" pitchFamily="34" charset="0"/>
              </a:rPr>
              <a:t>Differentiate between continuous data and </a:t>
            </a:r>
          </a:p>
          <a:p>
            <a:pPr algn="ctr">
              <a:spcBef>
                <a:spcPct val="0"/>
              </a:spcBef>
              <a:buFontTx/>
              <a:buNone/>
            </a:pPr>
            <a:r>
              <a:rPr lang="en-GB" altLang="en-US" sz="4000" b="1" dirty="0" smtClean="0">
                <a:latin typeface="Impact" panose="020B0806030902050204" pitchFamily="34" charset="0"/>
              </a:rPr>
              <a:t>discrete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305956"/>
            <a:ext cx="8763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Continuous data can theoretically take any valve (sometimes within a restricted range) provided that you can measure them accurately enough.</a:t>
            </a:r>
          </a:p>
          <a:p>
            <a:pPr marL="520700" indent="-520700" algn="just">
              <a:spcBef>
                <a:spcPct val="50000"/>
              </a:spcBef>
              <a:buNone/>
            </a:pPr>
            <a:r>
              <a:rPr lang="en-US" altLang="en-US" sz="2600" dirty="0">
                <a:latin typeface="Tahoma" panose="020B0604030504040204" pitchFamily="34" charset="0"/>
                <a:cs typeface="Tahoma" panose="020B0604030504040204" pitchFamily="34" charset="0"/>
              </a:rPr>
              <a:t> </a:t>
            </a:r>
            <a:r>
              <a:rPr lang="en-US" altLang="en-US" sz="2600" dirty="0" smtClean="0">
                <a:latin typeface="Tahoma" panose="020B0604030504040204" pitchFamily="34" charset="0"/>
                <a:cs typeface="Tahoma" panose="020B0604030504040204" pitchFamily="34" charset="0"/>
              </a:rPr>
              <a:t>    Example: furnace temperature, delivery distance and length of service</a:t>
            </a:r>
          </a:p>
          <a:p>
            <a:pPr marL="457200" indent="-457200" algn="just">
              <a:spcBef>
                <a:spcPct val="50000"/>
              </a:spcBef>
            </a:pPr>
            <a:r>
              <a:rPr lang="en-US" altLang="en-US" sz="2600" dirty="0" smtClean="0">
                <a:latin typeface="Tahoma" panose="020B0604030504040204" pitchFamily="34" charset="0"/>
                <a:cs typeface="Tahoma" panose="020B0604030504040204" pitchFamily="34" charset="0"/>
              </a:rPr>
              <a:t>Discrete data can be measured precisely and each takes one of a finite number of values from a scale that measures changes in discrete units. These data are often are whole numbers (integers) such as the number of mobile telephones manufactured or customers served.</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1109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1" y="282575"/>
            <a:ext cx="45127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data matrix?</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707775" y="1066813"/>
            <a:ext cx="8763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All analysis software accepts data if they are entered in table format. This table is called a data matrix. Once data have been entered into your analysis software, it is usually possible to save them in a format that can be read by other software. Within a data matrix, each column usually represents a separate variable for which you have obtained data. Each matrix row curtains the variables for an individual case, that is an individual unit for which data have been obtained.</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311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787581" y="282575"/>
            <a:ext cx="35814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a:latin typeface="Impact" panose="020B0806030902050204" pitchFamily="34" charset="0"/>
              </a:rPr>
              <a:t>What is </a:t>
            </a:r>
            <a:r>
              <a:rPr lang="en-GB" altLang="en-US" sz="4000" b="1" dirty="0" smtClean="0">
                <a:latin typeface="Impact" panose="020B0806030902050204" pitchFamily="34" charset="0"/>
              </a:rPr>
              <a:t>coding?</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600199" y="1967754"/>
            <a:ext cx="8763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All data types should, with few exceptions, be recorded using numerical codes and enables you to enter the data quickly using the numeric keypad on your keyboard and with fewer errors. It also makes subsequent analyses in particular those that require re-coding of data to create new variables.</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2450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38963" y="282575"/>
            <a:ext cx="62889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000" b="1" dirty="0" smtClean="0">
                <a:latin typeface="Impact" panose="020B0806030902050204" pitchFamily="34" charset="0"/>
              </a:rPr>
              <a:t>How to code numerical data?</a:t>
            </a:r>
            <a:endParaRPr lang="en-US" altLang="en-US" sz="4000" b="1" dirty="0">
              <a:latin typeface="Impact" panose="020B0806030902050204" pitchFamily="34" charset="0"/>
            </a:endParaRPr>
          </a:p>
        </p:txBody>
      </p:sp>
      <p:sp>
        <p:nvSpPr>
          <p:cNvPr id="7" name="Rectangle 5"/>
          <p:cNvSpPr>
            <a:spLocks noChangeArrowheads="1"/>
          </p:cNvSpPr>
          <p:nvPr/>
        </p:nvSpPr>
        <p:spPr bwMode="auto">
          <a:xfrm>
            <a:off x="1801905" y="2182912"/>
            <a:ext cx="8763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Actual numbers are often used as codes for numerical data, even through this level of precision may not be required. Once you have entered your data as a matrix you can use analyses software to group or combine data to form additional variables with less detailed categories. This process is referred as re-coding.</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8194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1948</Words>
  <Application>Microsoft Office PowerPoint</Application>
  <PresentationFormat>Custom</PresentationFormat>
  <Paragraphs>104</Paragraphs>
  <Slides>30</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35" baseType="lpstr">
      <vt:lpstr>Office Theme</vt:lpstr>
      <vt:lpstr>1_Office Theme</vt:lpstr>
      <vt:lpstr>2_Office Theme</vt:lpstr>
      <vt:lpstr>3_Office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Bar diagram</vt:lpstr>
      <vt:lpstr>PowerPoint Presentation</vt:lpstr>
      <vt:lpstr>An example histogram of the heights of 31 Black Cherry trees</vt:lpstr>
      <vt:lpstr>PowerPoint Presentation</vt:lpstr>
      <vt:lpstr>An example of pictograph</vt:lpstr>
      <vt:lpstr>PowerPoint Presentation</vt:lpstr>
      <vt:lpstr>                            Line Graph</vt:lpstr>
      <vt:lpstr>           An Example of a Line graph</vt:lpstr>
      <vt:lpstr>PowerPoint Presentation</vt:lpstr>
      <vt:lpstr>Pie chart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dfv</dc:creator>
  <cp:lastModifiedBy>iiita</cp:lastModifiedBy>
  <cp:revision>21</cp:revision>
  <dcterms:created xsi:type="dcterms:W3CDTF">2017-01-25T11:43:07Z</dcterms:created>
  <dcterms:modified xsi:type="dcterms:W3CDTF">2018-04-07T16:48:04Z</dcterms:modified>
</cp:coreProperties>
</file>