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36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3E987C-D8DC-447D-A2CB-696D8A4D434F}"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129958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E987C-D8DC-447D-A2CB-696D8A4D434F}"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153256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E987C-D8DC-447D-A2CB-696D8A4D434F}"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4057611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3E987C-D8DC-447D-A2CB-696D8A4D434F}"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414569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3E987C-D8DC-447D-A2CB-696D8A4D434F}"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422565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3E987C-D8DC-447D-A2CB-696D8A4D434F}"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33785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3E987C-D8DC-447D-A2CB-696D8A4D434F}" type="datetimeFigureOut">
              <a:rPr lang="en-US" smtClean="0"/>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226774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3E987C-D8DC-447D-A2CB-696D8A4D434F}" type="datetimeFigureOut">
              <a:rPr lang="en-US" smtClean="0"/>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1961902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E987C-D8DC-447D-A2CB-696D8A4D434F}" type="datetimeFigureOut">
              <a:rPr lang="en-US" smtClean="0"/>
              <a:t>9/4/2018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21764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3E987C-D8DC-447D-A2CB-696D8A4D434F}"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42226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3E987C-D8DC-447D-A2CB-696D8A4D434F}"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AB2B3-FFA8-4880-881D-4D7732686AD4}" type="slidenum">
              <a:rPr lang="en-US" smtClean="0"/>
              <a:t>‹#›</a:t>
            </a:fld>
            <a:endParaRPr lang="en-US"/>
          </a:p>
        </p:txBody>
      </p:sp>
    </p:spTree>
    <p:extLst>
      <p:ext uri="{BB962C8B-B14F-4D97-AF65-F5344CB8AC3E}">
        <p14:creationId xmlns:p14="http://schemas.microsoft.com/office/powerpoint/2010/main" val="134882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E987C-D8DC-447D-A2CB-696D8A4D434F}" type="datetimeFigureOut">
              <a:rPr lang="en-US" smtClean="0"/>
              <a:t>9/4/2018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AB2B3-FFA8-4880-881D-4D7732686AD4}" type="slidenum">
              <a:rPr lang="en-US" smtClean="0"/>
              <a:t>‹#›</a:t>
            </a:fld>
            <a:endParaRPr lang="en-US"/>
          </a:p>
        </p:txBody>
      </p:sp>
    </p:spTree>
    <p:extLst>
      <p:ext uri="{BB962C8B-B14F-4D97-AF65-F5344CB8AC3E}">
        <p14:creationId xmlns:p14="http://schemas.microsoft.com/office/powerpoint/2010/main" val="1938060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Writing Research proposal</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A research proposal is usually written to get funds from a funding agency.</a:t>
            </a:r>
          </a:p>
          <a:p>
            <a:r>
              <a:rPr lang="en-US" dirty="0" smtClean="0"/>
              <a:t>An undergraduate  or post graduate student may also write a research proposal as class assignment.</a:t>
            </a:r>
          </a:p>
          <a:p>
            <a:r>
              <a:rPr lang="en-US" dirty="0" smtClean="0"/>
              <a:t>It should be clear , to the point and brief.</a:t>
            </a:r>
          </a:p>
          <a:p>
            <a:r>
              <a:rPr lang="en-US" dirty="0" smtClean="0"/>
              <a:t>The competition to get a grant is very tough, therefore your proposal should be “excellent” or at least “Very good”</a:t>
            </a:r>
            <a:endParaRPr lang="en-US" dirty="0"/>
          </a:p>
        </p:txBody>
      </p:sp>
    </p:spTree>
    <p:extLst>
      <p:ext uri="{BB962C8B-B14F-4D97-AF65-F5344CB8AC3E}">
        <p14:creationId xmlns:p14="http://schemas.microsoft.com/office/powerpoint/2010/main" val="3417087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Research plan &amp; Time schedule</a:t>
            </a:r>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pPr>
              <a:buFont typeface="Wingdings" panose="05000000000000000000" pitchFamily="2" charset="2"/>
              <a:buChar char="v"/>
            </a:pPr>
            <a:r>
              <a:rPr lang="en-US" sz="2000" dirty="0" smtClean="0"/>
              <a:t>Relate experiments with objectives</a:t>
            </a:r>
          </a:p>
          <a:p>
            <a:pPr>
              <a:buFont typeface="Wingdings" panose="05000000000000000000" pitchFamily="2" charset="2"/>
              <a:buChar char="v"/>
            </a:pPr>
            <a:r>
              <a:rPr lang="en-US" sz="2000" dirty="0" smtClean="0"/>
              <a:t>Describe research methodology and materials to be used</a:t>
            </a:r>
          </a:p>
          <a:p>
            <a:pPr>
              <a:buFont typeface="Wingdings" panose="05000000000000000000" pitchFamily="2" charset="2"/>
              <a:buChar char="v"/>
            </a:pPr>
            <a:r>
              <a:rPr lang="en-US" sz="2000" dirty="0" smtClean="0"/>
              <a:t>Give experimental design or statistical methods for data analysis, if needed.</a:t>
            </a:r>
          </a:p>
          <a:p>
            <a:pPr>
              <a:buFont typeface="Wingdings" panose="05000000000000000000" pitchFamily="2" charset="2"/>
              <a:buChar char="v"/>
            </a:pPr>
            <a:r>
              <a:rPr lang="en-US" sz="2000" dirty="0" smtClean="0"/>
              <a:t>Justification has to be given for choosing the materials and methods.</a:t>
            </a:r>
          </a:p>
          <a:p>
            <a:pPr>
              <a:buFont typeface="Wingdings" panose="05000000000000000000" pitchFamily="2" charset="2"/>
              <a:buChar char="v"/>
            </a:pPr>
            <a:r>
              <a:rPr lang="en-US" sz="2000" dirty="0" smtClean="0"/>
              <a:t>Brief description of methodology to be used is necessary to express the quality of the proposed work. Avoid details.</a:t>
            </a:r>
          </a:p>
          <a:p>
            <a:pPr>
              <a:buFont typeface="Wingdings" panose="05000000000000000000" pitchFamily="2" charset="2"/>
              <a:buChar char="v"/>
            </a:pPr>
            <a:r>
              <a:rPr lang="en-US" sz="2000" dirty="0" smtClean="0"/>
              <a:t>Mention about the ethical aspect of the experiments , if required.</a:t>
            </a:r>
          </a:p>
          <a:p>
            <a:pPr>
              <a:buFont typeface="Wingdings" panose="05000000000000000000" pitchFamily="2" charset="2"/>
              <a:buChar char="v"/>
            </a:pPr>
            <a:r>
              <a:rPr lang="en-US" sz="2000" dirty="0" smtClean="0"/>
              <a:t>State the facilities,  </a:t>
            </a:r>
            <a:r>
              <a:rPr lang="en-US" sz="2000" dirty="0" err="1" smtClean="0"/>
              <a:t>equipments</a:t>
            </a:r>
            <a:r>
              <a:rPr lang="en-US" sz="2000" dirty="0" smtClean="0"/>
              <a:t>  and other resources needed for the work along with what your institution can provide and what you would like to purchase from proposed funds.</a:t>
            </a:r>
          </a:p>
          <a:p>
            <a:pPr>
              <a:buFont typeface="Wingdings" panose="05000000000000000000" pitchFamily="2" charset="2"/>
              <a:buChar char="v"/>
            </a:pPr>
            <a:r>
              <a:rPr lang="en-US" sz="2000" dirty="0" smtClean="0">
                <a:solidFill>
                  <a:srgbClr val="FF0000"/>
                </a:solidFill>
              </a:rPr>
              <a:t>A time schedule for the activities to be performed and milestones to be achieved should be given as a flow chart.</a:t>
            </a:r>
          </a:p>
          <a:p>
            <a:pPr>
              <a:buFont typeface="Wingdings" panose="05000000000000000000" pitchFamily="2" charset="2"/>
              <a:buChar char="v"/>
            </a:pPr>
            <a:r>
              <a:rPr lang="en-US" sz="2000" dirty="0" smtClean="0"/>
              <a:t>The expected outputs or “deliverables” from the proposed work should be mentioned</a:t>
            </a:r>
          </a:p>
          <a:p>
            <a:endParaRPr lang="en-US" sz="2000" dirty="0" smtClean="0"/>
          </a:p>
          <a:p>
            <a:endParaRPr lang="en-US" sz="2400" dirty="0" smtClean="0"/>
          </a:p>
          <a:p>
            <a:endParaRPr lang="en-US" sz="2400" dirty="0" smtClean="0"/>
          </a:p>
          <a:p>
            <a:endParaRPr lang="en-US" dirty="0"/>
          </a:p>
        </p:txBody>
      </p:sp>
    </p:spTree>
    <p:extLst>
      <p:ext uri="{BB962C8B-B14F-4D97-AF65-F5344CB8AC3E}">
        <p14:creationId xmlns:p14="http://schemas.microsoft.com/office/powerpoint/2010/main" val="3273950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Expected outcomes</a:t>
            </a: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endParaRPr lang="en-US" dirty="0" smtClean="0"/>
          </a:p>
          <a:p>
            <a:r>
              <a:rPr lang="en-US" dirty="0" smtClean="0"/>
              <a:t>Specify the expected outcomes and possible applications of your research</a:t>
            </a:r>
          </a:p>
          <a:p>
            <a:r>
              <a:rPr lang="en-US" dirty="0" smtClean="0"/>
              <a:t>Clearly indicate whether your results will help in advancing the knowledge of the specific area or would lead to some technology , helpful to the society.</a:t>
            </a:r>
          </a:p>
          <a:p>
            <a:r>
              <a:rPr lang="en-US" dirty="0" smtClean="0"/>
              <a:t>Positive as well as negative aspects must be discussed e.g. environmental impact and economic implications.</a:t>
            </a:r>
          </a:p>
          <a:p>
            <a:r>
              <a:rPr lang="en-US" dirty="0" smtClean="0"/>
              <a:t>Implications of research may be discussed separately or described in each stage of the research plan</a:t>
            </a:r>
            <a:endParaRPr lang="en-US" dirty="0"/>
          </a:p>
        </p:txBody>
      </p:sp>
    </p:spTree>
    <p:extLst>
      <p:ext uri="{BB962C8B-B14F-4D97-AF65-F5344CB8AC3E}">
        <p14:creationId xmlns:p14="http://schemas.microsoft.com/office/powerpoint/2010/main" val="328091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Dissemination of results</a:t>
            </a:r>
            <a:endParaRPr lang="en-US" dirty="0"/>
          </a:p>
        </p:txBody>
      </p:sp>
      <p:sp>
        <p:nvSpPr>
          <p:cNvPr id="3" name="Content Placeholder 2"/>
          <p:cNvSpPr>
            <a:spLocks noGrp="1"/>
          </p:cNvSpPr>
          <p:nvPr>
            <p:ph idx="1"/>
          </p:nvPr>
        </p:nvSpPr>
        <p:spPr>
          <a:xfrm>
            <a:off x="457200" y="914400"/>
            <a:ext cx="8229600" cy="5211763"/>
          </a:xfrm>
        </p:spPr>
        <p:txBody>
          <a:bodyPr/>
          <a:lstStyle/>
          <a:p>
            <a:r>
              <a:rPr lang="en-US" dirty="0" smtClean="0"/>
              <a:t>Performing research activity is not the only objective ,but communicating it to relevant audience is equally important.</a:t>
            </a:r>
          </a:p>
          <a:p>
            <a:r>
              <a:rPr lang="en-US" dirty="0" smtClean="0"/>
              <a:t>Besides publication in scientific journals and presentations in national/international conferences, results must be communicated to industry and other associated agencies outside scientific community.</a:t>
            </a:r>
          </a:p>
          <a:p>
            <a:r>
              <a:rPr lang="en-US" dirty="0" smtClean="0"/>
              <a:t> How you will communicate your results must be included in the proposal </a:t>
            </a:r>
            <a:endParaRPr lang="en-US" dirty="0"/>
          </a:p>
        </p:txBody>
      </p:sp>
    </p:spTree>
    <p:extLst>
      <p:ext uri="{BB962C8B-B14F-4D97-AF65-F5344CB8AC3E}">
        <p14:creationId xmlns:p14="http://schemas.microsoft.com/office/powerpoint/2010/main" val="133888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Budget</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sz="2400" dirty="0" smtClean="0"/>
              <a:t>Generally a specific budget format is provided by the funding agencies, which should be followed.</a:t>
            </a:r>
          </a:p>
          <a:p>
            <a:r>
              <a:rPr lang="en-US" sz="2400" dirty="0" smtClean="0"/>
              <a:t>However, more details can be given in the text of the proposal.</a:t>
            </a:r>
          </a:p>
          <a:p>
            <a:r>
              <a:rPr lang="en-US" sz="2400" dirty="0" smtClean="0"/>
              <a:t>Budget should be realistic reflecting your research plan.</a:t>
            </a:r>
          </a:p>
          <a:p>
            <a:r>
              <a:rPr lang="en-US" sz="2400" dirty="0" smtClean="0"/>
              <a:t>Generally there are recurring and non-recurring expenses.</a:t>
            </a:r>
          </a:p>
          <a:p>
            <a:r>
              <a:rPr lang="en-US" sz="2400" dirty="0" smtClean="0"/>
              <a:t>Recurring include cost of salaries, consumables, travel, contingencies and overhead expenses etc.</a:t>
            </a:r>
          </a:p>
          <a:p>
            <a:r>
              <a:rPr lang="en-US" sz="2400" dirty="0" smtClean="0"/>
              <a:t>Non-recurring include </a:t>
            </a:r>
            <a:r>
              <a:rPr lang="en-US" sz="2400" dirty="0" err="1" smtClean="0"/>
              <a:t>equipments</a:t>
            </a:r>
            <a:r>
              <a:rPr lang="en-US" sz="2400" dirty="0" smtClean="0"/>
              <a:t> which are required specifically for the work proposed and are not available with the host institution.</a:t>
            </a:r>
          </a:p>
          <a:p>
            <a:r>
              <a:rPr lang="en-US" sz="2400" dirty="0" smtClean="0"/>
              <a:t>Proper justification must be given for each head.</a:t>
            </a:r>
          </a:p>
          <a:p>
            <a:r>
              <a:rPr lang="en-US" sz="2400" dirty="0" smtClean="0">
                <a:solidFill>
                  <a:srgbClr val="FF0000"/>
                </a:solidFill>
              </a:rPr>
              <a:t>Indicate whether your institution or other </a:t>
            </a:r>
            <a:r>
              <a:rPr lang="en-US" sz="2400" dirty="0" err="1" smtClean="0">
                <a:solidFill>
                  <a:srgbClr val="FF0000"/>
                </a:solidFill>
              </a:rPr>
              <a:t>organisations</a:t>
            </a:r>
            <a:r>
              <a:rPr lang="en-US" sz="2400" dirty="0" smtClean="0">
                <a:solidFill>
                  <a:srgbClr val="FF0000"/>
                </a:solidFill>
              </a:rPr>
              <a:t> or donors will cover part of the research costs</a:t>
            </a:r>
            <a:r>
              <a:rPr lang="en-US" sz="2400" dirty="0" smtClean="0">
                <a:solidFill>
                  <a:srgbClr val="FF0000"/>
                </a:solidFill>
              </a:rPr>
              <a:t>. This </a:t>
            </a:r>
            <a:r>
              <a:rPr lang="en-US" sz="2400" dirty="0" smtClean="0">
                <a:solidFill>
                  <a:srgbClr val="FF0000"/>
                </a:solidFill>
              </a:rPr>
              <a:t>enhances your chances of getting the research grant</a:t>
            </a:r>
          </a:p>
          <a:p>
            <a:endParaRPr lang="en-US" sz="2400" dirty="0"/>
          </a:p>
        </p:txBody>
      </p:sp>
    </p:spTree>
    <p:extLst>
      <p:ext uri="{BB962C8B-B14F-4D97-AF65-F5344CB8AC3E}">
        <p14:creationId xmlns:p14="http://schemas.microsoft.com/office/powerpoint/2010/main" val="3905829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Collaborating institutions</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Collaboration with other institutions is indicative of interdisciplinary approach and strengthens your proposal.</a:t>
            </a:r>
          </a:p>
          <a:p>
            <a:r>
              <a:rPr lang="en-US" dirty="0" smtClean="0"/>
              <a:t>Some funding agencies help in getting international collaboration</a:t>
            </a:r>
          </a:p>
          <a:p>
            <a:r>
              <a:rPr lang="en-US" dirty="0" smtClean="0"/>
              <a:t>In such cases each institutions has to certify the collaboration i.e. a MOU is signed by the heads of all institutions</a:t>
            </a:r>
          </a:p>
          <a:p>
            <a:r>
              <a:rPr lang="en-US" dirty="0" smtClean="0"/>
              <a:t>A joint progress report is submitted , to which  each partner contributes</a:t>
            </a:r>
            <a:endParaRPr lang="en-US" dirty="0"/>
          </a:p>
        </p:txBody>
      </p:sp>
    </p:spTree>
    <p:extLst>
      <p:ext uri="{BB962C8B-B14F-4D97-AF65-F5344CB8AC3E}">
        <p14:creationId xmlns:p14="http://schemas.microsoft.com/office/powerpoint/2010/main" val="2064827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Curriculum Vitae of Scientists</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r>
              <a:rPr lang="en-US" dirty="0" smtClean="0"/>
              <a:t>The purpose of giving the </a:t>
            </a:r>
            <a:r>
              <a:rPr lang="en-US" dirty="0" err="1" smtClean="0"/>
              <a:t>Cv’s</a:t>
            </a:r>
            <a:r>
              <a:rPr lang="en-US" dirty="0" smtClean="0"/>
              <a:t> is for reviewers to know the competence of the applicants in order to carry out the proposed work.</a:t>
            </a:r>
          </a:p>
          <a:p>
            <a:r>
              <a:rPr lang="en-US" dirty="0" err="1" smtClean="0"/>
              <a:t>Cv’s</a:t>
            </a:r>
            <a:r>
              <a:rPr lang="en-US" dirty="0" smtClean="0"/>
              <a:t> may be attached as appendices to the proposal</a:t>
            </a:r>
          </a:p>
          <a:p>
            <a:r>
              <a:rPr lang="en-US" dirty="0" err="1" smtClean="0"/>
              <a:t>Cv</a:t>
            </a:r>
            <a:r>
              <a:rPr lang="en-US" dirty="0" smtClean="0"/>
              <a:t> should be short and should include essentials relevant to the proposal</a:t>
            </a:r>
          </a:p>
          <a:p>
            <a:r>
              <a:rPr lang="en-US" dirty="0" smtClean="0"/>
              <a:t>Organize the information into categories e.g. personal data, academic degrees ,relevant past and present positions, awards/</a:t>
            </a:r>
            <a:r>
              <a:rPr lang="en-US" dirty="0" err="1" smtClean="0"/>
              <a:t>honours</a:t>
            </a:r>
            <a:r>
              <a:rPr lang="en-US" dirty="0" smtClean="0"/>
              <a:t>, membership of professional organizations, relevant publications ,specific skills meaningful for proposal.</a:t>
            </a:r>
          </a:p>
          <a:p>
            <a:r>
              <a:rPr lang="en-US" dirty="0" smtClean="0"/>
              <a:t>CV should not be overloaded.</a:t>
            </a:r>
            <a:endParaRPr lang="en-US" dirty="0"/>
          </a:p>
        </p:txBody>
      </p:sp>
    </p:spTree>
    <p:extLst>
      <p:ext uri="{BB962C8B-B14F-4D97-AF65-F5344CB8AC3E}">
        <p14:creationId xmlns:p14="http://schemas.microsoft.com/office/powerpoint/2010/main" val="2303877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Submitting the proposal</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Before submitting the research proposal read your draft carefully and also with the eye of a reviewer and revise it for improvement.</a:t>
            </a:r>
          </a:p>
          <a:p>
            <a:r>
              <a:rPr lang="en-US" dirty="0" smtClean="0"/>
              <a:t>Ask a colleague , specially not belonging to your specific area to read it and give suggestions.</a:t>
            </a:r>
          </a:p>
          <a:p>
            <a:r>
              <a:rPr lang="en-US" dirty="0" smtClean="0"/>
              <a:t>Finally check that all requirements have been fulfilled including appropriate signatures.</a:t>
            </a:r>
          </a:p>
          <a:p>
            <a:r>
              <a:rPr lang="en-US" dirty="0" smtClean="0"/>
              <a:t>Submit proposal within the prescribed date.</a:t>
            </a:r>
            <a:endParaRPr lang="en-US" dirty="0"/>
          </a:p>
        </p:txBody>
      </p:sp>
    </p:spTree>
    <p:extLst>
      <p:ext uri="{BB962C8B-B14F-4D97-AF65-F5344CB8AC3E}">
        <p14:creationId xmlns:p14="http://schemas.microsoft.com/office/powerpoint/2010/main" val="120424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Objectives of the proposal</a:t>
            </a:r>
            <a:endParaRPr lang="en-US" dirty="0"/>
          </a:p>
        </p:txBody>
      </p:sp>
      <p:sp>
        <p:nvSpPr>
          <p:cNvPr id="3" name="Content Placeholder 2"/>
          <p:cNvSpPr>
            <a:spLocks noGrp="1"/>
          </p:cNvSpPr>
          <p:nvPr>
            <p:ph idx="1"/>
          </p:nvPr>
        </p:nvSpPr>
        <p:spPr>
          <a:xfrm>
            <a:off x="457200" y="914400"/>
            <a:ext cx="8229600" cy="5211763"/>
          </a:xfrm>
        </p:spPr>
        <p:txBody>
          <a:bodyPr>
            <a:normAutofit fontScale="77500" lnSpcReduction="20000"/>
          </a:bodyPr>
          <a:lstStyle/>
          <a:p>
            <a:r>
              <a:rPr lang="en-US" dirty="0" smtClean="0"/>
              <a:t>It should clearly convey the objectives of the proposed work i.e. why it is important and what is the innovative idea ?</a:t>
            </a:r>
          </a:p>
          <a:p>
            <a:r>
              <a:rPr lang="en-US" dirty="0" smtClean="0"/>
              <a:t>It should be brief, focused and clear, so that the reviewers can instantly understand the objectives.</a:t>
            </a:r>
          </a:p>
          <a:p>
            <a:r>
              <a:rPr lang="en-US" dirty="0" smtClean="0"/>
              <a:t>Usually there are a large number of reviewers for any project, some may be from the specific field of the proposal, others may not be, therefore care has to be taken that all can understand it well.</a:t>
            </a:r>
          </a:p>
          <a:p>
            <a:r>
              <a:rPr lang="en-US" dirty="0" smtClean="0"/>
              <a:t>It must include enough evidence that the principal investigator and his collaborators are competent enough to carry out the work and the infrastructure available to them is satisfactory</a:t>
            </a:r>
          </a:p>
          <a:p>
            <a:r>
              <a:rPr lang="en-US" dirty="0" smtClean="0"/>
              <a:t>The planned research work should be in accordance with the goals  and purpose of the funding agency</a:t>
            </a:r>
            <a:endParaRPr lang="en-US" dirty="0"/>
          </a:p>
        </p:txBody>
      </p:sp>
    </p:spTree>
    <p:extLst>
      <p:ext uri="{BB962C8B-B14F-4D97-AF65-F5344CB8AC3E}">
        <p14:creationId xmlns:p14="http://schemas.microsoft.com/office/powerpoint/2010/main" val="317925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Essentials needed for a research proposal</a:t>
            </a:r>
            <a:endParaRPr lang="en-US" sz="3600"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Funding agencies normally have their own formats and guidelines for applying for a research grant.</a:t>
            </a:r>
          </a:p>
          <a:p>
            <a:r>
              <a:rPr lang="en-US" dirty="0" smtClean="0"/>
              <a:t>The essential requirements e.g. maximum no. of pages with font size and  line spacing , no. of copies to be submitted </a:t>
            </a:r>
            <a:r>
              <a:rPr lang="en-US" dirty="0" err="1" smtClean="0"/>
              <a:t>etc</a:t>
            </a:r>
            <a:r>
              <a:rPr lang="en-US" dirty="0" smtClean="0"/>
              <a:t> are mentioned in guidelines.</a:t>
            </a:r>
          </a:p>
          <a:p>
            <a:r>
              <a:rPr lang="en-US" dirty="0" smtClean="0"/>
              <a:t>Follow the guidelines in all details, otherwise your proposal will not be even selected for evaluation</a:t>
            </a:r>
            <a:endParaRPr lang="en-US" dirty="0"/>
          </a:p>
        </p:txBody>
      </p:sp>
    </p:spTree>
    <p:extLst>
      <p:ext uri="{BB962C8B-B14F-4D97-AF65-F5344CB8AC3E}">
        <p14:creationId xmlns:p14="http://schemas.microsoft.com/office/powerpoint/2010/main" val="239426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Essentials for writing a research proposal </a:t>
            </a:r>
            <a:endParaRPr lang="en-US" sz="3200"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dirty="0" smtClean="0"/>
              <a:t>Proposal is written on similar lines as a research paper. It should be logical, structured with appropriate headings and attractive layout.</a:t>
            </a:r>
          </a:p>
          <a:p>
            <a:r>
              <a:rPr lang="en-US" dirty="0" smtClean="0"/>
              <a:t>Define the problem and objectives , indicating what is known and what is not known.</a:t>
            </a:r>
          </a:p>
          <a:p>
            <a:r>
              <a:rPr lang="en-US" dirty="0" smtClean="0"/>
              <a:t>Material methods, time schedule and budget required are included.</a:t>
            </a:r>
          </a:p>
          <a:p>
            <a:r>
              <a:rPr lang="en-US" dirty="0" smtClean="0"/>
              <a:t>Emphasis should be on expected outcomes and not on results</a:t>
            </a:r>
          </a:p>
          <a:p>
            <a:r>
              <a:rPr lang="en-US" dirty="0" smtClean="0"/>
              <a:t>Qualifications of applicants are verified in their Curriculum  Vitae </a:t>
            </a:r>
            <a:endParaRPr lang="en-US" dirty="0"/>
          </a:p>
        </p:txBody>
      </p:sp>
    </p:spTree>
    <p:extLst>
      <p:ext uri="{BB962C8B-B14F-4D97-AF65-F5344CB8AC3E}">
        <p14:creationId xmlns:p14="http://schemas.microsoft.com/office/powerpoint/2010/main" val="4240126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Criteria used for evaluating the proposals</a:t>
            </a:r>
            <a:endParaRPr lang="en-US" sz="3600" dirty="0"/>
          </a:p>
        </p:txBody>
      </p:sp>
      <p:sp>
        <p:nvSpPr>
          <p:cNvPr id="3" name="Content Placeholder 2"/>
          <p:cNvSpPr>
            <a:spLocks noGrp="1"/>
          </p:cNvSpPr>
          <p:nvPr>
            <p:ph idx="1"/>
          </p:nvPr>
        </p:nvSpPr>
        <p:spPr>
          <a:xfrm>
            <a:off x="457200" y="914400"/>
            <a:ext cx="8229600" cy="5211763"/>
          </a:xfrm>
        </p:spPr>
        <p:txBody>
          <a:bodyPr>
            <a:normAutofit/>
          </a:bodyPr>
          <a:lstStyle/>
          <a:p>
            <a:r>
              <a:rPr lang="en-US" sz="2400" dirty="0" smtClean="0"/>
              <a:t>While writing the proposal it is wise to check the criteria which is used to evaluate the application.</a:t>
            </a:r>
          </a:p>
          <a:p>
            <a:r>
              <a:rPr lang="en-US" sz="2400" dirty="0" smtClean="0"/>
              <a:t>These criteria commonly used  are,</a:t>
            </a:r>
          </a:p>
          <a:p>
            <a:pPr marL="0" indent="0">
              <a:buNone/>
            </a:pPr>
            <a:r>
              <a:rPr lang="en-US" sz="2400" dirty="0" smtClean="0"/>
              <a:t>1. Relevance: Significance of proposed research activities in relation to the concerns and objectives of funding institution</a:t>
            </a:r>
          </a:p>
          <a:p>
            <a:pPr marL="0" indent="0">
              <a:buNone/>
            </a:pPr>
            <a:r>
              <a:rPr lang="en-US" sz="2400" dirty="0" smtClean="0"/>
              <a:t>2. Scientific quality: originality and soundness of research methodology ,realistic expected outcomes and multidisciplinary approaches</a:t>
            </a:r>
          </a:p>
          <a:p>
            <a:pPr marL="0" indent="0">
              <a:buNone/>
            </a:pPr>
            <a:r>
              <a:rPr lang="en-US" sz="2400" dirty="0" smtClean="0"/>
              <a:t>3. Competence of applicants and  infrastructure available at respective </a:t>
            </a:r>
            <a:r>
              <a:rPr lang="en-US" sz="2400" dirty="0" err="1" smtClean="0"/>
              <a:t>organisations</a:t>
            </a:r>
            <a:endParaRPr lang="en-US" sz="2400" dirty="0" smtClean="0"/>
          </a:p>
          <a:p>
            <a:pPr marL="0" indent="0">
              <a:buNone/>
            </a:pPr>
            <a:r>
              <a:rPr lang="en-US" sz="2400" dirty="0" smtClean="0"/>
              <a:t>4. Possible impact of research results</a:t>
            </a:r>
          </a:p>
          <a:p>
            <a:pPr marL="0" indent="0">
              <a:buNone/>
            </a:pPr>
            <a:r>
              <a:rPr lang="en-US" sz="2400" dirty="0" smtClean="0"/>
              <a:t>5. Budget in proportion with research plan and available funds</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a:p>
            <a:pPr marL="0" indent="0">
              <a:buNone/>
            </a:pPr>
            <a:endParaRPr lang="en-US" dirty="0"/>
          </a:p>
        </p:txBody>
      </p:sp>
    </p:spTree>
    <p:extLst>
      <p:ext uri="{BB962C8B-B14F-4D97-AF65-F5344CB8AC3E}">
        <p14:creationId xmlns:p14="http://schemas.microsoft.com/office/powerpoint/2010/main" val="4069104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b="1" dirty="0" smtClean="0"/>
              <a:t>Ten essential sections of a research proposal</a:t>
            </a:r>
            <a:endParaRPr lang="en-US" sz="3600" b="1"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pPr marL="0" indent="0">
              <a:buNone/>
            </a:pPr>
            <a:r>
              <a:rPr lang="en-US" dirty="0" smtClean="0"/>
              <a:t>1.Title </a:t>
            </a:r>
          </a:p>
          <a:p>
            <a:pPr marL="0" indent="0">
              <a:buNone/>
            </a:pPr>
            <a:r>
              <a:rPr lang="en-US" dirty="0" smtClean="0"/>
              <a:t>2.Summary</a:t>
            </a:r>
          </a:p>
          <a:p>
            <a:pPr marL="0" indent="0">
              <a:buNone/>
            </a:pPr>
            <a:r>
              <a:rPr lang="en-US" dirty="0"/>
              <a:t>3</a:t>
            </a:r>
            <a:r>
              <a:rPr lang="en-US" dirty="0" smtClean="0"/>
              <a:t>. Justification, background, objectives</a:t>
            </a:r>
          </a:p>
          <a:p>
            <a:pPr marL="0" indent="0">
              <a:buNone/>
            </a:pPr>
            <a:r>
              <a:rPr lang="en-US" dirty="0"/>
              <a:t>4</a:t>
            </a:r>
            <a:r>
              <a:rPr lang="en-US" dirty="0" smtClean="0"/>
              <a:t>. Research plan &amp; Time schedule</a:t>
            </a:r>
          </a:p>
          <a:p>
            <a:pPr marL="0" indent="0">
              <a:buNone/>
            </a:pPr>
            <a:r>
              <a:rPr lang="en-US" dirty="0" smtClean="0"/>
              <a:t>5. Expected outcomes</a:t>
            </a:r>
          </a:p>
          <a:p>
            <a:pPr marL="0" indent="0">
              <a:buNone/>
            </a:pPr>
            <a:r>
              <a:rPr lang="en-US" dirty="0"/>
              <a:t>6</a:t>
            </a:r>
            <a:r>
              <a:rPr lang="en-US" dirty="0" smtClean="0"/>
              <a:t>. Dissemination of results</a:t>
            </a:r>
          </a:p>
          <a:p>
            <a:pPr marL="0" indent="0">
              <a:buNone/>
            </a:pPr>
            <a:r>
              <a:rPr lang="en-US" dirty="0"/>
              <a:t>7</a:t>
            </a:r>
            <a:r>
              <a:rPr lang="en-US" dirty="0" smtClean="0"/>
              <a:t>. Proposed budget</a:t>
            </a:r>
          </a:p>
          <a:p>
            <a:pPr marL="0" indent="0">
              <a:buNone/>
            </a:pPr>
            <a:r>
              <a:rPr lang="en-US" dirty="0"/>
              <a:t>8</a:t>
            </a:r>
            <a:r>
              <a:rPr lang="en-US" dirty="0" smtClean="0"/>
              <a:t>. Collaborating Institutions</a:t>
            </a:r>
          </a:p>
          <a:p>
            <a:pPr marL="0" indent="0">
              <a:buNone/>
            </a:pPr>
            <a:r>
              <a:rPr lang="en-US" dirty="0"/>
              <a:t>9</a:t>
            </a:r>
            <a:r>
              <a:rPr lang="en-US" dirty="0" smtClean="0"/>
              <a:t>. Literature references</a:t>
            </a:r>
          </a:p>
          <a:p>
            <a:pPr marL="0" indent="0">
              <a:buNone/>
            </a:pPr>
            <a:r>
              <a:rPr lang="en-US" dirty="0" smtClean="0"/>
              <a:t>10. CV,s of applicants</a:t>
            </a:r>
            <a:endParaRPr lang="en-US" dirty="0"/>
          </a:p>
        </p:txBody>
      </p:sp>
    </p:spTree>
    <p:extLst>
      <p:ext uri="{BB962C8B-B14F-4D97-AF65-F5344CB8AC3E}">
        <p14:creationId xmlns:p14="http://schemas.microsoft.com/office/powerpoint/2010/main" val="302876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Title of Research Proposal</a:t>
            </a:r>
            <a:endParaRPr lang="en-US" dirty="0"/>
          </a:p>
        </p:txBody>
      </p:sp>
      <p:sp>
        <p:nvSpPr>
          <p:cNvPr id="3" name="Content Placeholder 2"/>
          <p:cNvSpPr>
            <a:spLocks noGrp="1"/>
          </p:cNvSpPr>
          <p:nvPr>
            <p:ph idx="1"/>
          </p:nvPr>
        </p:nvSpPr>
        <p:spPr>
          <a:xfrm>
            <a:off x="457200" y="1066800"/>
            <a:ext cx="8229600" cy="5059363"/>
          </a:xfrm>
        </p:spPr>
        <p:txBody>
          <a:bodyPr/>
          <a:lstStyle/>
          <a:p>
            <a:endParaRPr lang="en-US" dirty="0" smtClean="0"/>
          </a:p>
          <a:p>
            <a:r>
              <a:rPr lang="en-US" dirty="0" smtClean="0"/>
              <a:t>Title is the first thing reviewers see.</a:t>
            </a:r>
          </a:p>
          <a:p>
            <a:r>
              <a:rPr lang="en-US" dirty="0" smtClean="0"/>
              <a:t>Therefore title should be specific, concise, informative </a:t>
            </a:r>
          </a:p>
          <a:p>
            <a:r>
              <a:rPr lang="en-US" dirty="0" smtClean="0"/>
              <a:t>Title should indicate the main concept of your proposal</a:t>
            </a:r>
          </a:p>
          <a:p>
            <a:r>
              <a:rPr lang="en-US" dirty="0" smtClean="0"/>
              <a:t>The same considerations apply here  as in case of a Scientific paper.</a:t>
            </a:r>
            <a:endParaRPr lang="en-US" dirty="0"/>
          </a:p>
        </p:txBody>
      </p:sp>
    </p:spTree>
    <p:extLst>
      <p:ext uri="{BB962C8B-B14F-4D97-AF65-F5344CB8AC3E}">
        <p14:creationId xmlns:p14="http://schemas.microsoft.com/office/powerpoint/2010/main" val="413228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Summary</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dirty="0" smtClean="0"/>
              <a:t>Summary should be well written since it gives the reviewers first impression about the planned research and its importance.</a:t>
            </a:r>
          </a:p>
          <a:p>
            <a:r>
              <a:rPr lang="en-US" dirty="0" err="1" smtClean="0"/>
              <a:t>Summarise</a:t>
            </a:r>
            <a:r>
              <a:rPr lang="en-US" dirty="0" smtClean="0"/>
              <a:t> the key points ,the problem you want to address, the objectives, the significance and potential contribution of your proposal and methodology to be used in brief.</a:t>
            </a:r>
          </a:p>
          <a:p>
            <a:r>
              <a:rPr lang="en-US" dirty="0" smtClean="0"/>
              <a:t>The summary must also mention in brief  your ability to carry out this research and the resources required.</a:t>
            </a:r>
          </a:p>
          <a:p>
            <a:r>
              <a:rPr lang="en-US" dirty="0" smtClean="0"/>
              <a:t>The size of the summary should be according to the guidelines given by the sponsoring institution.</a:t>
            </a:r>
          </a:p>
          <a:p>
            <a:endParaRPr lang="en-US" dirty="0" smtClean="0"/>
          </a:p>
          <a:p>
            <a:endParaRPr lang="en-US" dirty="0"/>
          </a:p>
        </p:txBody>
      </p:sp>
    </p:spTree>
    <p:extLst>
      <p:ext uri="{BB962C8B-B14F-4D97-AF65-F5344CB8AC3E}">
        <p14:creationId xmlns:p14="http://schemas.microsoft.com/office/powerpoint/2010/main" val="211566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t>Background, objectives and justification</a:t>
            </a:r>
            <a:endParaRPr lang="en-US" sz="3200" b="1"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smtClean="0"/>
              <a:t>Define your problem and its background</a:t>
            </a:r>
          </a:p>
          <a:p>
            <a:r>
              <a:rPr lang="en-US" dirty="0" smtClean="0"/>
              <a:t>Give the significance of the proposed work and how it relates to the objectives of the funding institution.</a:t>
            </a:r>
          </a:p>
          <a:p>
            <a:r>
              <a:rPr lang="en-US" dirty="0" smtClean="0"/>
              <a:t>Give a brief introduction with references i.e. what is known and what is not known, mentioning the gaps in knowledge.</a:t>
            </a:r>
          </a:p>
          <a:p>
            <a:r>
              <a:rPr lang="en-US" dirty="0" smtClean="0">
                <a:solidFill>
                  <a:srgbClr val="FF0000"/>
                </a:solidFill>
              </a:rPr>
              <a:t>Your own work in the field may be mentioned briefly, along with the preliminary work done in the specific field of your proposal</a:t>
            </a:r>
          </a:p>
          <a:p>
            <a:r>
              <a:rPr lang="en-US" dirty="0" smtClean="0"/>
              <a:t>Emphasize what is unique and innovative in your proposal  </a:t>
            </a:r>
            <a:endParaRPr lang="en-US" dirty="0"/>
          </a:p>
        </p:txBody>
      </p:sp>
    </p:spTree>
    <p:extLst>
      <p:ext uri="{BB962C8B-B14F-4D97-AF65-F5344CB8AC3E}">
        <p14:creationId xmlns:p14="http://schemas.microsoft.com/office/powerpoint/2010/main" val="4075207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1314</Words>
  <Application>Microsoft Office PowerPoint</Application>
  <PresentationFormat>On-screen Show (4:3)</PresentationFormat>
  <Paragraphs>108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Writing Research proposal</vt:lpstr>
      <vt:lpstr>Objectives of the proposal</vt:lpstr>
      <vt:lpstr>Essentials needed for a research proposal</vt:lpstr>
      <vt:lpstr>Essentials for writing a research proposal </vt:lpstr>
      <vt:lpstr>Criteria used for evaluating the proposals</vt:lpstr>
      <vt:lpstr>Ten essential sections of a research proposal</vt:lpstr>
      <vt:lpstr>Title of Research Proposal</vt:lpstr>
      <vt:lpstr>Summary</vt:lpstr>
      <vt:lpstr>Background, objectives and justification</vt:lpstr>
      <vt:lpstr>Research plan &amp; Time schedule</vt:lpstr>
      <vt:lpstr>Expected outcomes</vt:lpstr>
      <vt:lpstr>Dissemination of results</vt:lpstr>
      <vt:lpstr>Budget</vt:lpstr>
      <vt:lpstr>Collaborating institutions</vt:lpstr>
      <vt:lpstr>Curriculum Vitae of Scientists</vt:lpstr>
      <vt:lpstr>Submitting the proposal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Research proposal</dc:title>
  <dc:creator>iiita</dc:creator>
  <cp:lastModifiedBy>iiita</cp:lastModifiedBy>
  <cp:revision>20</cp:revision>
  <dcterms:created xsi:type="dcterms:W3CDTF">2016-10-24T14:27:24Z</dcterms:created>
  <dcterms:modified xsi:type="dcterms:W3CDTF">2018-09-04T17:54:42Z</dcterms:modified>
</cp:coreProperties>
</file>