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8" r:id="rId8"/>
    <p:sldId id="262" r:id="rId9"/>
    <p:sldId id="263" r:id="rId10"/>
    <p:sldId id="264" r:id="rId11"/>
    <p:sldId id="265" r:id="rId12"/>
    <p:sldId id="266" r:id="rId13"/>
    <p:sldId id="267" r:id="rId14"/>
    <p:sldId id="268" r:id="rId15"/>
    <p:sldId id="282" r:id="rId16"/>
    <p:sldId id="269" r:id="rId17"/>
    <p:sldId id="279" r:id="rId18"/>
    <p:sldId id="270" r:id="rId19"/>
    <p:sldId id="271" r:id="rId20"/>
    <p:sldId id="272" r:id="rId21"/>
    <p:sldId id="281" r:id="rId22"/>
    <p:sldId id="273" r:id="rId23"/>
    <p:sldId id="274" r:id="rId24"/>
    <p:sldId id="280" r:id="rId25"/>
    <p:sldId id="275" r:id="rId26"/>
    <p:sldId id="283" r:id="rId27"/>
    <p:sldId id="276" r:id="rId28"/>
    <p:sldId id="27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54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686EB3-D23C-44BE-97F6-D7D1C4E5B1FE}"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8BF13-DFDD-4056-9AD3-867FFE97D4EB}" type="slidenum">
              <a:rPr lang="en-US" smtClean="0"/>
              <a:t>‹#›</a:t>
            </a:fld>
            <a:endParaRPr lang="en-US"/>
          </a:p>
        </p:txBody>
      </p:sp>
    </p:spTree>
    <p:extLst>
      <p:ext uri="{BB962C8B-B14F-4D97-AF65-F5344CB8AC3E}">
        <p14:creationId xmlns:p14="http://schemas.microsoft.com/office/powerpoint/2010/main" val="571429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86EB3-D23C-44BE-97F6-D7D1C4E5B1FE}"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8BF13-DFDD-4056-9AD3-867FFE97D4EB}" type="slidenum">
              <a:rPr lang="en-US" smtClean="0"/>
              <a:t>‹#›</a:t>
            </a:fld>
            <a:endParaRPr lang="en-US"/>
          </a:p>
        </p:txBody>
      </p:sp>
    </p:spTree>
    <p:extLst>
      <p:ext uri="{BB962C8B-B14F-4D97-AF65-F5344CB8AC3E}">
        <p14:creationId xmlns:p14="http://schemas.microsoft.com/office/powerpoint/2010/main" val="304421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86EB3-D23C-44BE-97F6-D7D1C4E5B1FE}"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8BF13-DFDD-4056-9AD3-867FFE97D4EB}" type="slidenum">
              <a:rPr lang="en-US" smtClean="0"/>
              <a:t>‹#›</a:t>
            </a:fld>
            <a:endParaRPr lang="en-US"/>
          </a:p>
        </p:txBody>
      </p:sp>
    </p:spTree>
    <p:extLst>
      <p:ext uri="{BB962C8B-B14F-4D97-AF65-F5344CB8AC3E}">
        <p14:creationId xmlns:p14="http://schemas.microsoft.com/office/powerpoint/2010/main" val="123374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86EB3-D23C-44BE-97F6-D7D1C4E5B1FE}"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8BF13-DFDD-4056-9AD3-867FFE97D4EB}" type="slidenum">
              <a:rPr lang="en-US" smtClean="0"/>
              <a:t>‹#›</a:t>
            </a:fld>
            <a:endParaRPr lang="en-US"/>
          </a:p>
        </p:txBody>
      </p:sp>
    </p:spTree>
    <p:extLst>
      <p:ext uri="{BB962C8B-B14F-4D97-AF65-F5344CB8AC3E}">
        <p14:creationId xmlns:p14="http://schemas.microsoft.com/office/powerpoint/2010/main" val="362440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686EB3-D23C-44BE-97F6-D7D1C4E5B1FE}"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8BF13-DFDD-4056-9AD3-867FFE97D4EB}" type="slidenum">
              <a:rPr lang="en-US" smtClean="0"/>
              <a:t>‹#›</a:t>
            </a:fld>
            <a:endParaRPr lang="en-US"/>
          </a:p>
        </p:txBody>
      </p:sp>
    </p:spTree>
    <p:extLst>
      <p:ext uri="{BB962C8B-B14F-4D97-AF65-F5344CB8AC3E}">
        <p14:creationId xmlns:p14="http://schemas.microsoft.com/office/powerpoint/2010/main" val="402174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686EB3-D23C-44BE-97F6-D7D1C4E5B1FE}"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8BF13-DFDD-4056-9AD3-867FFE97D4EB}" type="slidenum">
              <a:rPr lang="en-US" smtClean="0"/>
              <a:t>‹#›</a:t>
            </a:fld>
            <a:endParaRPr lang="en-US"/>
          </a:p>
        </p:txBody>
      </p:sp>
    </p:spTree>
    <p:extLst>
      <p:ext uri="{BB962C8B-B14F-4D97-AF65-F5344CB8AC3E}">
        <p14:creationId xmlns:p14="http://schemas.microsoft.com/office/powerpoint/2010/main" val="1805431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686EB3-D23C-44BE-97F6-D7D1C4E5B1FE}" type="datetimeFigureOut">
              <a:rPr lang="en-US" smtClean="0"/>
              <a:t>10/16/2018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08BF13-DFDD-4056-9AD3-867FFE97D4EB}" type="slidenum">
              <a:rPr lang="en-US" smtClean="0"/>
              <a:t>‹#›</a:t>
            </a:fld>
            <a:endParaRPr lang="en-US"/>
          </a:p>
        </p:txBody>
      </p:sp>
    </p:spTree>
    <p:extLst>
      <p:ext uri="{BB962C8B-B14F-4D97-AF65-F5344CB8AC3E}">
        <p14:creationId xmlns:p14="http://schemas.microsoft.com/office/powerpoint/2010/main" val="3368066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686EB3-D23C-44BE-97F6-D7D1C4E5B1FE}" type="datetimeFigureOut">
              <a:rPr lang="en-US" smtClean="0"/>
              <a:t>10/16/2018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08BF13-DFDD-4056-9AD3-867FFE97D4EB}" type="slidenum">
              <a:rPr lang="en-US" smtClean="0"/>
              <a:t>‹#›</a:t>
            </a:fld>
            <a:endParaRPr lang="en-US"/>
          </a:p>
        </p:txBody>
      </p:sp>
    </p:spTree>
    <p:extLst>
      <p:ext uri="{BB962C8B-B14F-4D97-AF65-F5344CB8AC3E}">
        <p14:creationId xmlns:p14="http://schemas.microsoft.com/office/powerpoint/2010/main" val="3865371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686EB3-D23C-44BE-97F6-D7D1C4E5B1FE}" type="datetimeFigureOut">
              <a:rPr lang="en-US" smtClean="0"/>
              <a:t>10/16/2018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08BF13-DFDD-4056-9AD3-867FFE97D4EB}" type="slidenum">
              <a:rPr lang="en-US" smtClean="0"/>
              <a:t>‹#›</a:t>
            </a:fld>
            <a:endParaRPr lang="en-US"/>
          </a:p>
        </p:txBody>
      </p:sp>
    </p:spTree>
    <p:extLst>
      <p:ext uri="{BB962C8B-B14F-4D97-AF65-F5344CB8AC3E}">
        <p14:creationId xmlns:p14="http://schemas.microsoft.com/office/powerpoint/2010/main" val="125818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686EB3-D23C-44BE-97F6-D7D1C4E5B1FE}"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8BF13-DFDD-4056-9AD3-867FFE97D4EB}" type="slidenum">
              <a:rPr lang="en-US" smtClean="0"/>
              <a:t>‹#›</a:t>
            </a:fld>
            <a:endParaRPr lang="en-US"/>
          </a:p>
        </p:txBody>
      </p:sp>
    </p:spTree>
    <p:extLst>
      <p:ext uri="{BB962C8B-B14F-4D97-AF65-F5344CB8AC3E}">
        <p14:creationId xmlns:p14="http://schemas.microsoft.com/office/powerpoint/2010/main" val="61690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686EB3-D23C-44BE-97F6-D7D1C4E5B1FE}"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8BF13-DFDD-4056-9AD3-867FFE97D4EB}" type="slidenum">
              <a:rPr lang="en-US" smtClean="0"/>
              <a:t>‹#›</a:t>
            </a:fld>
            <a:endParaRPr lang="en-US"/>
          </a:p>
        </p:txBody>
      </p:sp>
    </p:spTree>
    <p:extLst>
      <p:ext uri="{BB962C8B-B14F-4D97-AF65-F5344CB8AC3E}">
        <p14:creationId xmlns:p14="http://schemas.microsoft.com/office/powerpoint/2010/main" val="3462515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86EB3-D23C-44BE-97F6-D7D1C4E5B1FE}" type="datetimeFigureOut">
              <a:rPr lang="en-US" smtClean="0"/>
              <a:t>10/16/2018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8BF13-DFDD-4056-9AD3-867FFE97D4EB}" type="slidenum">
              <a:rPr lang="en-US" smtClean="0"/>
              <a:t>‹#›</a:t>
            </a:fld>
            <a:endParaRPr lang="en-US"/>
          </a:p>
        </p:txBody>
      </p:sp>
    </p:spTree>
    <p:extLst>
      <p:ext uri="{BB962C8B-B14F-4D97-AF65-F5344CB8AC3E}">
        <p14:creationId xmlns:p14="http://schemas.microsoft.com/office/powerpoint/2010/main" val="2082979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772400" cy="990599"/>
          </a:xfrm>
        </p:spPr>
        <p:txBody>
          <a:bodyPr>
            <a:normAutofit fontScale="90000"/>
          </a:bodyPr>
          <a:lstStyle/>
          <a:p>
            <a:r>
              <a:rPr lang="en-US" dirty="0" smtClean="0"/>
              <a:t>Tips for appearing in an interview for a job</a:t>
            </a:r>
            <a:endParaRPr lang="en-US" dirty="0"/>
          </a:p>
        </p:txBody>
      </p:sp>
      <p:sp>
        <p:nvSpPr>
          <p:cNvPr id="3" name="Subtitle 2"/>
          <p:cNvSpPr>
            <a:spLocks noGrp="1"/>
          </p:cNvSpPr>
          <p:nvPr>
            <p:ph type="subTitle" idx="1"/>
          </p:nvPr>
        </p:nvSpPr>
        <p:spPr>
          <a:xfrm>
            <a:off x="762000" y="1219200"/>
            <a:ext cx="7848600" cy="5486400"/>
          </a:xfrm>
        </p:spPr>
        <p:txBody>
          <a:bodyPr/>
          <a:lstStyle/>
          <a:p>
            <a:r>
              <a:rPr lang="en-US" dirty="0" smtClean="0"/>
              <a:t> </a:t>
            </a:r>
            <a:r>
              <a:rPr lang="en-US" dirty="0">
                <a:solidFill>
                  <a:srgbClr val="FF0000"/>
                </a:solidFill>
              </a:rPr>
              <a:t>Research the industry and </a:t>
            </a:r>
            <a:r>
              <a:rPr lang="en-US" dirty="0" smtClean="0">
                <a:solidFill>
                  <a:srgbClr val="FF0000"/>
                </a:solidFill>
              </a:rPr>
              <a:t>company</a:t>
            </a:r>
            <a:endParaRPr lang="en-US" dirty="0">
              <a:solidFill>
                <a:srgbClr val="FF0000"/>
              </a:solidFill>
            </a:endParaRPr>
          </a:p>
          <a:p>
            <a:pPr marL="457200" indent="-457200" algn="l">
              <a:buFont typeface="Wingdings" panose="05000000000000000000" pitchFamily="2" charset="2"/>
              <a:buChar char="q"/>
            </a:pPr>
            <a:r>
              <a:rPr lang="en-US" dirty="0">
                <a:solidFill>
                  <a:schemeClr val="tx1"/>
                </a:solidFill>
              </a:rPr>
              <a:t>An interviewer may ask how you perceive his company's position in its </a:t>
            </a:r>
            <a:r>
              <a:rPr lang="en-US" dirty="0" smtClean="0">
                <a:solidFill>
                  <a:schemeClr val="tx1"/>
                </a:solidFill>
              </a:rPr>
              <a:t>industry </a:t>
            </a:r>
          </a:p>
          <a:p>
            <a:pPr marL="457200" indent="-457200" algn="l">
              <a:buFont typeface="Wingdings" panose="05000000000000000000" pitchFamily="2" charset="2"/>
              <a:buChar char="q"/>
            </a:pPr>
            <a:r>
              <a:rPr lang="en-US" dirty="0" smtClean="0">
                <a:solidFill>
                  <a:schemeClr val="tx1"/>
                </a:solidFill>
              </a:rPr>
              <a:t>who </a:t>
            </a:r>
            <a:r>
              <a:rPr lang="en-US" dirty="0">
                <a:solidFill>
                  <a:schemeClr val="tx1"/>
                </a:solidFill>
              </a:rPr>
              <a:t>the firm's competitors </a:t>
            </a:r>
            <a:r>
              <a:rPr lang="en-US" dirty="0" smtClean="0">
                <a:solidFill>
                  <a:schemeClr val="tx1"/>
                </a:solidFill>
              </a:rPr>
              <a:t>are? </a:t>
            </a:r>
          </a:p>
          <a:p>
            <a:pPr marL="457200" indent="-457200" algn="l">
              <a:buFont typeface="Wingdings" panose="05000000000000000000" pitchFamily="2" charset="2"/>
              <a:buChar char="q"/>
            </a:pPr>
            <a:r>
              <a:rPr lang="en-US" dirty="0" smtClean="0">
                <a:solidFill>
                  <a:schemeClr val="tx1"/>
                </a:solidFill>
              </a:rPr>
              <a:t>what </a:t>
            </a:r>
            <a:r>
              <a:rPr lang="en-US" dirty="0">
                <a:solidFill>
                  <a:schemeClr val="tx1"/>
                </a:solidFill>
              </a:rPr>
              <a:t>its competitive advantages </a:t>
            </a:r>
            <a:r>
              <a:rPr lang="en-US" dirty="0" smtClean="0">
                <a:solidFill>
                  <a:schemeClr val="tx1"/>
                </a:solidFill>
              </a:rPr>
              <a:t>are? </a:t>
            </a:r>
          </a:p>
          <a:p>
            <a:pPr marL="457200" indent="-457200" algn="l">
              <a:buFont typeface="Wingdings" panose="05000000000000000000" pitchFamily="2" charset="2"/>
              <a:buChar char="q"/>
            </a:pPr>
            <a:r>
              <a:rPr lang="en-US" dirty="0" smtClean="0">
                <a:solidFill>
                  <a:schemeClr val="tx1"/>
                </a:solidFill>
              </a:rPr>
              <a:t>how </a:t>
            </a:r>
            <a:r>
              <a:rPr lang="en-US" dirty="0">
                <a:solidFill>
                  <a:schemeClr val="tx1"/>
                </a:solidFill>
              </a:rPr>
              <a:t>it should best go </a:t>
            </a:r>
            <a:r>
              <a:rPr lang="en-US" dirty="0" smtClean="0">
                <a:solidFill>
                  <a:schemeClr val="tx1"/>
                </a:solidFill>
              </a:rPr>
              <a:t>forward? </a:t>
            </a:r>
          </a:p>
          <a:p>
            <a:pPr marL="457200" indent="-457200" algn="l">
              <a:buFont typeface="Wingdings" panose="05000000000000000000" pitchFamily="2" charset="2"/>
              <a:buChar char="q"/>
            </a:pPr>
            <a:r>
              <a:rPr lang="en-US" dirty="0" smtClean="0">
                <a:solidFill>
                  <a:srgbClr val="FF0000"/>
                </a:solidFill>
              </a:rPr>
              <a:t>For </a:t>
            </a:r>
            <a:r>
              <a:rPr lang="en-US" dirty="0">
                <a:solidFill>
                  <a:srgbClr val="FF0000"/>
                </a:solidFill>
              </a:rPr>
              <a:t>this reason</a:t>
            </a:r>
            <a:r>
              <a:rPr lang="en-US" dirty="0" smtClean="0">
                <a:solidFill>
                  <a:srgbClr val="FF0000"/>
                </a:solidFill>
              </a:rPr>
              <a:t>, </a:t>
            </a:r>
            <a:r>
              <a:rPr lang="en-US" dirty="0">
                <a:solidFill>
                  <a:srgbClr val="FF0000"/>
                </a:solidFill>
              </a:rPr>
              <a:t>Focus your job search on just a </a:t>
            </a:r>
            <a:r>
              <a:rPr lang="en-US" dirty="0" smtClean="0">
                <a:solidFill>
                  <a:srgbClr val="FF0000"/>
                </a:solidFill>
              </a:rPr>
              <a:t>few selected  industries</a:t>
            </a:r>
            <a:endParaRPr lang="en-US" dirty="0">
              <a:solidFill>
                <a:srgbClr val="FF0000"/>
              </a:solidFill>
            </a:endParaRPr>
          </a:p>
        </p:txBody>
      </p:sp>
    </p:spTree>
    <p:extLst>
      <p:ext uri="{BB962C8B-B14F-4D97-AF65-F5344CB8AC3E}">
        <p14:creationId xmlns:p14="http://schemas.microsoft.com/office/powerpoint/2010/main" val="919673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200" b="1" dirty="0"/>
              <a:t>Be assertive and take responsibility for the interview.</a:t>
            </a:r>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dirty="0"/>
              <a:t>Perhaps out of the effort to be polite, some usually assertive candidates become overly passive during job interviews. </a:t>
            </a:r>
            <a:endParaRPr lang="en-US" dirty="0" smtClean="0"/>
          </a:p>
          <a:p>
            <a:r>
              <a:rPr lang="en-US" dirty="0" smtClean="0"/>
              <a:t>But </a:t>
            </a:r>
            <a:r>
              <a:rPr lang="en-US" dirty="0"/>
              <a:t>politeness doesn't equal passivity. </a:t>
            </a:r>
            <a:endParaRPr lang="en-US" dirty="0" smtClean="0"/>
          </a:p>
          <a:p>
            <a:r>
              <a:rPr lang="en-US" dirty="0" smtClean="0"/>
              <a:t>An </a:t>
            </a:r>
            <a:r>
              <a:rPr lang="en-US" dirty="0"/>
              <a:t>interview is like any other conversation – it’s a dance in which you and a partner move together, both responding to the other. </a:t>
            </a:r>
            <a:endParaRPr lang="en-US" dirty="0" smtClean="0"/>
          </a:p>
          <a:p>
            <a:r>
              <a:rPr lang="en-US" dirty="0" smtClean="0"/>
              <a:t>Don't </a:t>
            </a:r>
            <a:r>
              <a:rPr lang="en-US" dirty="0"/>
              <a:t>make the mistake of just sitting there waiting for the interviewer to ask you about that Nobel Prize you won. </a:t>
            </a:r>
            <a:endParaRPr lang="en-US" dirty="0" smtClean="0"/>
          </a:p>
          <a:p>
            <a:r>
              <a:rPr lang="en-US" dirty="0" smtClean="0"/>
              <a:t>It's </a:t>
            </a:r>
            <a:r>
              <a:rPr lang="en-US" dirty="0"/>
              <a:t>your responsibility to make sure he walks away knowing your key selling points.</a:t>
            </a:r>
          </a:p>
        </p:txBody>
      </p:sp>
    </p:spTree>
    <p:extLst>
      <p:ext uri="{BB962C8B-B14F-4D97-AF65-F5344CB8AC3E}">
        <p14:creationId xmlns:p14="http://schemas.microsoft.com/office/powerpoint/2010/main" val="3815099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a:t>Be ready to handle illegal and inappropriate questions</a:t>
            </a:r>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pPr marL="114300" marR="0" indent="-457200">
              <a:lnSpc>
                <a:spcPct val="115000"/>
              </a:lnSpc>
              <a:spcBef>
                <a:spcPts val="0"/>
              </a:spcBef>
              <a:spcAft>
                <a:spcPts val="1000"/>
              </a:spcAft>
              <a:buFont typeface="Wingdings" panose="05000000000000000000" pitchFamily="2" charset="2"/>
              <a:buChar char="q"/>
            </a:pPr>
            <a:r>
              <a:rPr lang="en-US" sz="3400" dirty="0">
                <a:ea typeface="Calibri"/>
                <a:cs typeface="Times New Roman"/>
              </a:rPr>
              <a:t>Interview questions about your race, age, gender, religion, marital status, and sexual orientation are inappropriate and in many areas illegal. </a:t>
            </a:r>
            <a:endParaRPr lang="en-US" sz="3400" dirty="0" smtClean="0">
              <a:ea typeface="Calibri"/>
              <a:cs typeface="Times New Roman"/>
            </a:endParaRPr>
          </a:p>
          <a:p>
            <a:pPr marL="114300" marR="0" indent="-457200">
              <a:lnSpc>
                <a:spcPct val="115000"/>
              </a:lnSpc>
              <a:spcBef>
                <a:spcPts val="0"/>
              </a:spcBef>
              <a:spcAft>
                <a:spcPts val="1000"/>
              </a:spcAft>
              <a:buFont typeface="Wingdings" panose="05000000000000000000" pitchFamily="2" charset="2"/>
              <a:buChar char="q"/>
            </a:pPr>
            <a:r>
              <a:rPr lang="en-US" sz="3400" dirty="0" smtClean="0">
                <a:ea typeface="Calibri"/>
                <a:cs typeface="Times New Roman"/>
              </a:rPr>
              <a:t>Nevertheless</a:t>
            </a:r>
            <a:r>
              <a:rPr lang="en-US" sz="3400" dirty="0">
                <a:ea typeface="Calibri"/>
                <a:cs typeface="Times New Roman"/>
              </a:rPr>
              <a:t>, you may get one or more of them. </a:t>
            </a:r>
            <a:endParaRPr lang="en-US" sz="3400" dirty="0" smtClean="0">
              <a:ea typeface="Calibri"/>
              <a:cs typeface="Times New Roman"/>
            </a:endParaRPr>
          </a:p>
          <a:p>
            <a:pPr marL="114300" marR="0" indent="-457200">
              <a:lnSpc>
                <a:spcPct val="115000"/>
              </a:lnSpc>
              <a:spcBef>
                <a:spcPts val="0"/>
              </a:spcBef>
              <a:spcAft>
                <a:spcPts val="1000"/>
              </a:spcAft>
              <a:buFont typeface="Wingdings" panose="05000000000000000000" pitchFamily="2" charset="2"/>
              <a:buChar char="q"/>
            </a:pPr>
            <a:r>
              <a:rPr lang="en-US" sz="3400" dirty="0" smtClean="0">
                <a:ea typeface="Calibri"/>
                <a:cs typeface="Times New Roman"/>
              </a:rPr>
              <a:t>If </a:t>
            </a:r>
            <a:r>
              <a:rPr lang="en-US" sz="3400" dirty="0">
                <a:ea typeface="Calibri"/>
                <a:cs typeface="Times New Roman"/>
              </a:rPr>
              <a:t>you do, you have a couple of options. </a:t>
            </a:r>
            <a:endParaRPr lang="en-US" sz="3400" dirty="0" smtClean="0">
              <a:ea typeface="Calibri"/>
              <a:cs typeface="Times New Roman"/>
            </a:endParaRPr>
          </a:p>
          <a:p>
            <a:pPr marL="114300" marR="0" indent="-457200">
              <a:lnSpc>
                <a:spcPct val="115000"/>
              </a:lnSpc>
              <a:spcBef>
                <a:spcPts val="0"/>
              </a:spcBef>
              <a:spcAft>
                <a:spcPts val="1000"/>
              </a:spcAft>
              <a:buFont typeface="Wingdings" panose="05000000000000000000" pitchFamily="2" charset="2"/>
              <a:buChar char="q"/>
            </a:pPr>
            <a:r>
              <a:rPr lang="en-US" sz="3400" dirty="0" smtClean="0">
                <a:ea typeface="Calibri"/>
                <a:cs typeface="Times New Roman"/>
              </a:rPr>
              <a:t>You </a:t>
            </a:r>
            <a:r>
              <a:rPr lang="en-US" sz="3400" dirty="0">
                <a:ea typeface="Calibri"/>
                <a:cs typeface="Times New Roman"/>
              </a:rPr>
              <a:t>can simply answer with a question ("I'm not sure how that's relevant to my application</a:t>
            </a:r>
            <a:r>
              <a:rPr lang="en-US" sz="3400" dirty="0" smtClean="0">
                <a:ea typeface="Calibri"/>
                <a:cs typeface="Times New Roman"/>
              </a:rPr>
              <a:t>") or </a:t>
            </a:r>
          </a:p>
          <a:p>
            <a:pPr marL="114300" marR="0" indent="-457200">
              <a:lnSpc>
                <a:spcPct val="115000"/>
              </a:lnSpc>
              <a:spcBef>
                <a:spcPts val="0"/>
              </a:spcBef>
              <a:spcAft>
                <a:spcPts val="1000"/>
              </a:spcAft>
              <a:buFont typeface="Wingdings" panose="05000000000000000000" pitchFamily="2" charset="2"/>
              <a:buChar char="q"/>
            </a:pPr>
            <a:r>
              <a:rPr lang="en-US" sz="3400" dirty="0" smtClean="0">
                <a:ea typeface="Calibri"/>
                <a:cs typeface="Times New Roman"/>
              </a:rPr>
              <a:t>You </a:t>
            </a:r>
            <a:r>
              <a:rPr lang="en-US" sz="3400" dirty="0">
                <a:ea typeface="Calibri"/>
                <a:cs typeface="Times New Roman"/>
              </a:rPr>
              <a:t>can try to answer "the question behind the question</a:t>
            </a:r>
            <a:r>
              <a:rPr lang="en-US" sz="3400" dirty="0" smtClean="0">
                <a:ea typeface="Calibri"/>
                <a:cs typeface="Times New Roman"/>
              </a:rPr>
              <a:t>":</a:t>
            </a:r>
          </a:p>
          <a:p>
            <a:pPr marL="114300" marR="0" indent="-457200">
              <a:lnSpc>
                <a:spcPct val="115000"/>
              </a:lnSpc>
              <a:spcBef>
                <a:spcPts val="0"/>
              </a:spcBef>
              <a:spcAft>
                <a:spcPts val="1000"/>
              </a:spcAft>
              <a:buFont typeface="Wingdings" panose="05000000000000000000" pitchFamily="2" charset="2"/>
              <a:buChar char="q"/>
            </a:pPr>
            <a:r>
              <a:rPr lang="en-US" sz="3400" dirty="0" smtClean="0">
                <a:ea typeface="Calibri"/>
                <a:cs typeface="Times New Roman"/>
              </a:rPr>
              <a:t> </a:t>
            </a:r>
            <a:r>
              <a:rPr lang="en-US" sz="3400" dirty="0">
                <a:ea typeface="Calibri"/>
                <a:cs typeface="Times New Roman"/>
              </a:rPr>
              <a:t>"I don't know whether I'll decide to have children in the near future, but if you're wondering if I'll be leaving my job for an extended period of time, I can say that I'm very committed to my career and frankly can't imagine giving it up."</a:t>
            </a:r>
          </a:p>
          <a:p>
            <a:endParaRPr lang="en-US" dirty="0"/>
          </a:p>
        </p:txBody>
      </p:sp>
    </p:spTree>
    <p:extLst>
      <p:ext uri="{BB962C8B-B14F-4D97-AF65-F5344CB8AC3E}">
        <p14:creationId xmlns:p14="http://schemas.microsoft.com/office/powerpoint/2010/main" val="3607645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Make your selling points clear.</a:t>
            </a:r>
          </a:p>
        </p:txBody>
      </p:sp>
      <p:sp>
        <p:nvSpPr>
          <p:cNvPr id="3" name="Content Placeholder 2"/>
          <p:cNvSpPr>
            <a:spLocks noGrp="1"/>
          </p:cNvSpPr>
          <p:nvPr>
            <p:ph idx="1"/>
          </p:nvPr>
        </p:nvSpPr>
        <p:spPr>
          <a:xfrm>
            <a:off x="457200" y="1371600"/>
            <a:ext cx="8229600" cy="4754563"/>
          </a:xfrm>
        </p:spPr>
        <p:txBody>
          <a:bodyPr>
            <a:normAutofit fontScale="92500"/>
          </a:bodyPr>
          <a:lstStyle/>
          <a:p>
            <a:pPr>
              <a:buFont typeface="Wingdings" panose="05000000000000000000" pitchFamily="2" charset="2"/>
              <a:buChar char="q"/>
            </a:pPr>
            <a:r>
              <a:rPr lang="en-US" dirty="0"/>
              <a:t>If a tree falls in the forest and no one is there to hear it, did it make a sound? </a:t>
            </a:r>
            <a:endParaRPr lang="en-US" dirty="0" smtClean="0"/>
          </a:p>
          <a:p>
            <a:pPr>
              <a:buFont typeface="Wingdings" panose="05000000000000000000" pitchFamily="2" charset="2"/>
              <a:buChar char="q"/>
            </a:pPr>
            <a:r>
              <a:rPr lang="en-US" dirty="0" smtClean="0"/>
              <a:t>More </a:t>
            </a:r>
            <a:r>
              <a:rPr lang="en-US" dirty="0"/>
              <a:t>important, if you communicate your selling points during a job interview and the interviewer doesn't get it, did you score? </a:t>
            </a:r>
            <a:endParaRPr lang="en-US" dirty="0" smtClean="0"/>
          </a:p>
          <a:p>
            <a:pPr>
              <a:buFont typeface="Wingdings" panose="05000000000000000000" pitchFamily="2" charset="2"/>
              <a:buChar char="q"/>
            </a:pPr>
            <a:r>
              <a:rPr lang="en-US" dirty="0" smtClean="0"/>
              <a:t>On </a:t>
            </a:r>
            <a:r>
              <a:rPr lang="en-US" dirty="0"/>
              <a:t>this question, the answer is clear: No! </a:t>
            </a:r>
            <a:endParaRPr lang="en-US" dirty="0" smtClean="0"/>
          </a:p>
          <a:p>
            <a:pPr>
              <a:buFont typeface="Wingdings" panose="05000000000000000000" pitchFamily="2" charset="2"/>
              <a:buChar char="q"/>
            </a:pPr>
            <a:r>
              <a:rPr lang="en-US" dirty="0" smtClean="0"/>
              <a:t>So </a:t>
            </a:r>
            <a:r>
              <a:rPr lang="en-US" dirty="0"/>
              <a:t>don't bury your selling points in long-winded stories. Instead, tell the interviewer what your selling point is first, then give the example.</a:t>
            </a:r>
          </a:p>
        </p:txBody>
      </p:sp>
    </p:spTree>
    <p:extLst>
      <p:ext uri="{BB962C8B-B14F-4D97-AF65-F5344CB8AC3E}">
        <p14:creationId xmlns:p14="http://schemas.microsoft.com/office/powerpoint/2010/main" val="1333125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Think Positive</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pPr>
              <a:buFont typeface="Wingdings" panose="05000000000000000000" pitchFamily="2" charset="2"/>
              <a:buChar char="q"/>
            </a:pPr>
            <a:r>
              <a:rPr lang="en-US" dirty="0"/>
              <a:t>No one likes a complainer, so don't dwell on negative experiences during an interview. </a:t>
            </a:r>
            <a:endParaRPr lang="en-US" dirty="0" smtClean="0"/>
          </a:p>
          <a:p>
            <a:pPr>
              <a:buFont typeface="Wingdings" panose="05000000000000000000" pitchFamily="2" charset="2"/>
              <a:buChar char="q"/>
            </a:pPr>
            <a:r>
              <a:rPr lang="en-US" dirty="0" smtClean="0"/>
              <a:t>Even </a:t>
            </a:r>
            <a:r>
              <a:rPr lang="en-US" dirty="0"/>
              <a:t>if the interviewer asks you point blank, "What courses have you liked least?" or "What did you like least about that previous job?" don't answer the question. </a:t>
            </a:r>
            <a:endParaRPr lang="en-US" dirty="0" smtClean="0"/>
          </a:p>
          <a:p>
            <a:pPr>
              <a:buFont typeface="Wingdings" panose="05000000000000000000" pitchFamily="2" charset="2"/>
              <a:buChar char="q"/>
            </a:pPr>
            <a:r>
              <a:rPr lang="en-US" dirty="0" smtClean="0"/>
              <a:t>Or </a:t>
            </a:r>
            <a:r>
              <a:rPr lang="en-US" dirty="0"/>
              <a:t>more specifically, don't answer it as it's been asked. Instead, say something like, "Well, actually I've found something about all of my classes that I've liked. </a:t>
            </a:r>
            <a:endParaRPr lang="en-US" dirty="0" smtClean="0"/>
          </a:p>
          <a:p>
            <a:pPr>
              <a:buFont typeface="Wingdings" panose="05000000000000000000" pitchFamily="2" charset="2"/>
              <a:buChar char="q"/>
            </a:pPr>
            <a:r>
              <a:rPr lang="en-US" dirty="0" smtClean="0"/>
              <a:t>For </a:t>
            </a:r>
            <a:r>
              <a:rPr lang="en-US" dirty="0"/>
              <a:t>example, although I found [class] to be very tough, I liked the fact that [positive point about the class]" or "I liked [a previous job] quite a bit, although now I know that I really want to [new job]."</a:t>
            </a:r>
          </a:p>
          <a:p>
            <a:pPr>
              <a:buFont typeface="Wingdings" panose="05000000000000000000" pitchFamily="2" charset="2"/>
              <a:buChar char="q"/>
            </a:pPr>
            <a:endParaRPr lang="en-US" dirty="0"/>
          </a:p>
          <a:p>
            <a:endParaRPr lang="en-US" dirty="0"/>
          </a:p>
        </p:txBody>
      </p:sp>
    </p:spTree>
    <p:extLst>
      <p:ext uri="{BB962C8B-B14F-4D97-AF65-F5344CB8AC3E}">
        <p14:creationId xmlns:p14="http://schemas.microsoft.com/office/powerpoint/2010/main" val="740568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Close on a positive note</a:t>
            </a: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r>
              <a:rPr lang="en-US" dirty="0"/>
              <a:t>If a salesman came to you and demonstrated his product, then thanked you for your time and walked out the door, what did he do wrong? He didn't ask you to buy it! </a:t>
            </a:r>
            <a:endParaRPr lang="en-US" dirty="0" smtClean="0"/>
          </a:p>
          <a:p>
            <a:r>
              <a:rPr lang="en-US" dirty="0" smtClean="0"/>
              <a:t>If </a:t>
            </a:r>
            <a:r>
              <a:rPr lang="en-US" dirty="0"/>
              <a:t>you get to the end of an interview and think you'd really like that job, ask for it! </a:t>
            </a:r>
            <a:endParaRPr lang="en-US" dirty="0" smtClean="0"/>
          </a:p>
          <a:p>
            <a:r>
              <a:rPr lang="en-US" dirty="0" smtClean="0"/>
              <a:t>Tell </a:t>
            </a:r>
            <a:r>
              <a:rPr lang="en-US" dirty="0"/>
              <a:t>the interviewer that you'd really, really like the job – that you were excited about it before the interview and are even more excited now, and that you're convinced you'd like to work there. </a:t>
            </a:r>
            <a:endParaRPr lang="en-US" dirty="0" smtClean="0"/>
          </a:p>
          <a:p>
            <a:r>
              <a:rPr lang="en-US" dirty="0" smtClean="0"/>
              <a:t>If </a:t>
            </a:r>
            <a:r>
              <a:rPr lang="en-US" dirty="0"/>
              <a:t>there are two equally good candidates at the end of the search – you and someone else – the interviewer will think you're more likely to accept the offer, and thus may be more inclined to make an offer to you.</a:t>
            </a:r>
          </a:p>
          <a:p>
            <a:endParaRPr lang="en-US" dirty="0"/>
          </a:p>
        </p:txBody>
      </p:sp>
    </p:spTree>
    <p:extLst>
      <p:ext uri="{BB962C8B-B14F-4D97-AF65-F5344CB8AC3E}">
        <p14:creationId xmlns:p14="http://schemas.microsoft.com/office/powerpoint/2010/main" val="312495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err="1" smtClean="0"/>
              <a:t>MYPath</a:t>
            </a:r>
            <a:r>
              <a:rPr lang="en-US" dirty="0" smtClean="0"/>
              <a:t> Career Assessment</a:t>
            </a:r>
            <a:endParaRPr lang="en-US" dirty="0"/>
          </a:p>
        </p:txBody>
      </p:sp>
      <p:sp>
        <p:nvSpPr>
          <p:cNvPr id="3" name="Content Placeholder 2"/>
          <p:cNvSpPr>
            <a:spLocks noGrp="1"/>
          </p:cNvSpPr>
          <p:nvPr>
            <p:ph idx="1"/>
          </p:nvPr>
        </p:nvSpPr>
        <p:spPr>
          <a:xfrm>
            <a:off x="457200" y="1143000"/>
            <a:ext cx="8229600" cy="5257800"/>
          </a:xfrm>
        </p:spPr>
        <p:txBody>
          <a:bodyPr>
            <a:normAutofit fontScale="77500" lnSpcReduction="20000"/>
          </a:bodyPr>
          <a:lstStyle/>
          <a:p>
            <a:endParaRPr lang="en-US" dirty="0" smtClean="0"/>
          </a:p>
          <a:p>
            <a:r>
              <a:rPr lang="en-US" dirty="0" smtClean="0"/>
              <a:t>MY </a:t>
            </a:r>
            <a:r>
              <a:rPr lang="en-US" dirty="0"/>
              <a:t>PATH  is First-of-its-Kind Social Network Designed with the Sole Purpose of Creating a Work-Ready Talent Pool</a:t>
            </a:r>
          </a:p>
          <a:p>
            <a:r>
              <a:rPr lang="en-US" dirty="0"/>
              <a:t>Some of </a:t>
            </a:r>
            <a:r>
              <a:rPr lang="en-US" dirty="0" err="1"/>
              <a:t>MyPath's</a:t>
            </a:r>
            <a:r>
              <a:rPr lang="en-US" dirty="0"/>
              <a:t> most popular offerings include free assessments developed by Harvard University professors for </a:t>
            </a:r>
            <a:r>
              <a:rPr lang="en-US" dirty="0" err="1"/>
              <a:t>CareerLeader</a:t>
            </a:r>
            <a:r>
              <a:rPr lang="en-US" dirty="0"/>
              <a:t>®, one of the industry's most respected and comprehensive business career development tools. </a:t>
            </a:r>
            <a:endParaRPr lang="en-US" dirty="0" smtClean="0"/>
          </a:p>
          <a:p>
            <a:r>
              <a:rPr lang="en-US" dirty="0" smtClean="0"/>
              <a:t>These </a:t>
            </a:r>
            <a:r>
              <a:rPr lang="en-US" dirty="0"/>
              <a:t>include a Career Themes Inventory, which evaluates the user's skills and work interests and the careers that are the best fit for these; </a:t>
            </a:r>
            <a:endParaRPr lang="en-US" dirty="0" smtClean="0"/>
          </a:p>
          <a:p>
            <a:r>
              <a:rPr lang="en-US" dirty="0" smtClean="0"/>
              <a:t>a </a:t>
            </a:r>
            <a:r>
              <a:rPr lang="en-US" dirty="0"/>
              <a:t>Career Abilities Inventory to help show the user where their strengths lie and areas to focus on for improvement; and a Career Motivation assessment that provides users with an analysis of key motivators to help them identify suitable career paths.</a:t>
            </a:r>
          </a:p>
          <a:p>
            <a:endParaRPr lang="en-US" dirty="0"/>
          </a:p>
        </p:txBody>
      </p:sp>
    </p:spTree>
    <p:extLst>
      <p:ext uri="{BB962C8B-B14F-4D97-AF65-F5344CB8AC3E}">
        <p14:creationId xmlns:p14="http://schemas.microsoft.com/office/powerpoint/2010/main" val="4168418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End on a positive note (</a:t>
            </a:r>
            <a:r>
              <a:rPr lang="en-US" dirty="0" smtClean="0"/>
              <a:t>contd.)</a:t>
            </a: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r>
              <a:rPr lang="en-US" dirty="0"/>
              <a:t>Even better, take what you've learned about yourself from your </a:t>
            </a:r>
            <a:r>
              <a:rPr lang="en-US" dirty="0" err="1"/>
              <a:t>MyPath</a:t>
            </a:r>
            <a:r>
              <a:rPr lang="en-US" dirty="0"/>
              <a:t> career assessment and use it to explain why you think this is the job for you: </a:t>
            </a:r>
            <a:endParaRPr lang="en-US" dirty="0" smtClean="0"/>
          </a:p>
          <a:p>
            <a:r>
              <a:rPr lang="en-US" dirty="0" smtClean="0"/>
              <a:t>"</a:t>
            </a:r>
            <a:r>
              <a:rPr lang="en-US" dirty="0"/>
              <a:t>I've done some careful career self-assessment, and I know that I'm most interested in [one or two of your most important career interest themes], </a:t>
            </a:r>
            <a:endParaRPr lang="en-US" dirty="0" smtClean="0"/>
          </a:p>
          <a:p>
            <a:r>
              <a:rPr lang="en-US" dirty="0" smtClean="0"/>
              <a:t>and </a:t>
            </a:r>
            <a:r>
              <a:rPr lang="en-US" dirty="0"/>
              <a:t>– correct me if I'm wrong – it seems that this position would allow me to express those interests. </a:t>
            </a:r>
            <a:endParaRPr lang="en-US" dirty="0" smtClean="0"/>
          </a:p>
          <a:p>
            <a:r>
              <a:rPr lang="en-US" dirty="0" smtClean="0"/>
              <a:t>I </a:t>
            </a:r>
            <a:r>
              <a:rPr lang="en-US" dirty="0"/>
              <a:t>also know that I'm most motivated by [two or three of your most important motivators from your </a:t>
            </a:r>
            <a:r>
              <a:rPr lang="en-US" dirty="0" err="1"/>
              <a:t>MyPath</a:t>
            </a:r>
            <a:r>
              <a:rPr lang="en-US" dirty="0"/>
              <a:t> assessment], </a:t>
            </a:r>
            <a:endParaRPr lang="en-US" dirty="0" smtClean="0"/>
          </a:p>
          <a:p>
            <a:r>
              <a:rPr lang="en-US" dirty="0" smtClean="0">
                <a:solidFill>
                  <a:srgbClr val="FF0000"/>
                </a:solidFill>
              </a:rPr>
              <a:t>and </a:t>
            </a:r>
            <a:r>
              <a:rPr lang="en-US" dirty="0">
                <a:solidFill>
                  <a:srgbClr val="FF0000"/>
                </a:solidFill>
              </a:rPr>
              <a:t>I have the sense that if I do well, I could get those rewards in this position.</a:t>
            </a:r>
          </a:p>
          <a:p>
            <a:endParaRPr lang="en-US" dirty="0"/>
          </a:p>
          <a:p>
            <a:endParaRPr lang="en-US" dirty="0"/>
          </a:p>
          <a:p>
            <a:endParaRPr lang="en-US" dirty="0"/>
          </a:p>
        </p:txBody>
      </p:sp>
    </p:spTree>
    <p:extLst>
      <p:ext uri="{BB962C8B-B14F-4D97-AF65-F5344CB8AC3E}">
        <p14:creationId xmlns:p14="http://schemas.microsoft.com/office/powerpoint/2010/main" val="190090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Positive note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pPr marL="514350" indent="-514350">
              <a:buFont typeface="+mj-lt"/>
              <a:buAutoNum type="arabicPeriod"/>
            </a:pPr>
            <a:r>
              <a:rPr lang="en-US" dirty="0" smtClean="0"/>
              <a:t>Finally</a:t>
            </a:r>
            <a:r>
              <a:rPr lang="en-US" dirty="0"/>
              <a:t>, I know that my strongest abilities are [two or three of your strongest abilities from your </a:t>
            </a:r>
            <a:r>
              <a:rPr lang="en-US" dirty="0" err="1"/>
              <a:t>MyPath</a:t>
            </a:r>
            <a:r>
              <a:rPr lang="en-US" dirty="0"/>
              <a:t> assessment], and I see those as being the abilities you most need for this position</a:t>
            </a:r>
            <a:r>
              <a:rPr lang="en-US" dirty="0" smtClean="0"/>
              <a:t>.“</a:t>
            </a:r>
          </a:p>
          <a:p>
            <a:pPr marL="514350" indent="-514350">
              <a:buFont typeface="+mj-lt"/>
              <a:buAutoNum type="arabicPeriod"/>
            </a:pPr>
            <a:r>
              <a:rPr lang="en-US" dirty="0" smtClean="0"/>
              <a:t> </a:t>
            </a:r>
            <a:r>
              <a:rPr lang="en-US" dirty="0"/>
              <a:t>If you follow this tip, you'll </a:t>
            </a:r>
            <a:r>
              <a:rPr lang="en-US" dirty="0" smtClean="0"/>
              <a:t>be</a:t>
            </a:r>
          </a:p>
          <a:p>
            <a:pPr marL="0" indent="0">
              <a:buNone/>
            </a:pPr>
            <a:r>
              <a:rPr lang="en-US" dirty="0" smtClean="0"/>
              <a:t> </a:t>
            </a:r>
            <a:r>
              <a:rPr lang="en-US" dirty="0"/>
              <a:t>(a) asking for the job, </a:t>
            </a:r>
            <a:endParaRPr lang="en-US" dirty="0" smtClean="0"/>
          </a:p>
          <a:p>
            <a:pPr marL="0" indent="0">
              <a:buNone/>
            </a:pPr>
            <a:r>
              <a:rPr lang="en-US" dirty="0" smtClean="0"/>
              <a:t>(</a:t>
            </a:r>
            <a:r>
              <a:rPr lang="en-US" dirty="0"/>
              <a:t>b) explaining why you think it's a good match, </a:t>
            </a:r>
            <a:endParaRPr lang="en-US" dirty="0" smtClean="0"/>
          </a:p>
          <a:p>
            <a:pPr marL="0" indent="0">
              <a:buNone/>
            </a:pPr>
            <a:r>
              <a:rPr lang="en-US" dirty="0" smtClean="0"/>
              <a:t>(</a:t>
            </a:r>
            <a:r>
              <a:rPr lang="en-US" dirty="0"/>
              <a:t>c) displaying your thoughtfulness and maturity, and </a:t>
            </a:r>
            <a:endParaRPr lang="en-US" dirty="0" smtClean="0"/>
          </a:p>
          <a:p>
            <a:pPr marL="0" indent="0">
              <a:buNone/>
            </a:pPr>
            <a:r>
              <a:rPr lang="en-US" dirty="0" smtClean="0"/>
              <a:t>(</a:t>
            </a:r>
            <a:r>
              <a:rPr lang="en-US" dirty="0"/>
              <a:t>d) further disarming the tug-of-war dynamic that interviewers anticipate. </a:t>
            </a:r>
            <a:endParaRPr lang="en-US" dirty="0" smtClean="0"/>
          </a:p>
          <a:p>
            <a:r>
              <a:rPr lang="en-US" dirty="0" smtClean="0">
                <a:solidFill>
                  <a:srgbClr val="FF0000"/>
                </a:solidFill>
              </a:rPr>
              <a:t>You'll </a:t>
            </a:r>
            <a:r>
              <a:rPr lang="en-US" dirty="0">
                <a:solidFill>
                  <a:srgbClr val="FF0000"/>
                </a:solidFill>
              </a:rPr>
              <a:t>be making the strongest possible "close" – and that's worth a lot!</a:t>
            </a:r>
          </a:p>
          <a:p>
            <a:endParaRPr lang="en-US" dirty="0"/>
          </a:p>
          <a:p>
            <a:endParaRPr lang="en-US" dirty="0"/>
          </a:p>
          <a:p>
            <a:endParaRPr lang="en-US" dirty="0"/>
          </a:p>
        </p:txBody>
      </p:sp>
    </p:spTree>
    <p:extLst>
      <p:ext uri="{BB962C8B-B14F-4D97-AF65-F5344CB8AC3E}">
        <p14:creationId xmlns:p14="http://schemas.microsoft.com/office/powerpoint/2010/main" val="114722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200" b="1" dirty="0"/>
              <a:t>B</a:t>
            </a:r>
            <a:r>
              <a:rPr lang="en-US" sz="3200" b="1" dirty="0" smtClean="0"/>
              <a:t>ring  </a:t>
            </a:r>
            <a:r>
              <a:rPr lang="en-US" sz="3200" b="1" dirty="0"/>
              <a:t>copy of your </a:t>
            </a:r>
            <a:r>
              <a:rPr lang="en-US" sz="3200" b="1" dirty="0" smtClean="0"/>
              <a:t>resume and publications  </a:t>
            </a:r>
            <a:r>
              <a:rPr lang="en-US" sz="3200" b="1" dirty="0"/>
              <a:t>to every interview.</a:t>
            </a:r>
          </a:p>
        </p:txBody>
      </p:sp>
      <p:sp>
        <p:nvSpPr>
          <p:cNvPr id="3" name="Content Placeholder 2"/>
          <p:cNvSpPr>
            <a:spLocks noGrp="1"/>
          </p:cNvSpPr>
          <p:nvPr>
            <p:ph idx="1"/>
          </p:nvPr>
        </p:nvSpPr>
        <p:spPr>
          <a:xfrm>
            <a:off x="457200" y="1524000"/>
            <a:ext cx="8229600" cy="4602163"/>
          </a:xfrm>
        </p:spPr>
        <p:txBody>
          <a:bodyPr/>
          <a:lstStyle/>
          <a:p>
            <a:r>
              <a:rPr lang="en-US" dirty="0"/>
              <a:t>Have a copy of your resume with you when you go to every interview. </a:t>
            </a:r>
            <a:endParaRPr lang="en-US" dirty="0" smtClean="0"/>
          </a:p>
          <a:p>
            <a:r>
              <a:rPr lang="en-US" dirty="0" smtClean="0"/>
              <a:t>If </a:t>
            </a:r>
            <a:r>
              <a:rPr lang="en-US" dirty="0"/>
              <a:t>the interviewer has misplaced </a:t>
            </a:r>
            <a:r>
              <a:rPr lang="en-US" dirty="0" smtClean="0"/>
              <a:t>your </a:t>
            </a:r>
            <a:r>
              <a:rPr lang="en-US" dirty="0"/>
              <a:t>copy, you'll save a lot of time (and embarrassment on the interviewer's part) if you can just pull your extra copy out and hand it over</a:t>
            </a:r>
            <a:r>
              <a:rPr lang="en-US" dirty="0" smtClean="0"/>
              <a:t>.</a:t>
            </a:r>
          </a:p>
          <a:p>
            <a:r>
              <a:rPr lang="en-US" dirty="0" smtClean="0"/>
              <a:t>Bring copies of your published papers</a:t>
            </a:r>
            <a:endParaRPr lang="en-US" dirty="0"/>
          </a:p>
        </p:txBody>
      </p:sp>
    </p:spTree>
    <p:extLst>
      <p:ext uri="{BB962C8B-B14F-4D97-AF65-F5344CB8AC3E}">
        <p14:creationId xmlns:p14="http://schemas.microsoft.com/office/powerpoint/2010/main" val="2193973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Don't worry about sounding "canned".</a:t>
            </a:r>
          </a:p>
        </p:txBody>
      </p:sp>
      <p:sp>
        <p:nvSpPr>
          <p:cNvPr id="3" name="Content Placeholder 2"/>
          <p:cNvSpPr>
            <a:spLocks noGrp="1"/>
          </p:cNvSpPr>
          <p:nvPr>
            <p:ph idx="1"/>
          </p:nvPr>
        </p:nvSpPr>
        <p:spPr/>
        <p:txBody>
          <a:bodyPr>
            <a:normAutofit lnSpcReduction="10000"/>
          </a:bodyPr>
          <a:lstStyle/>
          <a:p>
            <a:r>
              <a:rPr lang="en-US" dirty="0"/>
              <a:t>Some people are concerned that if they rehearse their answers, they'll sound "canned" (or overly polished or </a:t>
            </a:r>
            <a:r>
              <a:rPr lang="en-US" dirty="0" smtClean="0"/>
              <a:t>glib; fired for stupid reason) </a:t>
            </a:r>
            <a:r>
              <a:rPr lang="en-US" dirty="0"/>
              <a:t>during the interview. </a:t>
            </a:r>
            <a:endParaRPr lang="en-US" dirty="0" smtClean="0"/>
          </a:p>
          <a:p>
            <a:r>
              <a:rPr lang="en-US" dirty="0" smtClean="0"/>
              <a:t>Don't </a:t>
            </a:r>
            <a:r>
              <a:rPr lang="en-US" dirty="0"/>
              <a:t>worry. If you're well prepared, you'll sound smooth and articulate, not canned</a:t>
            </a:r>
            <a:r>
              <a:rPr lang="en-US" dirty="0" smtClean="0"/>
              <a:t>.</a:t>
            </a:r>
          </a:p>
          <a:p>
            <a:r>
              <a:rPr lang="en-US" dirty="0" smtClean="0"/>
              <a:t> </a:t>
            </a:r>
            <a:r>
              <a:rPr lang="en-US" dirty="0"/>
              <a:t>And if you're not so well prepared, the anxiety of the situation will eliminate any "canned" quality.</a:t>
            </a:r>
          </a:p>
        </p:txBody>
      </p:sp>
    </p:spTree>
    <p:extLst>
      <p:ext uri="{BB962C8B-B14F-4D97-AF65-F5344CB8AC3E}">
        <p14:creationId xmlns:p14="http://schemas.microsoft.com/office/powerpoint/2010/main" val="1813194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600" b="1" dirty="0" smtClean="0"/>
              <a:t>Enumerate </a:t>
            </a:r>
            <a:r>
              <a:rPr lang="en-US" sz="3600" b="1" dirty="0"/>
              <a:t>your "selling points" and the reasons you want the job.</a:t>
            </a:r>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r>
              <a:rPr lang="en-US" dirty="0"/>
              <a:t>Prepare to go into every interview with three to five key selling points in mind, </a:t>
            </a:r>
            <a:r>
              <a:rPr lang="en-US" dirty="0" smtClean="0"/>
              <a:t>e.g. </a:t>
            </a:r>
          </a:p>
          <a:p>
            <a:r>
              <a:rPr lang="en-US" dirty="0" smtClean="0"/>
              <a:t>what </a:t>
            </a:r>
            <a:r>
              <a:rPr lang="en-US" dirty="0"/>
              <a:t>makes you the best candidate for the position. Have an example of each selling point prepared ("I have good communication skills. For example, I persuaded an entire group to ..."). </a:t>
            </a:r>
            <a:endParaRPr lang="en-US" dirty="0" smtClean="0"/>
          </a:p>
          <a:p>
            <a:r>
              <a:rPr lang="en-US" dirty="0" smtClean="0"/>
              <a:t>And </a:t>
            </a:r>
            <a:r>
              <a:rPr lang="en-US" dirty="0"/>
              <a:t>be prepared to tell the interviewer why you want that job – </a:t>
            </a:r>
            <a:r>
              <a:rPr lang="en-US" dirty="0" smtClean="0"/>
              <a:t>i.e., </a:t>
            </a:r>
          </a:p>
          <a:p>
            <a:r>
              <a:rPr lang="en-US" dirty="0" smtClean="0"/>
              <a:t>what </a:t>
            </a:r>
            <a:r>
              <a:rPr lang="en-US" dirty="0"/>
              <a:t>interests you about </a:t>
            </a:r>
            <a:r>
              <a:rPr lang="en-US" dirty="0" smtClean="0"/>
              <a:t>it ?</a:t>
            </a:r>
          </a:p>
          <a:p>
            <a:r>
              <a:rPr lang="en-US" dirty="0" smtClean="0"/>
              <a:t>what </a:t>
            </a:r>
            <a:r>
              <a:rPr lang="en-US" dirty="0"/>
              <a:t>rewards it offers that you find valuable, and what abilities it requires that you </a:t>
            </a:r>
            <a:r>
              <a:rPr lang="en-US" dirty="0" smtClean="0"/>
              <a:t>possess </a:t>
            </a:r>
          </a:p>
          <a:p>
            <a:r>
              <a:rPr lang="en-US" dirty="0" smtClean="0">
                <a:solidFill>
                  <a:srgbClr val="FF0000"/>
                </a:solidFill>
              </a:rPr>
              <a:t>If </a:t>
            </a:r>
            <a:r>
              <a:rPr lang="en-US" dirty="0">
                <a:solidFill>
                  <a:srgbClr val="FF0000"/>
                </a:solidFill>
              </a:rPr>
              <a:t>an interviewer doesn't think you're really, really interested in the job, he or she won't give you an offer – no matter how good you are!</a:t>
            </a:r>
          </a:p>
        </p:txBody>
      </p:sp>
    </p:spTree>
    <p:extLst>
      <p:ext uri="{BB962C8B-B14F-4D97-AF65-F5344CB8AC3E}">
        <p14:creationId xmlns:p14="http://schemas.microsoft.com/office/powerpoint/2010/main" val="2020761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Make the most of the "Tell me about yourself" question.</a:t>
            </a:r>
          </a:p>
        </p:txBody>
      </p:sp>
      <p:sp>
        <p:nvSpPr>
          <p:cNvPr id="3" name="Content Placeholder 2"/>
          <p:cNvSpPr>
            <a:spLocks noGrp="1"/>
          </p:cNvSpPr>
          <p:nvPr>
            <p:ph idx="1"/>
          </p:nvPr>
        </p:nvSpPr>
        <p:spPr>
          <a:xfrm>
            <a:off x="457200" y="1524000"/>
            <a:ext cx="8229600" cy="4602163"/>
          </a:xfrm>
        </p:spPr>
        <p:txBody>
          <a:bodyPr>
            <a:normAutofit fontScale="92500" lnSpcReduction="10000"/>
          </a:bodyPr>
          <a:lstStyle/>
          <a:p>
            <a:r>
              <a:rPr lang="en-US" dirty="0"/>
              <a:t>Many interviewers begin interviews with this question. So how should you respond? </a:t>
            </a:r>
            <a:endParaRPr lang="en-US" dirty="0" smtClean="0"/>
          </a:p>
          <a:p>
            <a:r>
              <a:rPr lang="en-US" dirty="0" smtClean="0"/>
              <a:t>You </a:t>
            </a:r>
            <a:r>
              <a:rPr lang="en-US" dirty="0"/>
              <a:t>can go into a story about where you were born, what your parents do, how many brothers and sisters and </a:t>
            </a:r>
            <a:r>
              <a:rPr lang="en-US" dirty="0" smtClean="0"/>
              <a:t> pets you </a:t>
            </a:r>
            <a:r>
              <a:rPr lang="en-US" dirty="0"/>
              <a:t>have, and that's okay. </a:t>
            </a:r>
            <a:endParaRPr lang="en-US" dirty="0" smtClean="0"/>
          </a:p>
          <a:p>
            <a:r>
              <a:rPr lang="en-US" dirty="0" smtClean="0"/>
              <a:t>Consider </a:t>
            </a:r>
            <a:r>
              <a:rPr lang="en-US" dirty="0"/>
              <a:t>responding to this question with something like: </a:t>
            </a:r>
            <a:endParaRPr lang="en-US" dirty="0" smtClean="0"/>
          </a:p>
          <a:p>
            <a:r>
              <a:rPr lang="en-US" dirty="0" smtClean="0"/>
              <a:t>"</a:t>
            </a:r>
            <a:r>
              <a:rPr lang="en-US" dirty="0"/>
              <a:t>Well, obviously I could tell you about lots of things, and if I'm missing what you want, please let me know. </a:t>
            </a:r>
            <a:endParaRPr lang="en-US" dirty="0" smtClean="0"/>
          </a:p>
          <a:p>
            <a:endParaRPr lang="en-US" dirty="0"/>
          </a:p>
          <a:p>
            <a:endParaRPr lang="en-US" dirty="0"/>
          </a:p>
        </p:txBody>
      </p:sp>
    </p:spTree>
    <p:extLst>
      <p:ext uri="{BB962C8B-B14F-4D97-AF65-F5344CB8AC3E}">
        <p14:creationId xmlns:p14="http://schemas.microsoft.com/office/powerpoint/2010/main" val="2448408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endParaRPr lang="en-US" dirty="0" smtClean="0"/>
          </a:p>
          <a:p>
            <a:r>
              <a:rPr lang="en-US" dirty="0" smtClean="0"/>
              <a:t>But </a:t>
            </a:r>
            <a:r>
              <a:rPr lang="en-US" dirty="0"/>
              <a:t>the three things I think are most important for you to know about me are [your selling points]. </a:t>
            </a:r>
          </a:p>
          <a:p>
            <a:r>
              <a:rPr lang="en-US" dirty="0"/>
              <a:t>I can expand on those a little if you'd like." Interviewers will always say, "Sure, go ahead." </a:t>
            </a:r>
          </a:p>
          <a:p>
            <a:r>
              <a:rPr lang="en-US" dirty="0"/>
              <a:t>Then you say, "Well, regarding the first point, [give your example]. And when I was working for [company], I [example of another selling point]." Etc. This strategy enables you to focus the first 10-15 minutes of the interview on all of your key selling points. </a:t>
            </a:r>
          </a:p>
          <a:p>
            <a:pPr marL="0" indent="0">
              <a:buNone/>
            </a:pPr>
            <a:r>
              <a:rPr lang="en-US" dirty="0" smtClean="0">
                <a:solidFill>
                  <a:srgbClr val="FF0000"/>
                </a:solidFill>
              </a:rPr>
              <a:t>     The </a:t>
            </a:r>
            <a:r>
              <a:rPr lang="en-US" dirty="0">
                <a:solidFill>
                  <a:srgbClr val="FF0000"/>
                </a:solidFill>
              </a:rPr>
              <a:t>"Tell me about yourself" question is a golden </a:t>
            </a:r>
            <a:r>
              <a:rPr lang="en-US" dirty="0" smtClean="0">
                <a:solidFill>
                  <a:srgbClr val="FF0000"/>
                </a:solidFill>
              </a:rPr>
              <a:t>   </a:t>
            </a:r>
          </a:p>
          <a:p>
            <a:pPr marL="0" indent="0">
              <a:buNone/>
            </a:pPr>
            <a:r>
              <a:rPr lang="en-US" dirty="0">
                <a:solidFill>
                  <a:srgbClr val="FF0000"/>
                </a:solidFill>
              </a:rPr>
              <a:t> </a:t>
            </a:r>
            <a:r>
              <a:rPr lang="en-US" dirty="0" smtClean="0">
                <a:solidFill>
                  <a:srgbClr val="FF0000"/>
                </a:solidFill>
              </a:rPr>
              <a:t>    opportunity</a:t>
            </a:r>
            <a:r>
              <a:rPr lang="en-US" dirty="0">
                <a:solidFill>
                  <a:srgbClr val="FF0000"/>
                </a:solidFill>
              </a:rPr>
              <a:t>. Don't miss it!</a:t>
            </a:r>
          </a:p>
          <a:p>
            <a:endParaRPr lang="en-US" dirty="0"/>
          </a:p>
        </p:txBody>
      </p:sp>
    </p:spTree>
    <p:extLst>
      <p:ext uri="{BB962C8B-B14F-4D97-AF65-F5344CB8AC3E}">
        <p14:creationId xmlns:p14="http://schemas.microsoft.com/office/powerpoint/2010/main" val="1919125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Speak in  </a:t>
            </a:r>
            <a:r>
              <a:rPr lang="en-US" dirty="0"/>
              <a:t>the right body language.</a:t>
            </a: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a:t>Dress appropriately, make eye contact, give a firm handshake, have good posture, speak clearly, and don't wear perfume or cologne! </a:t>
            </a:r>
            <a:endParaRPr lang="en-US" dirty="0" smtClean="0"/>
          </a:p>
          <a:p>
            <a:r>
              <a:rPr lang="en-US" dirty="0" smtClean="0"/>
              <a:t>Sometimes </a:t>
            </a:r>
            <a:r>
              <a:rPr lang="en-US" dirty="0"/>
              <a:t>interview locations are small rooms that may lack good air circulation. </a:t>
            </a:r>
            <a:endParaRPr lang="en-US" dirty="0" smtClean="0"/>
          </a:p>
          <a:p>
            <a:r>
              <a:rPr lang="en-US" dirty="0" smtClean="0"/>
              <a:t>You </a:t>
            </a:r>
            <a:r>
              <a:rPr lang="en-US" dirty="0"/>
              <a:t>want the interviewer paying attention to your job qualifications -- not passing out because you've come in wearing Chanel No. 5 and the candidate before you was doused with Brut, and the two have mixed to form a poisonous gas that results in you not getting an offer!</a:t>
            </a:r>
          </a:p>
          <a:p>
            <a:endParaRPr lang="en-US" dirty="0"/>
          </a:p>
        </p:txBody>
      </p:sp>
    </p:spTree>
    <p:extLst>
      <p:ext uri="{BB962C8B-B14F-4D97-AF65-F5344CB8AC3E}">
        <p14:creationId xmlns:p14="http://schemas.microsoft.com/office/powerpoint/2010/main" val="3235993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600" b="1" dirty="0"/>
              <a:t>Be ready for "behavior-based" interviews".</a:t>
            </a:r>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dirty="0"/>
              <a:t>One of the most common interview styles today is to ask people to describe experiences they have had that demonstrate behaviors that the company thinks are important for a particular position. </a:t>
            </a:r>
            <a:endParaRPr lang="en-US" dirty="0" smtClean="0"/>
          </a:p>
          <a:p>
            <a:endParaRPr lang="en-US" dirty="0" smtClean="0"/>
          </a:p>
          <a:p>
            <a:r>
              <a:rPr lang="en-US" dirty="0" smtClean="0"/>
              <a:t>You </a:t>
            </a:r>
            <a:r>
              <a:rPr lang="en-US" dirty="0"/>
              <a:t>might be asked to talk about a time when you made an unpopular decision, displayed a high level of persistence, or made a decision under time pressure and with limited </a:t>
            </a:r>
            <a:r>
              <a:rPr lang="en-US" dirty="0" smtClean="0"/>
              <a:t>information.</a:t>
            </a:r>
            <a:endParaRPr lang="en-US" dirty="0"/>
          </a:p>
          <a:p>
            <a:endParaRPr lang="en-US" dirty="0"/>
          </a:p>
        </p:txBody>
      </p:sp>
    </p:spTree>
    <p:extLst>
      <p:ext uri="{BB962C8B-B14F-4D97-AF65-F5344CB8AC3E}">
        <p14:creationId xmlns:p14="http://schemas.microsoft.com/office/powerpoint/2010/main" val="684557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smtClean="0"/>
              <a:t>Behaviour</a:t>
            </a:r>
            <a:r>
              <a:rPr lang="en-US" dirty="0" smtClean="0"/>
              <a:t> based interview</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r>
              <a:rPr lang="en-US" dirty="0"/>
              <a:t>Step 1 is to anticipate the behaviors this hiring manager is likely to be looking for. </a:t>
            </a:r>
          </a:p>
          <a:p>
            <a:r>
              <a:rPr lang="en-US" dirty="0"/>
              <a:t>Step 2 is to identify at least one example of when you demonstrated each behavior. </a:t>
            </a:r>
          </a:p>
          <a:p>
            <a:r>
              <a:rPr lang="en-US" dirty="0"/>
              <a:t>Step 3 is to prepare a story for each example. Many people recommend using SAR (Situation-Action-Result) as a model for the story. </a:t>
            </a:r>
          </a:p>
          <a:p>
            <a:r>
              <a:rPr lang="en-US" dirty="0"/>
              <a:t>Step 4 is to practice telling the story. Also, make sure to review your resume before the interview with this kind of format in mind; this can help you to remember examples of behaviors you may not have anticipated in advance.</a:t>
            </a:r>
          </a:p>
        </p:txBody>
      </p:sp>
    </p:spTree>
    <p:extLst>
      <p:ext uri="{BB962C8B-B14F-4D97-AF65-F5344CB8AC3E}">
        <p14:creationId xmlns:p14="http://schemas.microsoft.com/office/powerpoint/2010/main" val="1589183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Send thank-you notes.</a:t>
            </a:r>
          </a:p>
        </p:txBody>
      </p:sp>
      <p:sp>
        <p:nvSpPr>
          <p:cNvPr id="3" name="Content Placeholder 2"/>
          <p:cNvSpPr>
            <a:spLocks noGrp="1"/>
          </p:cNvSpPr>
          <p:nvPr>
            <p:ph idx="1"/>
          </p:nvPr>
        </p:nvSpPr>
        <p:spPr>
          <a:xfrm>
            <a:off x="457200" y="990600"/>
            <a:ext cx="8229600" cy="5135563"/>
          </a:xfrm>
        </p:spPr>
        <p:txBody>
          <a:bodyPr>
            <a:noAutofit/>
          </a:bodyPr>
          <a:lstStyle/>
          <a:p>
            <a:r>
              <a:rPr lang="en-US" dirty="0"/>
              <a:t>Write a thank-you note after every interview. </a:t>
            </a:r>
            <a:endParaRPr lang="en-US" dirty="0" smtClean="0"/>
          </a:p>
          <a:p>
            <a:r>
              <a:rPr lang="en-US" dirty="0" smtClean="0"/>
              <a:t>Type </a:t>
            </a:r>
            <a:r>
              <a:rPr lang="en-US" dirty="0"/>
              <a:t>each note on paper or send them by email, depending on the interviewers' preferences. </a:t>
            </a:r>
            <a:endParaRPr lang="en-US" dirty="0" smtClean="0"/>
          </a:p>
          <a:p>
            <a:r>
              <a:rPr lang="en-US" dirty="0" smtClean="0"/>
              <a:t>Customize </a:t>
            </a:r>
            <a:r>
              <a:rPr lang="en-US" dirty="0"/>
              <a:t>your notes by referring specifically to what you and the interviewer discussed; for example, "I was particularly excited about [or interested by, or glad to hear] what you said about ..." </a:t>
            </a:r>
            <a:endParaRPr lang="en-US" dirty="0" smtClean="0"/>
          </a:p>
        </p:txBody>
      </p:sp>
    </p:spTree>
    <p:extLst>
      <p:ext uri="{BB962C8B-B14F-4D97-AF65-F5344CB8AC3E}">
        <p14:creationId xmlns:p14="http://schemas.microsoft.com/office/powerpoint/2010/main" val="2585379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notes……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Handwritten notes might be better if you're thanking a personal contact for helping you in your job search. </a:t>
            </a:r>
          </a:p>
          <a:p>
            <a:r>
              <a:rPr lang="en-US" dirty="0"/>
              <a:t>Whatever method you choose, notes should be sent within 48 hours of the interview.</a:t>
            </a:r>
          </a:p>
          <a:p>
            <a:r>
              <a:rPr lang="en-US" dirty="0"/>
              <a:t>To write a good thank-you note, you'll need to take time after each interview to jot down a few things about what the interviewer said. </a:t>
            </a:r>
          </a:p>
          <a:p>
            <a:r>
              <a:rPr lang="en-US" dirty="0"/>
              <a:t>Also, write down what you could have done better in the interview, and make adjustments before you head off for your next interview.</a:t>
            </a:r>
          </a:p>
          <a:p>
            <a:endParaRPr lang="en-US" dirty="0"/>
          </a:p>
        </p:txBody>
      </p:sp>
    </p:spTree>
    <p:extLst>
      <p:ext uri="{BB962C8B-B14F-4D97-AF65-F5344CB8AC3E}">
        <p14:creationId xmlns:p14="http://schemas.microsoft.com/office/powerpoint/2010/main" val="1287658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smtClean="0"/>
              <a:t>Do,nt</a:t>
            </a:r>
            <a:r>
              <a:rPr lang="en-US" dirty="0" smtClean="0"/>
              <a:t> give up!</a:t>
            </a:r>
            <a:endParaRPr lang="en-US" dirty="0"/>
          </a:p>
        </p:txBody>
      </p:sp>
      <p:sp>
        <p:nvSpPr>
          <p:cNvPr id="3" name="Content Placeholder 2"/>
          <p:cNvSpPr>
            <a:spLocks noGrp="1"/>
          </p:cNvSpPr>
          <p:nvPr>
            <p:ph idx="1"/>
          </p:nvPr>
        </p:nvSpPr>
        <p:spPr>
          <a:xfrm>
            <a:off x="457200" y="1066800"/>
            <a:ext cx="8229600" cy="5562600"/>
          </a:xfrm>
        </p:spPr>
        <p:txBody>
          <a:bodyPr>
            <a:normAutofit fontScale="25000" lnSpcReduction="20000"/>
          </a:bodyPr>
          <a:lstStyle/>
          <a:p>
            <a:pPr>
              <a:buFont typeface="Wingdings" panose="05000000000000000000" pitchFamily="2" charset="2"/>
              <a:buChar char="v"/>
            </a:pPr>
            <a:r>
              <a:rPr lang="en-US" sz="9600" dirty="0">
                <a:latin typeface="Times New Roman" panose="02020603050405020304" pitchFamily="18" charset="0"/>
                <a:cs typeface="Times New Roman" panose="02020603050405020304" pitchFamily="18" charset="0"/>
              </a:rPr>
              <a:t>If you've had a bad interview for a job that you truly think would be a great fit for you (not just something you want badly), don't give up! </a:t>
            </a:r>
            <a:endParaRPr lang="en-US" sz="9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9600" dirty="0" smtClean="0">
                <a:latin typeface="Times New Roman" panose="02020603050405020304" pitchFamily="18" charset="0"/>
                <a:cs typeface="Times New Roman" panose="02020603050405020304" pitchFamily="18" charset="0"/>
              </a:rPr>
              <a:t>Write </a:t>
            </a:r>
            <a:r>
              <a:rPr lang="en-US" sz="9600" dirty="0">
                <a:latin typeface="Times New Roman" panose="02020603050405020304" pitchFamily="18" charset="0"/>
                <a:cs typeface="Times New Roman" panose="02020603050405020304" pitchFamily="18" charset="0"/>
              </a:rPr>
              <a:t>a note, send an email, or call the interviewer to let him or her know that you think you did a poor job of communicating why you think this job would be a good match. </a:t>
            </a:r>
            <a:endParaRPr lang="en-US" sz="9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9600" dirty="0" smtClean="0">
                <a:latin typeface="Times New Roman" panose="02020603050405020304" pitchFamily="18" charset="0"/>
                <a:cs typeface="Times New Roman" panose="02020603050405020304" pitchFamily="18" charset="0"/>
              </a:rPr>
              <a:t>Reiterate </a:t>
            </a:r>
            <a:r>
              <a:rPr lang="en-US" sz="9600" dirty="0">
                <a:latin typeface="Times New Roman" panose="02020603050405020304" pitchFamily="18" charset="0"/>
                <a:cs typeface="Times New Roman" panose="02020603050405020304" pitchFamily="18" charset="0"/>
              </a:rPr>
              <a:t>what you have to offer the company, and say that you'd like an opportunity to contribute. </a:t>
            </a:r>
            <a:endParaRPr lang="en-US" sz="9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9600" dirty="0" smtClean="0">
                <a:latin typeface="Times New Roman" panose="02020603050405020304" pitchFamily="18" charset="0"/>
                <a:cs typeface="Times New Roman" panose="02020603050405020304" pitchFamily="18" charset="0"/>
              </a:rPr>
              <a:t>Whether </a:t>
            </a:r>
            <a:r>
              <a:rPr lang="en-US" sz="9600" dirty="0">
                <a:latin typeface="Times New Roman" panose="02020603050405020304" pitchFamily="18" charset="0"/>
                <a:cs typeface="Times New Roman" panose="02020603050405020304" pitchFamily="18" charset="0"/>
              </a:rPr>
              <a:t>this strategy will get you a job offer depends on the company and on you. </a:t>
            </a:r>
            <a:endParaRPr lang="en-US" sz="9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9600" dirty="0" smtClean="0">
                <a:latin typeface="Times New Roman" panose="02020603050405020304" pitchFamily="18" charset="0"/>
                <a:cs typeface="Times New Roman" panose="02020603050405020304" pitchFamily="18" charset="0"/>
              </a:rPr>
              <a:t>But </a:t>
            </a:r>
            <a:r>
              <a:rPr lang="en-US" sz="9600" dirty="0">
                <a:latin typeface="Times New Roman" panose="02020603050405020304" pitchFamily="18" charset="0"/>
                <a:cs typeface="Times New Roman" panose="02020603050405020304" pitchFamily="18" charset="0"/>
              </a:rPr>
              <a:t>one thing's for sure: If you don't try, your chances are exactly zero</a:t>
            </a:r>
            <a:r>
              <a:rPr lang="en-US" sz="9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9600" dirty="0" smtClean="0">
                <a:latin typeface="Times New Roman" panose="02020603050405020304" pitchFamily="18" charset="0"/>
                <a:cs typeface="Times New Roman" panose="02020603050405020304" pitchFamily="18" charset="0"/>
              </a:rPr>
              <a:t> It has been seen that  </a:t>
            </a:r>
            <a:r>
              <a:rPr lang="en-US" sz="9600" dirty="0">
                <a:latin typeface="Times New Roman" panose="02020603050405020304" pitchFamily="18" charset="0"/>
                <a:cs typeface="Times New Roman" panose="02020603050405020304" pitchFamily="18" charset="0"/>
              </a:rPr>
              <a:t>this approach work on numerous occasions, and </a:t>
            </a:r>
            <a:r>
              <a:rPr lang="en-US" sz="9600" dirty="0" smtClean="0">
                <a:latin typeface="Times New Roman" panose="02020603050405020304" pitchFamily="18" charset="0"/>
                <a:cs typeface="Times New Roman" panose="02020603050405020304" pitchFamily="18" charset="0"/>
              </a:rPr>
              <a:t>feel  encouraged </a:t>
            </a:r>
            <a:r>
              <a:rPr lang="en-US" sz="9600" dirty="0">
                <a:latin typeface="Times New Roman" panose="02020603050405020304" pitchFamily="18" charset="0"/>
                <a:cs typeface="Times New Roman" panose="02020603050405020304" pitchFamily="18" charset="0"/>
              </a:rPr>
              <a:t>to give it that last shot.</a:t>
            </a:r>
          </a:p>
          <a:p>
            <a:pPr>
              <a:buFont typeface="Wingdings" panose="05000000000000000000" pitchFamily="2" charset="2"/>
              <a:buChar char="v"/>
            </a:pPr>
            <a:endParaRPr lang="en-US" sz="9600" dirty="0">
              <a:latin typeface="Times New Roman" panose="02020603050405020304" pitchFamily="18" charset="0"/>
              <a:cs typeface="Times New Roman" panose="02020603050405020304" pitchFamily="18" charset="0"/>
            </a:endParaRPr>
          </a:p>
          <a:p>
            <a:endParaRPr lang="en-US"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409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Sure Success</a:t>
            </a:r>
            <a:endParaRPr lang="en-US" dirty="0"/>
          </a:p>
        </p:txBody>
      </p:sp>
      <p:sp>
        <p:nvSpPr>
          <p:cNvPr id="3" name="Content Placeholder 2"/>
          <p:cNvSpPr>
            <a:spLocks noGrp="1"/>
          </p:cNvSpPr>
          <p:nvPr>
            <p:ph idx="1"/>
          </p:nvPr>
        </p:nvSpPr>
        <p:spPr/>
        <p:txBody>
          <a:bodyPr/>
          <a:lstStyle/>
          <a:p>
            <a:r>
              <a:rPr lang="en-US" dirty="0"/>
              <a:t>If you follow the above </a:t>
            </a:r>
            <a:r>
              <a:rPr lang="en-US" dirty="0" smtClean="0"/>
              <a:t> </a:t>
            </a:r>
            <a:r>
              <a:rPr lang="en-US" dirty="0"/>
              <a:t>strategies, you'll be as prepared as any candidate an interviewer has ever seen. </a:t>
            </a:r>
            <a:endParaRPr lang="en-US" dirty="0" smtClean="0"/>
          </a:p>
          <a:p>
            <a:r>
              <a:rPr lang="en-US" dirty="0" smtClean="0"/>
              <a:t>Start </a:t>
            </a:r>
            <a:r>
              <a:rPr lang="en-US" dirty="0"/>
              <a:t>your new career today. </a:t>
            </a:r>
            <a:endParaRPr lang="en-US" dirty="0" smtClean="0"/>
          </a:p>
          <a:p>
            <a:pPr marL="0" indent="0">
              <a:buNone/>
            </a:pPr>
            <a:r>
              <a:rPr lang="en-US" dirty="0" smtClean="0"/>
              <a:t>                         </a:t>
            </a:r>
          </a:p>
          <a:p>
            <a:pPr marL="0" indent="0">
              <a:buNone/>
            </a:pPr>
            <a:r>
              <a:rPr lang="en-US" dirty="0"/>
              <a:t> </a:t>
            </a:r>
            <a:r>
              <a:rPr lang="en-US" dirty="0" smtClean="0"/>
              <a:t>                               </a:t>
            </a:r>
            <a:r>
              <a:rPr lang="en-US" sz="3600" b="1" dirty="0" smtClean="0">
                <a:solidFill>
                  <a:srgbClr val="FF0000"/>
                </a:solidFill>
              </a:rPr>
              <a:t>Good </a:t>
            </a:r>
            <a:r>
              <a:rPr lang="en-US" sz="3600" b="1" dirty="0">
                <a:solidFill>
                  <a:srgbClr val="FF0000"/>
                </a:solidFill>
              </a:rPr>
              <a:t>luck!</a:t>
            </a:r>
          </a:p>
          <a:p>
            <a:endParaRPr lang="en-US" dirty="0"/>
          </a:p>
        </p:txBody>
      </p:sp>
    </p:spTree>
    <p:extLst>
      <p:ext uri="{BB962C8B-B14F-4D97-AF65-F5344CB8AC3E}">
        <p14:creationId xmlns:p14="http://schemas.microsoft.com/office/powerpoint/2010/main" val="1462680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Anticipate the interviewer's concerns and </a:t>
            </a:r>
            <a:r>
              <a:rPr lang="en-US" sz="3600" b="1" dirty="0" smtClean="0"/>
              <a:t>reservations</a:t>
            </a:r>
            <a:endParaRPr lang="en-US" sz="3600" b="1" dirty="0"/>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r>
              <a:rPr lang="en-US" dirty="0"/>
              <a:t>There are always more candidates for positions than there are openings. </a:t>
            </a:r>
            <a:endParaRPr lang="en-US" dirty="0" smtClean="0"/>
          </a:p>
          <a:p>
            <a:r>
              <a:rPr lang="en-US" dirty="0" smtClean="0"/>
              <a:t>So </a:t>
            </a:r>
            <a:r>
              <a:rPr lang="en-US" dirty="0"/>
              <a:t>interviewers look for ways to screen people out. </a:t>
            </a:r>
            <a:endParaRPr lang="en-US" dirty="0" smtClean="0"/>
          </a:p>
          <a:p>
            <a:r>
              <a:rPr lang="en-US" dirty="0" smtClean="0"/>
              <a:t>Put </a:t>
            </a:r>
            <a:r>
              <a:rPr lang="en-US" dirty="0"/>
              <a:t>yourself in their shoes and ask yourself why they might not want to hire you (“I don't have this,” “I'm not that,” etc.). </a:t>
            </a:r>
            <a:endParaRPr lang="en-US" dirty="0" smtClean="0"/>
          </a:p>
          <a:p>
            <a:r>
              <a:rPr lang="en-US" dirty="0" smtClean="0"/>
              <a:t>Then </a:t>
            </a:r>
            <a:r>
              <a:rPr lang="en-US" dirty="0"/>
              <a:t>prepare your defense: “I know you may be thinking that I might not be the best fit for this position because [their reservation]. </a:t>
            </a:r>
            <a:endParaRPr lang="en-US" dirty="0" smtClean="0"/>
          </a:p>
          <a:p>
            <a:r>
              <a:rPr lang="en-US" dirty="0" smtClean="0"/>
              <a:t>But </a:t>
            </a:r>
            <a:r>
              <a:rPr lang="en-US" dirty="0"/>
              <a:t>you should know that [reason the interviewer shouldn't be overly concerned]."</a:t>
            </a:r>
          </a:p>
          <a:p>
            <a:endParaRPr lang="en-US" dirty="0"/>
          </a:p>
          <a:p>
            <a:endParaRPr lang="en-US" dirty="0"/>
          </a:p>
        </p:txBody>
      </p:sp>
    </p:spTree>
    <p:extLst>
      <p:ext uri="{BB962C8B-B14F-4D97-AF65-F5344CB8AC3E}">
        <p14:creationId xmlns:p14="http://schemas.microsoft.com/office/powerpoint/2010/main" val="2305464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a:t>Prepare for common interview </a:t>
            </a:r>
            <a:r>
              <a:rPr lang="en-US" sz="3600" b="1" dirty="0" smtClean="0"/>
              <a:t>questions</a:t>
            </a:r>
            <a:endParaRPr lang="en-US" sz="3600" b="1" dirty="0"/>
          </a:p>
        </p:txBody>
      </p:sp>
      <p:sp>
        <p:nvSpPr>
          <p:cNvPr id="3" name="Content Placeholder 2"/>
          <p:cNvSpPr>
            <a:spLocks noGrp="1"/>
          </p:cNvSpPr>
          <p:nvPr>
            <p:ph idx="1"/>
          </p:nvPr>
        </p:nvSpPr>
        <p:spPr>
          <a:xfrm>
            <a:off x="457200" y="1066800"/>
            <a:ext cx="8229600" cy="5059363"/>
          </a:xfrm>
        </p:spPr>
        <p:txBody>
          <a:bodyPr>
            <a:normAutofit fontScale="92500"/>
          </a:bodyPr>
          <a:lstStyle/>
          <a:p>
            <a:r>
              <a:rPr lang="en-US" dirty="0"/>
              <a:t>Every "how to interview" book has a list of a hundred or more "common interview questions." </a:t>
            </a:r>
            <a:endParaRPr lang="en-US" dirty="0" smtClean="0"/>
          </a:p>
          <a:p>
            <a:r>
              <a:rPr lang="en-US" dirty="0" smtClean="0"/>
              <a:t> </a:t>
            </a:r>
            <a:r>
              <a:rPr lang="en-US" dirty="0"/>
              <a:t>So how do you prepare? </a:t>
            </a:r>
            <a:endParaRPr lang="en-US" dirty="0" smtClean="0"/>
          </a:p>
          <a:p>
            <a:r>
              <a:rPr lang="en-US" dirty="0" smtClean="0"/>
              <a:t>Pick </a:t>
            </a:r>
            <a:r>
              <a:rPr lang="en-US" dirty="0"/>
              <a:t>any list and think about which questions you're most likely to encounter, given your age and status </a:t>
            </a:r>
            <a:r>
              <a:rPr lang="en-US" dirty="0" smtClean="0"/>
              <a:t>(i.e. about </a:t>
            </a:r>
            <a:r>
              <a:rPr lang="en-US" dirty="0"/>
              <a:t>to graduate, looking for a summer </a:t>
            </a:r>
            <a:r>
              <a:rPr lang="en-US" dirty="0" smtClean="0"/>
              <a:t>internship or after Ph.D.  a permanent job). </a:t>
            </a:r>
          </a:p>
          <a:p>
            <a:r>
              <a:rPr lang="en-US" dirty="0" smtClean="0"/>
              <a:t>Then </a:t>
            </a:r>
            <a:r>
              <a:rPr lang="en-US" dirty="0"/>
              <a:t>prepare your answers so you won't have to fumble for them during the actual interview.</a:t>
            </a:r>
          </a:p>
        </p:txBody>
      </p:sp>
    </p:spTree>
    <p:extLst>
      <p:ext uri="{BB962C8B-B14F-4D97-AF65-F5344CB8AC3E}">
        <p14:creationId xmlns:p14="http://schemas.microsoft.com/office/powerpoint/2010/main" val="2785191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a:t>Line up your questions for the </a:t>
            </a:r>
            <a:r>
              <a:rPr lang="en-US" sz="3600" b="1" dirty="0" smtClean="0"/>
              <a:t>interviewer</a:t>
            </a:r>
            <a:endParaRPr lang="en-US" sz="3600" b="1"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pPr>
              <a:buFont typeface="Wingdings" panose="05000000000000000000" pitchFamily="2" charset="2"/>
              <a:buChar char="v"/>
            </a:pPr>
            <a:r>
              <a:rPr lang="en-US" dirty="0"/>
              <a:t>Come to the interview with some intelligent questions for the interviewer that demonstrate your knowledge of the company as well as your serious intent</a:t>
            </a:r>
            <a:r>
              <a:rPr lang="en-US" dirty="0" smtClean="0"/>
              <a:t>.</a:t>
            </a:r>
          </a:p>
          <a:p>
            <a:pPr>
              <a:buFont typeface="Wingdings" panose="05000000000000000000" pitchFamily="2" charset="2"/>
              <a:buChar char="v"/>
            </a:pPr>
            <a:r>
              <a:rPr lang="en-US" dirty="0" smtClean="0"/>
              <a:t> </a:t>
            </a:r>
            <a:r>
              <a:rPr lang="en-US" dirty="0"/>
              <a:t>Interviewers always ask if you have any questions, and no matter what, you should have one or two ready. </a:t>
            </a:r>
            <a:endParaRPr lang="en-US" dirty="0" smtClean="0"/>
          </a:p>
          <a:p>
            <a:pPr>
              <a:buFont typeface="Wingdings" panose="05000000000000000000" pitchFamily="2" charset="2"/>
              <a:buChar char="v"/>
            </a:pPr>
            <a:r>
              <a:rPr lang="en-US" dirty="0" smtClean="0"/>
              <a:t>If </a:t>
            </a:r>
            <a:r>
              <a:rPr lang="en-US" dirty="0"/>
              <a:t>you say, "No, not really," he or she may conclude that you're not all that interested in the job or the company. </a:t>
            </a:r>
            <a:endParaRPr lang="en-US" dirty="0" smtClean="0"/>
          </a:p>
          <a:p>
            <a:pPr>
              <a:buFont typeface="Wingdings" panose="05000000000000000000" pitchFamily="2" charset="2"/>
              <a:buChar char="v"/>
            </a:pPr>
            <a:r>
              <a:rPr lang="en-US" dirty="0" smtClean="0"/>
              <a:t>A </a:t>
            </a:r>
            <a:r>
              <a:rPr lang="en-US" dirty="0"/>
              <a:t>good all-purpose question is, "If you could design the ideal candidate for this position from the ground up, what would he or she be like</a:t>
            </a:r>
            <a:r>
              <a:rPr lang="en-US" dirty="0" smtClean="0"/>
              <a:t>?"</a:t>
            </a:r>
            <a:endParaRPr lang="en-US" dirty="0"/>
          </a:p>
          <a:p>
            <a:pPr>
              <a:buFont typeface="Wingdings" panose="05000000000000000000" pitchFamily="2" charset="2"/>
              <a:buChar char="v"/>
            </a:pPr>
            <a:r>
              <a:rPr lang="en-US" dirty="0"/>
              <a:t>If you're having a series of interviews with the same company, you can use some of your prepared questions with each person you meet </a:t>
            </a:r>
            <a:endParaRPr lang="en-US" dirty="0" smtClean="0"/>
          </a:p>
          <a:p>
            <a:pPr>
              <a:buFont typeface="Wingdings" panose="05000000000000000000" pitchFamily="2" charset="2"/>
              <a:buChar char="v"/>
            </a:pPr>
            <a:r>
              <a:rPr lang="en-US" dirty="0" smtClean="0"/>
              <a:t>For </a:t>
            </a:r>
            <a:r>
              <a:rPr lang="en-US" dirty="0"/>
              <a:t>example, "What do you think is the best thing about working here?" and "What kind of person would you most like to see fill this position</a:t>
            </a:r>
            <a:r>
              <a:rPr lang="en-US" dirty="0" smtClean="0"/>
              <a:t>?" </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198751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Practice, practice, practice.</a:t>
            </a:r>
          </a:p>
        </p:txBody>
      </p:sp>
      <p:sp>
        <p:nvSpPr>
          <p:cNvPr id="3" name="Content Placeholder 2"/>
          <p:cNvSpPr>
            <a:spLocks noGrp="1"/>
          </p:cNvSpPr>
          <p:nvPr>
            <p:ph idx="1"/>
          </p:nvPr>
        </p:nvSpPr>
        <p:spPr>
          <a:xfrm>
            <a:off x="457200" y="762000"/>
            <a:ext cx="8229600" cy="5791200"/>
          </a:xfrm>
        </p:spPr>
        <p:txBody>
          <a:bodyPr>
            <a:noAutofit/>
          </a:bodyPr>
          <a:lstStyle/>
          <a:p>
            <a:pPr>
              <a:buFont typeface="Wingdings" panose="05000000000000000000" pitchFamily="2" charset="2"/>
              <a:buChar char="Ø"/>
            </a:pPr>
            <a:endParaRPr lang="en-US" sz="2800" dirty="0" smtClean="0"/>
          </a:p>
          <a:p>
            <a:pPr>
              <a:buFont typeface="Wingdings" panose="05000000000000000000" pitchFamily="2" charset="2"/>
              <a:buChar char="Ø"/>
            </a:pPr>
            <a:r>
              <a:rPr lang="en-US" sz="2800" dirty="0" smtClean="0"/>
              <a:t>It's </a:t>
            </a:r>
            <a:r>
              <a:rPr lang="en-US" sz="2800" dirty="0"/>
              <a:t>one thing to come prepared with a mental answer to a question like, "Why should we hire you?" </a:t>
            </a:r>
            <a:endParaRPr lang="en-US" sz="2800" dirty="0" smtClean="0"/>
          </a:p>
          <a:p>
            <a:pPr>
              <a:buFont typeface="Wingdings" panose="05000000000000000000" pitchFamily="2" charset="2"/>
              <a:buChar char="Ø"/>
            </a:pPr>
            <a:r>
              <a:rPr lang="en-US" sz="2800" dirty="0" smtClean="0"/>
              <a:t>It's </a:t>
            </a:r>
            <a:r>
              <a:rPr lang="en-US" sz="2800" dirty="0"/>
              <a:t>another challenge entirely to say it out loud in a confident and convincing way. </a:t>
            </a:r>
            <a:endParaRPr lang="en-US" sz="2800" dirty="0" smtClean="0"/>
          </a:p>
          <a:p>
            <a:pPr>
              <a:buFont typeface="Wingdings" panose="05000000000000000000" pitchFamily="2" charset="2"/>
              <a:buChar char="Ø"/>
            </a:pPr>
            <a:r>
              <a:rPr lang="en-US" sz="2800" dirty="0" smtClean="0"/>
              <a:t>The </a:t>
            </a:r>
            <a:r>
              <a:rPr lang="en-US" sz="2800" dirty="0"/>
              <a:t>first time you try it, you'll sound </a:t>
            </a:r>
            <a:r>
              <a:rPr lang="en-US" sz="2800" dirty="0" smtClean="0"/>
              <a:t> </a:t>
            </a:r>
            <a:r>
              <a:rPr lang="en-US" sz="2800" dirty="0"/>
              <a:t>confused, no matter how clear your thoughts are in your own mind! Do it another 10 times, and you'll sound a lot smoother and more articulate</a:t>
            </a:r>
            <a:r>
              <a:rPr lang="en-US" sz="2800" dirty="0" smtClean="0"/>
              <a:t>.</a:t>
            </a:r>
            <a:endParaRPr lang="en-US" sz="2800" dirty="0"/>
          </a:p>
          <a:p>
            <a:pPr>
              <a:buFont typeface="Wingdings" panose="05000000000000000000" pitchFamily="2" charset="2"/>
              <a:buChar char="Ø"/>
            </a:pPr>
            <a:r>
              <a:rPr lang="en-US" sz="2800" dirty="0"/>
              <a:t>But you shouldn't do your practicing when you're "on stage" with a recruiter; rehearse before you go to the interview. </a:t>
            </a:r>
            <a:endParaRPr lang="en-US" sz="2800" dirty="0" smtClean="0"/>
          </a:p>
          <a:p>
            <a:pPr>
              <a:buFont typeface="Wingdings" panose="05000000000000000000" pitchFamily="2" charset="2"/>
              <a:buChar char="Ø"/>
            </a:pPr>
            <a:endParaRPr lang="en-US" sz="2800" dirty="0"/>
          </a:p>
        </p:txBody>
      </p:sp>
    </p:spTree>
    <p:extLst>
      <p:ext uri="{BB962C8B-B14F-4D97-AF65-F5344CB8AC3E}">
        <p14:creationId xmlns:p14="http://schemas.microsoft.com/office/powerpoint/2010/main" val="172223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best way to rehearse? Get two friends and practice interviewing each other , one person acts as the observer and the "interviewee" gets feedback from both the observer and the "interviewer." </a:t>
            </a:r>
          </a:p>
          <a:p>
            <a:r>
              <a:rPr lang="en-US" dirty="0"/>
              <a:t>Go for four or five rounds, switching roles as you go. Another idea (but definitely second-best) is to tape record your answer and then play it back to see where you need to improve. </a:t>
            </a:r>
          </a:p>
          <a:p>
            <a:r>
              <a:rPr lang="en-US" dirty="0"/>
              <a:t>Whatever you do, make sure your practice consists of speaking aloud. Rehearsing your answer in your mind won't do it.</a:t>
            </a:r>
          </a:p>
          <a:p>
            <a:endParaRPr lang="en-US" dirty="0"/>
          </a:p>
        </p:txBody>
      </p:sp>
    </p:spTree>
    <p:extLst>
      <p:ext uri="{BB962C8B-B14F-4D97-AF65-F5344CB8AC3E}">
        <p14:creationId xmlns:p14="http://schemas.microsoft.com/office/powerpoint/2010/main" val="649166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Score </a:t>
            </a:r>
            <a:r>
              <a:rPr lang="en-US" sz="3600" dirty="0" smtClean="0"/>
              <a:t> </a:t>
            </a:r>
            <a:r>
              <a:rPr lang="en-US" sz="3600" dirty="0"/>
              <a:t>success in the first five </a:t>
            </a:r>
            <a:r>
              <a:rPr lang="en-US" sz="3600" dirty="0" smtClean="0"/>
              <a:t>minutes</a:t>
            </a:r>
            <a:endParaRPr lang="en-US" sz="3600" dirty="0"/>
          </a:p>
        </p:txBody>
      </p:sp>
      <p:sp>
        <p:nvSpPr>
          <p:cNvPr id="3" name="Content Placeholder 2"/>
          <p:cNvSpPr>
            <a:spLocks noGrp="1"/>
          </p:cNvSpPr>
          <p:nvPr>
            <p:ph idx="1"/>
          </p:nvPr>
        </p:nvSpPr>
        <p:spPr>
          <a:xfrm>
            <a:off x="381000" y="990600"/>
            <a:ext cx="8229600" cy="5715000"/>
          </a:xfrm>
        </p:spPr>
        <p:txBody>
          <a:bodyPr>
            <a:normAutofit fontScale="77500" lnSpcReduction="20000"/>
          </a:bodyPr>
          <a:lstStyle/>
          <a:p>
            <a:pPr>
              <a:buFont typeface="Wingdings" panose="05000000000000000000" pitchFamily="2" charset="2"/>
              <a:buChar char="v"/>
            </a:pPr>
            <a:r>
              <a:rPr lang="en-US" dirty="0"/>
              <a:t>Some studies indicate that interviewers make up their minds about candidates in the first five minutes of the interview – and then spend the rest of the </a:t>
            </a:r>
            <a:r>
              <a:rPr lang="en-US" dirty="0" smtClean="0"/>
              <a:t>time </a:t>
            </a:r>
            <a:r>
              <a:rPr lang="en-US" dirty="0"/>
              <a:t>to confirm that decision! </a:t>
            </a:r>
            <a:endParaRPr lang="en-US" dirty="0" smtClean="0"/>
          </a:p>
          <a:p>
            <a:pPr>
              <a:buFont typeface="Wingdings" panose="05000000000000000000" pitchFamily="2" charset="2"/>
              <a:buChar char="v"/>
            </a:pPr>
            <a:r>
              <a:rPr lang="en-US" dirty="0" smtClean="0"/>
              <a:t>So </a:t>
            </a:r>
            <a:r>
              <a:rPr lang="en-US" dirty="0"/>
              <a:t>what can you do in those five minutes to get through the gate? </a:t>
            </a:r>
            <a:endParaRPr lang="en-US" dirty="0" smtClean="0"/>
          </a:p>
          <a:p>
            <a:pPr>
              <a:buFont typeface="Wingdings" panose="05000000000000000000" pitchFamily="2" charset="2"/>
              <a:buChar char="v"/>
            </a:pPr>
            <a:r>
              <a:rPr lang="en-US" dirty="0" smtClean="0"/>
              <a:t>Come </a:t>
            </a:r>
            <a:r>
              <a:rPr lang="en-US" dirty="0"/>
              <a:t>in with energy and enthusiasm, and express your appreciation for the interviewer's time. (Remember: </a:t>
            </a:r>
            <a:r>
              <a:rPr lang="en-US" dirty="0" err="1" smtClean="0"/>
              <a:t>He/She</a:t>
            </a:r>
            <a:r>
              <a:rPr lang="en-US" dirty="0" smtClean="0"/>
              <a:t> </a:t>
            </a:r>
            <a:r>
              <a:rPr lang="en-US" dirty="0"/>
              <a:t>may be seeing a lot of other candidates that day and may be tired from the flight in. So bring in that energy!)</a:t>
            </a:r>
          </a:p>
          <a:p>
            <a:pPr>
              <a:buFont typeface="Wingdings" panose="05000000000000000000" pitchFamily="2" charset="2"/>
              <a:buChar char="v"/>
            </a:pPr>
            <a:r>
              <a:rPr lang="en-US" dirty="0" smtClean="0"/>
              <a:t>Also</a:t>
            </a:r>
            <a:r>
              <a:rPr lang="en-US" dirty="0"/>
              <a:t>, start off with a positive comment about the company – something like, "I've really been looking forward to this meeting [not "interview"]. </a:t>
            </a:r>
            <a:endParaRPr lang="en-US" dirty="0" smtClean="0"/>
          </a:p>
          <a:p>
            <a:pPr>
              <a:buFont typeface="Wingdings" panose="05000000000000000000" pitchFamily="2" charset="2"/>
              <a:buChar char="v"/>
            </a:pPr>
            <a:r>
              <a:rPr lang="en-US" dirty="0" smtClean="0"/>
              <a:t>I </a:t>
            </a:r>
            <a:r>
              <a:rPr lang="en-US" dirty="0"/>
              <a:t>think [the company] is doing great work in [a particular field or project], and I'm really excited by the prospect of being able to contribute."</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932691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4000" b="1" dirty="0"/>
              <a:t>Get on the same side as the </a:t>
            </a:r>
            <a:r>
              <a:rPr lang="en-US" sz="4000" b="1" dirty="0" smtClean="0"/>
              <a:t>interviewer</a:t>
            </a:r>
            <a:endParaRPr lang="en-US" dirty="0"/>
          </a:p>
        </p:txBody>
      </p:sp>
      <p:sp>
        <p:nvSpPr>
          <p:cNvPr id="3" name="Content Placeholder 2"/>
          <p:cNvSpPr>
            <a:spLocks noGrp="1"/>
          </p:cNvSpPr>
          <p:nvPr>
            <p:ph idx="1"/>
          </p:nvPr>
        </p:nvSpPr>
        <p:spPr>
          <a:xfrm>
            <a:off x="457200" y="1066800"/>
            <a:ext cx="8229600" cy="5334000"/>
          </a:xfrm>
        </p:spPr>
        <p:txBody>
          <a:bodyPr>
            <a:normAutofit fontScale="85000" lnSpcReduction="10000"/>
          </a:bodyPr>
          <a:lstStyle/>
          <a:p>
            <a:pPr>
              <a:buFont typeface="Wingdings" panose="05000000000000000000" pitchFamily="2" charset="2"/>
              <a:buChar char="q"/>
            </a:pPr>
            <a:r>
              <a:rPr lang="en-US" dirty="0"/>
              <a:t>Many interviewers view job interviews as adversarial: Candidates are going to try to pry an offer out of the interviewer, and the interviewer's job is to hold onto it. </a:t>
            </a:r>
            <a:endParaRPr lang="en-US" dirty="0" smtClean="0"/>
          </a:p>
          <a:p>
            <a:pPr>
              <a:buFont typeface="Wingdings" panose="05000000000000000000" pitchFamily="2" charset="2"/>
              <a:buChar char="q"/>
            </a:pPr>
            <a:r>
              <a:rPr lang="en-US" dirty="0" smtClean="0"/>
              <a:t>Your </a:t>
            </a:r>
            <a:r>
              <a:rPr lang="en-US" dirty="0"/>
              <a:t>job is to transform this "tug of war" into a relationship in which you're both on the same side. </a:t>
            </a:r>
            <a:endParaRPr lang="en-US" dirty="0" smtClean="0"/>
          </a:p>
          <a:p>
            <a:pPr>
              <a:buFont typeface="Wingdings" panose="05000000000000000000" pitchFamily="2" charset="2"/>
              <a:buChar char="q"/>
            </a:pPr>
            <a:r>
              <a:rPr lang="en-US" dirty="0" smtClean="0"/>
              <a:t>You </a:t>
            </a:r>
            <a:r>
              <a:rPr lang="en-US" dirty="0"/>
              <a:t>could say something as simple as, "I'm happy to have the chance to learn more about your company and to let you learn more about me, so we can see if this is going to be a good match or not</a:t>
            </a:r>
            <a:r>
              <a:rPr lang="en-US" dirty="0" smtClean="0"/>
              <a:t>.</a:t>
            </a:r>
          </a:p>
          <a:p>
            <a:pPr>
              <a:buFont typeface="Wingdings" panose="05000000000000000000" pitchFamily="2" charset="2"/>
              <a:buChar char="q"/>
            </a:pPr>
            <a:r>
              <a:rPr lang="en-US" dirty="0" smtClean="0"/>
              <a:t> </a:t>
            </a:r>
            <a:r>
              <a:rPr lang="en-US" dirty="0"/>
              <a:t>I always think that the worst thing that can happen is to be hired into a job that's wrong for you – then nobody's happy!"</a:t>
            </a:r>
          </a:p>
        </p:txBody>
      </p:sp>
    </p:spTree>
    <p:extLst>
      <p:ext uri="{BB962C8B-B14F-4D97-AF65-F5344CB8AC3E}">
        <p14:creationId xmlns:p14="http://schemas.microsoft.com/office/powerpoint/2010/main" val="3578903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3008</Words>
  <Application>Microsoft Office PowerPoint</Application>
  <PresentationFormat>On-screen Show (4:3)</PresentationFormat>
  <Paragraphs>157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Tips for appearing in an interview for a job</vt:lpstr>
      <vt:lpstr>Enumerate your "selling points" and the reasons you want the job.</vt:lpstr>
      <vt:lpstr>Anticipate the interviewer's concerns and reservations</vt:lpstr>
      <vt:lpstr>Prepare for common interview questions</vt:lpstr>
      <vt:lpstr>Line up your questions for the interviewer</vt:lpstr>
      <vt:lpstr>Practice, practice, practice.</vt:lpstr>
      <vt:lpstr>Practice ……..(contd.)</vt:lpstr>
      <vt:lpstr>Score  success in the first five minutes</vt:lpstr>
      <vt:lpstr>Get on the same side as the interviewer</vt:lpstr>
      <vt:lpstr>Be assertive and take responsibility for the interview.</vt:lpstr>
      <vt:lpstr>Be ready to handle illegal and inappropriate questions</vt:lpstr>
      <vt:lpstr>Make your selling points clear.</vt:lpstr>
      <vt:lpstr>Think Positive</vt:lpstr>
      <vt:lpstr>Close on a positive note</vt:lpstr>
      <vt:lpstr>MYPath Career Assessment</vt:lpstr>
      <vt:lpstr>End on a positive note (contd.)</vt:lpstr>
      <vt:lpstr>Positive note (contd)</vt:lpstr>
      <vt:lpstr>Bring  copy of your resume and publications  to every interview.</vt:lpstr>
      <vt:lpstr>Don't worry about sounding "canned".</vt:lpstr>
      <vt:lpstr>Make the most of the "Tell me about yourself" question.</vt:lpstr>
      <vt:lpstr>Contd……</vt:lpstr>
      <vt:lpstr>Speak in  the right body language.</vt:lpstr>
      <vt:lpstr>Be ready for "behavior-based" interviews".</vt:lpstr>
      <vt:lpstr>Behaviour based interview</vt:lpstr>
      <vt:lpstr>Send thank-you notes.</vt:lpstr>
      <vt:lpstr>Write notes……</vt:lpstr>
      <vt:lpstr>Do,nt give up!</vt:lpstr>
      <vt:lpstr>Sure Success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for appearing in an interview for a job</dc:title>
  <dc:creator>iiita</dc:creator>
  <cp:lastModifiedBy>iiita</cp:lastModifiedBy>
  <cp:revision>22</cp:revision>
  <dcterms:created xsi:type="dcterms:W3CDTF">2018-09-30T15:06:57Z</dcterms:created>
  <dcterms:modified xsi:type="dcterms:W3CDTF">2018-10-16T16:40:35Z</dcterms:modified>
</cp:coreProperties>
</file>