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60" r:id="rId5"/>
    <p:sldId id="261" r:id="rId6"/>
    <p:sldId id="262" r:id="rId7"/>
    <p:sldId id="263" r:id="rId8"/>
    <p:sldId id="264" r:id="rId9"/>
    <p:sldId id="265" r:id="rId10"/>
    <p:sldId id="266" r:id="rId11"/>
    <p:sldId id="267" r:id="rId12"/>
    <p:sldId id="287" r:id="rId13"/>
    <p:sldId id="286" r:id="rId14"/>
    <p:sldId id="289" r:id="rId15"/>
    <p:sldId id="268" r:id="rId16"/>
    <p:sldId id="285" r:id="rId17"/>
    <p:sldId id="300" r:id="rId18"/>
    <p:sldId id="301" r:id="rId19"/>
    <p:sldId id="290" r:id="rId20"/>
    <p:sldId id="291" r:id="rId21"/>
    <p:sldId id="292" r:id="rId22"/>
    <p:sldId id="293" r:id="rId23"/>
    <p:sldId id="294" r:id="rId24"/>
    <p:sldId id="295" r:id="rId25"/>
    <p:sldId id="296" r:id="rId26"/>
    <p:sldId id="297" r:id="rId27"/>
    <p:sldId id="271" r:id="rId28"/>
    <p:sldId id="272" r:id="rId29"/>
    <p:sldId id="302" r:id="rId30"/>
    <p:sldId id="303" r:id="rId31"/>
    <p:sldId id="304" r:id="rId32"/>
    <p:sldId id="305"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307" r:id="rId46"/>
    <p:sldId id="306" r:id="rId47"/>
    <p:sldId id="308" r:id="rId48"/>
    <p:sldId id="309" r:id="rId49"/>
    <p:sldId id="310" r:id="rId50"/>
    <p:sldId id="31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hyperlink" Target="http://www.elevatorladay.ca/" TargetMode="External"/><Relationship Id="rId2" Type="http://schemas.openxmlformats.org/officeDocument/2006/relationships/hyperlink" Target="http://www.latex-project.org/" TargetMode="External"/><Relationship Id="rId1" Type="http://schemas.openxmlformats.org/officeDocument/2006/relationships/hyperlink" Target="http://www.lyx.org/" TargetMode="External"/><Relationship Id="rId5" Type="http://schemas.openxmlformats.org/officeDocument/2006/relationships/hyperlink" Target="http://www.latexeditor.org/" TargetMode="External"/><Relationship Id="rId4" Type="http://schemas.openxmlformats.org/officeDocument/2006/relationships/hyperlink" Target="http://texstudio.sourceforge.net/"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www.elevatorladay.ca/" TargetMode="External"/><Relationship Id="rId2" Type="http://schemas.openxmlformats.org/officeDocument/2006/relationships/hyperlink" Target="http://www.latex-project.org/" TargetMode="External"/><Relationship Id="rId1" Type="http://schemas.openxmlformats.org/officeDocument/2006/relationships/hyperlink" Target="http://www.lyx.org/" TargetMode="External"/><Relationship Id="rId5" Type="http://schemas.openxmlformats.org/officeDocument/2006/relationships/hyperlink" Target="http://www.latexeditor.org/" TargetMode="External"/><Relationship Id="rId4" Type="http://schemas.openxmlformats.org/officeDocument/2006/relationships/hyperlink" Target="http://texstudio.sourceforge.ne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A628F-9B89-4B12-884B-F610522CE29B}"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23E7F96D-723A-4595-AE37-C65FC95CFC10}">
      <dgm:prSet/>
      <dgm:spPr/>
      <dgm:t>
        <a:bodyPr/>
        <a:lstStyle/>
        <a:p>
          <a:pPr rtl="0"/>
          <a:r>
            <a:rPr lang="en-US" dirty="0" err="1" smtClean="0"/>
            <a:t>LyX</a:t>
          </a:r>
          <a:r>
            <a:rPr lang="en-US" dirty="0" smtClean="0"/>
            <a:t> (</a:t>
          </a:r>
          <a:r>
            <a:rPr lang="en-US" i="1" dirty="0" smtClean="0">
              <a:hlinkClick xmlns:r="http://schemas.openxmlformats.org/officeDocument/2006/relationships" r:id="rId1"/>
            </a:rPr>
            <a:t>www.</a:t>
          </a:r>
          <a:r>
            <a:rPr lang="en-US" b="1" i="1" dirty="0" smtClean="0">
              <a:hlinkClick xmlns:r="http://schemas.openxmlformats.org/officeDocument/2006/relationships" r:id="rId1"/>
            </a:rPr>
            <a:t>lyx</a:t>
          </a:r>
          <a:r>
            <a:rPr lang="en-US" i="1" dirty="0" smtClean="0">
              <a:hlinkClick xmlns:r="http://schemas.openxmlformats.org/officeDocument/2006/relationships" r:id="rId1"/>
            </a:rPr>
            <a:t>.org</a:t>
          </a:r>
          <a:r>
            <a:rPr lang="en-US" i="1" dirty="0" smtClean="0"/>
            <a:t> </a:t>
          </a:r>
          <a:r>
            <a:rPr lang="en-US" dirty="0" smtClean="0"/>
            <a:t>)</a:t>
          </a:r>
          <a:endParaRPr lang="en-US" dirty="0"/>
        </a:p>
      </dgm:t>
    </dgm:pt>
    <dgm:pt modelId="{9BC4821B-CEA2-4B1B-9895-A3335A1363B2}" type="parTrans" cxnId="{D3914131-6C50-427A-81D8-EDB98D78D6EE}">
      <dgm:prSet/>
      <dgm:spPr/>
      <dgm:t>
        <a:bodyPr/>
        <a:lstStyle/>
        <a:p>
          <a:endParaRPr lang="en-US"/>
        </a:p>
      </dgm:t>
    </dgm:pt>
    <dgm:pt modelId="{FFD5F598-975D-478A-B758-3F74561414AD}" type="sibTrans" cxnId="{D3914131-6C50-427A-81D8-EDB98D78D6EE}">
      <dgm:prSet/>
      <dgm:spPr/>
      <dgm:t>
        <a:bodyPr/>
        <a:lstStyle/>
        <a:p>
          <a:endParaRPr lang="en-US"/>
        </a:p>
      </dgm:t>
    </dgm:pt>
    <dgm:pt modelId="{1BF74177-47C8-48C9-8C60-4954D2800E14}">
      <dgm:prSet/>
      <dgm:spPr/>
      <dgm:t>
        <a:bodyPr/>
        <a:lstStyle/>
        <a:p>
          <a:pPr rtl="0"/>
          <a:r>
            <a:rPr lang="en-US" dirty="0" err="1" smtClean="0"/>
            <a:t>LaTex</a:t>
          </a:r>
          <a:r>
            <a:rPr lang="en-US" dirty="0" smtClean="0"/>
            <a:t> (</a:t>
          </a:r>
          <a:r>
            <a:rPr lang="en-US" dirty="0" smtClean="0">
              <a:hlinkClick xmlns:r="http://schemas.openxmlformats.org/officeDocument/2006/relationships" r:id="rId2"/>
            </a:rPr>
            <a:t>www.latex-project.org</a:t>
          </a:r>
          <a:r>
            <a:rPr lang="en-US" dirty="0" smtClean="0"/>
            <a:t>)</a:t>
          </a:r>
          <a:endParaRPr lang="en-US" dirty="0"/>
        </a:p>
      </dgm:t>
    </dgm:pt>
    <dgm:pt modelId="{75F370E4-AD60-4842-B00C-74C152CFF93A}" type="parTrans" cxnId="{CB33DCA7-1906-4C5A-AC61-1B9019EAA96E}">
      <dgm:prSet/>
      <dgm:spPr/>
      <dgm:t>
        <a:bodyPr/>
        <a:lstStyle/>
        <a:p>
          <a:endParaRPr lang="en-US"/>
        </a:p>
      </dgm:t>
    </dgm:pt>
    <dgm:pt modelId="{E4648CB8-687D-40E1-8561-14D1BAE268A4}" type="sibTrans" cxnId="{CB33DCA7-1906-4C5A-AC61-1B9019EAA96E}">
      <dgm:prSet/>
      <dgm:spPr/>
      <dgm:t>
        <a:bodyPr/>
        <a:lstStyle/>
        <a:p>
          <a:endParaRPr lang="en-US"/>
        </a:p>
      </dgm:t>
    </dgm:pt>
    <dgm:pt modelId="{CE49CE43-67A7-4BD0-9697-92AD9EE997C7}">
      <dgm:prSet/>
      <dgm:spPr/>
      <dgm:t>
        <a:bodyPr/>
        <a:lstStyle/>
        <a:p>
          <a:pPr rtl="0"/>
          <a:r>
            <a:rPr lang="en-US" dirty="0" smtClean="0"/>
            <a:t>Aurora (</a:t>
          </a:r>
          <a:r>
            <a:rPr lang="en-US" dirty="0" smtClean="0">
              <a:hlinkClick xmlns:r="http://schemas.openxmlformats.org/officeDocument/2006/relationships" r:id="rId3"/>
            </a:rPr>
            <a:t>http/.</a:t>
          </a:r>
          <a:r>
            <a:rPr lang="en-US" dirty="0" err="1" smtClean="0">
              <a:hlinkClick xmlns:r="http://schemas.openxmlformats.org/officeDocument/2006/relationships" r:id="rId3"/>
            </a:rPr>
            <a:t>elevatorladay.ca</a:t>
          </a:r>
          <a:r>
            <a:rPr lang="en-US" dirty="0" smtClean="0"/>
            <a:t> )</a:t>
          </a:r>
          <a:endParaRPr lang="en-US" dirty="0"/>
        </a:p>
      </dgm:t>
    </dgm:pt>
    <dgm:pt modelId="{DD30D50C-15EB-437F-BCEC-3FC9D7AEC988}" type="parTrans" cxnId="{E174ACAD-071E-4AE7-80BE-503154BCDAC1}">
      <dgm:prSet/>
      <dgm:spPr/>
      <dgm:t>
        <a:bodyPr/>
        <a:lstStyle/>
        <a:p>
          <a:endParaRPr lang="en-US"/>
        </a:p>
      </dgm:t>
    </dgm:pt>
    <dgm:pt modelId="{39E4016C-3610-4052-BE79-348183AA95E8}" type="sibTrans" cxnId="{E174ACAD-071E-4AE7-80BE-503154BCDAC1}">
      <dgm:prSet/>
      <dgm:spPr/>
      <dgm:t>
        <a:bodyPr/>
        <a:lstStyle/>
        <a:p>
          <a:endParaRPr lang="en-US"/>
        </a:p>
      </dgm:t>
    </dgm:pt>
    <dgm:pt modelId="{4C6E4768-B8E7-4D82-B2C5-7A9B5563AA19}">
      <dgm:prSet/>
      <dgm:spPr/>
      <dgm:t>
        <a:bodyPr/>
        <a:lstStyle/>
        <a:p>
          <a:pPr rtl="0"/>
          <a:r>
            <a:rPr lang="en-US" dirty="0" smtClean="0"/>
            <a:t>Text studio (</a:t>
          </a:r>
          <a:r>
            <a:rPr lang="en-US" dirty="0" smtClean="0">
              <a:hlinkClick xmlns:r="http://schemas.openxmlformats.org/officeDocument/2006/relationships" r:id="rId4"/>
            </a:rPr>
            <a:t>http://texstudio.sourceforge.net/</a:t>
          </a:r>
          <a:r>
            <a:rPr lang="en-US" dirty="0" smtClean="0"/>
            <a:t>)</a:t>
          </a:r>
          <a:endParaRPr lang="en-US" dirty="0"/>
        </a:p>
      </dgm:t>
    </dgm:pt>
    <dgm:pt modelId="{1630AB81-1D67-44D8-A729-1078E4701070}" type="parTrans" cxnId="{183E260F-05B5-4F84-8CCE-2DB8A4BFA51E}">
      <dgm:prSet/>
      <dgm:spPr/>
      <dgm:t>
        <a:bodyPr/>
        <a:lstStyle/>
        <a:p>
          <a:endParaRPr lang="en-US"/>
        </a:p>
      </dgm:t>
    </dgm:pt>
    <dgm:pt modelId="{0B2D06A2-72D6-4010-A944-45841EE74CF2}" type="sibTrans" cxnId="{183E260F-05B5-4F84-8CCE-2DB8A4BFA51E}">
      <dgm:prSet/>
      <dgm:spPr/>
      <dgm:t>
        <a:bodyPr/>
        <a:lstStyle/>
        <a:p>
          <a:endParaRPr lang="en-US"/>
        </a:p>
      </dgm:t>
    </dgm:pt>
    <dgm:pt modelId="{2320A218-EF60-495F-AAE0-7FD2CCCBB146}">
      <dgm:prSet/>
      <dgm:spPr/>
      <dgm:t>
        <a:bodyPr/>
        <a:lstStyle/>
        <a:p>
          <a:pPr rtl="0"/>
          <a:r>
            <a:rPr lang="en-US" dirty="0" err="1" smtClean="0"/>
            <a:t>Latexeditor</a:t>
          </a:r>
          <a:r>
            <a:rPr lang="en-US" dirty="0" smtClean="0"/>
            <a:t> (Led)(</a:t>
          </a:r>
          <a:r>
            <a:rPr lang="en-US" dirty="0" smtClean="0">
              <a:hlinkClick xmlns:r="http://schemas.openxmlformats.org/officeDocument/2006/relationships" r:id="rId5"/>
            </a:rPr>
            <a:t>http://www.latexeditor.org/</a:t>
          </a:r>
          <a:r>
            <a:rPr lang="en-US" dirty="0" smtClean="0"/>
            <a:t> )</a:t>
          </a:r>
          <a:endParaRPr lang="en-US" dirty="0"/>
        </a:p>
      </dgm:t>
    </dgm:pt>
    <dgm:pt modelId="{DDAF8596-F545-48E6-BDFB-E353EBCED743}" type="parTrans" cxnId="{B66EB356-0892-4FAB-84A8-490E203EF3DA}">
      <dgm:prSet/>
      <dgm:spPr/>
      <dgm:t>
        <a:bodyPr/>
        <a:lstStyle/>
        <a:p>
          <a:endParaRPr lang="en-US"/>
        </a:p>
      </dgm:t>
    </dgm:pt>
    <dgm:pt modelId="{C003FE7A-F98F-4746-B273-D4B1CB8CDF1C}" type="sibTrans" cxnId="{B66EB356-0892-4FAB-84A8-490E203EF3DA}">
      <dgm:prSet/>
      <dgm:spPr/>
      <dgm:t>
        <a:bodyPr/>
        <a:lstStyle/>
        <a:p>
          <a:endParaRPr lang="en-US"/>
        </a:p>
      </dgm:t>
    </dgm:pt>
    <dgm:pt modelId="{EDD85652-E27A-4019-9F1F-AEC2039654EC}">
      <dgm:prSet/>
      <dgm:spPr/>
      <dgm:t>
        <a:bodyPr/>
        <a:lstStyle/>
        <a:p>
          <a:pPr rtl="0"/>
          <a:endParaRPr lang="en-US" dirty="0"/>
        </a:p>
      </dgm:t>
    </dgm:pt>
    <dgm:pt modelId="{E9C3560A-2047-4159-AB67-D9D661F905E1}" type="parTrans" cxnId="{43542399-C05B-4522-AFF2-458C0FB76971}">
      <dgm:prSet/>
      <dgm:spPr/>
      <dgm:t>
        <a:bodyPr/>
        <a:lstStyle/>
        <a:p>
          <a:endParaRPr lang="en-US"/>
        </a:p>
      </dgm:t>
    </dgm:pt>
    <dgm:pt modelId="{7439527B-AEF5-4900-BC86-24FAE2B28A31}" type="sibTrans" cxnId="{43542399-C05B-4522-AFF2-458C0FB76971}">
      <dgm:prSet/>
      <dgm:spPr/>
      <dgm:t>
        <a:bodyPr/>
        <a:lstStyle/>
        <a:p>
          <a:endParaRPr lang="en-US"/>
        </a:p>
      </dgm:t>
    </dgm:pt>
    <dgm:pt modelId="{9ECE80A1-C9FB-4D59-8888-D03FDC25B60E}" type="pres">
      <dgm:prSet presAssocID="{784A628F-9B89-4B12-884B-F610522CE29B}" presName="Name0" presStyleCnt="0">
        <dgm:presLayoutVars>
          <dgm:chMax val="7"/>
          <dgm:dir/>
          <dgm:animLvl val="lvl"/>
          <dgm:resizeHandles val="exact"/>
        </dgm:presLayoutVars>
      </dgm:prSet>
      <dgm:spPr/>
      <dgm:t>
        <a:bodyPr/>
        <a:lstStyle/>
        <a:p>
          <a:endParaRPr lang="en-US"/>
        </a:p>
      </dgm:t>
    </dgm:pt>
    <dgm:pt modelId="{460C38CE-25A9-4285-8E0D-F03F269DC6C8}" type="pres">
      <dgm:prSet presAssocID="{23E7F96D-723A-4595-AE37-C65FC95CFC10}" presName="circle1" presStyleLbl="node1" presStyleIdx="0" presStyleCnt="6"/>
      <dgm:spPr/>
    </dgm:pt>
    <dgm:pt modelId="{B5948328-22F8-4437-9CCC-15CBA4336F50}" type="pres">
      <dgm:prSet presAssocID="{23E7F96D-723A-4595-AE37-C65FC95CFC10}" presName="space" presStyleCnt="0"/>
      <dgm:spPr/>
    </dgm:pt>
    <dgm:pt modelId="{CFDF9CB7-A94B-4306-84AC-5BD0883A8A92}" type="pres">
      <dgm:prSet presAssocID="{23E7F96D-723A-4595-AE37-C65FC95CFC10}" presName="rect1" presStyleLbl="alignAcc1" presStyleIdx="0" presStyleCnt="6"/>
      <dgm:spPr/>
      <dgm:t>
        <a:bodyPr/>
        <a:lstStyle/>
        <a:p>
          <a:endParaRPr lang="en-US"/>
        </a:p>
      </dgm:t>
    </dgm:pt>
    <dgm:pt modelId="{D8BBF4E7-373E-4E51-91D0-E5608E91C55F}" type="pres">
      <dgm:prSet presAssocID="{1BF74177-47C8-48C9-8C60-4954D2800E14}" presName="vertSpace2" presStyleLbl="node1" presStyleIdx="0" presStyleCnt="6"/>
      <dgm:spPr/>
    </dgm:pt>
    <dgm:pt modelId="{4604F184-63B0-451B-9625-C4B82B89C66F}" type="pres">
      <dgm:prSet presAssocID="{1BF74177-47C8-48C9-8C60-4954D2800E14}" presName="circle2" presStyleLbl="node1" presStyleIdx="1" presStyleCnt="6"/>
      <dgm:spPr/>
    </dgm:pt>
    <dgm:pt modelId="{29CB3468-700A-4D39-BC97-56E91C9E5AA2}" type="pres">
      <dgm:prSet presAssocID="{1BF74177-47C8-48C9-8C60-4954D2800E14}" presName="rect2" presStyleLbl="alignAcc1" presStyleIdx="1" presStyleCnt="6"/>
      <dgm:spPr/>
      <dgm:t>
        <a:bodyPr/>
        <a:lstStyle/>
        <a:p>
          <a:endParaRPr lang="en-US"/>
        </a:p>
      </dgm:t>
    </dgm:pt>
    <dgm:pt modelId="{E8C13263-DF91-4C28-BBE9-9604666D1456}" type="pres">
      <dgm:prSet presAssocID="{CE49CE43-67A7-4BD0-9697-92AD9EE997C7}" presName="vertSpace3" presStyleLbl="node1" presStyleIdx="1" presStyleCnt="6"/>
      <dgm:spPr/>
    </dgm:pt>
    <dgm:pt modelId="{071E7AE0-3A06-4D40-9B8E-E5C41D024E2F}" type="pres">
      <dgm:prSet presAssocID="{CE49CE43-67A7-4BD0-9697-92AD9EE997C7}" presName="circle3" presStyleLbl="node1" presStyleIdx="2" presStyleCnt="6"/>
      <dgm:spPr/>
    </dgm:pt>
    <dgm:pt modelId="{1623F6D7-BAAF-4DC0-B4BA-D5BA0536954F}" type="pres">
      <dgm:prSet presAssocID="{CE49CE43-67A7-4BD0-9697-92AD9EE997C7}" presName="rect3" presStyleLbl="alignAcc1" presStyleIdx="2" presStyleCnt="6"/>
      <dgm:spPr/>
      <dgm:t>
        <a:bodyPr/>
        <a:lstStyle/>
        <a:p>
          <a:endParaRPr lang="en-US"/>
        </a:p>
      </dgm:t>
    </dgm:pt>
    <dgm:pt modelId="{2CF20A34-1CE0-448B-81DF-B8D62B242878}" type="pres">
      <dgm:prSet presAssocID="{4C6E4768-B8E7-4D82-B2C5-7A9B5563AA19}" presName="vertSpace4" presStyleLbl="node1" presStyleIdx="2" presStyleCnt="6"/>
      <dgm:spPr/>
    </dgm:pt>
    <dgm:pt modelId="{E057BB3B-EC15-4CD7-8A66-5F4C8FA26B32}" type="pres">
      <dgm:prSet presAssocID="{4C6E4768-B8E7-4D82-B2C5-7A9B5563AA19}" presName="circle4" presStyleLbl="node1" presStyleIdx="3" presStyleCnt="6"/>
      <dgm:spPr/>
    </dgm:pt>
    <dgm:pt modelId="{FD4C30AC-8A99-447C-BF48-BABE3EDD424F}" type="pres">
      <dgm:prSet presAssocID="{4C6E4768-B8E7-4D82-B2C5-7A9B5563AA19}" presName="rect4" presStyleLbl="alignAcc1" presStyleIdx="3" presStyleCnt="6"/>
      <dgm:spPr/>
      <dgm:t>
        <a:bodyPr/>
        <a:lstStyle/>
        <a:p>
          <a:endParaRPr lang="en-US"/>
        </a:p>
      </dgm:t>
    </dgm:pt>
    <dgm:pt modelId="{69D97723-D7B0-47A9-B5EF-FE8D9C4D82A8}" type="pres">
      <dgm:prSet presAssocID="{2320A218-EF60-495F-AAE0-7FD2CCCBB146}" presName="vertSpace5" presStyleLbl="node1" presStyleIdx="3" presStyleCnt="6"/>
      <dgm:spPr/>
    </dgm:pt>
    <dgm:pt modelId="{C3C32BF6-4064-40C0-A1E1-6A3A858C655F}" type="pres">
      <dgm:prSet presAssocID="{2320A218-EF60-495F-AAE0-7FD2CCCBB146}" presName="circle5" presStyleLbl="node1" presStyleIdx="4" presStyleCnt="6"/>
      <dgm:spPr/>
    </dgm:pt>
    <dgm:pt modelId="{665F2DF6-12AF-4C1C-BAB8-6BD356F4DB3B}" type="pres">
      <dgm:prSet presAssocID="{2320A218-EF60-495F-AAE0-7FD2CCCBB146}" presName="rect5" presStyleLbl="alignAcc1" presStyleIdx="4" presStyleCnt="6"/>
      <dgm:spPr/>
      <dgm:t>
        <a:bodyPr/>
        <a:lstStyle/>
        <a:p>
          <a:endParaRPr lang="en-US"/>
        </a:p>
      </dgm:t>
    </dgm:pt>
    <dgm:pt modelId="{8C38AA4C-5A15-4114-9557-B0DD37E7DCA0}" type="pres">
      <dgm:prSet presAssocID="{EDD85652-E27A-4019-9F1F-AEC2039654EC}" presName="vertSpace6" presStyleLbl="node1" presStyleIdx="4" presStyleCnt="6"/>
      <dgm:spPr/>
    </dgm:pt>
    <dgm:pt modelId="{D00DF997-2698-4D9B-85EC-99869AC877AF}" type="pres">
      <dgm:prSet presAssocID="{EDD85652-E27A-4019-9F1F-AEC2039654EC}" presName="circle6" presStyleLbl="node1" presStyleIdx="5" presStyleCnt="6"/>
      <dgm:spPr/>
    </dgm:pt>
    <dgm:pt modelId="{B7F87C3A-E15D-4EAA-BD3D-9D84E53FCA06}" type="pres">
      <dgm:prSet presAssocID="{EDD85652-E27A-4019-9F1F-AEC2039654EC}" presName="rect6" presStyleLbl="alignAcc1" presStyleIdx="5" presStyleCnt="6"/>
      <dgm:spPr/>
      <dgm:t>
        <a:bodyPr/>
        <a:lstStyle/>
        <a:p>
          <a:endParaRPr lang="en-US"/>
        </a:p>
      </dgm:t>
    </dgm:pt>
    <dgm:pt modelId="{25E2B920-661D-4A2F-9915-83B1211FE895}" type="pres">
      <dgm:prSet presAssocID="{23E7F96D-723A-4595-AE37-C65FC95CFC10}" presName="rect1ParTxNoCh" presStyleLbl="alignAcc1" presStyleIdx="5" presStyleCnt="6">
        <dgm:presLayoutVars>
          <dgm:chMax val="1"/>
          <dgm:bulletEnabled val="1"/>
        </dgm:presLayoutVars>
      </dgm:prSet>
      <dgm:spPr/>
      <dgm:t>
        <a:bodyPr/>
        <a:lstStyle/>
        <a:p>
          <a:endParaRPr lang="en-US"/>
        </a:p>
      </dgm:t>
    </dgm:pt>
    <dgm:pt modelId="{11EBD73A-6C35-402D-A392-38A79B4D411B}" type="pres">
      <dgm:prSet presAssocID="{1BF74177-47C8-48C9-8C60-4954D2800E14}" presName="rect2ParTxNoCh" presStyleLbl="alignAcc1" presStyleIdx="5" presStyleCnt="6">
        <dgm:presLayoutVars>
          <dgm:chMax val="1"/>
          <dgm:bulletEnabled val="1"/>
        </dgm:presLayoutVars>
      </dgm:prSet>
      <dgm:spPr/>
      <dgm:t>
        <a:bodyPr/>
        <a:lstStyle/>
        <a:p>
          <a:endParaRPr lang="en-US"/>
        </a:p>
      </dgm:t>
    </dgm:pt>
    <dgm:pt modelId="{E7E4F570-2570-4754-848F-A9B816CC79E8}" type="pres">
      <dgm:prSet presAssocID="{CE49CE43-67A7-4BD0-9697-92AD9EE997C7}" presName="rect3ParTxNoCh" presStyleLbl="alignAcc1" presStyleIdx="5" presStyleCnt="6">
        <dgm:presLayoutVars>
          <dgm:chMax val="1"/>
          <dgm:bulletEnabled val="1"/>
        </dgm:presLayoutVars>
      </dgm:prSet>
      <dgm:spPr/>
      <dgm:t>
        <a:bodyPr/>
        <a:lstStyle/>
        <a:p>
          <a:endParaRPr lang="en-US"/>
        </a:p>
      </dgm:t>
    </dgm:pt>
    <dgm:pt modelId="{2A10D806-79C6-4E7E-A06E-72C8F9C3F559}" type="pres">
      <dgm:prSet presAssocID="{4C6E4768-B8E7-4D82-B2C5-7A9B5563AA19}" presName="rect4ParTxNoCh" presStyleLbl="alignAcc1" presStyleIdx="5" presStyleCnt="6">
        <dgm:presLayoutVars>
          <dgm:chMax val="1"/>
          <dgm:bulletEnabled val="1"/>
        </dgm:presLayoutVars>
      </dgm:prSet>
      <dgm:spPr/>
      <dgm:t>
        <a:bodyPr/>
        <a:lstStyle/>
        <a:p>
          <a:endParaRPr lang="en-US"/>
        </a:p>
      </dgm:t>
    </dgm:pt>
    <dgm:pt modelId="{BED034C5-5439-4F69-90CE-C8C85A30C8B9}" type="pres">
      <dgm:prSet presAssocID="{2320A218-EF60-495F-AAE0-7FD2CCCBB146}" presName="rect5ParTxNoCh" presStyleLbl="alignAcc1" presStyleIdx="5" presStyleCnt="6">
        <dgm:presLayoutVars>
          <dgm:chMax val="1"/>
          <dgm:bulletEnabled val="1"/>
        </dgm:presLayoutVars>
      </dgm:prSet>
      <dgm:spPr/>
      <dgm:t>
        <a:bodyPr/>
        <a:lstStyle/>
        <a:p>
          <a:endParaRPr lang="en-US"/>
        </a:p>
      </dgm:t>
    </dgm:pt>
    <dgm:pt modelId="{6DBE5C00-23F5-4867-9CA7-9E3E705F601F}" type="pres">
      <dgm:prSet presAssocID="{EDD85652-E27A-4019-9F1F-AEC2039654EC}" presName="rect6ParTxNoCh" presStyleLbl="alignAcc1" presStyleIdx="5" presStyleCnt="6">
        <dgm:presLayoutVars>
          <dgm:chMax val="1"/>
          <dgm:bulletEnabled val="1"/>
        </dgm:presLayoutVars>
      </dgm:prSet>
      <dgm:spPr/>
      <dgm:t>
        <a:bodyPr/>
        <a:lstStyle/>
        <a:p>
          <a:endParaRPr lang="en-US"/>
        </a:p>
      </dgm:t>
    </dgm:pt>
  </dgm:ptLst>
  <dgm:cxnLst>
    <dgm:cxn modelId="{B66EB356-0892-4FAB-84A8-490E203EF3DA}" srcId="{784A628F-9B89-4B12-884B-F610522CE29B}" destId="{2320A218-EF60-495F-AAE0-7FD2CCCBB146}" srcOrd="4" destOrd="0" parTransId="{DDAF8596-F545-48E6-BDFB-E353EBCED743}" sibTransId="{C003FE7A-F98F-4746-B273-D4B1CB8CDF1C}"/>
    <dgm:cxn modelId="{4C05B22E-6584-463E-A6DD-7718EDFDC8AD}" type="presOf" srcId="{784A628F-9B89-4B12-884B-F610522CE29B}" destId="{9ECE80A1-C9FB-4D59-8888-D03FDC25B60E}" srcOrd="0" destOrd="0" presId="urn:microsoft.com/office/officeart/2005/8/layout/target3"/>
    <dgm:cxn modelId="{CA9D336E-2FC0-4382-9418-8AD1F944A414}" type="presOf" srcId="{1BF74177-47C8-48C9-8C60-4954D2800E14}" destId="{11EBD73A-6C35-402D-A392-38A79B4D411B}" srcOrd="1" destOrd="0" presId="urn:microsoft.com/office/officeart/2005/8/layout/target3"/>
    <dgm:cxn modelId="{C71ADAAB-C5C8-443A-8063-2DE3B56482A3}" type="presOf" srcId="{4C6E4768-B8E7-4D82-B2C5-7A9B5563AA19}" destId="{FD4C30AC-8A99-447C-BF48-BABE3EDD424F}" srcOrd="0" destOrd="0" presId="urn:microsoft.com/office/officeart/2005/8/layout/target3"/>
    <dgm:cxn modelId="{43542399-C05B-4522-AFF2-458C0FB76971}" srcId="{784A628F-9B89-4B12-884B-F610522CE29B}" destId="{EDD85652-E27A-4019-9F1F-AEC2039654EC}" srcOrd="5" destOrd="0" parTransId="{E9C3560A-2047-4159-AB67-D9D661F905E1}" sibTransId="{7439527B-AEF5-4900-BC86-24FAE2B28A31}"/>
    <dgm:cxn modelId="{DB2A0133-3113-4502-A10A-E0D9278A89C2}" type="presOf" srcId="{2320A218-EF60-495F-AAE0-7FD2CCCBB146}" destId="{BED034C5-5439-4F69-90CE-C8C85A30C8B9}" srcOrd="1" destOrd="0" presId="urn:microsoft.com/office/officeart/2005/8/layout/target3"/>
    <dgm:cxn modelId="{D3914131-6C50-427A-81D8-EDB98D78D6EE}" srcId="{784A628F-9B89-4B12-884B-F610522CE29B}" destId="{23E7F96D-723A-4595-AE37-C65FC95CFC10}" srcOrd="0" destOrd="0" parTransId="{9BC4821B-CEA2-4B1B-9895-A3335A1363B2}" sibTransId="{FFD5F598-975D-478A-B758-3F74561414AD}"/>
    <dgm:cxn modelId="{C52F1620-A59F-46BD-8D25-D4C3BE5E7CCD}" type="presOf" srcId="{1BF74177-47C8-48C9-8C60-4954D2800E14}" destId="{29CB3468-700A-4D39-BC97-56E91C9E5AA2}" srcOrd="0" destOrd="0" presId="urn:microsoft.com/office/officeart/2005/8/layout/target3"/>
    <dgm:cxn modelId="{44AF052E-7C33-4628-A813-DEE90FF9E24C}" type="presOf" srcId="{23E7F96D-723A-4595-AE37-C65FC95CFC10}" destId="{25E2B920-661D-4A2F-9915-83B1211FE895}" srcOrd="1" destOrd="0" presId="urn:microsoft.com/office/officeart/2005/8/layout/target3"/>
    <dgm:cxn modelId="{AE6209B6-416E-4C93-9EE7-34FA17088645}" type="presOf" srcId="{EDD85652-E27A-4019-9F1F-AEC2039654EC}" destId="{B7F87C3A-E15D-4EAA-BD3D-9D84E53FCA06}" srcOrd="0" destOrd="0" presId="urn:microsoft.com/office/officeart/2005/8/layout/target3"/>
    <dgm:cxn modelId="{CB33DCA7-1906-4C5A-AC61-1B9019EAA96E}" srcId="{784A628F-9B89-4B12-884B-F610522CE29B}" destId="{1BF74177-47C8-48C9-8C60-4954D2800E14}" srcOrd="1" destOrd="0" parTransId="{75F370E4-AD60-4842-B00C-74C152CFF93A}" sibTransId="{E4648CB8-687D-40E1-8561-14D1BAE268A4}"/>
    <dgm:cxn modelId="{E28C2DA4-C606-4405-A295-99BAB0E15B17}" type="presOf" srcId="{EDD85652-E27A-4019-9F1F-AEC2039654EC}" destId="{6DBE5C00-23F5-4867-9CA7-9E3E705F601F}" srcOrd="1" destOrd="0" presId="urn:microsoft.com/office/officeart/2005/8/layout/target3"/>
    <dgm:cxn modelId="{68454072-AFB4-4449-B141-1A71247C7E1C}" type="presOf" srcId="{CE49CE43-67A7-4BD0-9697-92AD9EE997C7}" destId="{E7E4F570-2570-4754-848F-A9B816CC79E8}" srcOrd="1" destOrd="0" presId="urn:microsoft.com/office/officeart/2005/8/layout/target3"/>
    <dgm:cxn modelId="{67F62EDF-CE80-43C1-AB65-69F3643ACED0}" type="presOf" srcId="{2320A218-EF60-495F-AAE0-7FD2CCCBB146}" destId="{665F2DF6-12AF-4C1C-BAB8-6BD356F4DB3B}" srcOrd="0" destOrd="0" presId="urn:microsoft.com/office/officeart/2005/8/layout/target3"/>
    <dgm:cxn modelId="{183E260F-05B5-4F84-8CCE-2DB8A4BFA51E}" srcId="{784A628F-9B89-4B12-884B-F610522CE29B}" destId="{4C6E4768-B8E7-4D82-B2C5-7A9B5563AA19}" srcOrd="3" destOrd="0" parTransId="{1630AB81-1D67-44D8-A729-1078E4701070}" sibTransId="{0B2D06A2-72D6-4010-A944-45841EE74CF2}"/>
    <dgm:cxn modelId="{B5F08034-8D0C-4413-92B9-D1B9C70315B5}" type="presOf" srcId="{4C6E4768-B8E7-4D82-B2C5-7A9B5563AA19}" destId="{2A10D806-79C6-4E7E-A06E-72C8F9C3F559}" srcOrd="1" destOrd="0" presId="urn:microsoft.com/office/officeart/2005/8/layout/target3"/>
    <dgm:cxn modelId="{D3854456-F89E-421F-A553-6ACE0D6A8474}" type="presOf" srcId="{CE49CE43-67A7-4BD0-9697-92AD9EE997C7}" destId="{1623F6D7-BAAF-4DC0-B4BA-D5BA0536954F}" srcOrd="0" destOrd="0" presId="urn:microsoft.com/office/officeart/2005/8/layout/target3"/>
    <dgm:cxn modelId="{E174ACAD-071E-4AE7-80BE-503154BCDAC1}" srcId="{784A628F-9B89-4B12-884B-F610522CE29B}" destId="{CE49CE43-67A7-4BD0-9697-92AD9EE997C7}" srcOrd="2" destOrd="0" parTransId="{DD30D50C-15EB-437F-BCEC-3FC9D7AEC988}" sibTransId="{39E4016C-3610-4052-BE79-348183AA95E8}"/>
    <dgm:cxn modelId="{AB3DD704-ADB8-4C4E-881F-3EB30425FE65}" type="presOf" srcId="{23E7F96D-723A-4595-AE37-C65FC95CFC10}" destId="{CFDF9CB7-A94B-4306-84AC-5BD0883A8A92}" srcOrd="0" destOrd="0" presId="urn:microsoft.com/office/officeart/2005/8/layout/target3"/>
    <dgm:cxn modelId="{B2AE299D-CAB3-4C5C-B87A-C6CD77915CFF}" type="presParOf" srcId="{9ECE80A1-C9FB-4D59-8888-D03FDC25B60E}" destId="{460C38CE-25A9-4285-8E0D-F03F269DC6C8}" srcOrd="0" destOrd="0" presId="urn:microsoft.com/office/officeart/2005/8/layout/target3"/>
    <dgm:cxn modelId="{0086C675-5D7B-4291-B0C4-880F3B083DE2}" type="presParOf" srcId="{9ECE80A1-C9FB-4D59-8888-D03FDC25B60E}" destId="{B5948328-22F8-4437-9CCC-15CBA4336F50}" srcOrd="1" destOrd="0" presId="urn:microsoft.com/office/officeart/2005/8/layout/target3"/>
    <dgm:cxn modelId="{85DDD702-7D44-43D0-836B-22330A96ACEF}" type="presParOf" srcId="{9ECE80A1-C9FB-4D59-8888-D03FDC25B60E}" destId="{CFDF9CB7-A94B-4306-84AC-5BD0883A8A92}" srcOrd="2" destOrd="0" presId="urn:microsoft.com/office/officeart/2005/8/layout/target3"/>
    <dgm:cxn modelId="{E4CAA612-A182-461F-AB42-6676578BD8F8}" type="presParOf" srcId="{9ECE80A1-C9FB-4D59-8888-D03FDC25B60E}" destId="{D8BBF4E7-373E-4E51-91D0-E5608E91C55F}" srcOrd="3" destOrd="0" presId="urn:microsoft.com/office/officeart/2005/8/layout/target3"/>
    <dgm:cxn modelId="{32DC6990-5590-4A9D-9F1F-ED771BA61F73}" type="presParOf" srcId="{9ECE80A1-C9FB-4D59-8888-D03FDC25B60E}" destId="{4604F184-63B0-451B-9625-C4B82B89C66F}" srcOrd="4" destOrd="0" presId="urn:microsoft.com/office/officeart/2005/8/layout/target3"/>
    <dgm:cxn modelId="{C00BD968-C9E6-4638-BAEB-20B3D2B217BF}" type="presParOf" srcId="{9ECE80A1-C9FB-4D59-8888-D03FDC25B60E}" destId="{29CB3468-700A-4D39-BC97-56E91C9E5AA2}" srcOrd="5" destOrd="0" presId="urn:microsoft.com/office/officeart/2005/8/layout/target3"/>
    <dgm:cxn modelId="{8EF26B75-CE8C-4965-BBFB-ACA940E41A7D}" type="presParOf" srcId="{9ECE80A1-C9FB-4D59-8888-D03FDC25B60E}" destId="{E8C13263-DF91-4C28-BBE9-9604666D1456}" srcOrd="6" destOrd="0" presId="urn:microsoft.com/office/officeart/2005/8/layout/target3"/>
    <dgm:cxn modelId="{58F18A10-5DD5-40C0-9C1F-281D2AAFEB26}" type="presParOf" srcId="{9ECE80A1-C9FB-4D59-8888-D03FDC25B60E}" destId="{071E7AE0-3A06-4D40-9B8E-E5C41D024E2F}" srcOrd="7" destOrd="0" presId="urn:microsoft.com/office/officeart/2005/8/layout/target3"/>
    <dgm:cxn modelId="{D0D17C48-26BF-470C-80B2-D30BA33B121E}" type="presParOf" srcId="{9ECE80A1-C9FB-4D59-8888-D03FDC25B60E}" destId="{1623F6D7-BAAF-4DC0-B4BA-D5BA0536954F}" srcOrd="8" destOrd="0" presId="urn:microsoft.com/office/officeart/2005/8/layout/target3"/>
    <dgm:cxn modelId="{0B35A684-BCB0-4560-8517-081B9381CC27}" type="presParOf" srcId="{9ECE80A1-C9FB-4D59-8888-D03FDC25B60E}" destId="{2CF20A34-1CE0-448B-81DF-B8D62B242878}" srcOrd="9" destOrd="0" presId="urn:microsoft.com/office/officeart/2005/8/layout/target3"/>
    <dgm:cxn modelId="{688E9BC7-AE0C-45FB-8CD4-568FA10E76FC}" type="presParOf" srcId="{9ECE80A1-C9FB-4D59-8888-D03FDC25B60E}" destId="{E057BB3B-EC15-4CD7-8A66-5F4C8FA26B32}" srcOrd="10" destOrd="0" presId="urn:microsoft.com/office/officeart/2005/8/layout/target3"/>
    <dgm:cxn modelId="{091873AF-E045-43AF-8735-C8D589AD36E6}" type="presParOf" srcId="{9ECE80A1-C9FB-4D59-8888-D03FDC25B60E}" destId="{FD4C30AC-8A99-447C-BF48-BABE3EDD424F}" srcOrd="11" destOrd="0" presId="urn:microsoft.com/office/officeart/2005/8/layout/target3"/>
    <dgm:cxn modelId="{1195508F-9378-47EC-B2E1-D08CDC8EE339}" type="presParOf" srcId="{9ECE80A1-C9FB-4D59-8888-D03FDC25B60E}" destId="{69D97723-D7B0-47A9-B5EF-FE8D9C4D82A8}" srcOrd="12" destOrd="0" presId="urn:microsoft.com/office/officeart/2005/8/layout/target3"/>
    <dgm:cxn modelId="{92874DAD-E545-4C7F-B10E-2E4AB29EC772}" type="presParOf" srcId="{9ECE80A1-C9FB-4D59-8888-D03FDC25B60E}" destId="{C3C32BF6-4064-40C0-A1E1-6A3A858C655F}" srcOrd="13" destOrd="0" presId="urn:microsoft.com/office/officeart/2005/8/layout/target3"/>
    <dgm:cxn modelId="{90688E97-DC71-4E54-89DD-0245CDF12C3E}" type="presParOf" srcId="{9ECE80A1-C9FB-4D59-8888-D03FDC25B60E}" destId="{665F2DF6-12AF-4C1C-BAB8-6BD356F4DB3B}" srcOrd="14" destOrd="0" presId="urn:microsoft.com/office/officeart/2005/8/layout/target3"/>
    <dgm:cxn modelId="{B5C64478-0946-4700-983E-B2A90EE2AFF5}" type="presParOf" srcId="{9ECE80A1-C9FB-4D59-8888-D03FDC25B60E}" destId="{8C38AA4C-5A15-4114-9557-B0DD37E7DCA0}" srcOrd="15" destOrd="0" presId="urn:microsoft.com/office/officeart/2005/8/layout/target3"/>
    <dgm:cxn modelId="{5AE63138-8929-417F-8AA6-9F5295A3A46B}" type="presParOf" srcId="{9ECE80A1-C9FB-4D59-8888-D03FDC25B60E}" destId="{D00DF997-2698-4D9B-85EC-99869AC877AF}" srcOrd="16" destOrd="0" presId="urn:microsoft.com/office/officeart/2005/8/layout/target3"/>
    <dgm:cxn modelId="{E352C2D2-761A-4796-B67C-ABD6811A9E5B}" type="presParOf" srcId="{9ECE80A1-C9FB-4D59-8888-D03FDC25B60E}" destId="{B7F87C3A-E15D-4EAA-BD3D-9D84E53FCA06}" srcOrd="17" destOrd="0" presId="urn:microsoft.com/office/officeart/2005/8/layout/target3"/>
    <dgm:cxn modelId="{1A68410C-8A71-4E7F-A234-641C34EA592E}" type="presParOf" srcId="{9ECE80A1-C9FB-4D59-8888-D03FDC25B60E}" destId="{25E2B920-661D-4A2F-9915-83B1211FE895}" srcOrd="18" destOrd="0" presId="urn:microsoft.com/office/officeart/2005/8/layout/target3"/>
    <dgm:cxn modelId="{2DE9F76A-7BF2-4C2A-A8EA-B3A6D7EBE852}" type="presParOf" srcId="{9ECE80A1-C9FB-4D59-8888-D03FDC25B60E}" destId="{11EBD73A-6C35-402D-A392-38A79B4D411B}" srcOrd="19" destOrd="0" presId="urn:microsoft.com/office/officeart/2005/8/layout/target3"/>
    <dgm:cxn modelId="{06C1FB82-A3CE-45D5-9184-793080C8FBE1}" type="presParOf" srcId="{9ECE80A1-C9FB-4D59-8888-D03FDC25B60E}" destId="{E7E4F570-2570-4754-848F-A9B816CC79E8}" srcOrd="20" destOrd="0" presId="urn:microsoft.com/office/officeart/2005/8/layout/target3"/>
    <dgm:cxn modelId="{0614B1C3-CB35-42BC-BD69-D654F7D37D4E}" type="presParOf" srcId="{9ECE80A1-C9FB-4D59-8888-D03FDC25B60E}" destId="{2A10D806-79C6-4E7E-A06E-72C8F9C3F559}" srcOrd="21" destOrd="0" presId="urn:microsoft.com/office/officeart/2005/8/layout/target3"/>
    <dgm:cxn modelId="{FE5D4B7B-B288-4D17-81C2-90C82E568EFA}" type="presParOf" srcId="{9ECE80A1-C9FB-4D59-8888-D03FDC25B60E}" destId="{BED034C5-5439-4F69-90CE-C8C85A30C8B9}" srcOrd="22" destOrd="0" presId="urn:microsoft.com/office/officeart/2005/8/layout/target3"/>
    <dgm:cxn modelId="{6A319E09-50D0-4545-85E0-5778D00B7D9D}" type="presParOf" srcId="{9ECE80A1-C9FB-4D59-8888-D03FDC25B60E}" destId="{6DBE5C00-23F5-4867-9CA7-9E3E705F601F}" srcOrd="2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C38CE-25A9-4285-8E0D-F03F269DC6C8}">
      <dsp:nvSpPr>
        <dsp:cNvPr id="0" name=""/>
        <dsp:cNvSpPr/>
      </dsp:nvSpPr>
      <dsp:spPr>
        <a:xfrm>
          <a:off x="0" y="0"/>
          <a:ext cx="4389437" cy="4389437"/>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DF9CB7-A94B-4306-84AC-5BD0883A8A92}">
      <dsp:nvSpPr>
        <dsp:cNvPr id="0" name=""/>
        <dsp:cNvSpPr/>
      </dsp:nvSpPr>
      <dsp:spPr>
        <a:xfrm>
          <a:off x="2194718" y="0"/>
          <a:ext cx="6034881" cy="438943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err="1" smtClean="0"/>
            <a:t>LyX</a:t>
          </a:r>
          <a:r>
            <a:rPr lang="en-US" sz="2300" kern="1200" dirty="0" smtClean="0"/>
            <a:t> (</a:t>
          </a:r>
          <a:r>
            <a:rPr lang="en-US" sz="2300" i="1" kern="1200" dirty="0" smtClean="0">
              <a:hlinkClick xmlns:r="http://schemas.openxmlformats.org/officeDocument/2006/relationships" r:id="rId1"/>
            </a:rPr>
            <a:t>www.</a:t>
          </a:r>
          <a:r>
            <a:rPr lang="en-US" sz="2300" b="1" i="1" kern="1200" dirty="0" smtClean="0">
              <a:hlinkClick xmlns:r="http://schemas.openxmlformats.org/officeDocument/2006/relationships" r:id="rId1"/>
            </a:rPr>
            <a:t>lyx</a:t>
          </a:r>
          <a:r>
            <a:rPr lang="en-US" sz="2300" i="1" kern="1200" dirty="0" smtClean="0">
              <a:hlinkClick xmlns:r="http://schemas.openxmlformats.org/officeDocument/2006/relationships" r:id="rId1"/>
            </a:rPr>
            <a:t>.org</a:t>
          </a:r>
          <a:r>
            <a:rPr lang="en-US" sz="2300" i="1" kern="1200" dirty="0" smtClean="0"/>
            <a:t> </a:t>
          </a:r>
          <a:r>
            <a:rPr lang="en-US" sz="2300" kern="1200" dirty="0" smtClean="0"/>
            <a:t>)</a:t>
          </a:r>
          <a:endParaRPr lang="en-US" sz="2300" kern="1200" dirty="0"/>
        </a:p>
      </dsp:txBody>
      <dsp:txXfrm>
        <a:off x="2194718" y="0"/>
        <a:ext cx="6034881" cy="548680"/>
      </dsp:txXfrm>
    </dsp:sp>
    <dsp:sp modelId="{4604F184-63B0-451B-9625-C4B82B89C66F}">
      <dsp:nvSpPr>
        <dsp:cNvPr id="0" name=""/>
        <dsp:cNvSpPr/>
      </dsp:nvSpPr>
      <dsp:spPr>
        <a:xfrm>
          <a:off x="384076" y="548680"/>
          <a:ext cx="3621284" cy="3621284"/>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CB3468-700A-4D39-BC97-56E91C9E5AA2}">
      <dsp:nvSpPr>
        <dsp:cNvPr id="0" name=""/>
        <dsp:cNvSpPr/>
      </dsp:nvSpPr>
      <dsp:spPr>
        <a:xfrm>
          <a:off x="2194718" y="548680"/>
          <a:ext cx="6034881" cy="3621284"/>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err="1" smtClean="0"/>
            <a:t>LaTex</a:t>
          </a:r>
          <a:r>
            <a:rPr lang="en-US" sz="2300" kern="1200" dirty="0" smtClean="0"/>
            <a:t> (</a:t>
          </a:r>
          <a:r>
            <a:rPr lang="en-US" sz="2300" kern="1200" dirty="0" smtClean="0">
              <a:hlinkClick xmlns:r="http://schemas.openxmlformats.org/officeDocument/2006/relationships" r:id="rId2"/>
            </a:rPr>
            <a:t>www.latex-project.org</a:t>
          </a:r>
          <a:r>
            <a:rPr lang="en-US" sz="2300" kern="1200" dirty="0" smtClean="0"/>
            <a:t>)</a:t>
          </a:r>
          <a:endParaRPr lang="en-US" sz="2300" kern="1200" dirty="0"/>
        </a:p>
      </dsp:txBody>
      <dsp:txXfrm>
        <a:off x="2194718" y="548680"/>
        <a:ext cx="6034881" cy="548681"/>
      </dsp:txXfrm>
    </dsp:sp>
    <dsp:sp modelId="{071E7AE0-3A06-4D40-9B8E-E5C41D024E2F}">
      <dsp:nvSpPr>
        <dsp:cNvPr id="0" name=""/>
        <dsp:cNvSpPr/>
      </dsp:nvSpPr>
      <dsp:spPr>
        <a:xfrm>
          <a:off x="768152" y="1097362"/>
          <a:ext cx="2853131" cy="2853131"/>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23F6D7-BAAF-4DC0-B4BA-D5BA0536954F}">
      <dsp:nvSpPr>
        <dsp:cNvPr id="0" name=""/>
        <dsp:cNvSpPr/>
      </dsp:nvSpPr>
      <dsp:spPr>
        <a:xfrm>
          <a:off x="2194718" y="1097362"/>
          <a:ext cx="6034881" cy="285313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Aurora (</a:t>
          </a:r>
          <a:r>
            <a:rPr lang="en-US" sz="2300" kern="1200" dirty="0" smtClean="0">
              <a:hlinkClick xmlns:r="http://schemas.openxmlformats.org/officeDocument/2006/relationships" r:id="rId3"/>
            </a:rPr>
            <a:t>http/.</a:t>
          </a:r>
          <a:r>
            <a:rPr lang="en-US" sz="2300" kern="1200" dirty="0" err="1" smtClean="0">
              <a:hlinkClick xmlns:r="http://schemas.openxmlformats.org/officeDocument/2006/relationships" r:id="rId3"/>
            </a:rPr>
            <a:t>elevatorladay.ca</a:t>
          </a:r>
          <a:r>
            <a:rPr lang="en-US" sz="2300" kern="1200" dirty="0" smtClean="0"/>
            <a:t> )</a:t>
          </a:r>
          <a:endParaRPr lang="en-US" sz="2300" kern="1200" dirty="0"/>
        </a:p>
      </dsp:txBody>
      <dsp:txXfrm>
        <a:off x="2194718" y="1097362"/>
        <a:ext cx="6034881" cy="548676"/>
      </dsp:txXfrm>
    </dsp:sp>
    <dsp:sp modelId="{E057BB3B-EC15-4CD7-8A66-5F4C8FA26B32}">
      <dsp:nvSpPr>
        <dsp:cNvPr id="0" name=""/>
        <dsp:cNvSpPr/>
      </dsp:nvSpPr>
      <dsp:spPr>
        <a:xfrm>
          <a:off x="1152227" y="1646038"/>
          <a:ext cx="2084982" cy="2084982"/>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4C30AC-8A99-447C-BF48-BABE3EDD424F}">
      <dsp:nvSpPr>
        <dsp:cNvPr id="0" name=""/>
        <dsp:cNvSpPr/>
      </dsp:nvSpPr>
      <dsp:spPr>
        <a:xfrm>
          <a:off x="2194718" y="1646038"/>
          <a:ext cx="6034881" cy="208498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Text studio (</a:t>
          </a:r>
          <a:r>
            <a:rPr lang="en-US" sz="2300" kern="1200" dirty="0" smtClean="0">
              <a:hlinkClick xmlns:r="http://schemas.openxmlformats.org/officeDocument/2006/relationships" r:id="rId4"/>
            </a:rPr>
            <a:t>http://texstudio.sourceforge.net/</a:t>
          </a:r>
          <a:r>
            <a:rPr lang="en-US" sz="2300" kern="1200" dirty="0" smtClean="0"/>
            <a:t>)</a:t>
          </a:r>
          <a:endParaRPr lang="en-US" sz="2300" kern="1200" dirty="0"/>
        </a:p>
      </dsp:txBody>
      <dsp:txXfrm>
        <a:off x="2194718" y="1646038"/>
        <a:ext cx="6034881" cy="548680"/>
      </dsp:txXfrm>
    </dsp:sp>
    <dsp:sp modelId="{C3C32BF6-4064-40C0-A1E1-6A3A858C655F}">
      <dsp:nvSpPr>
        <dsp:cNvPr id="0" name=""/>
        <dsp:cNvSpPr/>
      </dsp:nvSpPr>
      <dsp:spPr>
        <a:xfrm>
          <a:off x="1536303" y="2194719"/>
          <a:ext cx="1316829" cy="1316829"/>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F2DF6-12AF-4C1C-BAB8-6BD356F4DB3B}">
      <dsp:nvSpPr>
        <dsp:cNvPr id="0" name=""/>
        <dsp:cNvSpPr/>
      </dsp:nvSpPr>
      <dsp:spPr>
        <a:xfrm>
          <a:off x="2194718" y="2194719"/>
          <a:ext cx="6034881" cy="131682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err="1" smtClean="0"/>
            <a:t>Latexeditor</a:t>
          </a:r>
          <a:r>
            <a:rPr lang="en-US" sz="2300" kern="1200" dirty="0" smtClean="0"/>
            <a:t> (Led)(</a:t>
          </a:r>
          <a:r>
            <a:rPr lang="en-US" sz="2300" kern="1200" dirty="0" smtClean="0">
              <a:hlinkClick xmlns:r="http://schemas.openxmlformats.org/officeDocument/2006/relationships" r:id="rId5"/>
            </a:rPr>
            <a:t>http://www.latexeditor.org/</a:t>
          </a:r>
          <a:r>
            <a:rPr lang="en-US" sz="2300" kern="1200" dirty="0" smtClean="0"/>
            <a:t> )</a:t>
          </a:r>
          <a:endParaRPr lang="en-US" sz="2300" kern="1200" dirty="0"/>
        </a:p>
      </dsp:txBody>
      <dsp:txXfrm>
        <a:off x="2194718" y="2194719"/>
        <a:ext cx="6034881" cy="548681"/>
      </dsp:txXfrm>
    </dsp:sp>
    <dsp:sp modelId="{D00DF997-2698-4D9B-85EC-99869AC877AF}">
      <dsp:nvSpPr>
        <dsp:cNvPr id="0" name=""/>
        <dsp:cNvSpPr/>
      </dsp:nvSpPr>
      <dsp:spPr>
        <a:xfrm>
          <a:off x="1920380" y="2743400"/>
          <a:ext cx="548676" cy="548676"/>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F87C3A-E15D-4EAA-BD3D-9D84E53FCA06}">
      <dsp:nvSpPr>
        <dsp:cNvPr id="0" name=""/>
        <dsp:cNvSpPr/>
      </dsp:nvSpPr>
      <dsp:spPr>
        <a:xfrm>
          <a:off x="2194718" y="2743400"/>
          <a:ext cx="6034881" cy="54867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endParaRPr lang="en-US" sz="2300" kern="1200" dirty="0"/>
        </a:p>
      </dsp:txBody>
      <dsp:txXfrm>
        <a:off x="2194718" y="2743400"/>
        <a:ext cx="6034881" cy="548676"/>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BF3C5B-09AB-416D-9B9A-22C49349DC43}" type="datetimeFigureOut">
              <a:rPr lang="en-US" smtClean="0"/>
              <a:t>10/8/2017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EFB283-47BF-4990-BCF9-8C8AEB792A52}" type="slidenum">
              <a:rPr lang="en-US" smtClean="0"/>
              <a:t>‹#›</a:t>
            </a:fld>
            <a:endParaRPr lang="en-US"/>
          </a:p>
        </p:txBody>
      </p:sp>
    </p:spTree>
    <p:extLst>
      <p:ext uri="{BB962C8B-B14F-4D97-AF65-F5344CB8AC3E}">
        <p14:creationId xmlns:p14="http://schemas.microsoft.com/office/powerpoint/2010/main" val="1789590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EFB283-47BF-4990-BCF9-8C8AEB792A52}" type="slidenum">
              <a:rPr lang="en-US" smtClean="0"/>
              <a:t>28</a:t>
            </a:fld>
            <a:endParaRPr lang="en-US"/>
          </a:p>
        </p:txBody>
      </p:sp>
    </p:spTree>
    <p:extLst>
      <p:ext uri="{BB962C8B-B14F-4D97-AF65-F5344CB8AC3E}">
        <p14:creationId xmlns:p14="http://schemas.microsoft.com/office/powerpoint/2010/main" val="3810326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69271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126879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11578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3322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D63EE-7F1B-409A-9FF4-E973F59D3DBA}"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510183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5D63EE-7F1B-409A-9FF4-E973F59D3DBA}"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378807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5D63EE-7F1B-409A-9FF4-E973F59D3DBA}" type="datetimeFigureOut">
              <a:rPr lang="en-US" smtClean="0"/>
              <a:t>10/8/2017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278789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5D63EE-7F1B-409A-9FF4-E973F59D3DBA}" type="datetimeFigureOut">
              <a:rPr lang="en-US" smtClean="0"/>
              <a:t>10/8/2017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417321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D63EE-7F1B-409A-9FF4-E973F59D3DBA}" type="datetimeFigureOut">
              <a:rPr lang="en-US" smtClean="0"/>
              <a:t>10/8/2017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296220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D63EE-7F1B-409A-9FF4-E973F59D3DBA}"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223302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D63EE-7F1B-409A-9FF4-E973F59D3DBA}"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323021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D63EE-7F1B-409A-9FF4-E973F59D3DBA}" type="datetimeFigureOut">
              <a:rPr lang="en-US" smtClean="0"/>
              <a:t>10/8/2017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B515E-3688-41A2-BC8B-A8FFC2C4A467}" type="slidenum">
              <a:rPr lang="en-US" smtClean="0"/>
              <a:t>‹#›</a:t>
            </a:fld>
            <a:endParaRPr lang="en-US"/>
          </a:p>
        </p:txBody>
      </p:sp>
    </p:spTree>
    <p:extLst>
      <p:ext uri="{BB962C8B-B14F-4D97-AF65-F5344CB8AC3E}">
        <p14:creationId xmlns:p14="http://schemas.microsoft.com/office/powerpoint/2010/main" val="201286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nature.com/nature_educati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en.wikipedia.org/wiki/Image:DNA_orbit_animated_small.gif"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85799"/>
          </a:xfrm>
        </p:spPr>
        <p:txBody>
          <a:bodyPr>
            <a:normAutofit fontScale="90000"/>
          </a:bodyPr>
          <a:lstStyle/>
          <a:p>
            <a:r>
              <a:rPr lang="en-US" dirty="0" smtClean="0"/>
              <a:t>Use of visuals for presentation</a:t>
            </a:r>
            <a:endParaRPr lang="en-US" dirty="0"/>
          </a:p>
        </p:txBody>
      </p:sp>
      <p:sp>
        <p:nvSpPr>
          <p:cNvPr id="3" name="Subtitle 2"/>
          <p:cNvSpPr>
            <a:spLocks noGrp="1"/>
          </p:cNvSpPr>
          <p:nvPr>
            <p:ph type="subTitle" idx="1"/>
          </p:nvPr>
        </p:nvSpPr>
        <p:spPr>
          <a:xfrm>
            <a:off x="762000" y="1066800"/>
            <a:ext cx="7467600" cy="5181600"/>
          </a:xfrm>
        </p:spPr>
        <p:txBody>
          <a:bodyPr>
            <a:normAutofit fontScale="92500" lnSpcReduction="10000"/>
          </a:bodyPr>
          <a:lstStyle/>
          <a:p>
            <a:r>
              <a:rPr lang="en-US" sz="2400" dirty="0" smtClean="0">
                <a:solidFill>
                  <a:schemeClr val="tx1"/>
                </a:solidFill>
              </a:rPr>
              <a:t>The visuals generally used in oral presentations in conferences are,</a:t>
            </a:r>
          </a:p>
          <a:p>
            <a:r>
              <a:rPr lang="en-US" sz="2400" dirty="0" smtClean="0">
                <a:solidFill>
                  <a:schemeClr val="tx1"/>
                </a:solidFill>
              </a:rPr>
              <a:t>1.Electronic presentation </a:t>
            </a:r>
          </a:p>
          <a:p>
            <a:r>
              <a:rPr lang="en-US" sz="2400" dirty="0" smtClean="0">
                <a:solidFill>
                  <a:schemeClr val="tx1"/>
                </a:solidFill>
              </a:rPr>
              <a:t>     2. Overhead transparencies</a:t>
            </a:r>
          </a:p>
          <a:p>
            <a:r>
              <a:rPr lang="en-US" sz="2400" dirty="0" smtClean="0">
                <a:solidFill>
                  <a:schemeClr val="tx1"/>
                </a:solidFill>
              </a:rPr>
              <a:t>        3.Slides for a  Slide projector</a:t>
            </a:r>
          </a:p>
          <a:p>
            <a:r>
              <a:rPr lang="en-US" sz="2400" dirty="0" smtClean="0">
                <a:solidFill>
                  <a:schemeClr val="tx1"/>
                </a:solidFill>
              </a:rPr>
              <a:t>4.Films and videos</a:t>
            </a:r>
          </a:p>
          <a:p>
            <a:r>
              <a:rPr lang="en-US" sz="2400" dirty="0" smtClean="0">
                <a:solidFill>
                  <a:schemeClr val="tx1"/>
                </a:solidFill>
              </a:rPr>
              <a:t>           5. Flip charts or writing board</a:t>
            </a:r>
          </a:p>
          <a:p>
            <a:pPr marL="342900" indent="-342900" algn="l">
              <a:buFont typeface="Wingdings" panose="05000000000000000000" pitchFamily="2" charset="2"/>
              <a:buChar char="q"/>
            </a:pPr>
            <a:r>
              <a:rPr lang="en-US" sz="2400" dirty="0" smtClean="0">
                <a:solidFill>
                  <a:schemeClr val="tx1"/>
                </a:solidFill>
              </a:rPr>
              <a:t>However, electronic presentation by using software </a:t>
            </a:r>
            <a:r>
              <a:rPr lang="en-US" sz="2400" dirty="0" err="1" smtClean="0">
                <a:solidFill>
                  <a:schemeClr val="tx1"/>
                </a:solidFill>
              </a:rPr>
              <a:t>e,g</a:t>
            </a:r>
            <a:r>
              <a:rPr lang="en-US" sz="2400" dirty="0" smtClean="0">
                <a:solidFill>
                  <a:schemeClr val="tx1"/>
                </a:solidFill>
              </a:rPr>
              <a:t>. Power point is commonly used .</a:t>
            </a:r>
          </a:p>
          <a:p>
            <a:pPr marL="342900" indent="-342900" algn="l">
              <a:buFont typeface="Wingdings" panose="05000000000000000000" pitchFamily="2" charset="2"/>
              <a:buChar char="q"/>
            </a:pPr>
            <a:r>
              <a:rPr lang="en-US" sz="2400" dirty="0" smtClean="0">
                <a:solidFill>
                  <a:schemeClr val="tx1"/>
                </a:solidFill>
              </a:rPr>
              <a:t>You have to make sure prior to your presentation that the equipment is compatible with your version of software and computer disks.</a:t>
            </a:r>
          </a:p>
          <a:p>
            <a:pPr marL="342900" indent="-342900" algn="l">
              <a:buFont typeface="Wingdings" panose="05000000000000000000" pitchFamily="2" charset="2"/>
              <a:buChar char="q"/>
            </a:pPr>
            <a:r>
              <a:rPr lang="en-US" sz="2400" dirty="0" smtClean="0">
                <a:solidFill>
                  <a:schemeClr val="tx1"/>
                </a:solidFill>
              </a:rPr>
              <a:t>You must be capable of solving compatibility problems specially fine resolution</a:t>
            </a:r>
            <a:endParaRPr lang="en-US" sz="2400" dirty="0">
              <a:solidFill>
                <a:schemeClr val="tx1"/>
              </a:solidFill>
            </a:endParaRPr>
          </a:p>
        </p:txBody>
      </p:sp>
    </p:spTree>
    <p:extLst>
      <p:ext uri="{BB962C8B-B14F-4D97-AF65-F5344CB8AC3E}">
        <p14:creationId xmlns:p14="http://schemas.microsoft.com/office/powerpoint/2010/main" val="225561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Slide projectors</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smtClean="0"/>
              <a:t>Widely used in past</a:t>
            </a:r>
          </a:p>
          <a:p>
            <a:r>
              <a:rPr lang="en-US" dirty="0" smtClean="0"/>
              <a:t>Now rarely used in some places where there is no facility for electronic display</a:t>
            </a:r>
          </a:p>
          <a:p>
            <a:r>
              <a:rPr lang="en-US" dirty="0" smtClean="0"/>
              <a:t>Slides can be used to show text, tables, figures, photos &amp; other illustrations</a:t>
            </a:r>
          </a:p>
          <a:p>
            <a:r>
              <a:rPr lang="en-US" dirty="0" smtClean="0"/>
              <a:t>Room lights have to be dim</a:t>
            </a:r>
          </a:p>
          <a:p>
            <a:r>
              <a:rPr lang="en-US" dirty="0" smtClean="0"/>
              <a:t>Sometimes disturbing noise is produced.</a:t>
            </a:r>
          </a:p>
          <a:p>
            <a:r>
              <a:rPr lang="en-US" dirty="0" smtClean="0"/>
              <a:t>Difficult to go back to show some previous slide</a:t>
            </a:r>
          </a:p>
          <a:p>
            <a:r>
              <a:rPr lang="en-US" dirty="0" smtClean="0"/>
              <a:t>Takes long time to prepare slides from computer displays </a:t>
            </a:r>
          </a:p>
          <a:p>
            <a:r>
              <a:rPr lang="en-US" dirty="0" smtClean="0"/>
              <a:t>Standard of slide frames is different in different countries, in US (2mm) , in Europe (3mm), paper frames may also create trouble.</a:t>
            </a:r>
            <a:endParaRPr lang="en-US" dirty="0"/>
          </a:p>
        </p:txBody>
      </p:sp>
    </p:spTree>
    <p:extLst>
      <p:ext uri="{BB962C8B-B14F-4D97-AF65-F5344CB8AC3E}">
        <p14:creationId xmlns:p14="http://schemas.microsoft.com/office/powerpoint/2010/main" val="836530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projector</a:t>
            </a:r>
            <a:endParaRPr lang="en-US" dirty="0"/>
          </a:p>
        </p:txBody>
      </p:sp>
      <p:pic>
        <p:nvPicPr>
          <p:cNvPr id="4" name="Content Placeholder 3" descr="Image result for slide projecto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086" y="1600200"/>
            <a:ext cx="7259827" cy="4525963"/>
          </a:xfrm>
          <a:prstGeom prst="rect">
            <a:avLst/>
          </a:prstGeom>
          <a:noFill/>
          <a:ln>
            <a:noFill/>
          </a:ln>
        </p:spPr>
      </p:pic>
    </p:spTree>
    <p:extLst>
      <p:ext uri="{BB962C8B-B14F-4D97-AF65-F5344CB8AC3E}">
        <p14:creationId xmlns:p14="http://schemas.microsoft.com/office/powerpoint/2010/main" val="1665263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Flip Charts</a:t>
            </a:r>
            <a:endParaRPr lang="en-US" dirty="0"/>
          </a:p>
        </p:txBody>
      </p:sp>
      <p:sp>
        <p:nvSpPr>
          <p:cNvPr id="3" name="Content Placeholder 2"/>
          <p:cNvSpPr>
            <a:spLocks noGrp="1"/>
          </p:cNvSpPr>
          <p:nvPr>
            <p:ph idx="1"/>
          </p:nvPr>
        </p:nvSpPr>
        <p:spPr>
          <a:xfrm>
            <a:off x="304800" y="1447800"/>
            <a:ext cx="8229600" cy="4221163"/>
          </a:xfrm>
        </p:spPr>
        <p:txBody>
          <a:bodyPr>
            <a:normAutofit fontScale="77500" lnSpcReduction="20000"/>
          </a:bodyPr>
          <a:lstStyle/>
          <a:p>
            <a:r>
              <a:rPr lang="en-US" sz="2800" dirty="0"/>
              <a:t>A </a:t>
            </a:r>
            <a:r>
              <a:rPr lang="en-US" sz="2800" b="1" dirty="0"/>
              <a:t>flip chart</a:t>
            </a:r>
            <a:r>
              <a:rPr lang="en-US" sz="2800" dirty="0"/>
              <a:t> </a:t>
            </a:r>
            <a:r>
              <a:rPr lang="en-US" sz="2800" dirty="0" smtClean="0"/>
              <a:t>Consists  </a:t>
            </a:r>
            <a:r>
              <a:rPr lang="en-US" sz="2800" dirty="0"/>
              <a:t>of a pad </a:t>
            </a:r>
            <a:r>
              <a:rPr lang="en-US" sz="2800" dirty="0" smtClean="0"/>
              <a:t>of large</a:t>
            </a:r>
            <a:r>
              <a:rPr lang="en-US" sz="2800" dirty="0"/>
              <a:t> </a:t>
            </a:r>
            <a:r>
              <a:rPr lang="en-US" sz="2800" dirty="0" smtClean="0"/>
              <a:t>paper</a:t>
            </a:r>
            <a:r>
              <a:rPr lang="en-US" sz="2800" dirty="0"/>
              <a:t> sheets. </a:t>
            </a:r>
            <a:endParaRPr lang="en-US" sz="2800" dirty="0" smtClean="0"/>
          </a:p>
          <a:p>
            <a:r>
              <a:rPr lang="en-US" sz="2800" dirty="0" smtClean="0"/>
              <a:t>It </a:t>
            </a:r>
            <a:r>
              <a:rPr lang="en-US" sz="2800" dirty="0"/>
              <a:t>is </a:t>
            </a:r>
            <a:r>
              <a:rPr lang="en-US" sz="2800" dirty="0" smtClean="0"/>
              <a:t>fixed </a:t>
            </a:r>
            <a:r>
              <a:rPr lang="en-US" sz="2800" dirty="0"/>
              <a:t>to the upper edge of a </a:t>
            </a:r>
            <a:r>
              <a:rPr lang="en-US" sz="2800" dirty="0" smtClean="0"/>
              <a:t>white board, </a:t>
            </a:r>
          </a:p>
          <a:p>
            <a:pPr marL="0" indent="0">
              <a:buNone/>
            </a:pPr>
            <a:r>
              <a:rPr lang="en-US" sz="2800" dirty="0" smtClean="0"/>
              <a:t>    typically </a:t>
            </a:r>
            <a:r>
              <a:rPr lang="en-US" sz="2800" dirty="0"/>
              <a:t>supported on a  </a:t>
            </a:r>
            <a:r>
              <a:rPr lang="en-US" sz="2800" dirty="0" smtClean="0"/>
              <a:t>tripod or four-legged   </a:t>
            </a:r>
          </a:p>
          <a:p>
            <a:pPr marL="0" indent="0">
              <a:buNone/>
            </a:pPr>
            <a:r>
              <a:rPr lang="en-US" sz="2800" dirty="0"/>
              <a:t> </a:t>
            </a:r>
            <a:r>
              <a:rPr lang="en-US" sz="2800" dirty="0" smtClean="0"/>
              <a:t>   easel </a:t>
            </a:r>
            <a:endParaRPr lang="en-US" sz="2800" dirty="0"/>
          </a:p>
          <a:p>
            <a:r>
              <a:rPr lang="en-US" sz="2800" dirty="0" smtClean="0"/>
              <a:t>Text </a:t>
            </a:r>
            <a:r>
              <a:rPr lang="en-US" sz="2800" dirty="0"/>
              <a:t>is usually hand written with marker pens and may include figures or charts. A sheet can be flipped over by the presenter to </a:t>
            </a:r>
            <a:r>
              <a:rPr lang="en-US" sz="2800" dirty="0" smtClean="0"/>
              <a:t>continue to a new page.</a:t>
            </a:r>
            <a:endParaRPr lang="en-US" sz="2800" dirty="0"/>
          </a:p>
          <a:p>
            <a:r>
              <a:rPr lang="en-US" sz="2800" dirty="0"/>
              <a:t> </a:t>
            </a:r>
            <a:r>
              <a:rPr lang="en-US" sz="2800" dirty="0" smtClean="0"/>
              <a:t>Scientists </a:t>
            </a:r>
            <a:r>
              <a:rPr lang="en-US" sz="2800" dirty="0"/>
              <a:t>have developed a digital self writing flip chart which writes word for word everything it is instructed to record. </a:t>
            </a:r>
            <a:endParaRPr lang="en-US" sz="2800" dirty="0" smtClean="0"/>
          </a:p>
          <a:p>
            <a:r>
              <a:rPr lang="en-US" sz="2800" dirty="0" smtClean="0"/>
              <a:t>The </a:t>
            </a:r>
            <a:r>
              <a:rPr lang="en-US" sz="2800" dirty="0"/>
              <a:t>disability action group "Armless" has stated that this is a significant step forward for disabilities groups to have conferences like people without disabilities. </a:t>
            </a:r>
            <a:endParaRPr lang="en-US" sz="2800" dirty="0" smtClean="0"/>
          </a:p>
          <a:p>
            <a:r>
              <a:rPr lang="en-US" sz="2800" dirty="0" smtClean="0"/>
              <a:t>Also </a:t>
            </a:r>
            <a:r>
              <a:rPr lang="en-US" sz="2800" dirty="0"/>
              <a:t>available are flipchart stands which are self heightening.</a:t>
            </a:r>
          </a:p>
          <a:p>
            <a:endParaRPr lang="en-US" sz="2800" dirty="0"/>
          </a:p>
        </p:txBody>
      </p:sp>
    </p:spTree>
    <p:extLst>
      <p:ext uri="{BB962C8B-B14F-4D97-AF65-F5344CB8AC3E}">
        <p14:creationId xmlns:p14="http://schemas.microsoft.com/office/powerpoint/2010/main" val="3066391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Flip Charts</a:t>
            </a:r>
            <a:endParaRPr lang="en-US" dirty="0"/>
          </a:p>
        </p:txBody>
      </p:sp>
      <p:pic>
        <p:nvPicPr>
          <p:cNvPr id="4" name="Content Placeholder 3" descr="Image result for flip chart presentatio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467599" cy="5153025"/>
          </a:xfrm>
          <a:prstGeom prst="rect">
            <a:avLst/>
          </a:prstGeom>
          <a:noFill/>
          <a:ln>
            <a:noFill/>
          </a:ln>
        </p:spPr>
      </p:pic>
    </p:spTree>
    <p:extLst>
      <p:ext uri="{BB962C8B-B14F-4D97-AF65-F5344CB8AC3E}">
        <p14:creationId xmlns:p14="http://schemas.microsoft.com/office/powerpoint/2010/main" val="3422290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Use of Flip Charts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marL="0" indent="0">
              <a:buNone/>
            </a:pPr>
            <a:r>
              <a:rPr lang="en-US" dirty="0"/>
              <a:t>Flip charts are used in many different settings such as:</a:t>
            </a:r>
          </a:p>
          <a:p>
            <a:endParaRPr lang="en-US" dirty="0"/>
          </a:p>
          <a:p>
            <a:r>
              <a:rPr lang="en-US" dirty="0"/>
              <a:t>in any type of presentation where the papers pads are pre-filled with information on a given topic</a:t>
            </a:r>
          </a:p>
          <a:p>
            <a:r>
              <a:rPr lang="en-US" dirty="0"/>
              <a:t>for capturing information in meetings and brainstorming sessions</a:t>
            </a:r>
          </a:p>
          <a:p>
            <a:r>
              <a:rPr lang="en-US" dirty="0"/>
              <a:t>in classrooms and teaching institutions of any kind</a:t>
            </a:r>
          </a:p>
          <a:p>
            <a:r>
              <a:rPr lang="en-US" dirty="0"/>
              <a:t>to record relevant information in manufacturing plants</a:t>
            </a:r>
          </a:p>
          <a:p>
            <a:r>
              <a:rPr lang="en-US" dirty="0"/>
              <a:t>a creative drawing board for Art students</a:t>
            </a:r>
          </a:p>
          <a:p>
            <a:r>
              <a:rPr lang="en-US" dirty="0"/>
              <a:t>a palette for artists in “life-drawing” classes</a:t>
            </a:r>
          </a:p>
          <a:p>
            <a:r>
              <a:rPr lang="en-US" dirty="0"/>
              <a:t>for strategy coaching for sports teams</a:t>
            </a:r>
          </a:p>
          <a:p>
            <a:r>
              <a:rPr lang="en-US" dirty="0"/>
              <a:t>for teaching</a:t>
            </a:r>
          </a:p>
        </p:txBody>
      </p:sp>
    </p:spTree>
    <p:extLst>
      <p:ext uri="{BB962C8B-B14F-4D97-AF65-F5344CB8AC3E}">
        <p14:creationId xmlns:p14="http://schemas.microsoft.com/office/powerpoint/2010/main" val="3034476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Creating visuals</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sz="2400" dirty="0" smtClean="0"/>
              <a:t>Visual material supports the printed message.</a:t>
            </a:r>
          </a:p>
          <a:p>
            <a:r>
              <a:rPr lang="en-US" sz="2400" dirty="0" smtClean="0"/>
              <a:t>The readers first scan graphics such as tables and figures to see if the paper is worth reading.</a:t>
            </a:r>
          </a:p>
          <a:p>
            <a:r>
              <a:rPr lang="en-US" sz="2400" dirty="0" smtClean="0"/>
              <a:t>Graphics make paper writing easy by condensing content.</a:t>
            </a:r>
          </a:p>
          <a:p>
            <a:r>
              <a:rPr lang="en-US" sz="2400" dirty="0" smtClean="0"/>
              <a:t>All types of presentation visuals i.e. electronic presentations, transparencies or slides can be created on computer.</a:t>
            </a:r>
          </a:p>
          <a:p>
            <a:r>
              <a:rPr lang="en-US" sz="2400" dirty="0" smtClean="0"/>
              <a:t>Same display can be used for all three</a:t>
            </a:r>
          </a:p>
          <a:p>
            <a:r>
              <a:rPr lang="en-US" sz="2400" dirty="0" err="1" smtClean="0"/>
              <a:t>Softwares</a:t>
            </a:r>
            <a:r>
              <a:rPr lang="en-US" sz="2400" dirty="0" smtClean="0"/>
              <a:t> are used for producing visuals, text processing, graphics, drawings.</a:t>
            </a:r>
          </a:p>
          <a:p>
            <a:r>
              <a:rPr lang="en-US" sz="2400" dirty="0" smtClean="0"/>
              <a:t>Clip art or photos can be inserted using Photoshop.</a:t>
            </a:r>
          </a:p>
          <a:p>
            <a:r>
              <a:rPr lang="en-US" sz="2400" dirty="0" smtClean="0"/>
              <a:t>Resolution is important</a:t>
            </a:r>
          </a:p>
          <a:p>
            <a:r>
              <a:rPr lang="en-US" sz="2400" dirty="0" smtClean="0"/>
              <a:t>Copyright should not be infringed.</a:t>
            </a:r>
            <a:endParaRPr lang="en-US" sz="2400" dirty="0"/>
          </a:p>
        </p:txBody>
      </p:sp>
    </p:spTree>
    <p:extLst>
      <p:ext uri="{BB962C8B-B14F-4D97-AF65-F5344CB8AC3E}">
        <p14:creationId xmlns:p14="http://schemas.microsoft.com/office/powerpoint/2010/main" val="2894328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600" dirty="0" smtClean="0"/>
              <a:t>Most effective illustration for a given goal</a:t>
            </a:r>
            <a:endParaRPr lang="en-US" sz="3600" dirty="0"/>
          </a:p>
        </p:txBody>
      </p:sp>
      <p:sp>
        <p:nvSpPr>
          <p:cNvPr id="3" name="Content Placeholder 2"/>
          <p:cNvSpPr>
            <a:spLocks noGrp="1"/>
          </p:cNvSpPr>
          <p:nvPr>
            <p:ph idx="1"/>
          </p:nvPr>
        </p:nvSpPr>
        <p:spPr>
          <a:xfrm>
            <a:off x="381000" y="685800"/>
            <a:ext cx="8229600" cy="6049963"/>
          </a:xfrm>
        </p:spPr>
        <p:txBody>
          <a:bodyPr>
            <a:normAutofit fontScale="92500" lnSpcReduction="20000"/>
          </a:bodyPr>
          <a:lstStyle/>
          <a:p>
            <a:endParaRPr lang="en-US" sz="2000" dirty="0" smtClean="0"/>
          </a:p>
          <a:p>
            <a:r>
              <a:rPr lang="en-US" sz="2000" dirty="0" smtClean="0"/>
              <a:t>Presenting exact values, raw data and such data which does not fit in any simple pattern …………………………………………………………….</a:t>
            </a:r>
            <a:r>
              <a:rPr lang="en-US" sz="2000" dirty="0"/>
              <a:t> </a:t>
            </a:r>
            <a:r>
              <a:rPr lang="en-US" sz="2000" dirty="0" smtClean="0"/>
              <a:t>Table/list</a:t>
            </a:r>
          </a:p>
          <a:p>
            <a:r>
              <a:rPr lang="en-US" sz="2000" dirty="0" smtClean="0"/>
              <a:t>Interaction between </a:t>
            </a:r>
            <a:r>
              <a:rPr lang="en-US" sz="2000" dirty="0" err="1" smtClean="0"/>
              <a:t>variables,relate</a:t>
            </a:r>
            <a:r>
              <a:rPr lang="en-US" sz="2000" dirty="0" smtClean="0"/>
              <a:t> data to constants or emphasize an overall pattern rather than specific measurements…………………………Line graph</a:t>
            </a:r>
          </a:p>
          <a:p>
            <a:r>
              <a:rPr lang="en-US" sz="2000" dirty="0" smtClean="0"/>
              <a:t>Draw comparison or dramatize differences……………………      Bar graph</a:t>
            </a:r>
          </a:p>
          <a:p>
            <a:r>
              <a:rPr lang="en-US" sz="2000" dirty="0" smtClean="0"/>
              <a:t>To illustrate  complex relationships, spatial configurations, pathways, processes or interactions …………………………………………………. ………………Diagram</a:t>
            </a:r>
          </a:p>
          <a:p>
            <a:r>
              <a:rPr lang="en-US" sz="2000" dirty="0" smtClean="0"/>
              <a:t>To show sequential processes ………………………………………….Flow  chart</a:t>
            </a:r>
          </a:p>
          <a:p>
            <a:r>
              <a:rPr lang="en-US" sz="2000" dirty="0" smtClean="0"/>
              <a:t>To classify information………………………………… …..Table, list , pictograph</a:t>
            </a:r>
          </a:p>
          <a:p>
            <a:r>
              <a:rPr lang="en-US" sz="2000" dirty="0" smtClean="0"/>
              <a:t>To describe parts or electric circuits………………………………..   Schematic</a:t>
            </a:r>
          </a:p>
          <a:p>
            <a:r>
              <a:rPr lang="en-US" sz="2000" dirty="0" smtClean="0"/>
              <a:t>To describe process, organization or model………............................................Pictograph, Flowchart, block diagram</a:t>
            </a:r>
          </a:p>
          <a:p>
            <a:r>
              <a:rPr lang="en-US" sz="2000" dirty="0" smtClean="0"/>
              <a:t>Compare/contrast…………………………      Pictograph, Pie chart, bar graph</a:t>
            </a:r>
          </a:p>
          <a:p>
            <a:r>
              <a:rPr lang="en-US" sz="2000" dirty="0" smtClean="0"/>
              <a:t>To show change of state………………………Line graph, Bar graph</a:t>
            </a:r>
          </a:p>
          <a:p>
            <a:r>
              <a:rPr lang="en-US" sz="2000" dirty="0" smtClean="0"/>
              <a:t>To describe proportions………………………..Pie chart, bar graph</a:t>
            </a:r>
          </a:p>
          <a:p>
            <a:r>
              <a:rPr lang="en-US" sz="2000" dirty="0" smtClean="0"/>
              <a:t>To describe relationships………………………Table, Line graph, block diagram</a:t>
            </a:r>
          </a:p>
          <a:p>
            <a:r>
              <a:rPr lang="en-US" sz="2000" dirty="0" smtClean="0"/>
              <a:t>To describe entire object……………………..Schematic, drawing, photograph</a:t>
            </a:r>
          </a:p>
          <a:p>
            <a:r>
              <a:rPr lang="en-US" sz="2000" dirty="0" smtClean="0"/>
              <a:t>To show vertical/horizontal hierarchy </a:t>
            </a:r>
          </a:p>
          <a:p>
            <a:pPr marL="0" indent="0">
              <a:buNone/>
            </a:pPr>
            <a:r>
              <a:rPr lang="en-US" sz="2000" dirty="0"/>
              <a:t> </a:t>
            </a:r>
            <a:r>
              <a:rPr lang="en-US" sz="2000" dirty="0" smtClean="0"/>
              <a:t>     within  an object, idea or organization ……………….Flow chart, Drawing tree,   </a:t>
            </a:r>
          </a:p>
          <a:p>
            <a:pPr marL="0" indent="0">
              <a:buNone/>
            </a:pPr>
            <a:r>
              <a:rPr lang="en-US" sz="2000" dirty="0"/>
              <a:t> </a:t>
            </a:r>
            <a:r>
              <a:rPr lang="en-US" sz="2000" dirty="0" smtClean="0"/>
              <a:t>                                                            ..                                          Block diagram </a:t>
            </a:r>
            <a:endParaRPr lang="en-US" sz="2000" dirty="0"/>
          </a:p>
        </p:txBody>
      </p:sp>
    </p:spTree>
    <p:extLst>
      <p:ext uri="{BB962C8B-B14F-4D97-AF65-F5344CB8AC3E}">
        <p14:creationId xmlns:p14="http://schemas.microsoft.com/office/powerpoint/2010/main" val="1391928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Tables</a:t>
            </a:r>
            <a:endParaRPr lang="en-US" dirty="0"/>
          </a:p>
        </p:txBody>
      </p:sp>
      <p:sp>
        <p:nvSpPr>
          <p:cNvPr id="3" name="Content Placeholder 2"/>
          <p:cNvSpPr>
            <a:spLocks noGrp="1"/>
          </p:cNvSpPr>
          <p:nvPr>
            <p:ph idx="1"/>
          </p:nvPr>
        </p:nvSpPr>
        <p:spPr>
          <a:xfrm>
            <a:off x="457200" y="914400"/>
            <a:ext cx="8229600" cy="5638800"/>
          </a:xfrm>
        </p:spPr>
        <p:txBody>
          <a:bodyPr>
            <a:normAutofit fontScale="92500" lnSpcReduction="10000"/>
          </a:bodyPr>
          <a:lstStyle/>
          <a:p>
            <a:r>
              <a:rPr lang="en-US" sz="1800" dirty="0" smtClean="0"/>
              <a:t>Table should be self contained to stand alone</a:t>
            </a:r>
          </a:p>
          <a:p>
            <a:r>
              <a:rPr lang="en-US" sz="1800" dirty="0" smtClean="0"/>
              <a:t>It should not refer to text, </a:t>
            </a:r>
            <a:r>
              <a:rPr lang="en-US" sz="1800" dirty="0" err="1" smtClean="0"/>
              <a:t>equation,figure</a:t>
            </a:r>
            <a:r>
              <a:rPr lang="en-US" sz="1800" dirty="0" smtClean="0"/>
              <a:t> or another table</a:t>
            </a:r>
          </a:p>
          <a:p>
            <a:r>
              <a:rPr lang="en-US" sz="1800" dirty="0" smtClean="0"/>
              <a:t>Title of the table should be descriptive enough to stand alone and also for reference in the text</a:t>
            </a:r>
          </a:p>
          <a:p>
            <a:r>
              <a:rPr lang="en-US" sz="1800" dirty="0" smtClean="0"/>
              <a:t>Make body of the table concise ,avoid repetitive information ,avoid data that can be computed from available information.</a:t>
            </a:r>
          </a:p>
          <a:p>
            <a:r>
              <a:rPr lang="en-US" sz="1800" dirty="0" smtClean="0"/>
              <a:t>Abbreviations can be used, but explain their meaning in foot note</a:t>
            </a:r>
          </a:p>
          <a:p>
            <a:r>
              <a:rPr lang="en-US" sz="1800" dirty="0" smtClean="0"/>
              <a:t>Use logical format, arrange comparisons in columns(vertical) rather than rows(horizontal)</a:t>
            </a:r>
          </a:p>
          <a:p>
            <a:r>
              <a:rPr lang="en-US" sz="1800" dirty="0" smtClean="0"/>
              <a:t>Organize the table to fit the page .</a:t>
            </a:r>
          </a:p>
          <a:p>
            <a:r>
              <a:rPr lang="en-US" sz="1800" dirty="0" smtClean="0"/>
              <a:t>Orient table  as “portrait” rather than “landscape”</a:t>
            </a:r>
          </a:p>
          <a:p>
            <a:r>
              <a:rPr lang="en-US" sz="1800" dirty="0" smtClean="0"/>
              <a:t>Avoid vertical lines between columns</a:t>
            </a:r>
          </a:p>
          <a:p>
            <a:r>
              <a:rPr lang="en-US" sz="1800" dirty="0" smtClean="0"/>
              <a:t>Use few horizontal lines</a:t>
            </a:r>
          </a:p>
          <a:p>
            <a:r>
              <a:rPr lang="en-US" sz="1800" dirty="0" smtClean="0"/>
              <a:t>Use common units and double space every 5 lines for easy reading.</a:t>
            </a:r>
          </a:p>
          <a:p>
            <a:r>
              <a:rPr lang="en-US" sz="1800" dirty="0" smtClean="0"/>
              <a:t>Avoid using zero or dash for absence of results, use ND (No data/not determined/Not detected) mention in foot note.</a:t>
            </a:r>
          </a:p>
          <a:p>
            <a:r>
              <a:rPr lang="en-US" sz="1800" dirty="0" smtClean="0"/>
              <a:t>Tables are usually given at the end after references ,for typesetter to format tables separately according to layout of journal.</a:t>
            </a:r>
          </a:p>
          <a:p>
            <a:r>
              <a:rPr lang="en-US" sz="1800" dirty="0" smtClean="0"/>
              <a:t>Mention at the location where you want that table in the published paper by writing “Table X near here” (It should always be near where you have mentioned it in the text)</a:t>
            </a:r>
          </a:p>
          <a:p>
            <a:endParaRPr lang="en-US" sz="1800" dirty="0" smtClean="0"/>
          </a:p>
          <a:p>
            <a:endParaRPr lang="en-US" dirty="0"/>
          </a:p>
        </p:txBody>
      </p:sp>
    </p:spTree>
    <p:extLst>
      <p:ext uri="{BB962C8B-B14F-4D97-AF65-F5344CB8AC3E}">
        <p14:creationId xmlns:p14="http://schemas.microsoft.com/office/powerpoint/2010/main" val="2650404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Figures</a:t>
            </a: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sz="2000" u="sng" dirty="0" smtClean="0"/>
              <a:t>Use only as many figures as necessary for explaining results</a:t>
            </a:r>
          </a:p>
          <a:p>
            <a:r>
              <a:rPr lang="en-US" sz="2000" u="sng" dirty="0" smtClean="0"/>
              <a:t>Figures are usually reduced in size for publication ,making  it difficult to distinguish between lines</a:t>
            </a:r>
          </a:p>
          <a:p>
            <a:r>
              <a:rPr lang="en-US" sz="2000" u="sng" dirty="0" smtClean="0"/>
              <a:t>Use appropriate scale of lettering ,symbol size and boldness of line which should be consistent across figures</a:t>
            </a:r>
          </a:p>
          <a:p>
            <a:r>
              <a:rPr lang="en-US" sz="2000" u="sng" dirty="0" smtClean="0"/>
              <a:t>Figures should stand alone ,without reference to text, tables or other figures</a:t>
            </a:r>
          </a:p>
          <a:p>
            <a:r>
              <a:rPr lang="en-US" sz="2000" u="sng" dirty="0" smtClean="0"/>
              <a:t>Figures with multiple parts can be designated as 1a,1b,1c etc.</a:t>
            </a:r>
          </a:p>
          <a:p>
            <a:r>
              <a:rPr lang="en-US" sz="2000" u="sng" dirty="0" smtClean="0"/>
              <a:t>Appropriate caption/legends must be given</a:t>
            </a:r>
          </a:p>
          <a:p>
            <a:r>
              <a:rPr lang="en-US" sz="2000" u="sng" dirty="0" smtClean="0"/>
              <a:t>Pictographs, Bar charts, line graphs, pie charts , block diagrams , schematics are all examples of figures</a:t>
            </a:r>
          </a:p>
          <a:p>
            <a:r>
              <a:rPr lang="en-US" sz="2000" u="sng" dirty="0" smtClean="0"/>
              <a:t>Figures are given according to the style of the </a:t>
            </a:r>
            <a:r>
              <a:rPr lang="en-US" sz="2000" u="sng" dirty="0" err="1" smtClean="0"/>
              <a:t>journal.These</a:t>
            </a:r>
            <a:r>
              <a:rPr lang="en-US" sz="2000" u="sng" dirty="0" smtClean="0"/>
              <a:t> are inserted in the text near the comment that refers to it.</a:t>
            </a:r>
          </a:p>
          <a:p>
            <a:r>
              <a:rPr lang="en-US" sz="2000" u="sng" dirty="0" smtClean="0"/>
              <a:t>While submitting your manuscript read author’s instructions and place figures accordingly (usually after tables)</a:t>
            </a:r>
          </a:p>
          <a:p>
            <a:r>
              <a:rPr lang="en-US" sz="2000" u="sng" dirty="0" smtClean="0"/>
              <a:t>Avoid using </a:t>
            </a:r>
            <a:r>
              <a:rPr lang="en-US" sz="2000" u="sng" dirty="0" err="1" smtClean="0"/>
              <a:t>colour</a:t>
            </a:r>
            <a:r>
              <a:rPr lang="en-US" sz="2000" u="sng" dirty="0" smtClean="0"/>
              <a:t> in figures unless it is absolutely essential.</a:t>
            </a:r>
            <a:endParaRPr lang="en-US" sz="2000" u="sng" dirty="0"/>
          </a:p>
        </p:txBody>
      </p:sp>
    </p:spTree>
    <p:extLst>
      <p:ext uri="{BB962C8B-B14F-4D97-AF65-F5344CB8AC3E}">
        <p14:creationId xmlns:p14="http://schemas.microsoft.com/office/powerpoint/2010/main" val="3343079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Pictograph</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endParaRPr lang="en-US" sz="2000" dirty="0" smtClean="0"/>
          </a:p>
          <a:p>
            <a:r>
              <a:rPr lang="en-US" sz="2000" dirty="0" smtClean="0"/>
              <a:t>A </a:t>
            </a:r>
            <a:r>
              <a:rPr lang="en-US" sz="2000" dirty="0"/>
              <a:t>pictorial symbol for a word or phrase. Pictographs were used as the earliest known form of writing, examples having been discovered in Egypt and Mesopotamia from before 3000 BC.</a:t>
            </a:r>
          </a:p>
          <a:p>
            <a:r>
              <a:rPr lang="en-US" sz="2000" dirty="0"/>
              <a:t>A pictorial representation of statistics on a chart, graph, or computer screen.</a:t>
            </a:r>
          </a:p>
          <a:p>
            <a:r>
              <a:rPr lang="en-US" sz="2000" dirty="0"/>
              <a:t>A pictogram, also called a </a:t>
            </a:r>
            <a:r>
              <a:rPr lang="en-US" sz="2000" dirty="0" err="1"/>
              <a:t>pictogramme</a:t>
            </a:r>
            <a:r>
              <a:rPr lang="en-US" sz="2000" dirty="0"/>
              <a:t>, pictograph, or simply </a:t>
            </a:r>
            <a:r>
              <a:rPr lang="en-US" sz="2000" dirty="0" err="1" smtClean="0"/>
              <a:t>picto</a:t>
            </a:r>
            <a:r>
              <a:rPr lang="en-US" sz="2000" dirty="0" smtClean="0"/>
              <a:t> </a:t>
            </a:r>
            <a:r>
              <a:rPr lang="en-US" sz="2000" dirty="0"/>
              <a:t>and in computer usage an icon, is an ideogram that conveys its meaning through its pictorial resemblance to a physical object. </a:t>
            </a:r>
            <a:endParaRPr lang="en-US" sz="2000" dirty="0" smtClean="0"/>
          </a:p>
          <a:p>
            <a:r>
              <a:rPr lang="en-US" sz="2000" dirty="0" smtClean="0"/>
              <a:t>Pictographs </a:t>
            </a:r>
            <a:r>
              <a:rPr lang="en-US" sz="2000" dirty="0"/>
              <a:t>are often used in writing and graphic systems in which the characters are to a considerable extent pictorial in appearance. A pictogram may also be used in subjects such as leisure, tourism and geography.</a:t>
            </a:r>
            <a:endParaRPr lang="en-US" sz="2000" dirty="0" smtClean="0"/>
          </a:p>
          <a:p>
            <a:endParaRPr lang="en-US" sz="2000" dirty="0"/>
          </a:p>
          <a:p>
            <a:endParaRPr lang="en-US" sz="2000" dirty="0" smtClean="0"/>
          </a:p>
          <a:p>
            <a:endParaRPr lang="en-US" sz="2000" dirty="0"/>
          </a:p>
        </p:txBody>
      </p:sp>
    </p:spTree>
    <p:extLst>
      <p:ext uri="{BB962C8B-B14F-4D97-AF65-F5344CB8AC3E}">
        <p14:creationId xmlns:p14="http://schemas.microsoft.com/office/powerpoint/2010/main" val="3747114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Benefits of Electronic presentation</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smtClean="0"/>
              <a:t>Smooth transition from one display to another</a:t>
            </a:r>
          </a:p>
          <a:p>
            <a:r>
              <a:rPr lang="en-US" sz="2400" dirty="0" smtClean="0"/>
              <a:t>Sequential build up of bullet points</a:t>
            </a:r>
          </a:p>
          <a:p>
            <a:r>
              <a:rPr lang="en-US" sz="2400" dirty="0" smtClean="0"/>
              <a:t>Animation of tables, figures and other illustrations</a:t>
            </a:r>
          </a:p>
          <a:p>
            <a:r>
              <a:rPr lang="en-US" sz="2400" dirty="0" smtClean="0"/>
              <a:t>You can present a line diagram or a flow chart sequentially</a:t>
            </a:r>
          </a:p>
          <a:p>
            <a:r>
              <a:rPr lang="en-US" sz="2400" dirty="0" smtClean="0"/>
              <a:t>You can highlight a number in a table while discussing it in your talk</a:t>
            </a:r>
          </a:p>
          <a:p>
            <a:r>
              <a:rPr lang="en-US" sz="2400" dirty="0" smtClean="0"/>
              <a:t>A message is better conveyed if a bullet point just appears on the screen, rather than coming “flying” or crawling.</a:t>
            </a:r>
          </a:p>
          <a:p>
            <a:r>
              <a:rPr lang="en-US" sz="2400" dirty="0" smtClean="0"/>
              <a:t>Too many animations must be avoided in any display</a:t>
            </a:r>
          </a:p>
          <a:p>
            <a:r>
              <a:rPr lang="en-US" sz="2400" dirty="0" smtClean="0"/>
              <a:t>It becomes difficult for the audience to grasp the meaning of the </a:t>
            </a:r>
            <a:r>
              <a:rPr lang="en-US" sz="2400" dirty="0" err="1" smtClean="0"/>
              <a:t>text,table</a:t>
            </a:r>
            <a:r>
              <a:rPr lang="en-US" sz="2400" dirty="0" smtClean="0"/>
              <a:t> or figure if it is changing all the time</a:t>
            </a:r>
            <a:endParaRPr lang="en-US" sz="2400" dirty="0"/>
          </a:p>
        </p:txBody>
      </p:sp>
    </p:spTree>
    <p:extLst>
      <p:ext uri="{BB962C8B-B14F-4D97-AF65-F5344CB8AC3E}">
        <p14:creationId xmlns:p14="http://schemas.microsoft.com/office/powerpoint/2010/main" val="247234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pictograph</a:t>
            </a:r>
            <a:endParaRPr lang="en-US" dirty="0"/>
          </a:p>
        </p:txBody>
      </p:sp>
      <p:pic>
        <p:nvPicPr>
          <p:cNvPr id="4" name="Content Placeholder 3" descr="Image result for pictograph"/>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600" cy="4953000"/>
          </a:xfrm>
          <a:prstGeom prst="rect">
            <a:avLst/>
          </a:prstGeom>
          <a:noFill/>
          <a:ln>
            <a:noFill/>
          </a:ln>
        </p:spPr>
      </p:pic>
    </p:spTree>
    <p:extLst>
      <p:ext uri="{BB962C8B-B14F-4D97-AF65-F5344CB8AC3E}">
        <p14:creationId xmlns:p14="http://schemas.microsoft.com/office/powerpoint/2010/main" val="1150804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Pie chart</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a:t>A </a:t>
            </a:r>
            <a:r>
              <a:rPr lang="en-US" sz="2000" b="1" dirty="0"/>
              <a:t>pie chart</a:t>
            </a:r>
            <a:r>
              <a:rPr lang="en-US" sz="2000" dirty="0"/>
              <a:t> (or a circle </a:t>
            </a:r>
            <a:r>
              <a:rPr lang="en-US" sz="2000" b="1" dirty="0"/>
              <a:t>chart</a:t>
            </a:r>
            <a:r>
              <a:rPr lang="en-US" sz="2000" dirty="0"/>
              <a:t>) is a circular statistical graphic, which is divided into slices to illustrate numerical proportion</a:t>
            </a:r>
            <a:r>
              <a:rPr lang="en-US" sz="2000" dirty="0" smtClean="0"/>
              <a:t>.</a:t>
            </a:r>
          </a:p>
          <a:p>
            <a:r>
              <a:rPr lang="en-US" sz="2000" dirty="0" smtClean="0"/>
              <a:t> </a:t>
            </a:r>
            <a:r>
              <a:rPr lang="en-US" sz="2000" dirty="0"/>
              <a:t>In a </a:t>
            </a:r>
            <a:r>
              <a:rPr lang="en-US" sz="2000" b="1" dirty="0"/>
              <a:t>pie chart</a:t>
            </a:r>
            <a:r>
              <a:rPr lang="en-US" sz="2000" dirty="0"/>
              <a:t>, the arc length of each slice (and consequently its central angle and area), is </a:t>
            </a:r>
            <a:r>
              <a:rPr lang="en-US" sz="2000" dirty="0" smtClean="0"/>
              <a:t>proportional </a:t>
            </a:r>
            <a:r>
              <a:rPr lang="en-US" sz="2000" dirty="0"/>
              <a:t>to the quantity it represents</a:t>
            </a:r>
            <a:r>
              <a:rPr lang="en-US" sz="2800" dirty="0" smtClean="0"/>
              <a:t>.</a:t>
            </a:r>
          </a:p>
          <a:p>
            <a:r>
              <a:rPr lang="en-US" sz="2000" dirty="0" smtClean="0"/>
              <a:t>Start at 12.00 with the largest and most important </a:t>
            </a:r>
            <a:r>
              <a:rPr lang="en-US" sz="2000" dirty="0" err="1" smtClean="0"/>
              <a:t>segment,go</a:t>
            </a:r>
            <a:r>
              <a:rPr lang="en-US" sz="2000" dirty="0" smtClean="0"/>
              <a:t> clockwise in logical order, keep no. of segments 5 or at the most 7,label segments outside the circle</a:t>
            </a:r>
            <a:endParaRPr lang="en-US" sz="2000" dirty="0"/>
          </a:p>
        </p:txBody>
      </p:sp>
      <p:pic>
        <p:nvPicPr>
          <p:cNvPr id="4" name="Picture 3" descr="Image result for pie chart"/>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505200"/>
            <a:ext cx="4724400" cy="2743200"/>
          </a:xfrm>
          <a:prstGeom prst="rect">
            <a:avLst/>
          </a:prstGeom>
          <a:noFill/>
          <a:ln>
            <a:noFill/>
          </a:ln>
        </p:spPr>
      </p:pic>
    </p:spTree>
    <p:extLst>
      <p:ext uri="{BB962C8B-B14F-4D97-AF65-F5344CB8AC3E}">
        <p14:creationId xmlns:p14="http://schemas.microsoft.com/office/powerpoint/2010/main" val="3835924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graph/chart/diagram</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r>
              <a:rPr lang="en-US" dirty="0"/>
              <a:t>A bar chart or bar graph is a chart that presents grouped data with rectangular bars with lengths proportional to the values that they represent. </a:t>
            </a:r>
            <a:endParaRPr lang="en-US" dirty="0" smtClean="0"/>
          </a:p>
          <a:p>
            <a:r>
              <a:rPr lang="en-US" dirty="0" smtClean="0"/>
              <a:t>The </a:t>
            </a:r>
            <a:r>
              <a:rPr lang="en-US" dirty="0"/>
              <a:t>bars can be plotted vertically or horizontally. A vertical bar chart is sometimes called a column bar chart.</a:t>
            </a:r>
          </a:p>
          <a:p>
            <a:r>
              <a:rPr lang="en-US" dirty="0" smtClean="0"/>
              <a:t>A </a:t>
            </a:r>
            <a:r>
              <a:rPr lang="en-US" dirty="0"/>
              <a:t>bar graph is a chart that use either horizontal or vertical bars to show comparisons among categories. </a:t>
            </a:r>
            <a:endParaRPr lang="en-US" dirty="0" smtClean="0"/>
          </a:p>
          <a:p>
            <a:r>
              <a:rPr lang="en-US" dirty="0" smtClean="0"/>
              <a:t>One </a:t>
            </a:r>
            <a:r>
              <a:rPr lang="en-US" dirty="0"/>
              <a:t>axis of the chart shows the specific categories being compared, and the other axis represents a discrete value. </a:t>
            </a:r>
            <a:endParaRPr lang="en-US" dirty="0" smtClean="0"/>
          </a:p>
          <a:p>
            <a:r>
              <a:rPr lang="en-US" dirty="0" smtClean="0"/>
              <a:t>Some </a:t>
            </a:r>
            <a:r>
              <a:rPr lang="en-US" dirty="0"/>
              <a:t>bar graphs present bars clustered in groups of more than one</a:t>
            </a:r>
          </a:p>
        </p:txBody>
      </p:sp>
    </p:spTree>
    <p:extLst>
      <p:ext uri="{BB962C8B-B14F-4D97-AF65-F5344CB8AC3E}">
        <p14:creationId xmlns:p14="http://schemas.microsoft.com/office/powerpoint/2010/main" val="2415721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 of Bar diagram</a:t>
            </a:r>
            <a:endParaRPr lang="en-US" dirty="0"/>
          </a:p>
        </p:txBody>
      </p:sp>
      <p:pic>
        <p:nvPicPr>
          <p:cNvPr id="4" name="Content Placeholder 3" descr="https://upload.wikimedia.org/wikipedia/commons/3/35/Human_losses_of_world_war_two_by_country.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000999" cy="5029200"/>
          </a:xfrm>
          <a:prstGeom prst="rect">
            <a:avLst/>
          </a:prstGeom>
          <a:noFill/>
          <a:ln>
            <a:noFill/>
          </a:ln>
        </p:spPr>
      </p:pic>
    </p:spTree>
    <p:extLst>
      <p:ext uri="{BB962C8B-B14F-4D97-AF65-F5344CB8AC3E}">
        <p14:creationId xmlns:p14="http://schemas.microsoft.com/office/powerpoint/2010/main" val="1029058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Block diagram</a:t>
            </a:r>
            <a:endParaRPr lang="en-US" dirty="0"/>
          </a:p>
        </p:txBody>
      </p:sp>
      <p:sp>
        <p:nvSpPr>
          <p:cNvPr id="3" name="Content Placeholder 2"/>
          <p:cNvSpPr>
            <a:spLocks noGrp="1"/>
          </p:cNvSpPr>
          <p:nvPr>
            <p:ph idx="1"/>
          </p:nvPr>
        </p:nvSpPr>
        <p:spPr>
          <a:xfrm>
            <a:off x="381000" y="1066800"/>
            <a:ext cx="8229600" cy="4525963"/>
          </a:xfrm>
        </p:spPr>
        <p:txBody>
          <a:bodyPr>
            <a:normAutofit/>
          </a:bodyPr>
          <a:lstStyle/>
          <a:p>
            <a:r>
              <a:rPr lang="en-US" sz="2000" dirty="0" smtClean="0"/>
              <a:t>A </a:t>
            </a:r>
            <a:r>
              <a:rPr lang="en-US" sz="2000" dirty="0"/>
              <a:t>diagram showing in schematic form the general arrangement of the parts or components of a complex system or process, such as an industrial apparatus or an electronic circuit</a:t>
            </a:r>
            <a:r>
              <a:rPr lang="en-US" sz="2000" dirty="0" smtClean="0"/>
              <a:t>.</a:t>
            </a:r>
          </a:p>
          <a:p>
            <a:r>
              <a:rPr lang="en-US" sz="2000" dirty="0"/>
              <a:t>A </a:t>
            </a:r>
            <a:r>
              <a:rPr lang="en-US" sz="2000" b="1" dirty="0"/>
              <a:t>block diagram</a:t>
            </a:r>
            <a:r>
              <a:rPr lang="en-US" sz="2000" dirty="0"/>
              <a:t> is a </a:t>
            </a:r>
            <a:r>
              <a:rPr lang="en-US" sz="2000" b="1" dirty="0"/>
              <a:t>diagram</a:t>
            </a:r>
            <a:r>
              <a:rPr lang="en-US" sz="2000" dirty="0"/>
              <a:t> of a system in which the principal parts or functions are represented by </a:t>
            </a:r>
            <a:r>
              <a:rPr lang="en-US" sz="2000" b="1" dirty="0"/>
              <a:t>blocks</a:t>
            </a:r>
            <a:r>
              <a:rPr lang="en-US" sz="2000" dirty="0"/>
              <a:t> connected by lines that show the relationships of the </a:t>
            </a:r>
            <a:r>
              <a:rPr lang="en-US" sz="2000" b="1" dirty="0"/>
              <a:t>blocks</a:t>
            </a:r>
            <a:r>
              <a:rPr lang="en-US" sz="2000" dirty="0"/>
              <a:t>. They are heavily used in engineering in hardware design, electronic design, software design, and process flow </a:t>
            </a:r>
            <a:r>
              <a:rPr lang="en-US" sz="2000" b="1" dirty="0"/>
              <a:t>diagrams</a:t>
            </a:r>
            <a:r>
              <a:rPr lang="en-US" sz="2000" dirty="0" smtClean="0"/>
              <a:t>.</a:t>
            </a:r>
          </a:p>
          <a:p>
            <a:endParaRPr lang="en-US" sz="2000" dirty="0"/>
          </a:p>
        </p:txBody>
      </p:sp>
      <p:pic>
        <p:nvPicPr>
          <p:cNvPr id="4" name="Picture 3" descr="Image result for block diagram"/>
          <p:cNvPicPr/>
          <p:nvPr/>
        </p:nvPicPr>
        <p:blipFill>
          <a:blip r:embed="rId2">
            <a:extLst>
              <a:ext uri="{28A0092B-C50C-407E-A947-70E740481C1C}">
                <a14:useLocalDpi xmlns:a14="http://schemas.microsoft.com/office/drawing/2010/main" val="0"/>
              </a:ext>
            </a:extLst>
          </a:blip>
          <a:srcRect/>
          <a:stretch>
            <a:fillRect/>
          </a:stretch>
        </p:blipFill>
        <p:spPr bwMode="auto">
          <a:xfrm>
            <a:off x="609601" y="3657600"/>
            <a:ext cx="7772400" cy="2971800"/>
          </a:xfrm>
          <a:prstGeom prst="rect">
            <a:avLst/>
          </a:prstGeom>
          <a:noFill/>
          <a:ln>
            <a:noFill/>
          </a:ln>
        </p:spPr>
      </p:pic>
    </p:spTree>
    <p:extLst>
      <p:ext uri="{BB962C8B-B14F-4D97-AF65-F5344CB8AC3E}">
        <p14:creationId xmlns:p14="http://schemas.microsoft.com/office/powerpoint/2010/main" val="1333207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Schematic diagram</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buFont typeface="Wingdings" panose="05000000000000000000" pitchFamily="2" charset="2"/>
              <a:buChar char="Ø"/>
            </a:pPr>
            <a:r>
              <a:rPr lang="en-US" sz="2000" dirty="0"/>
              <a:t>Schematic is showing the main parts of something usually in the form of a   </a:t>
            </a:r>
          </a:p>
          <a:p>
            <a:pPr marL="0" indent="0">
              <a:buNone/>
            </a:pPr>
            <a:r>
              <a:rPr lang="en-US" sz="2000" dirty="0"/>
              <a:t> </a:t>
            </a:r>
            <a:r>
              <a:rPr lang="en-US" sz="2000" dirty="0" smtClean="0"/>
              <a:t>      </a:t>
            </a:r>
            <a:r>
              <a:rPr lang="en-US" sz="2000" dirty="0"/>
              <a:t>simple drawing or </a:t>
            </a:r>
            <a:r>
              <a:rPr lang="en-US" sz="2000" dirty="0" smtClean="0"/>
              <a:t>diagram</a:t>
            </a:r>
          </a:p>
          <a:p>
            <a:pPr marL="0" indent="0">
              <a:buNone/>
            </a:pPr>
            <a:endParaRPr lang="en-US" sz="2000" dirty="0"/>
          </a:p>
          <a:p>
            <a:pPr>
              <a:buFont typeface="Wingdings" panose="05000000000000000000" pitchFamily="2" charset="2"/>
              <a:buChar char="Ø"/>
            </a:pPr>
            <a:r>
              <a:rPr lang="en-US" sz="2000" dirty="0" smtClean="0"/>
              <a:t>A</a:t>
            </a:r>
            <a:r>
              <a:rPr lang="en-US" sz="2000" dirty="0"/>
              <a:t> </a:t>
            </a:r>
            <a:r>
              <a:rPr lang="en-US" sz="2000" b="1" dirty="0"/>
              <a:t>schematic</a:t>
            </a:r>
            <a:r>
              <a:rPr lang="en-US" sz="2000" dirty="0"/>
              <a:t>, or </a:t>
            </a:r>
            <a:r>
              <a:rPr lang="en-US" sz="2000" b="1" dirty="0"/>
              <a:t>schematic</a:t>
            </a:r>
            <a:r>
              <a:rPr lang="en-US" sz="2000" dirty="0"/>
              <a:t> diagram, is a representation of the elements of a system using abstract, graphic symbols rather than realistic pictures. </a:t>
            </a:r>
            <a:endParaRPr lang="en-US" sz="2000" dirty="0" smtClean="0"/>
          </a:p>
          <a:p>
            <a:pPr marL="0" indent="0">
              <a:buNone/>
            </a:pPr>
            <a:endParaRPr lang="en-US" sz="2000" dirty="0" smtClean="0"/>
          </a:p>
          <a:p>
            <a:pPr>
              <a:buFont typeface="Wingdings" panose="05000000000000000000" pitchFamily="2" charset="2"/>
              <a:buChar char="Ø"/>
            </a:pPr>
            <a:r>
              <a:rPr lang="en-US" sz="2000" dirty="0" smtClean="0"/>
              <a:t>A</a:t>
            </a:r>
            <a:r>
              <a:rPr lang="en-US" sz="2000" dirty="0"/>
              <a:t> </a:t>
            </a:r>
            <a:r>
              <a:rPr lang="en-US" sz="2000" b="1" dirty="0"/>
              <a:t>schematic</a:t>
            </a:r>
            <a:r>
              <a:rPr lang="en-US" sz="2000" dirty="0"/>
              <a:t> usually omits all details that are not relevant to the information the </a:t>
            </a:r>
            <a:r>
              <a:rPr lang="en-US" sz="2000" b="1" dirty="0"/>
              <a:t>schematic</a:t>
            </a:r>
            <a:r>
              <a:rPr lang="en-US" sz="2000" dirty="0"/>
              <a:t> is intended to convey, and may add unrealistic elements that aid comprehension</a:t>
            </a:r>
            <a:r>
              <a:rPr lang="en-US" sz="2000" dirty="0" smtClean="0"/>
              <a:t>.</a:t>
            </a:r>
          </a:p>
          <a:p>
            <a:pPr marL="0" indent="0">
              <a:buNone/>
            </a:pPr>
            <a:endParaRPr lang="en-US" sz="2000" dirty="0"/>
          </a:p>
          <a:p>
            <a:pPr>
              <a:buFont typeface="Wingdings" panose="05000000000000000000" pitchFamily="2" charset="2"/>
              <a:buChar char="Ø"/>
            </a:pPr>
            <a:r>
              <a:rPr lang="en-US" sz="2000" dirty="0" smtClean="0"/>
              <a:t>A </a:t>
            </a:r>
            <a:r>
              <a:rPr lang="en-US" sz="2000" dirty="0"/>
              <a:t>schematic diagram, in particular of an electric or electronic circuit</a:t>
            </a:r>
            <a:r>
              <a:rPr lang="en-US" sz="2000" dirty="0" smtClean="0"/>
              <a:t>.</a:t>
            </a:r>
          </a:p>
          <a:p>
            <a:pPr>
              <a:buFont typeface="Wingdings" panose="05000000000000000000" pitchFamily="2" charset="2"/>
              <a:buChar char="Ø"/>
            </a:pPr>
            <a:endParaRPr lang="en-US" sz="2000" dirty="0"/>
          </a:p>
          <a:p>
            <a:pPr marL="0" indent="0">
              <a:buNone/>
            </a:pPr>
            <a:r>
              <a:rPr lang="en-US" sz="2000" dirty="0" smtClean="0"/>
              <a:t>       "</a:t>
            </a:r>
            <a:r>
              <a:rPr lang="en-US" sz="2000" dirty="0"/>
              <a:t>only a few manufacturers provide schematics with their </a:t>
            </a:r>
            <a:r>
              <a:rPr lang="en-US" sz="2000" dirty="0" smtClean="0"/>
              <a:t>gear“</a:t>
            </a:r>
          </a:p>
          <a:p>
            <a:pPr marL="0" indent="0">
              <a:buNone/>
            </a:pPr>
            <a:endParaRPr lang="en-US" sz="2000" dirty="0" smtClean="0"/>
          </a:p>
          <a:p>
            <a:pPr>
              <a:buFont typeface="Wingdings" panose="05000000000000000000" pitchFamily="2" charset="2"/>
              <a:buChar char="Ø"/>
            </a:pPr>
            <a:r>
              <a:rPr lang="en-US" sz="2000" dirty="0"/>
              <a:t> </a:t>
            </a:r>
            <a:r>
              <a:rPr lang="en-US" sz="2000" dirty="0" smtClean="0"/>
              <a:t>  </a:t>
            </a:r>
            <a:r>
              <a:rPr lang="en-US" sz="2000" b="1" dirty="0" smtClean="0"/>
              <a:t>Schematics</a:t>
            </a:r>
            <a:r>
              <a:rPr lang="en-US" sz="2000" dirty="0" smtClean="0"/>
              <a:t>.com </a:t>
            </a:r>
            <a:r>
              <a:rPr lang="en-US" sz="2000" dirty="0"/>
              <a:t>is a free online </a:t>
            </a:r>
            <a:r>
              <a:rPr lang="en-US" sz="2000" b="1" dirty="0"/>
              <a:t>schematic</a:t>
            </a:r>
            <a:r>
              <a:rPr lang="en-US" sz="2000" dirty="0"/>
              <a:t> editor that allows you to </a:t>
            </a:r>
            <a:r>
              <a:rPr lang="en-US" sz="2000" dirty="0" smtClean="0"/>
              <a:t>    create </a:t>
            </a:r>
            <a:r>
              <a:rPr lang="en-US" sz="2000" dirty="0"/>
              <a:t>and share circuit diagrams</a:t>
            </a:r>
            <a:r>
              <a:rPr lang="en-US" sz="2000" dirty="0" smtClean="0"/>
              <a:t>.</a:t>
            </a:r>
          </a:p>
          <a:p>
            <a:pPr marL="0" indent="0">
              <a:buNone/>
            </a:pPr>
            <a:r>
              <a:rPr lang="en-US" sz="2000" dirty="0" smtClean="0"/>
              <a:t>  </a:t>
            </a:r>
            <a:endParaRPr lang="en-US" sz="2000" dirty="0"/>
          </a:p>
        </p:txBody>
      </p:sp>
    </p:spTree>
    <p:extLst>
      <p:ext uri="{BB962C8B-B14F-4D97-AF65-F5344CB8AC3E}">
        <p14:creationId xmlns:p14="http://schemas.microsoft.com/office/powerpoint/2010/main" val="20194257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 diagram</a:t>
            </a:r>
            <a:endParaRPr lang="en-US" dirty="0"/>
          </a:p>
        </p:txBody>
      </p:sp>
      <p:pic>
        <p:nvPicPr>
          <p:cNvPr id="4" name="Content Placeholder 3" descr="Image result for schematic"/>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1645" y="1600200"/>
            <a:ext cx="7320709" cy="4525963"/>
          </a:xfrm>
          <a:prstGeom prst="rect">
            <a:avLst/>
          </a:prstGeom>
          <a:noFill/>
          <a:ln>
            <a:noFill/>
          </a:ln>
        </p:spPr>
      </p:pic>
    </p:spTree>
    <p:extLst>
      <p:ext uri="{BB962C8B-B14F-4D97-AF65-F5344CB8AC3E}">
        <p14:creationId xmlns:p14="http://schemas.microsoft.com/office/powerpoint/2010/main" val="1926970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2751" t="2661" r="1806" b="4096"/>
          <a:stretch>
            <a:fillRect/>
          </a:stretch>
        </p:blipFill>
        <p:spPr bwMode="auto">
          <a:xfrm>
            <a:off x="2339752" y="2060848"/>
            <a:ext cx="6156175" cy="3961896"/>
          </a:xfrm>
          <a:prstGeom prst="rect">
            <a:avLst/>
          </a:prstGeom>
          <a:noFill/>
          <a:ln w="34925">
            <a:solidFill>
              <a:srgbClr val="FFFFFF"/>
            </a:solidFill>
            <a:miter lim="800000"/>
            <a:headEnd/>
            <a:tailEnd/>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2" name="Title 1"/>
          <p:cNvSpPr>
            <a:spLocks noGrp="1"/>
          </p:cNvSpPr>
          <p:nvPr>
            <p:ph type="title"/>
          </p:nvPr>
        </p:nvSpPr>
        <p:spPr>
          <a:xfrm>
            <a:off x="457200" y="704850"/>
            <a:ext cx="8229600" cy="708025"/>
          </a:xfrm>
        </p:spPr>
        <p:txBody>
          <a:bodyPr>
            <a:normAutofit fontScale="90000"/>
          </a:bodyPr>
          <a:lstStyle/>
          <a:p>
            <a:pPr eaLnBrk="1" fontAlgn="auto" hangingPunct="1">
              <a:spcAft>
                <a:spcPts val="0"/>
              </a:spcAft>
              <a:defRPr/>
            </a:pPr>
            <a:r>
              <a:rPr lang="en-US" b="1" dirty="0" smtClean="0"/>
              <a:t>Adobe reader</a:t>
            </a:r>
            <a:endParaRPr lang="en-IN" dirty="0"/>
          </a:p>
        </p:txBody>
      </p:sp>
      <p:sp>
        <p:nvSpPr>
          <p:cNvPr id="16388" name="Content Placeholder 2"/>
          <p:cNvSpPr>
            <a:spLocks noGrp="1"/>
          </p:cNvSpPr>
          <p:nvPr>
            <p:ph idx="1"/>
          </p:nvPr>
        </p:nvSpPr>
        <p:spPr>
          <a:xfrm>
            <a:off x="457200" y="1484313"/>
            <a:ext cx="8229600" cy="4840287"/>
          </a:xfrm>
        </p:spPr>
        <p:txBody>
          <a:bodyPr/>
          <a:lstStyle/>
          <a:p>
            <a:pPr eaLnBrk="1" hangingPunct="1">
              <a:buFont typeface="Wingdings" pitchFamily="2" charset="2"/>
              <a:buChar char="Ø"/>
            </a:pPr>
            <a:r>
              <a:rPr lang="en-IN" altLang="en-US" sz="3200" smtClean="0"/>
              <a:t>Adobe Acrobat is a family of application software developed by Adobe Systems to view, create, manipulate, print and manage files in Portable Document Format (PDF).</a:t>
            </a:r>
          </a:p>
          <a:p>
            <a:pPr eaLnBrk="1" hangingPunct="1">
              <a:buFont typeface="Wingdings" pitchFamily="2" charset="2"/>
              <a:buChar char="Ø"/>
            </a:pPr>
            <a:r>
              <a:rPr lang="en-IN" altLang="en-US" sz="3200" smtClean="0"/>
              <a:t>It is available as freeware and can be downloaded from Adobe's web site. </a:t>
            </a:r>
          </a:p>
          <a:p>
            <a:pPr eaLnBrk="1" hangingPunct="1">
              <a:buFont typeface="Wingdings" pitchFamily="2" charset="2"/>
              <a:buChar char="Ø"/>
            </a:pPr>
            <a:r>
              <a:rPr lang="en-IN" altLang="en-US" sz="3200" smtClean="0"/>
              <a:t>Acrobat and Reader are widely used as a way to present information with a fixed layout similar to a paper publication</a:t>
            </a:r>
            <a:r>
              <a:rPr lang="en-IN" altLang="en-US" smtClean="0"/>
              <a:t>.</a:t>
            </a:r>
          </a:p>
        </p:txBody>
      </p:sp>
    </p:spTree>
    <p:extLst>
      <p:ext uri="{BB962C8B-B14F-4D97-AF65-F5344CB8AC3E}">
        <p14:creationId xmlns:p14="http://schemas.microsoft.com/office/powerpoint/2010/main" val="604644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457200" y="704850"/>
            <a:ext cx="8229600" cy="636588"/>
          </a:xfrm>
        </p:spPr>
        <p:txBody>
          <a:bodyPr>
            <a:normAutofit fontScale="90000"/>
          </a:bodyPr>
          <a:lstStyle/>
          <a:p>
            <a:r>
              <a:rPr lang="en-US" altLang="en-US" dirty="0" smtClean="0"/>
              <a:t>Open source file format</a:t>
            </a:r>
          </a:p>
        </p:txBody>
      </p:sp>
      <p:sp>
        <p:nvSpPr>
          <p:cNvPr id="17411" name="Rectangle 3"/>
          <p:cNvSpPr>
            <a:spLocks noGrp="1"/>
          </p:cNvSpPr>
          <p:nvPr>
            <p:ph type="body" idx="4294967295"/>
          </p:nvPr>
        </p:nvSpPr>
        <p:spPr>
          <a:xfrm>
            <a:off x="457200" y="1412875"/>
            <a:ext cx="8229600" cy="5111750"/>
          </a:xfrm>
        </p:spPr>
        <p:txBody>
          <a:bodyPr>
            <a:normAutofit fontScale="92500" lnSpcReduction="20000"/>
          </a:bodyPr>
          <a:lstStyle/>
          <a:p>
            <a:pPr>
              <a:lnSpc>
                <a:spcPct val="90000"/>
              </a:lnSpc>
            </a:pPr>
            <a:r>
              <a:rPr lang="en-US" altLang="en-US" smtClean="0"/>
              <a:t>IrfanView seeks to create unique, new and interesting features : It is free for non-commercial use, 32-Bit graphic viewer for Win 9x/ME/NT/2000/XP, with multiple (animated) GIF support and Multipage TIFF support. </a:t>
            </a:r>
          </a:p>
          <a:p>
            <a:pPr>
              <a:lnSpc>
                <a:spcPct val="90000"/>
              </a:lnSpc>
            </a:pPr>
            <a:endParaRPr lang="en-US" altLang="en-US" smtClean="0"/>
          </a:p>
          <a:p>
            <a:pPr>
              <a:lnSpc>
                <a:spcPct val="90000"/>
              </a:lnSpc>
            </a:pPr>
            <a:r>
              <a:rPr lang="en-US" altLang="en-US" smtClean="0"/>
              <a:t>Ghostscript: Ghostscript is a suite of software based on an interpreter for Adobe Systems' PostScript and Portable Document Format (PDF) page description languages.</a:t>
            </a:r>
          </a:p>
          <a:p>
            <a:pPr>
              <a:lnSpc>
                <a:spcPct val="90000"/>
              </a:lnSpc>
            </a:pPr>
            <a:endParaRPr lang="en-US" altLang="en-US" smtClean="0"/>
          </a:p>
          <a:p>
            <a:pPr>
              <a:lnSpc>
                <a:spcPct val="90000"/>
              </a:lnSpc>
            </a:pPr>
            <a:r>
              <a:rPr lang="en-US" altLang="en-US" smtClean="0"/>
              <a:t>MiKTeX project: MiKTeX is a typesetting system for the Windows operating system. </a:t>
            </a:r>
          </a:p>
        </p:txBody>
      </p:sp>
    </p:spTree>
    <p:extLst>
      <p:ext uri="{BB962C8B-B14F-4D97-AF65-F5344CB8AC3E}">
        <p14:creationId xmlns:p14="http://schemas.microsoft.com/office/powerpoint/2010/main" val="1118338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457200" y="704850"/>
            <a:ext cx="8229600" cy="285750"/>
          </a:xfrm>
        </p:spPr>
        <p:txBody>
          <a:bodyPr>
            <a:normAutofit fontScale="90000"/>
          </a:bodyPr>
          <a:lstStyle/>
          <a:p>
            <a:r>
              <a:rPr lang="en-US" altLang="en-US" dirty="0" smtClean="0"/>
              <a:t>Other interesting text editors</a:t>
            </a:r>
          </a:p>
        </p:txBody>
      </p:sp>
      <p:sp>
        <p:nvSpPr>
          <p:cNvPr id="18435" name="Rectangle 3"/>
          <p:cNvSpPr>
            <a:spLocks noGrp="1"/>
          </p:cNvSpPr>
          <p:nvPr>
            <p:ph type="body" idx="4294967295"/>
          </p:nvPr>
        </p:nvSpPr>
        <p:spPr>
          <a:xfrm>
            <a:off x="457200" y="1295400"/>
            <a:ext cx="8229600" cy="5229225"/>
          </a:xfrm>
        </p:spPr>
        <p:txBody>
          <a:bodyPr>
            <a:normAutofit fontScale="92500" lnSpcReduction="20000"/>
          </a:bodyPr>
          <a:lstStyle/>
          <a:p>
            <a:pPr>
              <a:lnSpc>
                <a:spcPct val="90000"/>
              </a:lnSpc>
            </a:pPr>
            <a:r>
              <a:rPr lang="en-US" altLang="en-US" dirty="0" err="1" smtClean="0"/>
              <a:t>LyX</a:t>
            </a:r>
            <a:r>
              <a:rPr lang="en-US" altLang="en-US" dirty="0" smtClean="0"/>
              <a:t> – An open source cross-platform word processor</a:t>
            </a:r>
          </a:p>
          <a:p>
            <a:pPr>
              <a:lnSpc>
                <a:spcPct val="90000"/>
              </a:lnSpc>
            </a:pPr>
            <a:r>
              <a:rPr lang="en-US" altLang="en-US" dirty="0" err="1" smtClean="0"/>
              <a:t>Texmaker</a:t>
            </a:r>
            <a:r>
              <a:rPr lang="en-US" altLang="en-US" dirty="0" smtClean="0"/>
              <a:t> – An open source cross-platform editor and shell</a:t>
            </a:r>
          </a:p>
          <a:p>
            <a:pPr>
              <a:lnSpc>
                <a:spcPct val="90000"/>
              </a:lnSpc>
            </a:pPr>
            <a:r>
              <a:rPr lang="en-US" altLang="en-US" dirty="0" err="1" smtClean="0"/>
              <a:t>TeXnicCenter</a:t>
            </a:r>
            <a:r>
              <a:rPr lang="en-US" altLang="en-US" dirty="0" smtClean="0"/>
              <a:t> – An open source Windows editor and shell</a:t>
            </a:r>
          </a:p>
          <a:p>
            <a:pPr>
              <a:lnSpc>
                <a:spcPct val="90000"/>
              </a:lnSpc>
            </a:pPr>
            <a:r>
              <a:rPr lang="en-US" altLang="en-US" dirty="0" err="1" smtClean="0"/>
              <a:t>MeWa</a:t>
            </a:r>
            <a:r>
              <a:rPr lang="en-US" altLang="en-US" dirty="0" smtClean="0"/>
              <a:t> – An open source Windows editor based on </a:t>
            </a:r>
            <a:r>
              <a:rPr lang="en-US" altLang="en-US" dirty="0" err="1" smtClean="0"/>
              <a:t>TeXnicCenter</a:t>
            </a:r>
            <a:endParaRPr lang="en-US" altLang="en-US" dirty="0" smtClean="0"/>
          </a:p>
          <a:p>
            <a:pPr>
              <a:lnSpc>
                <a:spcPct val="90000"/>
              </a:lnSpc>
            </a:pPr>
            <a:r>
              <a:rPr lang="en-US" altLang="en-US" dirty="0" err="1" smtClean="0"/>
              <a:t>WinShell</a:t>
            </a:r>
            <a:r>
              <a:rPr lang="en-US" altLang="en-US" dirty="0" smtClean="0"/>
              <a:t> – A Windows freeware, closed-source multilingual integrated development environment (IDE)</a:t>
            </a:r>
          </a:p>
          <a:p>
            <a:pPr>
              <a:lnSpc>
                <a:spcPct val="90000"/>
              </a:lnSpc>
            </a:pPr>
            <a:endParaRPr lang="en-US" altLang="en-US" dirty="0" smtClean="0"/>
          </a:p>
          <a:p>
            <a:pPr>
              <a:lnSpc>
                <a:spcPct val="90000"/>
              </a:lnSpc>
              <a:buFont typeface="Wingdings 2" pitchFamily="18" charset="2"/>
              <a:buNone/>
            </a:pPr>
            <a:r>
              <a:rPr lang="en-US" altLang="en-US" dirty="0" smtClean="0"/>
              <a:t>#All of the above has been designed for LINUX platform</a:t>
            </a:r>
          </a:p>
        </p:txBody>
      </p:sp>
    </p:spTree>
    <p:extLst>
      <p:ext uri="{BB962C8B-B14F-4D97-AF65-F5344CB8AC3E}">
        <p14:creationId xmlns:p14="http://schemas.microsoft.com/office/powerpoint/2010/main" val="2801403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Precautions to be taken</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smtClean="0"/>
              <a:t>The room lights must be on to have eye contact with your audience therefore proper colors must be chosen for text and background (colors might look different on projection than how they looked on your computer.)</a:t>
            </a:r>
          </a:p>
          <a:p>
            <a:r>
              <a:rPr lang="en-US" sz="2000" dirty="0" smtClean="0"/>
              <a:t>Keep back up transparencies  in case things go wrong in electronic presentation. Bring an extra copy of presentation file on one or two external disks (floppy, USB,CD etc.)</a:t>
            </a:r>
          </a:p>
          <a:p>
            <a:r>
              <a:rPr lang="en-US" sz="2000" dirty="0" smtClean="0"/>
              <a:t>Having a print out of your presentation is a wise step, specially if you are presenting in an international conference.</a:t>
            </a:r>
          </a:p>
          <a:p>
            <a:r>
              <a:rPr lang="en-US" sz="2000" dirty="0" smtClean="0"/>
              <a:t>Certain problems occur due to non </a:t>
            </a:r>
            <a:r>
              <a:rPr lang="en-US" sz="2000" dirty="0" err="1" smtClean="0"/>
              <a:t>compatibilty</a:t>
            </a:r>
            <a:r>
              <a:rPr lang="en-US" sz="2000" dirty="0" smtClean="0"/>
              <a:t> between </a:t>
            </a:r>
            <a:r>
              <a:rPr lang="en-US" sz="2000" dirty="0" err="1" smtClean="0"/>
              <a:t>softwares</a:t>
            </a:r>
            <a:r>
              <a:rPr lang="en-US" sz="2000" dirty="0" smtClean="0"/>
              <a:t>  or operating systems  on computers used for preparing slides and  for display.</a:t>
            </a:r>
          </a:p>
          <a:p>
            <a:r>
              <a:rPr lang="en-US" sz="2000" dirty="0" smtClean="0"/>
              <a:t>The symbols or bullets may appear differently.</a:t>
            </a:r>
          </a:p>
          <a:p>
            <a:r>
              <a:rPr lang="en-US" sz="2000" dirty="0" smtClean="0"/>
              <a:t>It is wise to use fonts which have been widely used for number of years, e.g. Times new Roman, Verdana, Ariel  etc.</a:t>
            </a:r>
            <a:endParaRPr lang="en-US" sz="2000" dirty="0"/>
          </a:p>
        </p:txBody>
      </p:sp>
    </p:spTree>
    <p:extLst>
      <p:ext uri="{BB962C8B-B14F-4D97-AF65-F5344CB8AC3E}">
        <p14:creationId xmlns:p14="http://schemas.microsoft.com/office/powerpoint/2010/main" val="11269583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457200" y="304800"/>
            <a:ext cx="8229600" cy="685800"/>
          </a:xfrm>
        </p:spPr>
        <p:txBody>
          <a:bodyPr>
            <a:normAutofit fontScale="90000"/>
          </a:bodyPr>
          <a:lstStyle/>
          <a:p>
            <a:r>
              <a:rPr lang="en-US" altLang="en-US" dirty="0" smtClean="0"/>
              <a:t>Search Engine at Glance</a:t>
            </a:r>
          </a:p>
        </p:txBody>
      </p:sp>
      <p:sp>
        <p:nvSpPr>
          <p:cNvPr id="19459" name="Rectangle 3"/>
          <p:cNvSpPr>
            <a:spLocks noGrp="1"/>
          </p:cNvSpPr>
          <p:nvPr>
            <p:ph type="body" idx="4294967295"/>
          </p:nvPr>
        </p:nvSpPr>
        <p:spPr>
          <a:xfrm>
            <a:off x="457200" y="990600"/>
            <a:ext cx="8229600" cy="5334000"/>
          </a:xfrm>
        </p:spPr>
        <p:txBody>
          <a:bodyPr>
            <a:normAutofit fontScale="92500" lnSpcReduction="10000"/>
          </a:bodyPr>
          <a:lstStyle/>
          <a:p>
            <a:r>
              <a:rPr lang="en-US" altLang="en-US" dirty="0" smtClean="0"/>
              <a:t>Scopus: The largest abstract and citation database of research literature and quality web sources covering nearly 18,000 titles from more than 5,000 publishers.</a:t>
            </a:r>
            <a:br>
              <a:rPr lang="en-US" altLang="en-US" dirty="0" smtClean="0"/>
            </a:br>
            <a:endParaRPr lang="en-US" altLang="en-US" dirty="0" smtClean="0"/>
          </a:p>
          <a:p>
            <a:r>
              <a:rPr lang="en-US" altLang="en-US" dirty="0" err="1" smtClean="0"/>
              <a:t>Scirus</a:t>
            </a:r>
            <a:r>
              <a:rPr lang="en-US" altLang="en-US" dirty="0" smtClean="0"/>
              <a:t> :  most comprehensive scientific research tool on the web. With over 460 million scientific items indexed at last count, it allows researchers to search for not only journal content but also scientists' homepages, courseware, pre-print server material, patents and institutional repository and website information.  </a:t>
            </a:r>
          </a:p>
        </p:txBody>
      </p:sp>
    </p:spTree>
    <p:extLst>
      <p:ext uri="{BB962C8B-B14F-4D97-AF65-F5344CB8AC3E}">
        <p14:creationId xmlns:p14="http://schemas.microsoft.com/office/powerpoint/2010/main" val="1561600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457200" y="304800"/>
            <a:ext cx="8229600" cy="533400"/>
          </a:xfrm>
        </p:spPr>
        <p:txBody>
          <a:bodyPr>
            <a:normAutofit fontScale="90000"/>
          </a:bodyPr>
          <a:lstStyle/>
          <a:p>
            <a:r>
              <a:rPr lang="en-US" altLang="en-US" dirty="0" smtClean="0"/>
              <a:t>Cont..</a:t>
            </a:r>
          </a:p>
        </p:txBody>
      </p:sp>
      <p:sp>
        <p:nvSpPr>
          <p:cNvPr id="20483" name="Rectangle 3"/>
          <p:cNvSpPr>
            <a:spLocks noGrp="1"/>
          </p:cNvSpPr>
          <p:nvPr>
            <p:ph type="body" idx="4294967295"/>
          </p:nvPr>
        </p:nvSpPr>
        <p:spPr>
          <a:xfrm>
            <a:off x="457200" y="914401"/>
            <a:ext cx="8229600" cy="5410200"/>
          </a:xfrm>
        </p:spPr>
        <p:txBody>
          <a:bodyPr>
            <a:normAutofit lnSpcReduction="10000"/>
          </a:bodyPr>
          <a:lstStyle/>
          <a:p>
            <a:r>
              <a:rPr lang="en-US" altLang="en-US" dirty="0" smtClean="0"/>
              <a:t>Google Scholar: Provides a search of scholarly literature across many disciplines and sources, including theses, books, abstracts and articles.</a:t>
            </a:r>
          </a:p>
          <a:p>
            <a:pPr>
              <a:buFont typeface="Wingdings 2" pitchFamily="18" charset="2"/>
              <a:buNone/>
            </a:pPr>
            <a:endParaRPr lang="en-US" altLang="en-US" dirty="0" smtClean="0"/>
          </a:p>
          <a:p>
            <a:r>
              <a:rPr lang="en-US" altLang="en-US" dirty="0" smtClean="0"/>
              <a:t>h-INDEX: The </a:t>
            </a:r>
            <a:r>
              <a:rPr lang="en-US" altLang="en-US" b="1" i="1" dirty="0" smtClean="0"/>
              <a:t>h</a:t>
            </a:r>
            <a:r>
              <a:rPr lang="en-US" altLang="en-US" b="1" dirty="0" smtClean="0"/>
              <a:t>-index</a:t>
            </a:r>
            <a:r>
              <a:rPr lang="en-US" altLang="en-US" dirty="0" smtClean="0"/>
              <a:t> is an index that attempts to measure both the productivity and impact of the published work of a scientist or scholar. The index is based on the set of the scientist's most cited papers and the number of citations that they have received in other publications.  </a:t>
            </a:r>
          </a:p>
        </p:txBody>
      </p:sp>
    </p:spTree>
    <p:extLst>
      <p:ext uri="{BB962C8B-B14F-4D97-AF65-F5344CB8AC3E}">
        <p14:creationId xmlns:p14="http://schemas.microsoft.com/office/powerpoint/2010/main" val="305012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1"/>
            <a:ext cx="7643192" cy="1103783"/>
          </a:xfrm>
          <a:ln>
            <a:miter lim="800000"/>
            <a:headEnd/>
            <a:tailEnd/>
          </a:ln>
        </p:spPr>
        <p:txBody>
          <a:bodyPr/>
          <a:lstStyle/>
          <a:p>
            <a:pPr>
              <a:defRPr/>
            </a:pPr>
            <a:r>
              <a:rPr lang="en-US" dirty="0" smtClean="0"/>
              <a:t>Digital Artwork</a:t>
            </a:r>
            <a:endParaRPr lang="en-US" dirty="0"/>
          </a:p>
        </p:txBody>
      </p:sp>
      <p:sp>
        <p:nvSpPr>
          <p:cNvPr id="21507" name="Subtitle 2"/>
          <p:cNvSpPr>
            <a:spLocks noGrp="1"/>
          </p:cNvSpPr>
          <p:nvPr>
            <p:ph type="subTitle" idx="1"/>
          </p:nvPr>
        </p:nvSpPr>
        <p:spPr>
          <a:xfrm>
            <a:off x="609600" y="1371600"/>
            <a:ext cx="7162800" cy="4724400"/>
          </a:xfrm>
        </p:spPr>
        <p:txBody>
          <a:bodyPr>
            <a:normAutofit/>
          </a:bodyPr>
          <a:lstStyle/>
          <a:p>
            <a:pPr marR="0" algn="just">
              <a:lnSpc>
                <a:spcPct val="90000"/>
              </a:lnSpc>
            </a:pPr>
            <a:r>
              <a:rPr lang="en-US" altLang="en-US" sz="2400" dirty="0" smtClean="0">
                <a:solidFill>
                  <a:schemeClr val="tx1"/>
                </a:solidFill>
                <a:latin typeface="Times New Roman" pitchFamily="18" charset="0"/>
                <a:cs typeface="Times New Roman" pitchFamily="18" charset="0"/>
              </a:rPr>
              <a:t>Artwork can take several forms:  photographs, charts, graphs, diagrams, radiographs, etc. OR any scanned versions of these types of artwork. </a:t>
            </a:r>
          </a:p>
          <a:p>
            <a:pPr marR="0" algn="just">
              <a:lnSpc>
                <a:spcPct val="90000"/>
              </a:lnSpc>
            </a:pPr>
            <a:endParaRPr lang="en-US" altLang="en-US" sz="2400" dirty="0" smtClean="0">
              <a:solidFill>
                <a:schemeClr val="tx1"/>
              </a:solidFill>
              <a:latin typeface="Times New Roman" pitchFamily="18" charset="0"/>
              <a:cs typeface="Times New Roman" pitchFamily="18" charset="0"/>
            </a:endParaRPr>
          </a:p>
          <a:p>
            <a:pPr lvl="1" algn="just">
              <a:lnSpc>
                <a:spcPct val="90000"/>
              </a:lnSpc>
              <a:buFont typeface="Wingdings" pitchFamily="2" charset="2"/>
              <a:buChar char="v"/>
            </a:pPr>
            <a:r>
              <a:rPr lang="en-US" altLang="en-US" dirty="0" smtClean="0">
                <a:solidFill>
                  <a:schemeClr val="tx1"/>
                </a:solidFill>
                <a:latin typeface="Times New Roman" pitchFamily="18" charset="0"/>
                <a:cs typeface="Times New Roman" pitchFamily="18" charset="0"/>
              </a:rPr>
              <a:t>To create artwork with a camera  scanner or any piece of imaging software needed at the quality required for print.</a:t>
            </a:r>
          </a:p>
          <a:p>
            <a:pPr lvl="1" algn="just">
              <a:lnSpc>
                <a:spcPct val="90000"/>
              </a:lnSpc>
              <a:buFont typeface="Wingdings" pitchFamily="2" charset="2"/>
              <a:buChar char="v"/>
            </a:pPr>
            <a:endParaRPr lang="en-US" altLang="en-US" dirty="0" smtClean="0">
              <a:solidFill>
                <a:schemeClr val="tx1"/>
              </a:solidFill>
              <a:latin typeface="Times New Roman" pitchFamily="18" charset="0"/>
              <a:cs typeface="Times New Roman" pitchFamily="18" charset="0"/>
            </a:endParaRPr>
          </a:p>
          <a:p>
            <a:pPr lvl="1" algn="just">
              <a:lnSpc>
                <a:spcPct val="90000"/>
              </a:lnSpc>
              <a:buFont typeface="Wingdings" pitchFamily="2" charset="2"/>
              <a:buChar char="v"/>
            </a:pPr>
            <a:r>
              <a:rPr lang="en-US" altLang="en-US" dirty="0" smtClean="0">
                <a:solidFill>
                  <a:schemeClr val="tx1"/>
                </a:solidFill>
                <a:latin typeface="Times New Roman" pitchFamily="18" charset="0"/>
                <a:cs typeface="Times New Roman" pitchFamily="18" charset="0"/>
              </a:rPr>
              <a:t>To be of print-quality, artwork must be of high resolution, saved in the proper color mode and be of proper size.</a:t>
            </a:r>
          </a:p>
        </p:txBody>
      </p:sp>
    </p:spTree>
    <p:extLst>
      <p:ext uri="{BB962C8B-B14F-4D97-AF65-F5344CB8AC3E}">
        <p14:creationId xmlns:p14="http://schemas.microsoft.com/office/powerpoint/2010/main" val="3227795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defRPr/>
            </a:pPr>
            <a:r>
              <a:rPr lang="en-US" dirty="0" smtClean="0"/>
              <a:t>Digital Art work</a:t>
            </a:r>
            <a:endParaRPr lang="en-US" dirty="0"/>
          </a:p>
        </p:txBody>
      </p:sp>
      <p:sp>
        <p:nvSpPr>
          <p:cNvPr id="3" name="Content Placeholder 2"/>
          <p:cNvSpPr>
            <a:spLocks noGrp="1"/>
          </p:cNvSpPr>
          <p:nvPr>
            <p:ph idx="1"/>
          </p:nvPr>
        </p:nvSpPr>
        <p:spPr>
          <a:xfrm>
            <a:off x="457200" y="1219200"/>
            <a:ext cx="8229600" cy="4953000"/>
          </a:xfrm>
        </p:spPr>
        <p:txBody>
          <a:bodyPr>
            <a:normAutofit fontScale="85000" lnSpcReduction="20000"/>
          </a:bodyPr>
          <a:lstStyle/>
          <a:p>
            <a:pPr>
              <a:buFont typeface="Wingdings" pitchFamily="2" charset="2"/>
              <a:buChar char="v"/>
              <a:defRPr/>
            </a:pPr>
            <a:r>
              <a:rPr lang="en-US" dirty="0" smtClean="0"/>
              <a:t>Before beginning to create new artwork or preparing existing artwork for print, determine which type of artwork you have</a:t>
            </a:r>
          </a:p>
          <a:p>
            <a:pPr lvl="2">
              <a:buFont typeface="Wingdings" pitchFamily="2" charset="2"/>
              <a:buChar char="Ø"/>
              <a:defRPr/>
            </a:pPr>
            <a:r>
              <a:rPr lang="en-US" dirty="0" smtClean="0"/>
              <a:t>Image from a digital repository or other file archive</a:t>
            </a:r>
          </a:p>
          <a:p>
            <a:pPr lvl="3" algn="just">
              <a:buFont typeface="Wingdings 2" pitchFamily="18" charset="2"/>
              <a:buNone/>
              <a:defRPr/>
            </a:pPr>
            <a:r>
              <a:rPr lang="en-US" sz="2100" dirty="0" smtClean="0"/>
              <a:t>    </a:t>
            </a:r>
            <a:r>
              <a:rPr lang="en-US" sz="2100" dirty="0" smtClean="0">
                <a:solidFill>
                  <a:srgbClr val="002060"/>
                </a:solidFill>
              </a:rPr>
              <a:t>There is no way to increase the resolution of the file.  Resolution is set when digital artwork is first created.  If the quality is poor to begin with, there is no way to correct it. Inform the journal office if your artwork is an archive file in your cover letter or comments.</a:t>
            </a:r>
          </a:p>
          <a:p>
            <a:pPr lvl="2">
              <a:buFont typeface="Wingdings" pitchFamily="2" charset="2"/>
              <a:buChar char="Ø"/>
              <a:defRPr/>
            </a:pPr>
            <a:r>
              <a:rPr lang="en-US" dirty="0" smtClean="0"/>
              <a:t>Photo or other scanned image.</a:t>
            </a:r>
          </a:p>
          <a:p>
            <a:pPr lvl="2">
              <a:buFont typeface="Wingdings" pitchFamily="2" charset="2"/>
              <a:buChar char="Ø"/>
              <a:defRPr/>
            </a:pPr>
            <a:r>
              <a:rPr lang="en-US" dirty="0" smtClean="0"/>
              <a:t>Diagrams, drawings or graphs (line art) created with an art-based program</a:t>
            </a:r>
          </a:p>
          <a:p>
            <a:pPr lvl="3">
              <a:buFont typeface="Wingdings 2" pitchFamily="18" charset="2"/>
              <a:buNone/>
              <a:defRPr/>
            </a:pPr>
            <a:r>
              <a:rPr lang="en-US" sz="2100" dirty="0" smtClean="0"/>
              <a:t>	</a:t>
            </a:r>
            <a:r>
              <a:rPr lang="en-US" sz="2100" dirty="0" smtClean="0">
                <a:solidFill>
                  <a:srgbClr val="002060"/>
                </a:solidFill>
              </a:rPr>
              <a:t>Use a non-Office suite program such as Photoshop or Adobe Illustrator.  Creating art in Office suite programs like Corel DRAW, MS Word, etc. results in poor print quality and unusable JPG and GIF files</a:t>
            </a:r>
          </a:p>
          <a:p>
            <a:pPr lvl="2">
              <a:buFont typeface="Wingdings" pitchFamily="2" charset="2"/>
              <a:buChar char="Ø"/>
              <a:defRPr/>
            </a:pPr>
            <a:r>
              <a:rPr lang="en-US" dirty="0" smtClean="0"/>
              <a:t>Images downloaded from the Internet. </a:t>
            </a:r>
          </a:p>
          <a:p>
            <a:pPr lvl="3">
              <a:buFont typeface="Wingdings 2" pitchFamily="18" charset="2"/>
              <a:buNone/>
              <a:defRPr/>
            </a:pPr>
            <a:r>
              <a:rPr lang="en-US" sz="2100" dirty="0" smtClean="0"/>
              <a:t>	</a:t>
            </a:r>
            <a:r>
              <a:rPr lang="en-US" sz="2100" dirty="0" smtClean="0">
                <a:solidFill>
                  <a:srgbClr val="002060"/>
                </a:solidFill>
              </a:rPr>
              <a:t>These images are generally not acceptable for print due to universally low resolutions</a:t>
            </a:r>
            <a:endParaRPr lang="en-US" sz="2100" dirty="0">
              <a:solidFill>
                <a:srgbClr val="002060"/>
              </a:solidFill>
            </a:endParaRPr>
          </a:p>
        </p:txBody>
      </p:sp>
    </p:spTree>
    <p:extLst>
      <p:ext uri="{BB962C8B-B14F-4D97-AF65-F5344CB8AC3E}">
        <p14:creationId xmlns:p14="http://schemas.microsoft.com/office/powerpoint/2010/main" val="27240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04850"/>
            <a:ext cx="8229600" cy="708025"/>
          </a:xfrm>
        </p:spPr>
        <p:txBody>
          <a:bodyPr>
            <a:normAutofit fontScale="90000"/>
          </a:bodyPr>
          <a:lstStyle/>
          <a:p>
            <a:r>
              <a:rPr lang="en-US" altLang="en-US" dirty="0" smtClean="0"/>
              <a:t> Imaging Program</a:t>
            </a:r>
          </a:p>
        </p:txBody>
      </p:sp>
      <p:sp>
        <p:nvSpPr>
          <p:cNvPr id="23555" name="Content Placeholder 2"/>
          <p:cNvSpPr>
            <a:spLocks noGrp="1"/>
          </p:cNvSpPr>
          <p:nvPr>
            <p:ph idx="1"/>
          </p:nvPr>
        </p:nvSpPr>
        <p:spPr>
          <a:xfrm>
            <a:off x="539750" y="1412875"/>
            <a:ext cx="8229600" cy="5445125"/>
          </a:xfrm>
        </p:spPr>
        <p:txBody>
          <a:bodyPr/>
          <a:lstStyle/>
          <a:p>
            <a:pPr>
              <a:buFont typeface="Wingdings" pitchFamily="2" charset="2"/>
              <a:buChar char="v"/>
            </a:pPr>
            <a:r>
              <a:rPr lang="en-US" altLang="en-US" sz="2400" smtClean="0"/>
              <a:t>If the program will not allow you to alter the resolution of an image, it is probably not an imaging program.</a:t>
            </a:r>
          </a:p>
          <a:p>
            <a:pPr>
              <a:buFont typeface="Wingdings" pitchFamily="2" charset="2"/>
              <a:buChar char="Ø"/>
            </a:pPr>
            <a:r>
              <a:rPr lang="en-US" altLang="en-US" sz="2400" smtClean="0"/>
              <a:t>Do not use Excel to create artwork.</a:t>
            </a:r>
          </a:p>
          <a:p>
            <a:pPr>
              <a:buFont typeface="Wingdings" pitchFamily="2" charset="2"/>
              <a:buChar char="Ø"/>
            </a:pPr>
            <a:r>
              <a:rPr lang="en-US" altLang="en-US" sz="2400" smtClean="0"/>
              <a:t>GIF figures should never be submitted. Submit as JPEG or PNG figures.</a:t>
            </a:r>
          </a:p>
          <a:p>
            <a:pPr>
              <a:buFont typeface="Wingdings" pitchFamily="2" charset="2"/>
              <a:buChar char="v"/>
            </a:pPr>
            <a:r>
              <a:rPr lang="en-US" altLang="en-US" sz="2400" smtClean="0"/>
              <a:t> If your diagrams, drawings or graphs (</a:t>
            </a:r>
            <a:r>
              <a:rPr lang="en-US" altLang="en-US" sz="2400" b="1" smtClean="0"/>
              <a:t>line art) are created in PowerPoint import the file into</a:t>
            </a:r>
          </a:p>
          <a:p>
            <a:pPr>
              <a:buFont typeface="Wingdings 2" pitchFamily="18" charset="2"/>
              <a:buNone/>
            </a:pPr>
            <a:r>
              <a:rPr lang="en-US" altLang="en-US" sz="2400" smtClean="0"/>
              <a:t>    Photoshop and save it as a TIFF or EPS file there. Be sure the resolution is set to 1200 dpi</a:t>
            </a:r>
          </a:p>
          <a:p>
            <a:pPr>
              <a:buFont typeface="Wingdings" pitchFamily="2" charset="2"/>
              <a:buChar char="Ø"/>
            </a:pPr>
            <a:r>
              <a:rPr lang="en-US" altLang="en-US" sz="2400" smtClean="0"/>
              <a:t> If you do not have access to Photoshop, contact the editorial office for an alternate solution.</a:t>
            </a:r>
          </a:p>
          <a:p>
            <a:pPr>
              <a:buFont typeface="Wingdings" pitchFamily="2" charset="2"/>
              <a:buChar char="Ø"/>
            </a:pPr>
            <a:r>
              <a:rPr lang="en-US" altLang="en-US" sz="2400" smtClean="0"/>
              <a:t>This may include the printing and mailing of the line art.</a:t>
            </a:r>
          </a:p>
        </p:txBody>
      </p:sp>
    </p:spTree>
    <p:extLst>
      <p:ext uri="{BB962C8B-B14F-4D97-AF65-F5344CB8AC3E}">
        <p14:creationId xmlns:p14="http://schemas.microsoft.com/office/powerpoint/2010/main" val="1851210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68313" y="333375"/>
            <a:ext cx="8229600" cy="647700"/>
          </a:xfrm>
        </p:spPr>
        <p:txBody>
          <a:bodyPr>
            <a:normAutofit fontScale="90000"/>
          </a:bodyPr>
          <a:lstStyle/>
          <a:p>
            <a:pPr eaLnBrk="1" hangingPunct="1"/>
            <a:r>
              <a:rPr lang="en-IN" altLang="en-US" b="1" dirty="0" smtClean="0"/>
              <a:t>  MS Paint</a:t>
            </a:r>
            <a:endParaRPr lang="en-IN" altLang="en-US" dirty="0" smtClean="0"/>
          </a:p>
        </p:txBody>
      </p:sp>
      <p:sp>
        <p:nvSpPr>
          <p:cNvPr id="3" name="Content Placeholder 2"/>
          <p:cNvSpPr>
            <a:spLocks noGrp="1"/>
          </p:cNvSpPr>
          <p:nvPr>
            <p:ph idx="1"/>
          </p:nvPr>
        </p:nvSpPr>
        <p:spPr>
          <a:xfrm>
            <a:off x="457200" y="981075"/>
            <a:ext cx="8229600" cy="5876925"/>
          </a:xfrm>
        </p:spPr>
        <p:txBody>
          <a:bodyPr>
            <a:noAutofit/>
          </a:bodyPr>
          <a:lstStyle/>
          <a:p>
            <a:pPr marL="274320" indent="-274320" eaLnBrk="1" fontAlgn="auto" hangingPunct="1">
              <a:spcAft>
                <a:spcPts val="0"/>
              </a:spcAft>
              <a:buClr>
                <a:schemeClr val="accent3"/>
              </a:buClr>
              <a:buFont typeface="Wingdings 2"/>
              <a:buChar char=""/>
              <a:defRPr/>
            </a:pPr>
            <a:r>
              <a:rPr lang="en-IN" sz="2400" dirty="0" smtClean="0"/>
              <a:t>It is a simple graphics painting program that has been included with all versions of Microsoft Windows.</a:t>
            </a:r>
          </a:p>
          <a:p>
            <a:pPr marL="274320" indent="-274320" eaLnBrk="1" fontAlgn="auto" hangingPunct="1">
              <a:spcAft>
                <a:spcPts val="0"/>
              </a:spcAft>
              <a:buClr>
                <a:schemeClr val="accent3"/>
              </a:buClr>
              <a:buFont typeface="Wingdings 2"/>
              <a:buChar char=""/>
              <a:defRPr/>
            </a:pPr>
            <a:r>
              <a:rPr lang="en-US" sz="2400" dirty="0" smtClean="0"/>
              <a:t>This tool is very useful for </a:t>
            </a:r>
            <a:r>
              <a:rPr lang="en-US" sz="2400" dirty="0" err="1" smtClean="0"/>
              <a:t>formating</a:t>
            </a:r>
            <a:r>
              <a:rPr lang="en-US" sz="2400" dirty="0" smtClean="0"/>
              <a:t> conversion resolution enhancement of figures used for publishing papers.</a:t>
            </a:r>
          </a:p>
          <a:p>
            <a:pPr marL="274320" lvl="1" indent="-274320" eaLnBrk="1" fontAlgn="auto" hangingPunct="1">
              <a:spcAft>
                <a:spcPts val="0"/>
              </a:spcAft>
              <a:buClr>
                <a:schemeClr val="accent3"/>
              </a:buClr>
              <a:buSzPct val="95000"/>
              <a:buFont typeface="Wingdings 2"/>
              <a:buChar char=""/>
              <a:defRPr/>
            </a:pPr>
            <a:r>
              <a:rPr lang="en-IN" dirty="0" smtClean="0"/>
              <a:t>The program opens and saves files as Windows bitmap [24-bit, 256 </a:t>
            </a:r>
            <a:r>
              <a:rPr lang="en-IN" dirty="0" err="1" smtClean="0"/>
              <a:t>color</a:t>
            </a:r>
            <a:r>
              <a:rPr lang="en-IN" dirty="0" smtClean="0"/>
              <a:t>, 16 </a:t>
            </a:r>
            <a:r>
              <a:rPr lang="en-IN" dirty="0" err="1" smtClean="0"/>
              <a:t>color</a:t>
            </a:r>
            <a:r>
              <a:rPr lang="en-IN" dirty="0" smtClean="0"/>
              <a:t>, and monochrome, all with the .bmp{</a:t>
            </a:r>
            <a:r>
              <a:rPr lang="en-US" dirty="0" smtClean="0"/>
              <a:t>Best guess for Windows bitmap }] </a:t>
            </a:r>
          </a:p>
          <a:p>
            <a:pPr marL="274320" indent="-274320" eaLnBrk="1" fontAlgn="auto" hangingPunct="1">
              <a:spcAft>
                <a:spcPts val="0"/>
              </a:spcAft>
              <a:buClr>
                <a:schemeClr val="accent3"/>
              </a:buClr>
              <a:buFont typeface="Wingdings 2"/>
              <a:buChar char=""/>
              <a:defRPr/>
            </a:pPr>
            <a:r>
              <a:rPr lang="en-IN" sz="2400" dirty="0" smtClean="0"/>
              <a:t>extension), JPEG [jay – peg;  Joint photographers expert group], GIF [</a:t>
            </a:r>
            <a:r>
              <a:rPr lang="en-US" sz="2400" dirty="0" smtClean="0"/>
              <a:t>Graphics Interchange Format]</a:t>
            </a:r>
            <a:r>
              <a:rPr lang="en-IN" sz="2400" dirty="0" smtClean="0"/>
              <a:t> PNG [Portable network graphics] [without and with TIFF (Tagged image file format)] .</a:t>
            </a:r>
          </a:p>
          <a:p>
            <a:pPr marL="274320" indent="-274320" eaLnBrk="1" fontAlgn="auto" hangingPunct="1">
              <a:spcAft>
                <a:spcPts val="0"/>
              </a:spcAft>
              <a:buClr>
                <a:schemeClr val="accent3"/>
              </a:buClr>
              <a:buFont typeface="Wingdings 2"/>
              <a:buChar char=""/>
              <a:defRPr/>
            </a:pPr>
            <a:r>
              <a:rPr lang="en-US" sz="2400" dirty="0" smtClean="0"/>
              <a:t>This tool offers versatile image creation and modification capability ,the extent of which depends on the user’s capabilities.</a:t>
            </a:r>
            <a:endParaRPr lang="en-IN" sz="2400" dirty="0"/>
          </a:p>
        </p:txBody>
      </p:sp>
    </p:spTree>
    <p:extLst>
      <p:ext uri="{BB962C8B-B14F-4D97-AF65-F5344CB8AC3E}">
        <p14:creationId xmlns:p14="http://schemas.microsoft.com/office/powerpoint/2010/main" val="3292008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404813"/>
            <a:ext cx="8229600" cy="647700"/>
          </a:xfrm>
        </p:spPr>
        <p:txBody>
          <a:bodyPr>
            <a:normAutofit fontScale="90000"/>
          </a:bodyPr>
          <a:lstStyle/>
          <a:p>
            <a:pPr eaLnBrk="1" hangingPunct="1"/>
            <a:r>
              <a:rPr lang="en-IN" altLang="en-US" dirty="0" smtClean="0"/>
              <a:t>Tool Box</a:t>
            </a:r>
          </a:p>
        </p:txBody>
      </p:sp>
      <p:sp>
        <p:nvSpPr>
          <p:cNvPr id="3" name="Content Placeholder 2"/>
          <p:cNvSpPr>
            <a:spLocks noGrp="1"/>
          </p:cNvSpPr>
          <p:nvPr>
            <p:ph idx="1"/>
          </p:nvPr>
        </p:nvSpPr>
        <p:spPr>
          <a:xfrm>
            <a:off x="457200" y="1268413"/>
            <a:ext cx="8229600" cy="5329237"/>
          </a:xfrm>
        </p:spPr>
        <p:txBody>
          <a:bodyPr>
            <a:noAutofit/>
          </a:bodyPr>
          <a:lstStyle/>
          <a:p>
            <a:pPr marL="274320" indent="-274320" eaLnBrk="1" fontAlgn="auto" hangingPunct="1">
              <a:spcAft>
                <a:spcPts val="0"/>
              </a:spcAft>
              <a:buClr>
                <a:schemeClr val="accent3"/>
              </a:buClr>
              <a:buFont typeface="Wingdings 2"/>
              <a:buChar char=""/>
              <a:defRPr/>
            </a:pPr>
            <a:r>
              <a:rPr lang="en-IN" sz="1600" b="1" dirty="0" smtClean="0"/>
              <a:t>The program comes with the following options in its Tool Box (from left to right in image):</a:t>
            </a:r>
          </a:p>
          <a:p>
            <a:pPr marL="274320" indent="-274320" eaLnBrk="1" fontAlgn="auto" hangingPunct="1">
              <a:spcAft>
                <a:spcPts val="0"/>
              </a:spcAft>
              <a:buClr>
                <a:schemeClr val="accent3"/>
              </a:buClr>
              <a:buFont typeface="Wingdings 2"/>
              <a:buChar char=""/>
              <a:defRPr/>
            </a:pPr>
            <a:r>
              <a:rPr lang="en-IN" sz="1600" b="1" dirty="0" smtClean="0"/>
              <a:t>Free-Form Select</a:t>
            </a:r>
          </a:p>
          <a:p>
            <a:pPr marL="274320" indent="-274320" eaLnBrk="1" fontAlgn="auto" hangingPunct="1">
              <a:spcAft>
                <a:spcPts val="0"/>
              </a:spcAft>
              <a:buClr>
                <a:schemeClr val="accent3"/>
              </a:buClr>
              <a:buFont typeface="Wingdings 2"/>
              <a:buChar char=""/>
              <a:defRPr/>
            </a:pPr>
            <a:r>
              <a:rPr lang="en-IN" sz="1600" b="1" dirty="0" smtClean="0"/>
              <a:t>Select</a:t>
            </a:r>
          </a:p>
          <a:p>
            <a:pPr marL="274320" indent="-274320" eaLnBrk="1" fontAlgn="auto" hangingPunct="1">
              <a:spcAft>
                <a:spcPts val="0"/>
              </a:spcAft>
              <a:buClr>
                <a:schemeClr val="accent3"/>
              </a:buClr>
              <a:buFont typeface="Wingdings 2"/>
              <a:buChar char=""/>
              <a:defRPr/>
            </a:pPr>
            <a:r>
              <a:rPr lang="en-IN" sz="1600" b="1" dirty="0" smtClean="0"/>
              <a:t>Eraser/</a:t>
            </a:r>
            <a:r>
              <a:rPr lang="en-IN" sz="1600" b="1" dirty="0" err="1" smtClean="0"/>
              <a:t>Color</a:t>
            </a:r>
            <a:r>
              <a:rPr lang="en-IN" sz="1600" b="1" dirty="0" smtClean="0"/>
              <a:t> Eraser</a:t>
            </a:r>
          </a:p>
          <a:p>
            <a:pPr marL="274320" indent="-274320" eaLnBrk="1" fontAlgn="auto" hangingPunct="1">
              <a:spcAft>
                <a:spcPts val="0"/>
              </a:spcAft>
              <a:buClr>
                <a:schemeClr val="accent3"/>
              </a:buClr>
              <a:buFont typeface="Wingdings 2"/>
              <a:buChar char=""/>
              <a:defRPr/>
            </a:pPr>
            <a:r>
              <a:rPr lang="en-IN" sz="1600" b="1" dirty="0" smtClean="0"/>
              <a:t>Fill With </a:t>
            </a:r>
            <a:r>
              <a:rPr lang="en-IN" sz="1600" b="1" dirty="0" err="1" smtClean="0"/>
              <a:t>Color</a:t>
            </a:r>
            <a:endParaRPr lang="en-IN" sz="1600" b="1" dirty="0" smtClean="0"/>
          </a:p>
          <a:p>
            <a:pPr marL="274320" indent="-274320" eaLnBrk="1" fontAlgn="auto" hangingPunct="1">
              <a:spcAft>
                <a:spcPts val="0"/>
              </a:spcAft>
              <a:buClr>
                <a:schemeClr val="accent3"/>
              </a:buClr>
              <a:buFont typeface="Wingdings 2"/>
              <a:buChar char=""/>
              <a:defRPr/>
            </a:pPr>
            <a:r>
              <a:rPr lang="en-IN" sz="1600" b="1" dirty="0" smtClean="0"/>
              <a:t>Pick </a:t>
            </a:r>
            <a:r>
              <a:rPr lang="en-IN" sz="1600" b="1" dirty="0" err="1" smtClean="0"/>
              <a:t>Color</a:t>
            </a:r>
            <a:endParaRPr lang="en-IN" sz="1600" b="1" dirty="0" smtClean="0"/>
          </a:p>
          <a:p>
            <a:pPr marL="274320" indent="-274320" eaLnBrk="1" fontAlgn="auto" hangingPunct="1">
              <a:spcAft>
                <a:spcPts val="0"/>
              </a:spcAft>
              <a:buClr>
                <a:schemeClr val="accent3"/>
              </a:buClr>
              <a:buFont typeface="Wingdings 2"/>
              <a:buChar char=""/>
              <a:defRPr/>
            </a:pPr>
            <a:r>
              <a:rPr lang="en-IN" sz="1600" b="1" dirty="0" smtClean="0"/>
              <a:t>Magnifier</a:t>
            </a:r>
          </a:p>
          <a:p>
            <a:pPr marL="274320" indent="-274320" eaLnBrk="1" fontAlgn="auto" hangingPunct="1">
              <a:spcAft>
                <a:spcPts val="0"/>
              </a:spcAft>
              <a:buClr>
                <a:schemeClr val="accent3"/>
              </a:buClr>
              <a:buFont typeface="Wingdings 2"/>
              <a:buChar char=""/>
              <a:defRPr/>
            </a:pPr>
            <a:r>
              <a:rPr lang="en-IN" sz="1600" b="1" dirty="0" smtClean="0"/>
              <a:t>Pencil</a:t>
            </a:r>
          </a:p>
          <a:p>
            <a:pPr marL="274320" indent="-274320" eaLnBrk="1" fontAlgn="auto" hangingPunct="1">
              <a:spcAft>
                <a:spcPts val="0"/>
              </a:spcAft>
              <a:buClr>
                <a:schemeClr val="accent3"/>
              </a:buClr>
              <a:buFont typeface="Wingdings 2"/>
              <a:buChar char=""/>
              <a:defRPr/>
            </a:pPr>
            <a:r>
              <a:rPr lang="en-IN" sz="1600" b="1" dirty="0" smtClean="0"/>
              <a:t>Brush</a:t>
            </a:r>
          </a:p>
          <a:p>
            <a:pPr marL="274320" indent="-274320" eaLnBrk="1" fontAlgn="auto" hangingPunct="1">
              <a:spcAft>
                <a:spcPts val="0"/>
              </a:spcAft>
              <a:buClr>
                <a:schemeClr val="accent3"/>
              </a:buClr>
              <a:buFont typeface="Wingdings 2"/>
              <a:buChar char=""/>
              <a:defRPr/>
            </a:pPr>
            <a:r>
              <a:rPr lang="en-IN" sz="1600" b="1" dirty="0" smtClean="0"/>
              <a:t>Airbrush</a:t>
            </a:r>
          </a:p>
          <a:p>
            <a:pPr marL="274320" indent="-274320" eaLnBrk="1" fontAlgn="auto" hangingPunct="1">
              <a:spcAft>
                <a:spcPts val="0"/>
              </a:spcAft>
              <a:buClr>
                <a:schemeClr val="accent3"/>
              </a:buClr>
              <a:buFont typeface="Wingdings 2"/>
              <a:buChar char=""/>
              <a:defRPr/>
            </a:pPr>
            <a:r>
              <a:rPr lang="en-IN" sz="1600" b="1" dirty="0" smtClean="0"/>
              <a:t>Text</a:t>
            </a:r>
          </a:p>
          <a:p>
            <a:pPr marL="274320" indent="-274320" eaLnBrk="1" fontAlgn="auto" hangingPunct="1">
              <a:spcAft>
                <a:spcPts val="0"/>
              </a:spcAft>
              <a:buClr>
                <a:schemeClr val="accent3"/>
              </a:buClr>
              <a:buFont typeface="Wingdings 2"/>
              <a:buChar char=""/>
              <a:defRPr/>
            </a:pPr>
            <a:r>
              <a:rPr lang="en-IN" sz="1600" b="1" dirty="0" smtClean="0"/>
              <a:t>Line</a:t>
            </a:r>
          </a:p>
          <a:p>
            <a:pPr marL="274320" indent="-274320" eaLnBrk="1" fontAlgn="auto" hangingPunct="1">
              <a:spcAft>
                <a:spcPts val="0"/>
              </a:spcAft>
              <a:buClr>
                <a:schemeClr val="accent3"/>
              </a:buClr>
              <a:buFont typeface="Wingdings 2"/>
              <a:buChar char=""/>
              <a:defRPr/>
            </a:pPr>
            <a:r>
              <a:rPr lang="en-IN" sz="1600" b="1" dirty="0" smtClean="0"/>
              <a:t>Curve</a:t>
            </a:r>
          </a:p>
          <a:p>
            <a:pPr marL="274320" indent="-274320" eaLnBrk="1" fontAlgn="auto" hangingPunct="1">
              <a:spcAft>
                <a:spcPts val="0"/>
              </a:spcAft>
              <a:buClr>
                <a:schemeClr val="accent3"/>
              </a:buClr>
              <a:buFont typeface="Wingdings 2"/>
              <a:buChar char=""/>
              <a:defRPr/>
            </a:pPr>
            <a:r>
              <a:rPr lang="en-IN" sz="1600" b="1" dirty="0" smtClean="0"/>
              <a:t>Rectangle</a:t>
            </a:r>
          </a:p>
          <a:p>
            <a:pPr marL="274320" indent="-274320" eaLnBrk="1" fontAlgn="auto" hangingPunct="1">
              <a:spcAft>
                <a:spcPts val="0"/>
              </a:spcAft>
              <a:buClr>
                <a:schemeClr val="accent3"/>
              </a:buClr>
              <a:buFont typeface="Wingdings 2"/>
              <a:buChar char=""/>
              <a:defRPr/>
            </a:pPr>
            <a:r>
              <a:rPr lang="en-IN" sz="1600" b="1" dirty="0" smtClean="0"/>
              <a:t>Polygon</a:t>
            </a:r>
          </a:p>
          <a:p>
            <a:pPr marL="274320" indent="-274320" eaLnBrk="1" fontAlgn="auto" hangingPunct="1">
              <a:spcAft>
                <a:spcPts val="0"/>
              </a:spcAft>
              <a:buClr>
                <a:schemeClr val="accent3"/>
              </a:buClr>
              <a:buFont typeface="Wingdings 2"/>
              <a:buChar char=""/>
              <a:defRPr/>
            </a:pPr>
            <a:r>
              <a:rPr lang="en-IN" sz="1600" b="1" dirty="0" smtClean="0"/>
              <a:t>Ellipse</a:t>
            </a:r>
          </a:p>
          <a:p>
            <a:pPr marL="274320" indent="-274320" eaLnBrk="1" fontAlgn="auto" hangingPunct="1">
              <a:spcAft>
                <a:spcPts val="0"/>
              </a:spcAft>
              <a:buClr>
                <a:schemeClr val="accent3"/>
              </a:buClr>
              <a:buFont typeface="Wingdings 2"/>
              <a:buChar char=""/>
              <a:defRPr/>
            </a:pPr>
            <a:r>
              <a:rPr lang="en-IN" sz="1600" b="1" dirty="0" smtClean="0"/>
              <a:t>Rounded Rectangle</a:t>
            </a:r>
          </a:p>
          <a:p>
            <a:pPr marL="274320" indent="-274320" eaLnBrk="1" fontAlgn="auto" hangingPunct="1">
              <a:spcAft>
                <a:spcPts val="0"/>
              </a:spcAft>
              <a:buClr>
                <a:schemeClr val="accent3"/>
              </a:buClr>
              <a:buFont typeface="Wingdings 2"/>
              <a:buChar char=""/>
              <a:defRPr/>
            </a:pPr>
            <a:endParaRPr lang="en-IN" sz="1600" b="1" dirty="0"/>
          </a:p>
        </p:txBody>
      </p:sp>
      <p:pic>
        <p:nvPicPr>
          <p:cNvPr id="4" name="Picture 2"/>
          <p:cNvPicPr>
            <a:picLocks noChangeAspect="1" noChangeArrowheads="1"/>
          </p:cNvPicPr>
          <p:nvPr/>
        </p:nvPicPr>
        <p:blipFill>
          <a:blip r:embed="rId2" cstate="print"/>
          <a:srcRect/>
          <a:stretch>
            <a:fillRect/>
          </a:stretch>
        </p:blipFill>
        <p:spPr bwMode="auto">
          <a:xfrm>
            <a:off x="2712640" y="2492896"/>
            <a:ext cx="6431360" cy="4019600"/>
          </a:xfrm>
          <a:prstGeom prst="rect">
            <a:avLst/>
          </a:prstGeom>
          <a:noFill/>
          <a:ln w="9525">
            <a:noFill/>
            <a:miter lim="800000"/>
            <a:headEnd/>
            <a:tailEnd/>
          </a:ln>
          <a:scene3d>
            <a:camera prst="perspectiveRight"/>
            <a:lightRig rig="threePt" dir="t"/>
          </a:scene3d>
        </p:spPr>
      </p:pic>
    </p:spTree>
    <p:extLst>
      <p:ext uri="{BB962C8B-B14F-4D97-AF65-F5344CB8AC3E}">
        <p14:creationId xmlns:p14="http://schemas.microsoft.com/office/powerpoint/2010/main" val="2575608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defRPr/>
            </a:pPr>
            <a:r>
              <a:rPr lang="en-US" dirty="0" smtClean="0"/>
              <a:t/>
            </a:r>
            <a:br>
              <a:rPr lang="en-US" dirty="0" smtClean="0"/>
            </a:br>
            <a:r>
              <a:rPr lang="en-US" dirty="0" smtClean="0"/>
              <a:t> Step -1 </a:t>
            </a:r>
            <a:br>
              <a:rPr lang="en-US" dirty="0" smtClean="0"/>
            </a:br>
            <a:endParaRPr lang="en-US" dirty="0"/>
          </a:p>
        </p:txBody>
      </p:sp>
      <p:sp>
        <p:nvSpPr>
          <p:cNvPr id="26627" name="Content Placeholder 2"/>
          <p:cNvSpPr>
            <a:spLocks noGrp="1"/>
          </p:cNvSpPr>
          <p:nvPr>
            <p:ph idx="1"/>
          </p:nvPr>
        </p:nvSpPr>
        <p:spPr>
          <a:xfrm>
            <a:off x="457200" y="990600"/>
            <a:ext cx="8229600" cy="5135563"/>
          </a:xfrm>
        </p:spPr>
        <p:txBody>
          <a:bodyPr/>
          <a:lstStyle/>
          <a:p>
            <a:pPr>
              <a:buFont typeface="Wingdings 2" pitchFamily="18" charset="2"/>
              <a:buNone/>
            </a:pPr>
            <a:r>
              <a:rPr lang="en-US" altLang="en-US" smtClean="0"/>
              <a:t>Creating Digital Artwork by Scanner select Color Choice Before Scanning and Saving</a:t>
            </a:r>
          </a:p>
          <a:p>
            <a:pPr lvl="2">
              <a:buFont typeface="Wingdings 2" pitchFamily="18" charset="2"/>
              <a:buNone/>
            </a:pPr>
            <a:r>
              <a:rPr lang="en-US" altLang="en-US" sz="1800" smtClean="0"/>
              <a:t>    COLOR vs. BLACK AND WHITE always choose B&amp; W until unless colour is  necessary</a:t>
            </a:r>
          </a:p>
          <a:p>
            <a:pPr lvl="2">
              <a:buFont typeface="Wingdings 2" pitchFamily="18" charset="2"/>
              <a:buNone/>
            </a:pPr>
            <a:r>
              <a:rPr lang="en-US" altLang="en-US" sz="1800" smtClean="0"/>
              <a:t>    Some journals charge authors for the cost of printing color images – check with each journal first.</a:t>
            </a:r>
          </a:p>
          <a:p>
            <a:pPr lvl="2">
              <a:buFont typeface="Wingdings 2" pitchFamily="18" charset="2"/>
              <a:buNone/>
            </a:pPr>
            <a:r>
              <a:rPr lang="en-US" altLang="en-US" sz="1800" smtClean="0"/>
              <a:t>    The graphic should be scanned as a grayscale image. (Also, files prepared in grayscale require much less computer </a:t>
            </a:r>
            <a:r>
              <a:rPr lang="en-US" altLang="en-US" sz="1700" smtClean="0"/>
              <a:t>space than files prepared in color)</a:t>
            </a:r>
          </a:p>
          <a:p>
            <a:pPr lvl="2">
              <a:buFont typeface="Wingdings 2" pitchFamily="18" charset="2"/>
              <a:buNone/>
            </a:pPr>
            <a:r>
              <a:rPr lang="en-US" altLang="en-US" smtClean="0"/>
              <a:t>For black &amp; white :</a:t>
            </a:r>
          </a:p>
          <a:p>
            <a:pPr lvl="3">
              <a:buFont typeface="Wingdings 2" pitchFamily="18" charset="2"/>
              <a:buNone/>
            </a:pPr>
            <a:r>
              <a:rPr lang="en-US" altLang="en-US" smtClean="0"/>
              <a:t>Scan/photograph images and save in grayscale format.</a:t>
            </a:r>
          </a:p>
          <a:p>
            <a:pPr lvl="2">
              <a:buFont typeface="Wingdings 2" pitchFamily="18" charset="2"/>
              <a:buNone/>
            </a:pPr>
            <a:r>
              <a:rPr lang="en-US" altLang="en-US" smtClean="0"/>
              <a:t>For color</a:t>
            </a:r>
          </a:p>
          <a:p>
            <a:pPr lvl="3">
              <a:buFont typeface="Wingdings 2" pitchFamily="18" charset="2"/>
              <a:buNone/>
            </a:pPr>
            <a:r>
              <a:rPr lang="en-US" altLang="en-US" smtClean="0"/>
              <a:t>Scan/photograph images and save in CMYK mode (Cyan-Magenta-Yellow-blacK)  Do not use RGB mode (red, green, and blue.)</a:t>
            </a:r>
          </a:p>
          <a:p>
            <a:pPr lvl="2">
              <a:buFont typeface="Wingdings 2" pitchFamily="18" charset="2"/>
              <a:buNone/>
            </a:pPr>
            <a:endParaRPr lang="en-US" altLang="en-US" smtClean="0"/>
          </a:p>
        </p:txBody>
      </p:sp>
    </p:spTree>
    <p:extLst>
      <p:ext uri="{BB962C8B-B14F-4D97-AF65-F5344CB8AC3E}">
        <p14:creationId xmlns:p14="http://schemas.microsoft.com/office/powerpoint/2010/main" val="3306032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latin typeface="Times New Roman" pitchFamily="18" charset="0"/>
                <a:cs typeface="Times New Roman" pitchFamily="18" charset="0"/>
              </a:rPr>
              <a:t>Step 2.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341438"/>
            <a:ext cx="8229600" cy="4784725"/>
          </a:xfrm>
        </p:spPr>
        <p:txBody>
          <a:bodyPr>
            <a:normAutofit fontScale="85000" lnSpcReduction="20000"/>
          </a:bodyPr>
          <a:lstStyle/>
          <a:p>
            <a:pPr>
              <a:buFont typeface="Wingdings" pitchFamily="2" charset="2"/>
              <a:buChar char="v"/>
              <a:defRPr/>
            </a:pPr>
            <a:r>
              <a:rPr lang="en-US" dirty="0" smtClean="0">
                <a:solidFill>
                  <a:srgbClr val="FF0000"/>
                </a:solidFill>
                <a:latin typeface="Times New Roman" pitchFamily="18" charset="0"/>
                <a:cs typeface="Times New Roman" pitchFamily="18" charset="0"/>
              </a:rPr>
              <a:t> Set Resolution Before Scanning and Saving</a:t>
            </a:r>
          </a:p>
          <a:p>
            <a:pPr>
              <a:buFont typeface="Wingdings 2" pitchFamily="18" charset="2"/>
              <a:buNone/>
              <a:defRPr/>
            </a:pPr>
            <a:r>
              <a:rPr lang="en-US" sz="2900" dirty="0" smtClean="0">
                <a:latin typeface="Times New Roman" pitchFamily="18" charset="0"/>
                <a:cs typeface="Times New Roman" pitchFamily="18" charset="0"/>
              </a:rPr>
              <a:t>    </a:t>
            </a:r>
            <a:r>
              <a:rPr lang="en-US" sz="3000" dirty="0" smtClean="0">
                <a:solidFill>
                  <a:srgbClr val="002060"/>
                </a:solidFill>
                <a:latin typeface="Times New Roman" pitchFamily="18" charset="0"/>
                <a:cs typeface="Times New Roman" pitchFamily="18" charset="0"/>
              </a:rPr>
              <a:t>The resolution is often referred to as dpi (dots per inch).  This will determine the ultimate clarity of your file. </a:t>
            </a:r>
          </a:p>
          <a:p>
            <a:pPr lvl="2">
              <a:buFont typeface="Wingdings" pitchFamily="2" charset="2"/>
              <a:buChar char="Ø"/>
              <a:defRPr/>
            </a:pPr>
            <a:r>
              <a:rPr lang="en-US" dirty="0" smtClean="0">
                <a:solidFill>
                  <a:srgbClr val="7030A0"/>
                </a:solidFill>
                <a:latin typeface="Times New Roman" pitchFamily="18" charset="0"/>
                <a:cs typeface="Times New Roman" pitchFamily="18" charset="0"/>
              </a:rPr>
              <a:t>The higher the resolution, the better the print quality</a:t>
            </a:r>
          </a:p>
          <a:p>
            <a:pPr lvl="2">
              <a:buFont typeface="Wingdings" pitchFamily="2" charset="2"/>
              <a:buChar char="Ø"/>
              <a:defRPr/>
            </a:pPr>
            <a:r>
              <a:rPr lang="en-US" dirty="0" smtClean="0">
                <a:solidFill>
                  <a:srgbClr val="7030A0"/>
                </a:solidFill>
                <a:latin typeface="Times New Roman" pitchFamily="18" charset="0"/>
                <a:cs typeface="Times New Roman" pitchFamily="18" charset="0"/>
              </a:rPr>
              <a:t> Once scanned/photographed and saved, the resolution of a file can never be increased again without distorting the proper print size of the image</a:t>
            </a:r>
          </a:p>
          <a:p>
            <a:pPr>
              <a:buFont typeface="Wingdings" pitchFamily="2" charset="2"/>
              <a:buChar char="v"/>
              <a:defRPr/>
            </a:pPr>
            <a:r>
              <a:rPr lang="en-US" sz="2900" dirty="0" smtClean="0">
                <a:solidFill>
                  <a:srgbClr val="FF0000"/>
                </a:solidFill>
                <a:latin typeface="Times New Roman" pitchFamily="18" charset="0"/>
                <a:cs typeface="Times New Roman" pitchFamily="18" charset="0"/>
              </a:rPr>
              <a:t> For diagrams, drawings and graphs (purely black and white figures with no shades of gray):  </a:t>
            </a:r>
          </a:p>
          <a:p>
            <a:pPr lvl="1">
              <a:buFont typeface="Wingdings 2" pitchFamily="18" charset="2"/>
              <a:buNone/>
              <a:defRPr/>
            </a:pPr>
            <a:r>
              <a:rPr lang="en-US" sz="2500" dirty="0" smtClean="0">
                <a:latin typeface="Times New Roman" pitchFamily="18" charset="0"/>
                <a:cs typeface="Times New Roman" pitchFamily="18" charset="0"/>
              </a:rPr>
              <a:t>     </a:t>
            </a:r>
            <a:r>
              <a:rPr lang="en-US" sz="2500" dirty="0" smtClean="0">
                <a:solidFill>
                  <a:srgbClr val="7030A0"/>
                </a:solidFill>
                <a:latin typeface="Times New Roman" pitchFamily="18" charset="0"/>
                <a:cs typeface="Times New Roman" pitchFamily="18" charset="0"/>
              </a:rPr>
              <a:t>Use a resolution of at least 1200 dpi (dots per inch) when scanning. Print out on a photo-quality printer and set your resolution to a minimum of 1200 at 100% final size.</a:t>
            </a:r>
          </a:p>
          <a:p>
            <a:pPr>
              <a:buFont typeface="Wingdings" pitchFamily="2" charset="2"/>
              <a:buChar char="v"/>
              <a:defRPr/>
            </a:pPr>
            <a:r>
              <a:rPr lang="en-US" sz="2900" dirty="0" smtClean="0">
                <a:solidFill>
                  <a:srgbClr val="FF0000"/>
                </a:solidFill>
                <a:latin typeface="Times New Roman" pitchFamily="18" charset="0"/>
                <a:cs typeface="Times New Roman" pitchFamily="18" charset="0"/>
              </a:rPr>
              <a:t>For photographs, radiographs and scanned images:</a:t>
            </a:r>
          </a:p>
          <a:p>
            <a:pPr>
              <a:buFont typeface="Wingdings 2" pitchFamily="18" charset="2"/>
              <a:buNone/>
              <a:defRPr/>
            </a:pPr>
            <a:r>
              <a:rPr lang="en-US" sz="2900" dirty="0" smtClean="0">
                <a:solidFill>
                  <a:srgbClr val="FF0000"/>
                </a:solidFill>
                <a:latin typeface="Times New Roman" pitchFamily="18" charset="0"/>
                <a:cs typeface="Times New Roman" pitchFamily="18" charset="0"/>
              </a:rPr>
              <a:t> 		Set the resolution to at least 300 dpi.</a:t>
            </a:r>
            <a:endParaRPr lang="en-US" sz="29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13925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8229600" cy="533399"/>
          </a:xfrm>
        </p:spPr>
        <p:txBody>
          <a:bodyPr>
            <a:normAutofit fontScale="90000"/>
          </a:bodyPr>
          <a:lstStyle/>
          <a:p>
            <a:pPr>
              <a:defRPr/>
            </a:pPr>
            <a:r>
              <a:rPr lang="en-US" dirty="0" smtClean="0"/>
              <a:t>Step 3.</a:t>
            </a:r>
            <a:br>
              <a:rPr lang="en-US" dirty="0" smtClean="0"/>
            </a:br>
            <a:endParaRPr lang="en-US" dirty="0"/>
          </a:p>
        </p:txBody>
      </p:sp>
      <p:sp>
        <p:nvSpPr>
          <p:cNvPr id="3" name="Content Placeholder 2"/>
          <p:cNvSpPr>
            <a:spLocks noGrp="1"/>
          </p:cNvSpPr>
          <p:nvPr>
            <p:ph idx="1"/>
          </p:nvPr>
        </p:nvSpPr>
        <p:spPr>
          <a:xfrm>
            <a:off x="457200" y="1066801"/>
            <a:ext cx="8229600" cy="5257800"/>
          </a:xfrm>
        </p:spPr>
        <p:txBody>
          <a:bodyPr>
            <a:normAutofit fontScale="77500" lnSpcReduction="20000"/>
          </a:bodyPr>
          <a:lstStyle/>
          <a:p>
            <a:pPr>
              <a:buFont typeface="Wingdings 2" pitchFamily="18" charset="2"/>
              <a:buNone/>
              <a:defRPr/>
            </a:pPr>
            <a:r>
              <a:rPr lang="en-US" sz="3000" dirty="0" smtClean="0"/>
              <a:t>    </a:t>
            </a:r>
            <a:r>
              <a:rPr lang="en-US" sz="3000" dirty="0" smtClean="0">
                <a:solidFill>
                  <a:srgbClr val="FF0000"/>
                </a:solidFill>
              </a:rPr>
              <a:t>Set Target Size and Font Before Scanning,    Photographing or Saving</a:t>
            </a:r>
            <a:r>
              <a:rPr lang="en-US" dirty="0" smtClean="0"/>
              <a:t/>
            </a:r>
            <a:br>
              <a:rPr lang="en-US" dirty="0" smtClean="0"/>
            </a:br>
            <a:endParaRPr lang="en-US" dirty="0" smtClean="0"/>
          </a:p>
          <a:p>
            <a:pPr>
              <a:buFont typeface="Wingdings 2" pitchFamily="18" charset="2"/>
              <a:buNone/>
              <a:defRPr/>
            </a:pPr>
            <a:r>
              <a:rPr lang="en-US" dirty="0" smtClean="0"/>
              <a:t>SIZE &amp; FONT </a:t>
            </a:r>
          </a:p>
          <a:p>
            <a:pPr lvl="1">
              <a:buFont typeface="Wingdings" pitchFamily="2" charset="2"/>
              <a:buChar char="v"/>
              <a:defRPr/>
            </a:pPr>
            <a:r>
              <a:rPr lang="en-US" b="1" dirty="0" smtClean="0"/>
              <a:t>1 inch = 6 picas.  20 picas = 8.4 cm</a:t>
            </a:r>
          </a:p>
          <a:p>
            <a:pPr lvl="1">
              <a:buFont typeface="Wingdings" pitchFamily="2" charset="2"/>
              <a:buChar char="v"/>
              <a:defRPr/>
            </a:pPr>
            <a:r>
              <a:rPr lang="en-US" b="1" dirty="0" smtClean="0"/>
              <a:t>Figures or images should be sized to fit the width of 1, 1.5, or 2 columns with no extra white or black space surrounding them (they should be scanned at around the same size you would like them to be published). </a:t>
            </a:r>
          </a:p>
          <a:p>
            <a:pPr lvl="1">
              <a:buFont typeface="Wingdings" pitchFamily="2" charset="2"/>
              <a:buChar char="v"/>
              <a:defRPr/>
            </a:pPr>
            <a:r>
              <a:rPr lang="en-US" b="1" dirty="0" smtClean="0"/>
              <a:t>Column widths vary by publication.  Measure the width of the columns in the journal to which you wish to submit. </a:t>
            </a:r>
          </a:p>
          <a:p>
            <a:pPr lvl="1">
              <a:buFont typeface="Wingdings" pitchFamily="2" charset="2"/>
              <a:buChar char="v"/>
              <a:defRPr/>
            </a:pPr>
            <a:r>
              <a:rPr lang="en-US" b="1" dirty="0" smtClean="0"/>
              <a:t>Crop out or black out any patient identifiers.  </a:t>
            </a:r>
          </a:p>
          <a:p>
            <a:pPr lvl="1">
              <a:buFont typeface="Wingdings" pitchFamily="2" charset="2"/>
              <a:buChar char="v"/>
              <a:defRPr/>
            </a:pPr>
            <a:r>
              <a:rPr lang="en-US" b="1" dirty="0" smtClean="0"/>
              <a:t>If the figure or image contains text, make sure it’s embedded in the file, and use the Helvetica font</a:t>
            </a:r>
          </a:p>
          <a:p>
            <a:pPr lvl="1">
              <a:buFont typeface="Wingdings" pitchFamily="2" charset="2"/>
              <a:buChar char="v"/>
              <a:defRPr/>
            </a:pPr>
            <a:r>
              <a:rPr lang="en-US" b="1" dirty="0" smtClean="0"/>
              <a:t>(between 8-12pt.).</a:t>
            </a:r>
            <a:endParaRPr lang="en-US" b="1" dirty="0"/>
          </a:p>
        </p:txBody>
      </p:sp>
    </p:spTree>
    <p:extLst>
      <p:ext uri="{BB962C8B-B14F-4D97-AF65-F5344CB8AC3E}">
        <p14:creationId xmlns:p14="http://schemas.microsoft.com/office/powerpoint/2010/main" val="2811755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sz="2200" b="1" dirty="0" smtClean="0"/>
              <a:t/>
            </a:r>
            <a:br>
              <a:rPr lang="en-US" sz="2200" b="1" dirty="0" smtClean="0"/>
            </a:br>
            <a:r>
              <a:rPr lang="en-US" sz="2200" b="1" dirty="0" smtClean="0"/>
              <a:t>The </a:t>
            </a:r>
            <a:r>
              <a:rPr lang="en-US" sz="2200" b="1" dirty="0"/>
              <a:t>double-helical structure of DNA.</a:t>
            </a:r>
            <a:br>
              <a:rPr lang="en-US" sz="2200" b="1" dirty="0"/>
            </a:br>
            <a:r>
              <a:rPr lang="en-US" sz="1800" dirty="0"/>
              <a:t>The 3-dimensional double helix structure of DNA, correctly elucidated by James Watson and Francis Crick. Complementary bases are held together as a pair by hydrogen bonds.</a:t>
            </a:r>
            <a:br>
              <a:rPr lang="en-US" sz="1800" dirty="0"/>
            </a:br>
            <a:r>
              <a:rPr lang="en-US" sz="1300" dirty="0"/>
              <a:t>© 2013 </a:t>
            </a:r>
            <a:r>
              <a:rPr lang="en-US" sz="1300" b="1" dirty="0">
                <a:hlinkClick r:id="rId2"/>
              </a:rPr>
              <a:t>Nature Education</a:t>
            </a:r>
            <a:r>
              <a:rPr lang="en-US" sz="1300" dirty="0"/>
              <a:t> All rights reserved. </a:t>
            </a:r>
            <a:br>
              <a:rPr lang="en-US" sz="1300" dirty="0"/>
            </a:br>
            <a:endParaRPr lang="en-US" sz="1300" dirty="0"/>
          </a:p>
        </p:txBody>
      </p:sp>
      <p:pic>
        <p:nvPicPr>
          <p:cNvPr id="4" name="Content Placeholder 3" descr="The structure of double-stranded DNA is shown in two ways. On the left is a simplified illustration of DNA, in which the sugar-phosphate backbone of each strand is represented as a grey ribbon coiled into a double helical shape, and base pairs resemble rungs on a ladder. On the right, DNA is depicted with a space-filling model in which the individual atoms (Phosphorus, Carbon, Hydrogen, Nitrogen, and Oxygen) are represented as different colored spheres."/>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162800" cy="4525963"/>
          </a:xfrm>
          <a:prstGeom prst="rect">
            <a:avLst/>
          </a:prstGeom>
          <a:noFill/>
          <a:ln>
            <a:noFill/>
          </a:ln>
        </p:spPr>
      </p:pic>
    </p:spTree>
    <p:extLst>
      <p:ext uri="{BB962C8B-B14F-4D97-AF65-F5344CB8AC3E}">
        <p14:creationId xmlns:p14="http://schemas.microsoft.com/office/powerpoint/2010/main" val="31393685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Step 4.</a:t>
            </a:r>
            <a:br>
              <a:rPr lang="en-US" dirty="0" smtClean="0"/>
            </a:br>
            <a:r>
              <a:rPr lang="en-US" dirty="0" smtClean="0">
                <a:solidFill>
                  <a:srgbClr val="FF0000"/>
                </a:solidFill>
              </a:rPr>
              <a:t>Name Your Files</a:t>
            </a:r>
            <a:r>
              <a:rPr lang="en-US" dirty="0" smtClean="0"/>
              <a:t/>
            </a:r>
            <a:br>
              <a:rPr lang="en-US" dirty="0" smtClean="0"/>
            </a:br>
            <a:endParaRPr lang="en-US" dirty="0"/>
          </a:p>
        </p:txBody>
      </p:sp>
      <p:sp>
        <p:nvSpPr>
          <p:cNvPr id="29699" name="Content Placeholder 2"/>
          <p:cNvSpPr>
            <a:spLocks noGrp="1"/>
          </p:cNvSpPr>
          <p:nvPr>
            <p:ph idx="1"/>
          </p:nvPr>
        </p:nvSpPr>
        <p:spPr>
          <a:xfrm>
            <a:off x="457200" y="1196975"/>
            <a:ext cx="8229600" cy="5127625"/>
          </a:xfrm>
        </p:spPr>
        <p:txBody>
          <a:bodyPr>
            <a:normAutofit/>
          </a:bodyPr>
          <a:lstStyle/>
          <a:p>
            <a:pPr>
              <a:buFont typeface="Wingdings 2" pitchFamily="18" charset="2"/>
              <a:buNone/>
            </a:pPr>
            <a:r>
              <a:rPr lang="en-US" altLang="en-US" dirty="0" smtClean="0"/>
              <a:t>   </a:t>
            </a:r>
            <a:r>
              <a:rPr lang="en-US" altLang="en-US" dirty="0" smtClean="0">
                <a:solidFill>
                  <a:srgbClr val="FF0000"/>
                </a:solidFill>
              </a:rPr>
              <a:t>SAVING &amp; NAMING FILES</a:t>
            </a:r>
          </a:p>
          <a:p>
            <a:pPr lvl="1">
              <a:buFont typeface="Wingdings" pitchFamily="2" charset="2"/>
              <a:buChar char="v"/>
            </a:pPr>
            <a:r>
              <a:rPr lang="en-US" altLang="en-US" dirty="0" smtClean="0"/>
              <a:t>Save each piece of artwork separately in TIFF or EPS format.  </a:t>
            </a:r>
          </a:p>
          <a:p>
            <a:pPr lvl="1">
              <a:buFont typeface="Wingdings" pitchFamily="2" charset="2"/>
              <a:buChar char="v"/>
            </a:pPr>
            <a:r>
              <a:rPr lang="en-US" altLang="en-US" dirty="0" smtClean="0"/>
              <a:t>PowerPoint is also acceptable.</a:t>
            </a:r>
          </a:p>
          <a:p>
            <a:pPr lvl="1">
              <a:buFont typeface="Wingdings" pitchFamily="2" charset="2"/>
              <a:buChar char="v"/>
            </a:pPr>
            <a:r>
              <a:rPr lang="en-US" altLang="en-US" dirty="0" smtClean="0"/>
              <a:t>Name figure files using this format: Last Name_Figure1.tif and Last Name Figure2.eps, etc. </a:t>
            </a:r>
          </a:p>
          <a:p>
            <a:pPr lvl="1">
              <a:buFont typeface="Wingdings" pitchFamily="2" charset="2"/>
              <a:buChar char="v"/>
            </a:pPr>
            <a:r>
              <a:rPr lang="en-US" altLang="en-US" dirty="0" smtClean="0"/>
              <a:t>“Last Name” is the corresponding author’s last name and the order indicates their order in the manuscript</a:t>
            </a:r>
          </a:p>
          <a:p>
            <a:pPr>
              <a:buFont typeface="Wingdings 2" pitchFamily="18" charset="2"/>
              <a:buNone/>
            </a:pPr>
            <a:r>
              <a:rPr lang="en-US" altLang="en-US" dirty="0" smtClean="0"/>
              <a:t>        (and ultimately the figure legend). </a:t>
            </a:r>
          </a:p>
        </p:txBody>
      </p:sp>
    </p:spTree>
    <p:extLst>
      <p:ext uri="{BB962C8B-B14F-4D97-AF65-F5344CB8AC3E}">
        <p14:creationId xmlns:p14="http://schemas.microsoft.com/office/powerpoint/2010/main" val="474778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65175"/>
            <a:ext cx="8229600" cy="1143000"/>
          </a:xfrm>
        </p:spPr>
        <p:txBody>
          <a:bodyPr>
            <a:normAutofit fontScale="90000"/>
          </a:bodyPr>
          <a:lstStyle/>
          <a:p>
            <a:pPr>
              <a:defRPr/>
            </a:pPr>
            <a:r>
              <a:rPr lang="en-US" dirty="0" smtClean="0"/>
              <a:t>Step-5 </a:t>
            </a:r>
            <a:br>
              <a:rPr lang="en-US" dirty="0" smtClean="0"/>
            </a:br>
            <a:r>
              <a:rPr lang="en-US" dirty="0" smtClean="0"/>
              <a:t>Submit artwork </a:t>
            </a:r>
            <a:br>
              <a:rPr lang="en-US" dirty="0" smtClean="0"/>
            </a:br>
            <a:endParaRPr lang="en-US" dirty="0"/>
          </a:p>
        </p:txBody>
      </p:sp>
      <p:sp>
        <p:nvSpPr>
          <p:cNvPr id="30723" name="Content Placeholder 2"/>
          <p:cNvSpPr>
            <a:spLocks noGrp="1"/>
          </p:cNvSpPr>
          <p:nvPr>
            <p:ph idx="1"/>
          </p:nvPr>
        </p:nvSpPr>
        <p:spPr>
          <a:xfrm>
            <a:off x="457200" y="1484313"/>
            <a:ext cx="8229600" cy="4968875"/>
          </a:xfrm>
        </p:spPr>
        <p:txBody>
          <a:bodyPr/>
          <a:lstStyle/>
          <a:p>
            <a:pPr algn="just">
              <a:buFont typeface="Wingdings" pitchFamily="2" charset="2"/>
              <a:buChar char="q"/>
            </a:pPr>
            <a:r>
              <a:rPr lang="en-US" altLang="en-US" sz="2400" smtClean="0">
                <a:latin typeface="Times New Roman" pitchFamily="18" charset="0"/>
                <a:cs typeface="Times New Roman" pitchFamily="18" charset="0"/>
              </a:rPr>
              <a:t>Submit figures to the journal according to their preferred method of delivery: online submission, e-mail, disk,</a:t>
            </a:r>
          </a:p>
          <a:p>
            <a:pPr algn="just">
              <a:buFont typeface="Wingdings 2" pitchFamily="18" charset="2"/>
              <a:buNone/>
            </a:pPr>
            <a:r>
              <a:rPr lang="en-US" altLang="en-US" sz="2400" smtClean="0">
                <a:latin typeface="Times New Roman" pitchFamily="18" charset="0"/>
                <a:cs typeface="Times New Roman" pitchFamily="18" charset="0"/>
              </a:rPr>
              <a:t>    etc. as listed in their Instructions for Authors/Author Guidelines.</a:t>
            </a:r>
          </a:p>
          <a:p>
            <a:pPr algn="just">
              <a:buFont typeface="Wingdings" pitchFamily="2" charset="2"/>
              <a:buChar char="q"/>
            </a:pPr>
            <a:r>
              <a:rPr lang="en-US" altLang="en-US" sz="2400" smtClean="0">
                <a:latin typeface="Times New Roman" pitchFamily="18" charset="0"/>
                <a:cs typeface="Times New Roman" pitchFamily="18" charset="0"/>
              </a:rPr>
              <a:t>Compressing figures into one ZIP file speeds submission uploading process.</a:t>
            </a:r>
          </a:p>
          <a:p>
            <a:pPr algn="just">
              <a:buFont typeface="Wingdings" pitchFamily="2" charset="2"/>
              <a:buChar char="q"/>
            </a:pPr>
            <a:r>
              <a:rPr lang="en-US" altLang="en-US" sz="2400" smtClean="0">
                <a:latin typeface="Times New Roman" pitchFamily="18" charset="0"/>
                <a:cs typeface="Times New Roman" pitchFamily="18" charset="0"/>
              </a:rPr>
              <a:t>All electronic art that cannot be successfully uploaded must be submitted on a CD-ROM or an Iomega Zip disk, accompanied by high-resolution laser prints of each image (if available).</a:t>
            </a:r>
          </a:p>
          <a:p>
            <a:pPr algn="just">
              <a:buFont typeface="Wingdings" pitchFamily="2" charset="2"/>
              <a:buChar char="q"/>
            </a:pPr>
            <a:r>
              <a:rPr lang="en-US" altLang="en-US" sz="2400" smtClean="0">
                <a:latin typeface="Times New Roman" pitchFamily="18" charset="0"/>
                <a:cs typeface="Times New Roman" pitchFamily="18" charset="0"/>
              </a:rPr>
              <a:t>Extremely large files may “time out” as you try to upload them to an online manuscript submission tracking system.</a:t>
            </a:r>
          </a:p>
        </p:txBody>
      </p:sp>
    </p:spTree>
    <p:extLst>
      <p:ext uri="{BB962C8B-B14F-4D97-AF65-F5344CB8AC3E}">
        <p14:creationId xmlns:p14="http://schemas.microsoft.com/office/powerpoint/2010/main" val="2877738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2" cstate="print"/>
          <a:srcRect/>
          <a:stretch>
            <a:fillRect/>
          </a:stretch>
        </p:blipFill>
        <p:spPr bwMode="auto">
          <a:xfrm>
            <a:off x="323528" y="1340768"/>
            <a:ext cx="7965885" cy="4248472"/>
          </a:xfrm>
          <a:prstGeom prst="rect">
            <a:avLst/>
          </a:prstGeom>
          <a:noFill/>
          <a:ln w="9525">
            <a:noFill/>
            <a:miter lim="800000"/>
            <a:headEnd/>
            <a:tailEnd/>
          </a:ln>
          <a:scene3d>
            <a:camera prst="isometricRightUp"/>
            <a:lightRig rig="threePt" dir="t"/>
          </a:scene3d>
        </p:spPr>
      </p:pic>
      <p:sp>
        <p:nvSpPr>
          <p:cNvPr id="2" name="Title 1"/>
          <p:cNvSpPr>
            <a:spLocks noGrp="1"/>
          </p:cNvSpPr>
          <p:nvPr>
            <p:ph type="title"/>
          </p:nvPr>
        </p:nvSpPr>
        <p:spPr>
          <a:xfrm>
            <a:off x="457200" y="704850"/>
            <a:ext cx="8229600" cy="779463"/>
          </a:xfrm>
        </p:spPr>
        <p:txBody>
          <a:bodyPr>
            <a:normAutofit/>
          </a:bodyPr>
          <a:lstStyle/>
          <a:p>
            <a:pPr eaLnBrk="1" fontAlgn="auto" hangingPunct="1">
              <a:spcAft>
                <a:spcPts val="0"/>
              </a:spcAft>
              <a:defRPr/>
            </a:pPr>
            <a:r>
              <a:rPr lang="en-US" b="1" dirty="0" smtClean="0"/>
              <a:t>          Adobe Photoshop</a:t>
            </a:r>
            <a:endParaRPr lang="en-IN" dirty="0"/>
          </a:p>
        </p:txBody>
      </p:sp>
      <p:sp>
        <p:nvSpPr>
          <p:cNvPr id="3" name="Content Placeholder 2"/>
          <p:cNvSpPr>
            <a:spLocks noGrp="1"/>
          </p:cNvSpPr>
          <p:nvPr>
            <p:ph idx="1"/>
          </p:nvPr>
        </p:nvSpPr>
        <p:spPr>
          <a:xfrm>
            <a:off x="457200" y="1628775"/>
            <a:ext cx="8229600" cy="4695825"/>
          </a:xfrm>
        </p:spPr>
        <p:txBody>
          <a:bodyPr>
            <a:noAutofit/>
          </a:bodyPr>
          <a:lstStyle/>
          <a:p>
            <a:pPr marL="274320" indent="-274320" eaLnBrk="1" fontAlgn="auto" hangingPunct="1">
              <a:spcAft>
                <a:spcPts val="0"/>
              </a:spcAft>
              <a:buClr>
                <a:schemeClr val="accent3"/>
              </a:buClr>
              <a:buFont typeface="Wingdings 2"/>
              <a:buChar char=""/>
              <a:defRPr/>
            </a:pPr>
            <a:r>
              <a:rPr lang="en-IN" sz="2400" dirty="0" smtClean="0"/>
              <a:t>It is a graphics editing commercially available program developed and published by Adobe Systems Incorporated .</a:t>
            </a:r>
          </a:p>
          <a:p>
            <a:pPr marL="274320" indent="-274320" eaLnBrk="1" fontAlgn="auto" hangingPunct="1">
              <a:spcAft>
                <a:spcPts val="0"/>
              </a:spcAft>
              <a:buClr>
                <a:schemeClr val="accent3"/>
              </a:buClr>
              <a:buFont typeface="Wingdings 2"/>
              <a:buChar char=""/>
              <a:defRPr/>
            </a:pPr>
            <a:r>
              <a:rPr lang="en-IN" sz="2400" dirty="0" smtClean="0"/>
              <a:t>It is very standard  tool for graphic design for web use, print layout etc. and has been recognized world-wide as the industry-standard.</a:t>
            </a:r>
          </a:p>
          <a:p>
            <a:pPr marL="274320" indent="-274320" eaLnBrk="1" fontAlgn="auto" hangingPunct="1">
              <a:spcAft>
                <a:spcPts val="0"/>
              </a:spcAft>
              <a:buClr>
                <a:schemeClr val="accent3"/>
              </a:buClr>
              <a:buFont typeface="Wingdings 2"/>
              <a:buChar char=""/>
              <a:defRPr/>
            </a:pPr>
            <a:r>
              <a:rPr lang="en-IN" sz="2400" dirty="0" smtClean="0"/>
              <a:t>Photoshop offers one of the most robust graphics editing experiences available</a:t>
            </a:r>
            <a:r>
              <a:rPr lang="en-US" sz="2400" dirty="0" smtClean="0"/>
              <a:t> .</a:t>
            </a:r>
          </a:p>
          <a:p>
            <a:pPr marL="274320" indent="-274320" eaLnBrk="1" fontAlgn="auto" hangingPunct="1">
              <a:spcAft>
                <a:spcPts val="0"/>
              </a:spcAft>
              <a:buClr>
                <a:schemeClr val="accent3"/>
              </a:buClr>
              <a:buFont typeface="Wingdings 2"/>
              <a:buChar char=""/>
              <a:defRPr/>
            </a:pPr>
            <a:r>
              <a:rPr lang="en-IN" sz="2400" dirty="0" smtClean="0"/>
              <a:t>Photoshop has the ability to read and write faster and vector image formats such as .EPS, .PNG, .GIF, and .JPEG.</a:t>
            </a:r>
          </a:p>
          <a:p>
            <a:pPr marL="274320" indent="-274320" eaLnBrk="1" fontAlgn="auto" hangingPunct="1">
              <a:spcAft>
                <a:spcPts val="0"/>
              </a:spcAft>
              <a:buClr>
                <a:schemeClr val="accent3"/>
              </a:buClr>
              <a:buFont typeface="Wingdings 2"/>
              <a:buChar char=""/>
              <a:defRPr/>
            </a:pPr>
            <a:r>
              <a:rPr lang="en-US" sz="2400" dirty="0" smtClean="0"/>
              <a:t>In paper writing it </a:t>
            </a:r>
            <a:r>
              <a:rPr lang="en-US" sz="2400" dirty="0" err="1" smtClean="0"/>
              <a:t>ic</a:t>
            </a:r>
            <a:r>
              <a:rPr lang="en-US" sz="2400" dirty="0" smtClean="0"/>
              <a:t> commonly used for enhancing the dpi(dot per inches) setting for enhancing image qualities and image format conversion.</a:t>
            </a:r>
            <a:endParaRPr lang="en-IN" sz="2400" dirty="0"/>
          </a:p>
        </p:txBody>
      </p:sp>
    </p:spTree>
    <p:extLst>
      <p:ext uri="{BB962C8B-B14F-4D97-AF65-F5344CB8AC3E}">
        <p14:creationId xmlns:p14="http://schemas.microsoft.com/office/powerpoint/2010/main" val="1734944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5175"/>
            <a:ext cx="8229600" cy="6092825"/>
          </a:xfrm>
        </p:spPr>
        <p:txBody>
          <a:bodyPr>
            <a:noAutofit/>
          </a:bodyPr>
          <a:lstStyle/>
          <a:p>
            <a:pPr marL="274320" indent="-274320" eaLnBrk="1" fontAlgn="auto" hangingPunct="1">
              <a:spcAft>
                <a:spcPts val="0"/>
              </a:spcAft>
              <a:buClr>
                <a:schemeClr val="accent3"/>
              </a:buClr>
              <a:buFont typeface="Wingdings 2"/>
              <a:buChar char=""/>
              <a:defRPr/>
            </a:pPr>
            <a:r>
              <a:rPr lang="en-IN" sz="2000" dirty="0" smtClean="0"/>
              <a:t>Photoshop enables the creation, incorporation, and manipulation of vector graphics through its Paths, Pen tools, Shape tools, Shape Layers, Type tools, Import command, and Smart object functions.</a:t>
            </a:r>
          </a:p>
          <a:p>
            <a:pPr marL="274320" indent="-274320" eaLnBrk="1" fontAlgn="auto" hangingPunct="1">
              <a:spcAft>
                <a:spcPts val="0"/>
              </a:spcAft>
              <a:buClr>
                <a:schemeClr val="accent3"/>
              </a:buClr>
              <a:buFont typeface="Wingdings 2"/>
              <a:buChar char=""/>
              <a:defRPr/>
            </a:pPr>
            <a:r>
              <a:rPr lang="en-IN" sz="2000" dirty="0" smtClean="0"/>
              <a:t> Utilization of these tools and commands provides convenience when it is desirable to combine pixel-based and vector-based images in one Photoshop document because it can eliminate the necessity to visit more than one software program and transfer files between them.</a:t>
            </a:r>
          </a:p>
          <a:p>
            <a:pPr marL="274320" indent="-274320" eaLnBrk="1" fontAlgn="auto" hangingPunct="1">
              <a:spcAft>
                <a:spcPts val="0"/>
              </a:spcAft>
              <a:buClr>
                <a:schemeClr val="accent3"/>
              </a:buClr>
              <a:buFont typeface="Wingdings 2"/>
              <a:buChar char=""/>
              <a:defRPr/>
            </a:pPr>
            <a:r>
              <a:rPr lang="en-IN" sz="2000" dirty="0" smtClean="0"/>
              <a:t>Photoshop functionality can be extended by add-on programs called Photoshop </a:t>
            </a:r>
            <a:r>
              <a:rPr lang="en-IN" sz="2000" dirty="0" err="1" smtClean="0"/>
              <a:t>plugins</a:t>
            </a:r>
            <a:r>
              <a:rPr lang="en-IN" sz="2000" dirty="0" smtClean="0"/>
              <a:t> like: </a:t>
            </a:r>
            <a:r>
              <a:rPr lang="fr-FR" sz="2000" dirty="0" err="1" smtClean="0"/>
              <a:t>filter</a:t>
            </a:r>
            <a:r>
              <a:rPr lang="fr-FR" sz="2000" dirty="0" smtClean="0"/>
              <a:t>, export, import, </a:t>
            </a:r>
            <a:r>
              <a:rPr lang="fr-FR" sz="2000" dirty="0" err="1" smtClean="0"/>
              <a:t>selection</a:t>
            </a:r>
            <a:r>
              <a:rPr lang="fr-FR" sz="2000" dirty="0" smtClean="0"/>
              <a:t>, automation, etc.</a:t>
            </a:r>
          </a:p>
          <a:p>
            <a:pPr marL="274320" indent="-274320" eaLnBrk="1" fontAlgn="auto" hangingPunct="1">
              <a:spcAft>
                <a:spcPts val="0"/>
              </a:spcAft>
              <a:buClr>
                <a:schemeClr val="accent3"/>
              </a:buClr>
              <a:buFont typeface="Wingdings 2"/>
              <a:buChar char=""/>
              <a:defRPr/>
            </a:pPr>
            <a:r>
              <a:rPr lang="en-IN" sz="2000" dirty="0" smtClean="0"/>
              <a:t>These </a:t>
            </a:r>
            <a:r>
              <a:rPr lang="en-IN" sz="2000" dirty="0" err="1" smtClean="0"/>
              <a:t>plugins</a:t>
            </a:r>
            <a:r>
              <a:rPr lang="en-IN" sz="2000" dirty="0" smtClean="0"/>
              <a:t> can either modify the current image or create the all new content.</a:t>
            </a:r>
          </a:p>
          <a:p>
            <a:pPr marL="274320" indent="-274320" eaLnBrk="1" fontAlgn="auto" hangingPunct="1">
              <a:spcAft>
                <a:spcPts val="0"/>
              </a:spcAft>
              <a:buClr>
                <a:schemeClr val="accent3"/>
              </a:buClr>
              <a:buFont typeface="Wingdings 2"/>
              <a:buChar char=""/>
              <a:defRPr/>
            </a:pPr>
            <a:r>
              <a:rPr lang="en-US" sz="2000" dirty="0" smtClean="0"/>
              <a:t>Examples of few popular </a:t>
            </a:r>
            <a:r>
              <a:rPr lang="en-US" sz="2000" dirty="0" err="1" smtClean="0"/>
              <a:t>plugins</a:t>
            </a:r>
            <a:r>
              <a:rPr lang="en-US" sz="2000" dirty="0" smtClean="0"/>
              <a:t> are:</a:t>
            </a:r>
          </a:p>
          <a:p>
            <a:pPr marL="274320" indent="-274320" eaLnBrk="1" fontAlgn="auto" hangingPunct="1">
              <a:spcAft>
                <a:spcPts val="0"/>
              </a:spcAft>
              <a:buClr>
                <a:schemeClr val="accent3"/>
              </a:buClr>
              <a:buFont typeface="Wingdings 2"/>
              <a:buChar char=""/>
              <a:defRPr/>
            </a:pPr>
            <a:r>
              <a:rPr lang="en-IN" sz="2000" b="1" dirty="0" err="1" smtClean="0"/>
              <a:t>Color</a:t>
            </a:r>
            <a:r>
              <a:rPr lang="en-IN" sz="2000" b="1" dirty="0" smtClean="0"/>
              <a:t> correction </a:t>
            </a:r>
            <a:r>
              <a:rPr lang="en-IN" sz="2000" b="1" dirty="0" err="1" smtClean="0"/>
              <a:t>plugins</a:t>
            </a:r>
            <a:r>
              <a:rPr lang="en-IN" sz="2000" b="1" dirty="0" smtClean="0"/>
              <a:t> :</a:t>
            </a:r>
            <a:r>
              <a:rPr lang="en-IN" sz="2000" dirty="0" smtClean="0"/>
              <a:t>Alien Skin Software, </a:t>
            </a:r>
            <a:r>
              <a:rPr lang="en-IN" sz="2000" dirty="0" err="1" smtClean="0"/>
              <a:t>Nik</a:t>
            </a:r>
            <a:r>
              <a:rPr lang="en-IN" sz="2000" dirty="0" smtClean="0"/>
              <a:t> Software, </a:t>
            </a:r>
            <a:r>
              <a:rPr lang="en-IN" sz="2000" dirty="0" err="1" smtClean="0"/>
              <a:t>OnOne</a:t>
            </a:r>
            <a:r>
              <a:rPr lang="en-IN" sz="2000" dirty="0" smtClean="0"/>
              <a:t> Software, Topaz Labs Software, The </a:t>
            </a:r>
            <a:r>
              <a:rPr lang="en-IN" sz="2000" dirty="0" err="1" smtClean="0"/>
              <a:t>Plugin</a:t>
            </a:r>
            <a:r>
              <a:rPr lang="en-IN" sz="2000" dirty="0" smtClean="0"/>
              <a:t> </a:t>
            </a:r>
            <a:r>
              <a:rPr lang="en-IN" sz="2000" dirty="0" err="1" smtClean="0"/>
              <a:t>Site,etc</a:t>
            </a:r>
            <a:r>
              <a:rPr lang="en-IN" sz="2000" dirty="0" smtClean="0"/>
              <a:t>.</a:t>
            </a:r>
          </a:p>
          <a:p>
            <a:pPr marL="274320" indent="-274320" eaLnBrk="1" fontAlgn="auto" hangingPunct="1">
              <a:spcAft>
                <a:spcPts val="0"/>
              </a:spcAft>
              <a:buClr>
                <a:schemeClr val="accent3"/>
              </a:buClr>
              <a:buFont typeface="Wingdings 2"/>
              <a:buChar char=""/>
              <a:defRPr/>
            </a:pPr>
            <a:r>
              <a:rPr lang="en-IN" sz="2000" b="1" dirty="0" smtClean="0"/>
              <a:t>Special effects </a:t>
            </a:r>
            <a:r>
              <a:rPr lang="en-IN" sz="2000" b="1" dirty="0" err="1" smtClean="0"/>
              <a:t>plugins</a:t>
            </a:r>
            <a:r>
              <a:rPr lang="en-IN" sz="2000" b="1" dirty="0" smtClean="0"/>
              <a:t> : </a:t>
            </a:r>
            <a:r>
              <a:rPr lang="en-IN" sz="2000" dirty="0" smtClean="0"/>
              <a:t>Alien Skin Software, Auto FX Software, AV Bros., Flaming Pear Software, etc.</a:t>
            </a:r>
          </a:p>
          <a:p>
            <a:pPr marL="274320" indent="-274320" eaLnBrk="1" fontAlgn="auto" hangingPunct="1">
              <a:spcAft>
                <a:spcPts val="0"/>
              </a:spcAft>
              <a:buClr>
                <a:schemeClr val="accent3"/>
              </a:buClr>
              <a:buFont typeface="Wingdings 2"/>
              <a:buChar char=""/>
              <a:defRPr/>
            </a:pPr>
            <a:r>
              <a:rPr lang="en-IN" sz="2000" b="1" dirty="0" smtClean="0"/>
              <a:t>3D effects </a:t>
            </a:r>
            <a:r>
              <a:rPr lang="en-IN" sz="2000" b="1" dirty="0" err="1" smtClean="0"/>
              <a:t>plugins</a:t>
            </a:r>
            <a:r>
              <a:rPr lang="en-IN" sz="2000" b="1" dirty="0" smtClean="0"/>
              <a:t> :</a:t>
            </a:r>
            <a:r>
              <a:rPr lang="en-IN" sz="2000" dirty="0" smtClean="0"/>
              <a:t>Andromeda Software, Strata. </a:t>
            </a:r>
          </a:p>
          <a:p>
            <a:pPr marL="274320" indent="-274320" eaLnBrk="1" fontAlgn="auto" hangingPunct="1">
              <a:spcAft>
                <a:spcPts val="0"/>
              </a:spcAft>
              <a:buClr>
                <a:schemeClr val="accent3"/>
              </a:buClr>
              <a:buFont typeface="Wingdings 2"/>
              <a:buChar char=""/>
              <a:defRPr/>
            </a:pPr>
            <a:endParaRPr lang="en-IN" sz="2000" dirty="0"/>
          </a:p>
        </p:txBody>
      </p:sp>
    </p:spTree>
    <p:extLst>
      <p:ext uri="{BB962C8B-B14F-4D97-AF65-F5344CB8AC3E}">
        <p14:creationId xmlns:p14="http://schemas.microsoft.com/office/powerpoint/2010/main" val="375318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333375"/>
            <a:ext cx="8229600" cy="1295400"/>
          </a:xfrm>
        </p:spPr>
        <p:txBody>
          <a:bodyPr>
            <a:normAutofit fontScale="90000"/>
          </a:bodyPr>
          <a:lstStyle/>
          <a:p>
            <a:r>
              <a:rPr lang="en-IN" altLang="en-US" sz="4400" smtClean="0">
                <a:latin typeface="Constantia" pitchFamily="18" charset="0"/>
              </a:rPr>
              <a:t>   A landscape photo composed                </a:t>
            </a:r>
            <a:br>
              <a:rPr lang="en-IN" altLang="en-US" sz="4400" smtClean="0">
                <a:latin typeface="Constantia" pitchFamily="18" charset="0"/>
              </a:rPr>
            </a:br>
            <a:r>
              <a:rPr lang="en-IN" altLang="en-US" sz="4400" smtClean="0">
                <a:latin typeface="Constantia" pitchFamily="18" charset="0"/>
              </a:rPr>
              <a:t>  and manipulated in Photoshop</a:t>
            </a:r>
            <a:endParaRPr lang="en-US" altLang="en-US" sz="4400" smtClean="0"/>
          </a:p>
        </p:txBody>
      </p:sp>
      <p:pic>
        <p:nvPicPr>
          <p:cNvPr id="33795"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989138"/>
            <a:ext cx="7416800" cy="4319587"/>
          </a:xfrm>
        </p:spPr>
      </p:pic>
    </p:spTree>
    <p:extLst>
      <p:ext uri="{BB962C8B-B14F-4D97-AF65-F5344CB8AC3E}">
        <p14:creationId xmlns:p14="http://schemas.microsoft.com/office/powerpoint/2010/main" val="907630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28625" y="285750"/>
            <a:ext cx="8229600" cy="1143000"/>
          </a:xfrm>
        </p:spPr>
        <p:txBody>
          <a:bodyPr>
            <a:normAutofit fontScale="90000"/>
          </a:bodyPr>
          <a:lstStyle/>
          <a:p>
            <a:r>
              <a:rPr lang="en-US" altLang="en-US" sz="4000" smtClean="0"/>
              <a:t>Software useful for writing Research paper</a:t>
            </a:r>
          </a:p>
        </p:txBody>
      </p:sp>
      <p:sp>
        <p:nvSpPr>
          <p:cNvPr id="37891" name="Content Placeholder 2"/>
          <p:cNvSpPr>
            <a:spLocks noGrp="1"/>
          </p:cNvSpPr>
          <p:nvPr>
            <p:ph idx="1"/>
          </p:nvPr>
        </p:nvSpPr>
        <p:spPr>
          <a:xfrm>
            <a:off x="214313" y="1506538"/>
            <a:ext cx="8929687" cy="5351462"/>
          </a:xfrm>
        </p:spPr>
        <p:txBody>
          <a:bodyPr/>
          <a:lstStyle/>
          <a:p>
            <a:r>
              <a:rPr lang="en-US" altLang="en-US" smtClean="0">
                <a:solidFill>
                  <a:srgbClr val="C00000"/>
                </a:solidFill>
              </a:rPr>
              <a:t>Win edt (</a:t>
            </a:r>
            <a:r>
              <a:rPr lang="en-US" altLang="en-US" smtClean="0">
                <a:solidFill>
                  <a:srgbClr val="002060"/>
                </a:solidFill>
              </a:rPr>
              <a:t>www.winedt.com</a:t>
            </a:r>
            <a:r>
              <a:rPr lang="en-US" altLang="en-US" smtClean="0">
                <a:solidFill>
                  <a:srgbClr val="C00000"/>
                </a:solidFill>
              </a:rPr>
              <a:t>)</a:t>
            </a:r>
          </a:p>
          <a:p>
            <a:r>
              <a:rPr lang="en-US" altLang="en-US" sz="2400" smtClean="0">
                <a:solidFill>
                  <a:srgbClr val="C00000"/>
                </a:solidFill>
              </a:rPr>
              <a:t>WinEdt is a powerful and versatile text editor for Windows with a strong predisposition towards the creation of LaTeX documents. It has been extensively tested under Windows XP, Vista, 7, </a:t>
            </a:r>
            <a:r>
              <a:rPr lang="en-US" altLang="en-US" sz="2400" i="1" smtClean="0">
                <a:solidFill>
                  <a:srgbClr val="C00000"/>
                </a:solidFill>
              </a:rPr>
              <a:t>and</a:t>
            </a:r>
            <a:r>
              <a:rPr lang="en-US" altLang="en-US" sz="2400" smtClean="0">
                <a:solidFill>
                  <a:srgbClr val="C00000"/>
                </a:solidFill>
              </a:rPr>
              <a:t> 8 (32-bit </a:t>
            </a:r>
            <a:r>
              <a:rPr lang="en-US" altLang="en-US" sz="2400" i="1" smtClean="0">
                <a:solidFill>
                  <a:srgbClr val="C00000"/>
                </a:solidFill>
              </a:rPr>
              <a:t>and</a:t>
            </a:r>
            <a:r>
              <a:rPr lang="en-US" altLang="en-US" sz="2400" smtClean="0">
                <a:solidFill>
                  <a:srgbClr val="C00000"/>
                </a:solidFill>
              </a:rPr>
              <a:t> 64-bit).</a:t>
            </a:r>
          </a:p>
          <a:p>
            <a:r>
              <a:rPr lang="en-US" altLang="en-US" smtClean="0">
                <a:solidFill>
                  <a:srgbClr val="C00000"/>
                </a:solidFill>
              </a:rPr>
              <a:t>MiKTex </a:t>
            </a:r>
            <a:r>
              <a:rPr lang="en-US" altLang="en-US" sz="2800" smtClean="0">
                <a:solidFill>
                  <a:srgbClr val="C00000"/>
                </a:solidFill>
              </a:rPr>
              <a:t>(MiKTeX is open source)</a:t>
            </a:r>
          </a:p>
          <a:p>
            <a:r>
              <a:rPr lang="en-US" altLang="en-US" sz="2400" smtClean="0">
                <a:solidFill>
                  <a:srgbClr val="C00000"/>
                </a:solidFill>
              </a:rPr>
              <a:t>MiKTeX (pronounced </a:t>
            </a:r>
            <a:r>
              <a:rPr lang="en-US" altLang="en-US" sz="2400" i="1" smtClean="0">
                <a:solidFill>
                  <a:srgbClr val="C00000"/>
                </a:solidFill>
              </a:rPr>
              <a:t>mick-tech</a:t>
            </a:r>
            <a:r>
              <a:rPr lang="en-US" altLang="en-US" sz="2400" smtClean="0">
                <a:solidFill>
                  <a:srgbClr val="C00000"/>
                </a:solidFill>
              </a:rPr>
              <a:t>) is an up-to-date implementation of TeX/LaTeX and related programs for Windows (all current variants). </a:t>
            </a:r>
          </a:p>
          <a:p>
            <a:r>
              <a:rPr lang="en-US" altLang="en-US" sz="2400" smtClean="0">
                <a:solidFill>
                  <a:srgbClr val="C00000"/>
                </a:solidFill>
              </a:rPr>
              <a:t>TeX is a typesetting system written by Donald Ervin Knuth</a:t>
            </a:r>
          </a:p>
        </p:txBody>
      </p:sp>
    </p:spTree>
    <p:extLst>
      <p:ext uri="{BB962C8B-B14F-4D97-AF65-F5344CB8AC3E}">
        <p14:creationId xmlns:p14="http://schemas.microsoft.com/office/powerpoint/2010/main" val="3406887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r>
              <a:rPr lang="en-US" altLang="en-US" sz="4000" smtClean="0"/>
              <a:t>Software useful for Typesetting Research paper</a:t>
            </a:r>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768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85750"/>
            <a:ext cx="8229600" cy="428625"/>
          </a:xfrm>
        </p:spPr>
        <p:txBody>
          <a:bodyPr>
            <a:normAutofit fontScale="90000"/>
          </a:bodyPr>
          <a:lstStyle/>
          <a:p>
            <a:pPr algn="ctr"/>
            <a:r>
              <a:rPr lang="en-US" altLang="en-US" smtClean="0"/>
              <a:t>What is LyX? </a:t>
            </a:r>
          </a:p>
        </p:txBody>
      </p:sp>
      <p:sp>
        <p:nvSpPr>
          <p:cNvPr id="41987" name="Content Placeholder 2"/>
          <p:cNvSpPr>
            <a:spLocks noGrp="1"/>
          </p:cNvSpPr>
          <p:nvPr>
            <p:ph idx="1"/>
          </p:nvPr>
        </p:nvSpPr>
        <p:spPr>
          <a:xfrm>
            <a:off x="142875" y="642938"/>
            <a:ext cx="8786813" cy="6215062"/>
          </a:xfrm>
        </p:spPr>
        <p:txBody>
          <a:bodyPr>
            <a:normAutofit lnSpcReduction="10000"/>
          </a:bodyPr>
          <a:lstStyle/>
          <a:p>
            <a:r>
              <a:rPr lang="en-US" altLang="en-US" sz="2400" smtClean="0"/>
              <a:t>LyX is a document processor that encourages an approach to writing based on the </a:t>
            </a:r>
            <a:r>
              <a:rPr lang="en-US" altLang="en-US" sz="2400" i="1" smtClean="0"/>
              <a:t>structure</a:t>
            </a:r>
            <a:r>
              <a:rPr lang="en-US" altLang="en-US" sz="2400" smtClean="0"/>
              <a:t> of your documents and not simply their appearance . </a:t>
            </a:r>
          </a:p>
          <a:p>
            <a:r>
              <a:rPr lang="en-US" altLang="en-US" sz="2400" smtClean="0"/>
              <a:t>LyX is an advanced open source document processor running on Linux/Unix, Windows, and Mac OS X.</a:t>
            </a:r>
          </a:p>
          <a:p>
            <a:r>
              <a:rPr lang="en-US" altLang="en-US" sz="2400" smtClean="0"/>
              <a:t>It is called a "document processor", because unlike standard word processors, LyX encourages an approach to writing based on the structure of your documents, not their appearance. </a:t>
            </a:r>
          </a:p>
          <a:p>
            <a:r>
              <a:rPr lang="en-US" altLang="en-US" sz="2400" smtClean="0"/>
              <a:t>LyX lets you concentrate on writing, leaving details of visual layout to the software. </a:t>
            </a:r>
          </a:p>
          <a:p>
            <a:r>
              <a:rPr lang="en-US" altLang="en-US" sz="2400" smtClean="0"/>
              <a:t>LyX automates formatting according to predefined rule sets, yielding consistency throughout even the most complex documents.</a:t>
            </a:r>
          </a:p>
          <a:p>
            <a:r>
              <a:rPr lang="en-US" altLang="en-US" sz="2400" smtClean="0"/>
              <a:t> LyX produces high quality, professional output – using LaTeX, an open source, industrial strength typesetting engine, in the background</a:t>
            </a:r>
            <a:r>
              <a:rPr lang="en-US" altLang="en-US" smtClean="0"/>
              <a:t>. </a:t>
            </a:r>
          </a:p>
        </p:txBody>
      </p:sp>
    </p:spTree>
    <p:extLst>
      <p:ext uri="{BB962C8B-B14F-4D97-AF65-F5344CB8AC3E}">
        <p14:creationId xmlns:p14="http://schemas.microsoft.com/office/powerpoint/2010/main" val="3213466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28625" y="571500"/>
            <a:ext cx="8229600" cy="1143000"/>
          </a:xfrm>
        </p:spPr>
        <p:txBody>
          <a:bodyPr>
            <a:normAutofit fontScale="90000"/>
          </a:bodyPr>
          <a:lstStyle/>
          <a:p>
            <a:r>
              <a:rPr lang="en-US" altLang="en-US" b="1" smtClean="0"/>
              <a:t>Why Aurora is good for you</a:t>
            </a:r>
            <a:br>
              <a:rPr lang="en-US" altLang="en-US" b="1" smtClean="0"/>
            </a:br>
            <a:endParaRPr lang="en-US" altLang="en-US" smtClean="0"/>
          </a:p>
        </p:txBody>
      </p:sp>
      <p:sp>
        <p:nvSpPr>
          <p:cNvPr id="44035" name="Rectangle 3"/>
          <p:cNvSpPr>
            <a:spLocks noChangeArrowheads="1"/>
          </p:cNvSpPr>
          <p:nvPr/>
        </p:nvSpPr>
        <p:spPr bwMode="auto">
          <a:xfrm>
            <a:off x="428625" y="1285875"/>
            <a:ext cx="814387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No more mouse-hunting for symbols—enter </a:t>
            </a:r>
            <a:r>
              <a:rPr lang="en-US" altLang="en-US" b="1"/>
              <a:t>great-looking math quickly and efficiently</a:t>
            </a:r>
            <a:r>
              <a:rPr lang="en-US" altLang="en-US"/>
              <a:t> using the standard language of scientific typesetting. </a:t>
            </a:r>
          </a:p>
          <a:p>
            <a:pPr eaLnBrk="1" hangingPunct="1"/>
            <a:endParaRPr lang="en-US" altLang="en-US"/>
          </a:p>
          <a:p>
            <a:pPr eaLnBrk="1" hangingPunct="1"/>
            <a:r>
              <a:rPr lang="en-US" altLang="en-US"/>
              <a:t>Express any scientific concept from </a:t>
            </a:r>
            <a:r>
              <a:rPr lang="en-US" altLang="en-US" b="1"/>
              <a:t>mathematics</a:t>
            </a:r>
            <a:r>
              <a:rPr lang="en-US" altLang="en-US"/>
              <a:t>, </a:t>
            </a:r>
            <a:r>
              <a:rPr lang="en-US" altLang="en-US" b="1"/>
              <a:t>computer science</a:t>
            </a:r>
            <a:r>
              <a:rPr lang="en-US" altLang="en-US"/>
              <a:t>, </a:t>
            </a:r>
            <a:r>
              <a:rPr lang="en-US" altLang="en-US" b="1"/>
              <a:t>chemistry</a:t>
            </a:r>
            <a:r>
              <a:rPr lang="en-US" altLang="en-US"/>
              <a:t>, </a:t>
            </a:r>
            <a:r>
              <a:rPr lang="en-US" altLang="en-US" b="1"/>
              <a:t>engineering</a:t>
            </a:r>
            <a:r>
              <a:rPr lang="en-US" altLang="en-US"/>
              <a:t>, and many other areas. </a:t>
            </a:r>
          </a:p>
          <a:p>
            <a:pPr eaLnBrk="1" hangingPunct="1"/>
            <a:endParaRPr lang="en-US" altLang="en-US"/>
          </a:p>
          <a:p>
            <a:pPr eaLnBrk="1" hangingPunct="1"/>
            <a:r>
              <a:rPr lang="en-US" altLang="en-US"/>
              <a:t>Full integration with </a:t>
            </a:r>
            <a:r>
              <a:rPr lang="en-US" altLang="en-US" b="1"/>
              <a:t>Microsoft® Word</a:t>
            </a:r>
            <a:r>
              <a:rPr lang="en-US" altLang="en-US"/>
              <a:t>,</a:t>
            </a:r>
            <a:r>
              <a:rPr lang="en-US" altLang="en-US" b="1"/>
              <a:t> PowerPoint®</a:t>
            </a:r>
            <a:r>
              <a:rPr lang="en-US" altLang="en-US"/>
              <a:t>, </a:t>
            </a:r>
            <a:r>
              <a:rPr lang="en-US" altLang="en-US" b="1"/>
              <a:t>Visio®</a:t>
            </a:r>
            <a:r>
              <a:rPr lang="en-US" altLang="en-US"/>
              <a:t>, and </a:t>
            </a:r>
            <a:r>
              <a:rPr lang="en-US" altLang="en-US" b="1"/>
              <a:t>Excel®</a:t>
            </a:r>
            <a:r>
              <a:rPr lang="en-US" altLang="en-US"/>
              <a:t>. </a:t>
            </a:r>
          </a:p>
          <a:p>
            <a:pPr eaLnBrk="1" hangingPunct="1"/>
            <a:r>
              <a:rPr lang="en-US" altLang="en-US"/>
              <a:t>Built-in </a:t>
            </a:r>
            <a:r>
              <a:rPr lang="en-US" altLang="en-US" b="1"/>
              <a:t>LaTeX document converter</a:t>
            </a:r>
            <a:r>
              <a:rPr lang="en-US" altLang="en-US"/>
              <a:t>. </a:t>
            </a:r>
          </a:p>
          <a:p>
            <a:pPr eaLnBrk="1" hangingPunct="1"/>
            <a:endParaRPr lang="en-US" altLang="en-US"/>
          </a:p>
          <a:p>
            <a:pPr eaLnBrk="1" hangingPunct="1"/>
            <a:r>
              <a:rPr lang="en-US" altLang="en-US"/>
              <a:t>Advanced support for </a:t>
            </a:r>
            <a:r>
              <a:rPr lang="en-US" altLang="en-US" b="1"/>
              <a:t>equation numbering</a:t>
            </a:r>
            <a:r>
              <a:rPr lang="en-US" altLang="en-US"/>
              <a:t>. </a:t>
            </a:r>
          </a:p>
          <a:p>
            <a:pPr eaLnBrk="1" hangingPunct="1"/>
            <a:endParaRPr lang="en-US" altLang="en-US"/>
          </a:p>
          <a:p>
            <a:pPr eaLnBrk="1" hangingPunct="1"/>
            <a:r>
              <a:rPr lang="en-US" altLang="en-US"/>
              <a:t>Works with </a:t>
            </a:r>
            <a:r>
              <a:rPr lang="en-US" altLang="en-US" b="1"/>
              <a:t>any Windows application</a:t>
            </a:r>
            <a:r>
              <a:rPr lang="en-US" altLang="en-US"/>
              <a:t> that has an “Insert Object...” function or lets you paste images. </a:t>
            </a:r>
          </a:p>
        </p:txBody>
      </p:sp>
    </p:spTree>
    <p:extLst>
      <p:ext uri="{BB962C8B-B14F-4D97-AF65-F5344CB8AC3E}">
        <p14:creationId xmlns:p14="http://schemas.microsoft.com/office/powerpoint/2010/main" val="229668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704850"/>
            <a:ext cx="8229600" cy="652463"/>
          </a:xfrm>
        </p:spPr>
        <p:txBody>
          <a:bodyPr>
            <a:normAutofit fontScale="90000"/>
          </a:bodyPr>
          <a:lstStyle/>
          <a:p>
            <a:r>
              <a:rPr lang="en-US" altLang="en-US" smtClean="0"/>
              <a:t>Latex editor (LEd)</a:t>
            </a:r>
          </a:p>
        </p:txBody>
      </p:sp>
      <p:sp>
        <p:nvSpPr>
          <p:cNvPr id="45059" name="Content Placeholder 2"/>
          <p:cNvSpPr>
            <a:spLocks noGrp="1"/>
          </p:cNvSpPr>
          <p:nvPr>
            <p:ph idx="1"/>
          </p:nvPr>
        </p:nvSpPr>
        <p:spPr>
          <a:xfrm>
            <a:off x="457200" y="1785938"/>
            <a:ext cx="8229600" cy="4538662"/>
          </a:xfrm>
        </p:spPr>
        <p:txBody>
          <a:bodyPr/>
          <a:lstStyle/>
          <a:p>
            <a:r>
              <a:rPr lang="en-US" altLang="en-US" smtClean="0"/>
              <a:t>LaTeX Editor, called later </a:t>
            </a:r>
            <a:r>
              <a:rPr lang="en-US" altLang="en-US" b="1" smtClean="0"/>
              <a:t>LEd</a:t>
            </a:r>
            <a:r>
              <a:rPr lang="en-US" altLang="en-US" smtClean="0"/>
              <a:t>, is an environment for rapid TeX and LaTeX document development. </a:t>
            </a:r>
          </a:p>
          <a:p>
            <a:r>
              <a:rPr lang="en-US" altLang="en-US" smtClean="0"/>
              <a:t>It is free to use. </a:t>
            </a:r>
          </a:p>
          <a:p>
            <a:endParaRPr lang="en-US" altLang="en-US" smtClean="0"/>
          </a:p>
        </p:txBody>
      </p:sp>
    </p:spTree>
    <p:extLst>
      <p:ext uri="{BB962C8B-B14F-4D97-AF65-F5344CB8AC3E}">
        <p14:creationId xmlns:p14="http://schemas.microsoft.com/office/powerpoint/2010/main" val="2337128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9" descr="Animation of the structure of a section of DNA. The bases lie horizontally between the two spiraling strands. Large version">
            <a:hlinkClick r:id="rId2" tooltip="Animation of the structure of a section of DNA. The bases lie horizontally between the two spiraling strands. Large version"/>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33400"/>
            <a:ext cx="61722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86237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b="1" smtClean="0">
                <a:latin typeface="Times New Roman" pitchFamily="18" charset="0"/>
                <a:cs typeface="Times New Roman" pitchFamily="18" charset="0"/>
              </a:rPr>
              <a:t>Plagiarism</a:t>
            </a:r>
            <a:r>
              <a:rPr lang="en-US" altLang="en-US" smtClean="0">
                <a:latin typeface="Times New Roman" pitchFamily="18" charset="0"/>
                <a:cs typeface="Times New Roman" pitchFamily="18" charset="0"/>
              </a:rPr>
              <a:t> finder softwares</a:t>
            </a:r>
          </a:p>
        </p:txBody>
      </p:sp>
      <p:sp>
        <p:nvSpPr>
          <p:cNvPr id="46083" name="Content Placeholder 2"/>
          <p:cNvSpPr>
            <a:spLocks noGrp="1"/>
          </p:cNvSpPr>
          <p:nvPr>
            <p:ph idx="1"/>
          </p:nvPr>
        </p:nvSpPr>
        <p:spPr>
          <a:xfrm>
            <a:off x="457200" y="1219200"/>
            <a:ext cx="8229600" cy="4906963"/>
          </a:xfrm>
        </p:spPr>
        <p:txBody>
          <a:bodyPr>
            <a:normAutofit fontScale="92500" lnSpcReduction="10000"/>
          </a:bodyPr>
          <a:lstStyle/>
          <a:p>
            <a:endParaRPr lang="en-US" altLang="en-US" dirty="0" smtClean="0"/>
          </a:p>
          <a:p>
            <a:r>
              <a:rPr lang="en-US" altLang="en-US" dirty="0" err="1" smtClean="0"/>
              <a:t>Duplichecker</a:t>
            </a:r>
            <a:r>
              <a:rPr lang="en-US" altLang="en-US" dirty="0" smtClean="0"/>
              <a:t> </a:t>
            </a:r>
          </a:p>
          <a:p>
            <a:r>
              <a:rPr lang="en-US" altLang="en-US" dirty="0" smtClean="0"/>
              <a:t>Viper </a:t>
            </a:r>
          </a:p>
          <a:p>
            <a:r>
              <a:rPr lang="en-US" altLang="en-US" dirty="0" err="1" smtClean="0"/>
              <a:t>Plagscan</a:t>
            </a:r>
            <a:endParaRPr lang="en-US" altLang="en-US" dirty="0" smtClean="0"/>
          </a:p>
          <a:p>
            <a:r>
              <a:rPr lang="en-US" altLang="en-US" dirty="0" smtClean="0"/>
              <a:t>See Sources</a:t>
            </a:r>
          </a:p>
          <a:p>
            <a:r>
              <a:rPr lang="en-US" altLang="en-US" dirty="0" smtClean="0"/>
              <a:t>Plagiarism detector</a:t>
            </a:r>
          </a:p>
          <a:p>
            <a:r>
              <a:rPr lang="en-US" altLang="en-US" dirty="0" err="1" smtClean="0"/>
              <a:t>Plagium</a:t>
            </a:r>
            <a:endParaRPr lang="en-US" altLang="en-US" dirty="0" smtClean="0"/>
          </a:p>
          <a:p>
            <a:r>
              <a:rPr lang="en-US" altLang="en-US" dirty="0" smtClean="0"/>
              <a:t>Plagiarisma.net</a:t>
            </a:r>
          </a:p>
          <a:p>
            <a:r>
              <a:rPr lang="en-US" altLang="en-US" dirty="0" err="1" smtClean="0"/>
              <a:t>Plag</a:t>
            </a:r>
            <a:r>
              <a:rPr lang="en-US" altLang="en-US" dirty="0" smtClean="0"/>
              <a:t> tracker</a:t>
            </a:r>
          </a:p>
        </p:txBody>
      </p:sp>
    </p:spTree>
    <p:extLst>
      <p:ext uri="{BB962C8B-B14F-4D97-AF65-F5344CB8AC3E}">
        <p14:creationId xmlns:p14="http://schemas.microsoft.com/office/powerpoint/2010/main" val="196240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xfrm flipV="1">
            <a:off x="3124200" y="6721475"/>
            <a:ext cx="2895600" cy="136525"/>
          </a:xfrm>
        </p:spPr>
        <p:txBody>
          <a:bodyPr/>
          <a:lstStyle/>
          <a:p>
            <a:pPr>
              <a:defRPr/>
            </a:pPr>
            <a:endParaRPr lang="en-US" altLang="zh-TW" dirty="0"/>
          </a:p>
        </p:txBody>
      </p:sp>
      <p:sp>
        <p:nvSpPr>
          <p:cNvPr id="6147" name="Slide Number Placeholder 5"/>
          <p:cNvSpPr>
            <a:spLocks noGrp="1"/>
          </p:cNvSpPr>
          <p:nvPr>
            <p:ph type="sldNum" sz="quarter" idx="12"/>
          </p:nvPr>
        </p:nvSpPr>
        <p:spPr/>
        <p:txBody>
          <a:bodyPr/>
          <a:lstStyle/>
          <a:p>
            <a:pPr>
              <a:defRPr/>
            </a:pPr>
            <a:fld id="{AD4A20E5-D112-4A67-9868-B74951871827}" type="slidenum">
              <a:rPr lang="zh-TW" altLang="en-US"/>
              <a:pPr>
                <a:defRPr/>
              </a:pPr>
              <a:t>6</a:t>
            </a:fld>
            <a:endParaRPr lang="zh-TW" altLang="en-US"/>
          </a:p>
        </p:txBody>
      </p:sp>
      <p:sp>
        <p:nvSpPr>
          <p:cNvPr id="18436" name="Rectangle 1026"/>
          <p:cNvSpPr>
            <a:spLocks noGrp="1" noChangeArrowheads="1"/>
          </p:cNvSpPr>
          <p:nvPr>
            <p:ph type="title"/>
          </p:nvPr>
        </p:nvSpPr>
        <p:spPr>
          <a:xfrm>
            <a:off x="533400" y="228600"/>
            <a:ext cx="7772400" cy="990600"/>
          </a:xfrm>
        </p:spPr>
        <p:txBody>
          <a:bodyPr rtlCol="0">
            <a:normAutofit fontScale="90000"/>
          </a:bodyPr>
          <a:lstStyle/>
          <a:p>
            <a:pPr eaLnBrk="1" fontAlgn="auto" hangingPunct="1">
              <a:spcAft>
                <a:spcPts val="0"/>
              </a:spcAft>
              <a:defRPr/>
            </a:pPr>
            <a:r>
              <a:rPr lang="en-US" altLang="zh-TW" sz="3600" b="1" smtClean="0">
                <a:latin typeface="Market"/>
              </a:rPr>
              <a:t>Why produce GM Crops?  (Benefits)</a:t>
            </a:r>
          </a:p>
        </p:txBody>
      </p:sp>
      <p:sp>
        <p:nvSpPr>
          <p:cNvPr id="30723" name="Rectangle 1027"/>
          <p:cNvSpPr>
            <a:spLocks noGrp="1" noChangeArrowheads="1"/>
          </p:cNvSpPr>
          <p:nvPr>
            <p:ph type="body" idx="1"/>
          </p:nvPr>
        </p:nvSpPr>
        <p:spPr>
          <a:xfrm>
            <a:off x="609600" y="1295400"/>
            <a:ext cx="7772400" cy="5181600"/>
          </a:xfrm>
        </p:spPr>
        <p:txBody>
          <a:bodyPr rtlCol="0">
            <a:normAutofit fontScale="92500"/>
          </a:bodyPr>
          <a:lstStyle/>
          <a:p>
            <a:pPr eaLnBrk="1" fontAlgn="auto" hangingPunct="1">
              <a:lnSpc>
                <a:spcPct val="90000"/>
              </a:lnSpc>
              <a:spcAft>
                <a:spcPts val="0"/>
              </a:spcAft>
              <a:buFont typeface="Arial" pitchFamily="34" charset="0"/>
              <a:buBlip>
                <a:blip r:embed="rId2"/>
              </a:buBlip>
              <a:defRPr/>
            </a:pPr>
            <a:r>
              <a:rPr lang="en-US" altLang="zh-TW" dirty="0" smtClean="0"/>
              <a:t>To strengthen the resistance against weeds and pests</a:t>
            </a:r>
          </a:p>
          <a:p>
            <a:pPr eaLnBrk="1" fontAlgn="auto" hangingPunct="1">
              <a:lnSpc>
                <a:spcPct val="90000"/>
              </a:lnSpc>
              <a:spcAft>
                <a:spcPts val="0"/>
              </a:spcAft>
              <a:buFont typeface="Arial" pitchFamily="34" charset="0"/>
              <a:buBlip>
                <a:blip r:embed="rId2"/>
              </a:buBlip>
              <a:defRPr/>
            </a:pPr>
            <a:r>
              <a:rPr lang="en-US" altLang="zh-TW" dirty="0" smtClean="0"/>
              <a:t>To cope better with climatic changes i.e. </a:t>
            </a:r>
            <a:r>
              <a:rPr lang="en-US" altLang="zh-TW" dirty="0" err="1" smtClean="0"/>
              <a:t>drought,flood</a:t>
            </a:r>
            <a:r>
              <a:rPr lang="en-US" altLang="zh-TW" dirty="0" smtClean="0"/>
              <a:t> and frost (GM rice can be grown with much less water)</a:t>
            </a:r>
          </a:p>
          <a:p>
            <a:pPr eaLnBrk="1" fontAlgn="auto" hangingPunct="1">
              <a:lnSpc>
                <a:spcPct val="90000"/>
              </a:lnSpc>
              <a:spcAft>
                <a:spcPts val="0"/>
              </a:spcAft>
              <a:buFont typeface="Wingdings" pitchFamily="2" charset="2"/>
              <a:buBlip>
                <a:blip r:embed="rId2"/>
              </a:buBlip>
              <a:defRPr/>
            </a:pPr>
            <a:r>
              <a:rPr lang="en-US" altLang="zh-TW" dirty="0" smtClean="0"/>
              <a:t>To improve the quality of products</a:t>
            </a:r>
          </a:p>
          <a:p>
            <a:pPr eaLnBrk="1" fontAlgn="auto" hangingPunct="1">
              <a:lnSpc>
                <a:spcPct val="90000"/>
              </a:lnSpc>
              <a:spcAft>
                <a:spcPts val="0"/>
              </a:spcAft>
              <a:buFont typeface="Wingdings" pitchFamily="2" charset="2"/>
              <a:buBlip>
                <a:blip r:embed="rId2"/>
              </a:buBlip>
              <a:defRPr/>
            </a:pPr>
            <a:r>
              <a:rPr lang="en-US" altLang="zh-TW" dirty="0" smtClean="0"/>
              <a:t>To improve food production to feed the world</a:t>
            </a:r>
          </a:p>
          <a:p>
            <a:pPr eaLnBrk="1" fontAlgn="auto" hangingPunct="1">
              <a:lnSpc>
                <a:spcPct val="90000"/>
              </a:lnSpc>
              <a:spcAft>
                <a:spcPts val="0"/>
              </a:spcAft>
              <a:buFont typeface="Wingdings" pitchFamily="2" charset="2"/>
              <a:buBlip>
                <a:blip r:embed="rId2"/>
              </a:buBlip>
              <a:defRPr/>
            </a:pPr>
            <a:r>
              <a:rPr lang="en-US" altLang="zh-TW" dirty="0" smtClean="0"/>
              <a:t>To minimize the cost of production </a:t>
            </a:r>
          </a:p>
          <a:p>
            <a:pPr eaLnBrk="1" fontAlgn="auto" hangingPunct="1">
              <a:lnSpc>
                <a:spcPct val="90000"/>
              </a:lnSpc>
              <a:spcAft>
                <a:spcPts val="0"/>
              </a:spcAft>
              <a:buFont typeface="Wingdings" pitchFamily="2" charset="2"/>
              <a:buBlip>
                <a:blip r:embed="rId2"/>
              </a:buBlip>
              <a:defRPr/>
            </a:pPr>
            <a:r>
              <a:rPr lang="en-US" altLang="zh-TW" dirty="0" smtClean="0"/>
              <a:t>To minimize crop injury</a:t>
            </a:r>
          </a:p>
          <a:p>
            <a:pPr eaLnBrk="1" fontAlgn="auto" hangingPunct="1">
              <a:lnSpc>
                <a:spcPct val="90000"/>
              </a:lnSpc>
              <a:spcAft>
                <a:spcPts val="0"/>
              </a:spcAft>
              <a:buFont typeface="Wingdings" pitchFamily="2" charset="2"/>
              <a:buBlip>
                <a:blip r:embed="rId2"/>
              </a:buBlip>
              <a:defRPr/>
            </a:pPr>
            <a:r>
              <a:rPr lang="en-US" altLang="zh-TW" dirty="0" smtClean="0"/>
              <a:t>To minimize loss during transport and storage</a:t>
            </a:r>
          </a:p>
        </p:txBody>
      </p:sp>
    </p:spTree>
    <p:extLst>
      <p:ext uri="{BB962C8B-B14F-4D97-AF65-F5344CB8AC3E}">
        <p14:creationId xmlns:p14="http://schemas.microsoft.com/office/powerpoint/2010/main" val="3562196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ox(out)">
                                      <p:cBhvr>
                                        <p:cTn id="7" dur="500"/>
                                        <p:tgtEl>
                                          <p:spTgt spid="30723">
                                            <p:txEl>
                                              <p:pRg st="0" end="0"/>
                                            </p:txEl>
                                          </p:spTgt>
                                        </p:tgtEl>
                                      </p:cBhvr>
                                    </p:animEffect>
                                  </p:childTnLst>
                                  <p:subTnLst>
                                    <p:animClr clrSpc="rgb" dir="cw">
                                      <p:cBhvr override="childStyle">
                                        <p:cTn dur="1" fill="hold" display="0" masterRel="nextClick" afterEffect="1"/>
                                        <p:tgtEl>
                                          <p:spTgt spid="30723">
                                            <p:txEl>
                                              <p:pRg st="0" end="0"/>
                                            </p:txEl>
                                          </p:spTgt>
                                        </p:tgtEl>
                                        <p:attrNameLst>
                                          <p:attrName>ppt_c</p:attrName>
                                        </p:attrNameLst>
                                      </p:cBhvr>
                                      <p:to>
                                        <a:srgbClr val="3FBF3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ox(out)">
                                      <p:cBhvr>
                                        <p:cTn id="12" dur="500"/>
                                        <p:tgtEl>
                                          <p:spTgt spid="30723">
                                            <p:txEl>
                                              <p:pRg st="1" end="1"/>
                                            </p:txEl>
                                          </p:spTgt>
                                        </p:tgtEl>
                                      </p:cBhvr>
                                    </p:animEffect>
                                  </p:childTnLst>
                                  <p:subTnLst>
                                    <p:animClr clrSpc="rgb" dir="cw">
                                      <p:cBhvr override="childStyle">
                                        <p:cTn dur="1" fill="hold" display="0" masterRel="nextClick" afterEffect="1"/>
                                        <p:tgtEl>
                                          <p:spTgt spid="30723">
                                            <p:txEl>
                                              <p:pRg st="1" end="1"/>
                                            </p:txEl>
                                          </p:spTgt>
                                        </p:tgtEl>
                                        <p:attrNameLst>
                                          <p:attrName>ppt_c</p:attrName>
                                        </p:attrNameLst>
                                      </p:cBhvr>
                                      <p:to>
                                        <a:srgbClr val="3FBF3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ox(out)">
                                      <p:cBhvr>
                                        <p:cTn id="17" dur="500"/>
                                        <p:tgtEl>
                                          <p:spTgt spid="30723">
                                            <p:txEl>
                                              <p:pRg st="2" end="2"/>
                                            </p:txEl>
                                          </p:spTgt>
                                        </p:tgtEl>
                                      </p:cBhvr>
                                    </p:animEffect>
                                  </p:childTnLst>
                                  <p:subTnLst>
                                    <p:animClr clrSpc="rgb" dir="cw">
                                      <p:cBhvr override="childStyle">
                                        <p:cTn dur="1" fill="hold" display="0" masterRel="nextClick" afterEffect="1"/>
                                        <p:tgtEl>
                                          <p:spTgt spid="30723">
                                            <p:txEl>
                                              <p:pRg st="2" end="2"/>
                                            </p:txEl>
                                          </p:spTgt>
                                        </p:tgtEl>
                                        <p:attrNameLst>
                                          <p:attrName>ppt_c</p:attrName>
                                        </p:attrNameLst>
                                      </p:cBhvr>
                                      <p:to>
                                        <a:srgbClr val="3FBF3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box(out)">
                                      <p:cBhvr>
                                        <p:cTn id="22" dur="500"/>
                                        <p:tgtEl>
                                          <p:spTgt spid="30723">
                                            <p:txEl>
                                              <p:pRg st="3" end="3"/>
                                            </p:txEl>
                                          </p:spTgt>
                                        </p:tgtEl>
                                      </p:cBhvr>
                                    </p:animEffect>
                                  </p:childTnLst>
                                  <p:subTnLst>
                                    <p:animClr clrSpc="rgb" dir="cw">
                                      <p:cBhvr override="childStyle">
                                        <p:cTn dur="1" fill="hold" display="0" masterRel="nextClick" afterEffect="1"/>
                                        <p:tgtEl>
                                          <p:spTgt spid="30723">
                                            <p:txEl>
                                              <p:pRg st="3" end="3"/>
                                            </p:txEl>
                                          </p:spTgt>
                                        </p:tgtEl>
                                        <p:attrNameLst>
                                          <p:attrName>ppt_c</p:attrName>
                                        </p:attrNameLst>
                                      </p:cBhvr>
                                      <p:to>
                                        <a:srgbClr val="3FBF3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box(out)">
                                      <p:cBhvr>
                                        <p:cTn id="27" dur="500"/>
                                        <p:tgtEl>
                                          <p:spTgt spid="30723">
                                            <p:txEl>
                                              <p:pRg st="4" end="4"/>
                                            </p:txEl>
                                          </p:spTgt>
                                        </p:tgtEl>
                                      </p:cBhvr>
                                    </p:animEffect>
                                  </p:childTnLst>
                                  <p:subTnLst>
                                    <p:animClr clrSpc="rgb" dir="cw">
                                      <p:cBhvr override="childStyle">
                                        <p:cTn dur="1" fill="hold" display="0" masterRel="nextClick" afterEffect="1"/>
                                        <p:tgtEl>
                                          <p:spTgt spid="30723">
                                            <p:txEl>
                                              <p:pRg st="4" end="4"/>
                                            </p:txEl>
                                          </p:spTgt>
                                        </p:tgtEl>
                                        <p:attrNameLst>
                                          <p:attrName>ppt_c</p:attrName>
                                        </p:attrNameLst>
                                      </p:cBhvr>
                                      <p:to>
                                        <a:srgbClr val="3FBF3F"/>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box(out)">
                                      <p:cBhvr>
                                        <p:cTn id="32" dur="500"/>
                                        <p:tgtEl>
                                          <p:spTgt spid="30723">
                                            <p:txEl>
                                              <p:pRg st="5" end="5"/>
                                            </p:txEl>
                                          </p:spTgt>
                                        </p:tgtEl>
                                      </p:cBhvr>
                                    </p:animEffect>
                                  </p:childTnLst>
                                  <p:subTnLst>
                                    <p:animClr clrSpc="rgb" dir="cw">
                                      <p:cBhvr override="childStyle">
                                        <p:cTn dur="1" fill="hold" display="0" masterRel="nextClick" afterEffect="1"/>
                                        <p:tgtEl>
                                          <p:spTgt spid="30723">
                                            <p:txEl>
                                              <p:pRg st="5" end="5"/>
                                            </p:txEl>
                                          </p:spTgt>
                                        </p:tgtEl>
                                        <p:attrNameLst>
                                          <p:attrName>ppt_c</p:attrName>
                                        </p:attrNameLst>
                                      </p:cBhvr>
                                      <p:to>
                                        <a:srgbClr val="3FBF3F"/>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0723">
                                            <p:txEl>
                                              <p:pRg st="6" end="6"/>
                                            </p:txEl>
                                          </p:spTgt>
                                        </p:tgtEl>
                                        <p:attrNameLst>
                                          <p:attrName>style.visibility</p:attrName>
                                        </p:attrNameLst>
                                      </p:cBhvr>
                                      <p:to>
                                        <p:strVal val="visible"/>
                                      </p:to>
                                    </p:set>
                                    <p:animEffect transition="in" filter="box(out)">
                                      <p:cBhvr>
                                        <p:cTn id="37" dur="500"/>
                                        <p:tgtEl>
                                          <p:spTgt spid="30723">
                                            <p:txEl>
                                              <p:pRg st="6" end="6"/>
                                            </p:txEl>
                                          </p:spTgt>
                                        </p:tgtEl>
                                      </p:cBhvr>
                                    </p:animEffect>
                                  </p:childTnLst>
                                  <p:subTnLst>
                                    <p:animClr clrSpc="rgb" dir="cw">
                                      <p:cBhvr override="childStyle">
                                        <p:cTn dur="1" fill="hold" display="0" masterRel="nextClick" afterEffect="1"/>
                                        <p:tgtEl>
                                          <p:spTgt spid="30723">
                                            <p:txEl>
                                              <p:pRg st="6" end="6"/>
                                            </p:txEl>
                                          </p:spTgt>
                                        </p:tgtEl>
                                        <p:attrNameLst>
                                          <p:attrName>ppt_c</p:attrName>
                                        </p:attrNameLst>
                                      </p:cBhvr>
                                      <p:to>
                                        <a:srgbClr val="3FBF3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792162"/>
          </a:xfrm>
        </p:spPr>
        <p:txBody>
          <a:bodyPr/>
          <a:lstStyle/>
          <a:p>
            <a:pPr eaLnBrk="1" hangingPunct="1"/>
            <a:r>
              <a:rPr lang="en-US" altLang="en-US" smtClean="0">
                <a:solidFill>
                  <a:srgbClr val="C00000"/>
                </a:solidFill>
              </a:rPr>
              <a:t>Controversies regarding GM foods</a:t>
            </a:r>
          </a:p>
        </p:txBody>
      </p:sp>
      <p:sp>
        <p:nvSpPr>
          <p:cNvPr id="26627" name="Content Placeholder 2"/>
          <p:cNvSpPr>
            <a:spLocks noGrp="1"/>
          </p:cNvSpPr>
          <p:nvPr>
            <p:ph idx="1"/>
          </p:nvPr>
        </p:nvSpPr>
        <p:spPr>
          <a:xfrm>
            <a:off x="457200" y="1143000"/>
            <a:ext cx="8229600" cy="4983163"/>
          </a:xfrm>
        </p:spPr>
        <p:txBody>
          <a:bodyPr/>
          <a:lstStyle/>
          <a:p>
            <a:pPr eaLnBrk="1" hangingPunct="1">
              <a:buFont typeface="Wingdings" pitchFamily="2" charset="2"/>
              <a:buBlip>
                <a:blip r:embed="rId2"/>
              </a:buBlip>
            </a:pPr>
            <a:r>
              <a:rPr lang="en-US" altLang="zh-TW" sz="3600" smtClean="0"/>
              <a:t>Will it affect our health?</a:t>
            </a:r>
          </a:p>
          <a:p>
            <a:pPr eaLnBrk="1" hangingPunct="1">
              <a:buFont typeface="Wingdings" pitchFamily="2" charset="2"/>
              <a:buBlip>
                <a:blip r:embed="rId2"/>
              </a:buBlip>
            </a:pPr>
            <a:r>
              <a:rPr lang="en-US" altLang="zh-TW" sz="3600" smtClean="0"/>
              <a:t>Will it affect the eco-system?</a:t>
            </a:r>
          </a:p>
          <a:p>
            <a:pPr eaLnBrk="1" hangingPunct="1">
              <a:buFont typeface="Wingdings" pitchFamily="2" charset="2"/>
              <a:buBlip>
                <a:blip r:embed="rId2"/>
              </a:buBlip>
            </a:pPr>
            <a:r>
              <a:rPr lang="en-US" altLang="zh-TW" sz="3600" smtClean="0"/>
              <a:t>Will it have harmful side-effects?</a:t>
            </a:r>
          </a:p>
          <a:p>
            <a:pPr eaLnBrk="1" hangingPunct="1">
              <a:buFont typeface="Wingdings" pitchFamily="2" charset="2"/>
              <a:buBlip>
                <a:blip r:embed="rId2"/>
              </a:buBlip>
            </a:pPr>
            <a:r>
              <a:rPr lang="en-US" altLang="zh-TW" sz="3600" smtClean="0"/>
              <a:t>Will it reduce consumer choices?</a:t>
            </a:r>
          </a:p>
          <a:p>
            <a:pPr eaLnBrk="1" hangingPunct="1">
              <a:buFont typeface="Wingdings" pitchFamily="2" charset="2"/>
              <a:buBlip>
                <a:blip r:embed="rId2"/>
              </a:buBlip>
            </a:pPr>
            <a:r>
              <a:rPr lang="en-US" altLang="zh-TW" sz="3600" smtClean="0"/>
              <a:t>Will we suffer from toxins produced?</a:t>
            </a:r>
          </a:p>
          <a:p>
            <a:pPr eaLnBrk="1" hangingPunct="1">
              <a:buFont typeface="Wingdings" pitchFamily="2" charset="2"/>
              <a:buBlip>
                <a:blip r:embed="rId2"/>
              </a:buBlip>
            </a:pPr>
            <a:r>
              <a:rPr lang="en-US" altLang="zh-TW" sz="3600" smtClean="0"/>
              <a:t>Will we inherit the toxin-producing genes?</a:t>
            </a:r>
          </a:p>
          <a:p>
            <a:pPr eaLnBrk="1" hangingPunct="1">
              <a:buFont typeface="Wingdings" pitchFamily="2" charset="2"/>
              <a:buBlip>
                <a:blip r:embed="rId2"/>
              </a:buBlip>
            </a:pPr>
            <a:r>
              <a:rPr lang="en-US" altLang="zh-TW" sz="3600" smtClean="0"/>
              <a:t>Will it cause allergic reactions?</a:t>
            </a:r>
          </a:p>
          <a:p>
            <a:pPr eaLnBrk="1" hangingPunct="1">
              <a:buFont typeface="Wingdings" pitchFamily="2" charset="2"/>
              <a:buBlip>
                <a:blip r:embed="rId2"/>
              </a:buBlip>
            </a:pPr>
            <a:endParaRPr lang="en-US" altLang="zh-TW" smtClean="0"/>
          </a:p>
          <a:p>
            <a:pPr eaLnBrk="1" hangingPunct="1"/>
            <a:endParaRPr lang="en-US" altLang="en-US" smtClean="0"/>
          </a:p>
        </p:txBody>
      </p:sp>
    </p:spTree>
    <p:extLst>
      <p:ext uri="{BB962C8B-B14F-4D97-AF65-F5344CB8AC3E}">
        <p14:creationId xmlns:p14="http://schemas.microsoft.com/office/powerpoint/2010/main" val="3372171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Overhead Projector</a:t>
            </a:r>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r>
              <a:rPr lang="en-US" dirty="0" smtClean="0"/>
              <a:t>It is supposed to be a reliable method of display.</a:t>
            </a:r>
          </a:p>
          <a:p>
            <a:r>
              <a:rPr lang="en-US" dirty="0" smtClean="0"/>
              <a:t>Room lights can be fully on.</a:t>
            </a:r>
          </a:p>
          <a:p>
            <a:r>
              <a:rPr lang="en-US" dirty="0" smtClean="0"/>
              <a:t>Screen has to be adjusted at correct angle</a:t>
            </a:r>
          </a:p>
          <a:p>
            <a:r>
              <a:rPr lang="en-US" dirty="0" smtClean="0"/>
              <a:t>There should be space nearby to keep your transparencies</a:t>
            </a:r>
          </a:p>
          <a:p>
            <a:r>
              <a:rPr lang="en-US" dirty="0" smtClean="0"/>
              <a:t>You can stand next to the projector and switch transparencies.(For this projector has to be kept at proper place)</a:t>
            </a:r>
          </a:p>
          <a:p>
            <a:r>
              <a:rPr lang="en-US" dirty="0" smtClean="0"/>
              <a:t>You can reorganize, delete or add transparencies late or even during presentation.</a:t>
            </a:r>
          </a:p>
          <a:p>
            <a:r>
              <a:rPr lang="en-US" dirty="0" smtClean="0"/>
              <a:t>You can even write on a blank transparency while displaying just like writing on board.</a:t>
            </a:r>
          </a:p>
          <a:p>
            <a:r>
              <a:rPr lang="en-US" dirty="0" smtClean="0"/>
              <a:t>Keep your transparencies ready to use i.e. out of file and remove the in between papers.</a:t>
            </a:r>
            <a:endParaRPr lang="en-US" dirty="0"/>
          </a:p>
        </p:txBody>
      </p:sp>
    </p:spTree>
    <p:extLst>
      <p:ext uri="{BB962C8B-B14F-4D97-AF65-F5344CB8AC3E}">
        <p14:creationId xmlns:p14="http://schemas.microsoft.com/office/powerpoint/2010/main" val="3176443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Overhead projector in operation</a:t>
            </a:r>
            <a:endParaRPr lang="en-US" dirty="0"/>
          </a:p>
        </p:txBody>
      </p:sp>
      <p:pic>
        <p:nvPicPr>
          <p:cNvPr id="4" name="Content Placeholder 3" descr="https://upload.wikimedia.org/wikipedia/commons/thumb/7/72/OHP-sch.JPG/800px-OHP-sch.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315199" cy="4953000"/>
          </a:xfrm>
          <a:prstGeom prst="rect">
            <a:avLst/>
          </a:prstGeom>
          <a:noFill/>
          <a:ln>
            <a:noFill/>
          </a:ln>
        </p:spPr>
      </p:pic>
    </p:spTree>
    <p:extLst>
      <p:ext uri="{BB962C8B-B14F-4D97-AF65-F5344CB8AC3E}">
        <p14:creationId xmlns:p14="http://schemas.microsoft.com/office/powerpoint/2010/main" val="470849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3510</Words>
  <Application>Microsoft Office PowerPoint</Application>
  <PresentationFormat>On-screen Show (4:3)</PresentationFormat>
  <Paragraphs>347</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Use of visuals for presentation</vt:lpstr>
      <vt:lpstr>Benefits of Electronic presentation</vt:lpstr>
      <vt:lpstr>Precautions to be taken</vt:lpstr>
      <vt:lpstr> The double-helical structure of DNA. The 3-dimensional double helix structure of DNA, correctly elucidated by James Watson and Francis Crick. Complementary bases are held together as a pair by hydrogen bonds. © 2013 Nature Education All rights reserved.  </vt:lpstr>
      <vt:lpstr>PowerPoint Presentation</vt:lpstr>
      <vt:lpstr>Why produce GM Crops?  (Benefits)</vt:lpstr>
      <vt:lpstr>Controversies regarding GM foods</vt:lpstr>
      <vt:lpstr>Overhead Projector</vt:lpstr>
      <vt:lpstr>Overhead projector in operation</vt:lpstr>
      <vt:lpstr>Slide projectors</vt:lpstr>
      <vt:lpstr>Slide projector</vt:lpstr>
      <vt:lpstr>Flip Charts</vt:lpstr>
      <vt:lpstr>Flip Charts</vt:lpstr>
      <vt:lpstr>Use of Flip Charts</vt:lpstr>
      <vt:lpstr>Creating visuals</vt:lpstr>
      <vt:lpstr>Most effective illustration for a given goal</vt:lpstr>
      <vt:lpstr>Tables</vt:lpstr>
      <vt:lpstr>Figures</vt:lpstr>
      <vt:lpstr>Pictograph</vt:lpstr>
      <vt:lpstr>An example of pictograph</vt:lpstr>
      <vt:lpstr>Pie chart</vt:lpstr>
      <vt:lpstr>Bar graph/chart/diagram</vt:lpstr>
      <vt:lpstr>Example of Bar diagram</vt:lpstr>
      <vt:lpstr>Block diagram</vt:lpstr>
      <vt:lpstr>Schematic diagram</vt:lpstr>
      <vt:lpstr>Schematic diagram</vt:lpstr>
      <vt:lpstr>Adobe reader</vt:lpstr>
      <vt:lpstr>Open source file format</vt:lpstr>
      <vt:lpstr>Other interesting text editors</vt:lpstr>
      <vt:lpstr>Search Engine at Glance</vt:lpstr>
      <vt:lpstr>Cont..</vt:lpstr>
      <vt:lpstr>Digital Artwork</vt:lpstr>
      <vt:lpstr>Digital Art work</vt:lpstr>
      <vt:lpstr> Imaging Program</vt:lpstr>
      <vt:lpstr>  MS Paint</vt:lpstr>
      <vt:lpstr>Tool Box</vt:lpstr>
      <vt:lpstr>  Step -1  </vt:lpstr>
      <vt:lpstr>Step 2.  </vt:lpstr>
      <vt:lpstr>Step 3. </vt:lpstr>
      <vt:lpstr>Step 4. Name Your Files </vt:lpstr>
      <vt:lpstr>Step-5  Submit artwork  </vt:lpstr>
      <vt:lpstr>          Adobe Photoshop</vt:lpstr>
      <vt:lpstr>PowerPoint Presentation</vt:lpstr>
      <vt:lpstr>   A landscape photo composed                   and manipulated in Photoshop</vt:lpstr>
      <vt:lpstr>Software useful for writing Research paper</vt:lpstr>
      <vt:lpstr>Software useful for Typesetting Research paper</vt:lpstr>
      <vt:lpstr>What is LyX? </vt:lpstr>
      <vt:lpstr>Why Aurora is good for you </vt:lpstr>
      <vt:lpstr>Latex editor (LEd)</vt:lpstr>
      <vt:lpstr>Plagiarism finder softwares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visuals for presentation</dc:title>
  <dc:creator>iiita</dc:creator>
  <cp:lastModifiedBy>iiita</cp:lastModifiedBy>
  <cp:revision>42</cp:revision>
  <dcterms:created xsi:type="dcterms:W3CDTF">2016-09-11T14:32:25Z</dcterms:created>
  <dcterms:modified xsi:type="dcterms:W3CDTF">2017-10-08T16:19:16Z</dcterms:modified>
</cp:coreProperties>
</file>