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63"/>
  </p:normalViewPr>
  <p:slideViewPr>
    <p:cSldViewPr snapToGrid="0">
      <p:cViewPr varScale="1">
        <p:scale>
          <a:sx n="122" d="100"/>
          <a:sy n="122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4EDAC-BF64-49C9-9B6C-B51AC5446D50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0C9C176-4F6B-4043-8C4E-DEE29304A55D}">
      <dgm:prSet/>
      <dgm:spPr/>
      <dgm:t>
        <a:bodyPr/>
        <a:lstStyle/>
        <a:p>
          <a:r>
            <a:rPr lang="en-IN" b="1"/>
            <a:t>Patient Demographics</a:t>
          </a:r>
          <a:r>
            <a:rPr lang="en-IN"/>
            <a:t>:</a:t>
          </a:r>
          <a:endParaRPr lang="en-US"/>
        </a:p>
      </dgm:t>
    </dgm:pt>
    <dgm:pt modelId="{D7197636-37D2-4AFD-98AB-853E11D149CA}" type="parTrans" cxnId="{58124D9E-8411-4194-809B-0346D7171AD3}">
      <dgm:prSet/>
      <dgm:spPr/>
      <dgm:t>
        <a:bodyPr/>
        <a:lstStyle/>
        <a:p>
          <a:endParaRPr lang="en-US"/>
        </a:p>
      </dgm:t>
    </dgm:pt>
    <dgm:pt modelId="{9888BE5A-F0C2-4FB0-A221-379CD3D6C33C}" type="sibTrans" cxnId="{58124D9E-8411-4194-809B-0346D7171AD3}">
      <dgm:prSet/>
      <dgm:spPr/>
      <dgm:t>
        <a:bodyPr/>
        <a:lstStyle/>
        <a:p>
          <a:endParaRPr lang="en-US"/>
        </a:p>
      </dgm:t>
    </dgm:pt>
    <dgm:pt modelId="{26418F7E-F89E-40A2-9A84-3EE5D89BA13D}">
      <dgm:prSet/>
      <dgm:spPr/>
      <dgm:t>
        <a:bodyPr/>
        <a:lstStyle/>
        <a:p>
          <a:r>
            <a:rPr lang="en-IN"/>
            <a:t>Age: The patient population ranges from 19 to 99 years old, with a mean age of 74. Half of the patients are under 77 years old.</a:t>
          </a:r>
          <a:endParaRPr lang="en-US"/>
        </a:p>
      </dgm:t>
    </dgm:pt>
    <dgm:pt modelId="{404A45DB-8EBB-4FBD-A32D-67527EAD7DF9}" type="parTrans" cxnId="{D7478664-C2E0-4831-84BC-CCDB0B896BAC}">
      <dgm:prSet/>
      <dgm:spPr/>
      <dgm:t>
        <a:bodyPr/>
        <a:lstStyle/>
        <a:p>
          <a:endParaRPr lang="en-US"/>
        </a:p>
      </dgm:t>
    </dgm:pt>
    <dgm:pt modelId="{09168628-B083-4A98-854D-D3B9E5DD17DE}" type="sibTrans" cxnId="{D7478664-C2E0-4831-84BC-CCDB0B896BAC}">
      <dgm:prSet/>
      <dgm:spPr/>
      <dgm:t>
        <a:bodyPr/>
        <a:lstStyle/>
        <a:p>
          <a:endParaRPr lang="en-US"/>
        </a:p>
      </dgm:t>
    </dgm:pt>
    <dgm:pt modelId="{E5DF4E40-F5F6-484B-B835-BFD76316EBAB}">
      <dgm:prSet/>
      <dgm:spPr/>
      <dgm:t>
        <a:bodyPr/>
        <a:lstStyle/>
        <a:p>
          <a:r>
            <a:rPr lang="en-IN" dirty="0"/>
            <a:t>Body Mass Index (BMI): BMI ranges from 13 to 104, with a mean of 30. Normal 18-24.</a:t>
          </a:r>
          <a:endParaRPr lang="en-US" dirty="0"/>
        </a:p>
      </dgm:t>
    </dgm:pt>
    <dgm:pt modelId="{79F64098-BF9D-4388-A1F9-F3C25A0FD833}" type="parTrans" cxnId="{25E5ABF8-5121-4D76-B268-0894C5669351}">
      <dgm:prSet/>
      <dgm:spPr/>
      <dgm:t>
        <a:bodyPr/>
        <a:lstStyle/>
        <a:p>
          <a:endParaRPr lang="en-US"/>
        </a:p>
      </dgm:t>
    </dgm:pt>
    <dgm:pt modelId="{844468F1-E1ED-4840-83B4-180D5831E9A4}" type="sibTrans" cxnId="{25E5ABF8-5121-4D76-B268-0894C5669351}">
      <dgm:prSet/>
      <dgm:spPr/>
      <dgm:t>
        <a:bodyPr/>
        <a:lstStyle/>
        <a:p>
          <a:endParaRPr lang="en-US"/>
        </a:p>
      </dgm:t>
    </dgm:pt>
    <dgm:pt modelId="{468371FA-0CE4-418F-9521-9AFFD7D6B1C0}">
      <dgm:prSet/>
      <dgm:spPr/>
      <dgm:t>
        <a:bodyPr/>
        <a:lstStyle/>
        <a:p>
          <a:r>
            <a:rPr lang="en-IN" b="1"/>
            <a:t>Cardiovascular Metrics</a:t>
          </a:r>
          <a:r>
            <a:rPr lang="en-IN"/>
            <a:t>:</a:t>
          </a:r>
          <a:endParaRPr lang="en-US"/>
        </a:p>
      </dgm:t>
    </dgm:pt>
    <dgm:pt modelId="{73248BDD-8D27-4E0E-9797-7057D656FAC0}" type="parTrans" cxnId="{C53E0288-D22B-41F9-822B-DCFE3233A0A6}">
      <dgm:prSet/>
      <dgm:spPr/>
      <dgm:t>
        <a:bodyPr/>
        <a:lstStyle/>
        <a:p>
          <a:endParaRPr lang="en-US"/>
        </a:p>
      </dgm:t>
    </dgm:pt>
    <dgm:pt modelId="{050914F0-3DC5-4C99-8BA5-92BD509C6021}" type="sibTrans" cxnId="{C53E0288-D22B-41F9-822B-DCFE3233A0A6}">
      <dgm:prSet/>
      <dgm:spPr/>
      <dgm:t>
        <a:bodyPr/>
        <a:lstStyle/>
        <a:p>
          <a:endParaRPr lang="en-US"/>
        </a:p>
      </dgm:t>
    </dgm:pt>
    <dgm:pt modelId="{45826393-09D2-4F0E-88E4-F6BF2876269E}">
      <dgm:prSet/>
      <dgm:spPr/>
      <dgm:t>
        <a:bodyPr/>
        <a:lstStyle/>
        <a:p>
          <a:r>
            <a:rPr lang="en-IN"/>
            <a:t>Heart Rate: Ranges from 36 to 135, with a mean and median around 84.</a:t>
          </a:r>
          <a:endParaRPr lang="en-US"/>
        </a:p>
      </dgm:t>
    </dgm:pt>
    <dgm:pt modelId="{2195CAAC-76A6-4237-831B-BC19B6381623}" type="parTrans" cxnId="{CB9029A0-8324-4567-9D25-8C3CC1DDFE98}">
      <dgm:prSet/>
      <dgm:spPr/>
      <dgm:t>
        <a:bodyPr/>
        <a:lstStyle/>
        <a:p>
          <a:endParaRPr lang="en-US"/>
        </a:p>
      </dgm:t>
    </dgm:pt>
    <dgm:pt modelId="{FE094625-3365-494F-9F17-20D609E528A5}" type="sibTrans" cxnId="{CB9029A0-8324-4567-9D25-8C3CC1DDFE98}">
      <dgm:prSet/>
      <dgm:spPr/>
      <dgm:t>
        <a:bodyPr/>
        <a:lstStyle/>
        <a:p>
          <a:endParaRPr lang="en-US"/>
        </a:p>
      </dgm:t>
    </dgm:pt>
    <dgm:pt modelId="{42A37596-CD69-4672-8EEE-A01DFF3F4B12}">
      <dgm:prSet/>
      <dgm:spPr/>
      <dgm:t>
        <a:bodyPr/>
        <a:lstStyle/>
        <a:p>
          <a:r>
            <a:rPr lang="en-IN"/>
            <a:t>Systolic Blood Pressure (SBP): Ranges from 75 to 203, with mean and median around 117, where normal is below 120 mmHg.</a:t>
          </a:r>
          <a:endParaRPr lang="en-US"/>
        </a:p>
      </dgm:t>
    </dgm:pt>
    <dgm:pt modelId="{7AE94830-FB86-4060-A795-0B01CE6E934E}" type="parTrans" cxnId="{2C27D451-124C-4ECB-A372-535CE209CC48}">
      <dgm:prSet/>
      <dgm:spPr/>
      <dgm:t>
        <a:bodyPr/>
        <a:lstStyle/>
        <a:p>
          <a:endParaRPr lang="en-US"/>
        </a:p>
      </dgm:t>
    </dgm:pt>
    <dgm:pt modelId="{C683E696-83EA-4DD6-8CF7-94797664B64E}" type="sibTrans" cxnId="{2C27D451-124C-4ECB-A372-535CE209CC48}">
      <dgm:prSet/>
      <dgm:spPr/>
      <dgm:t>
        <a:bodyPr/>
        <a:lstStyle/>
        <a:p>
          <a:endParaRPr lang="en-US"/>
        </a:p>
      </dgm:t>
    </dgm:pt>
    <dgm:pt modelId="{5BE24091-850D-480B-B207-B77111593274}">
      <dgm:prSet/>
      <dgm:spPr/>
      <dgm:t>
        <a:bodyPr/>
        <a:lstStyle/>
        <a:p>
          <a:r>
            <a:rPr lang="en-IN"/>
            <a:t>Diastolic Blood Pressure (DBP): Ranges from 24 to 107, with mean and median around 59, where normal is below 80 mmHg.</a:t>
          </a:r>
          <a:endParaRPr lang="en-US"/>
        </a:p>
      </dgm:t>
    </dgm:pt>
    <dgm:pt modelId="{C609F98B-AB73-4021-AD80-258A6ECA5115}" type="parTrans" cxnId="{FC84A86A-43E6-46B7-99BB-269604336B57}">
      <dgm:prSet/>
      <dgm:spPr/>
      <dgm:t>
        <a:bodyPr/>
        <a:lstStyle/>
        <a:p>
          <a:endParaRPr lang="en-US"/>
        </a:p>
      </dgm:t>
    </dgm:pt>
    <dgm:pt modelId="{5CE0DD8F-E4FA-49A8-81C2-3BF52E890FC1}" type="sibTrans" cxnId="{FC84A86A-43E6-46B7-99BB-269604336B57}">
      <dgm:prSet/>
      <dgm:spPr/>
      <dgm:t>
        <a:bodyPr/>
        <a:lstStyle/>
        <a:p>
          <a:endParaRPr lang="en-US"/>
        </a:p>
      </dgm:t>
    </dgm:pt>
    <dgm:pt modelId="{C873FB37-A973-4885-9ABD-D2F3DB470258}">
      <dgm:prSet/>
      <dgm:spPr/>
      <dgm:t>
        <a:bodyPr/>
        <a:lstStyle/>
        <a:p>
          <a:r>
            <a:rPr lang="en-IN" b="1"/>
            <a:t>Respiratory Rate</a:t>
          </a:r>
          <a:r>
            <a:rPr lang="en-IN"/>
            <a:t>: Ranges from 11 to 40, with mean and median around 20.</a:t>
          </a:r>
          <a:endParaRPr lang="en-US"/>
        </a:p>
      </dgm:t>
    </dgm:pt>
    <dgm:pt modelId="{361758D1-29B4-43A6-A338-A7A267892885}" type="parTrans" cxnId="{81370EB9-50DF-42A6-BDD8-E13B4628AE4A}">
      <dgm:prSet/>
      <dgm:spPr/>
      <dgm:t>
        <a:bodyPr/>
        <a:lstStyle/>
        <a:p>
          <a:endParaRPr lang="en-US"/>
        </a:p>
      </dgm:t>
    </dgm:pt>
    <dgm:pt modelId="{5F5CD6BA-EEA2-4F65-8313-CB5BBF61C011}" type="sibTrans" cxnId="{81370EB9-50DF-42A6-BDD8-E13B4628AE4A}">
      <dgm:prSet/>
      <dgm:spPr/>
      <dgm:t>
        <a:bodyPr/>
        <a:lstStyle/>
        <a:p>
          <a:endParaRPr lang="en-US"/>
        </a:p>
      </dgm:t>
    </dgm:pt>
    <dgm:pt modelId="{55594232-8AB5-479E-8AAA-72C6C38E31ED}">
      <dgm:prSet/>
      <dgm:spPr/>
      <dgm:t>
        <a:bodyPr/>
        <a:lstStyle/>
        <a:p>
          <a:r>
            <a:rPr lang="en-IN" b="1"/>
            <a:t>Temperature</a:t>
          </a:r>
          <a:r>
            <a:rPr lang="en-IN"/>
            <a:t>: Ranges from 33°F to 39°F, with mean and median around 36°F, within the normal range of 36°F to 37°F.</a:t>
          </a:r>
          <a:endParaRPr lang="en-US"/>
        </a:p>
      </dgm:t>
    </dgm:pt>
    <dgm:pt modelId="{24B8E7A4-710A-4DD9-8A33-D114DC851AC3}" type="parTrans" cxnId="{BD23F1DD-6F49-45F1-996B-1A68C32ECC4B}">
      <dgm:prSet/>
      <dgm:spPr/>
      <dgm:t>
        <a:bodyPr/>
        <a:lstStyle/>
        <a:p>
          <a:endParaRPr lang="en-US"/>
        </a:p>
      </dgm:t>
    </dgm:pt>
    <dgm:pt modelId="{253E04A1-CA81-43AD-B063-695E14241FCE}" type="sibTrans" cxnId="{BD23F1DD-6F49-45F1-996B-1A68C32ECC4B}">
      <dgm:prSet/>
      <dgm:spPr/>
      <dgm:t>
        <a:bodyPr/>
        <a:lstStyle/>
        <a:p>
          <a:endParaRPr lang="en-US"/>
        </a:p>
      </dgm:t>
    </dgm:pt>
    <dgm:pt modelId="{E45F976A-3397-48A0-9933-11BDFE5E8D0A}">
      <dgm:prSet/>
      <dgm:spPr/>
      <dgm:t>
        <a:bodyPr/>
        <a:lstStyle/>
        <a:p>
          <a:r>
            <a:rPr lang="en-IN" b="1"/>
            <a:t>Spo2</a:t>
          </a:r>
          <a:r>
            <a:rPr lang="en-IN"/>
            <a:t>:</a:t>
          </a:r>
          <a:endParaRPr lang="en-US"/>
        </a:p>
      </dgm:t>
    </dgm:pt>
    <dgm:pt modelId="{B275A52A-32DB-4415-AA3B-DABB1AF88D9F}" type="parTrans" cxnId="{E6B7D747-CFB5-4BBE-BBBA-4D9441EECEA7}">
      <dgm:prSet/>
      <dgm:spPr/>
      <dgm:t>
        <a:bodyPr/>
        <a:lstStyle/>
        <a:p>
          <a:endParaRPr lang="en-US"/>
        </a:p>
      </dgm:t>
    </dgm:pt>
    <dgm:pt modelId="{4A44FA76-A4FB-4F8C-B705-816E16FEFC94}" type="sibTrans" cxnId="{E6B7D747-CFB5-4BBE-BBBA-4D9441EECEA7}">
      <dgm:prSet/>
      <dgm:spPr/>
      <dgm:t>
        <a:bodyPr/>
        <a:lstStyle/>
        <a:p>
          <a:endParaRPr lang="en-US"/>
        </a:p>
      </dgm:t>
    </dgm:pt>
    <dgm:pt modelId="{97743E98-64D4-4CA2-BD80-D680DB4AAC14}">
      <dgm:prSet/>
      <dgm:spPr/>
      <dgm:t>
        <a:bodyPr/>
        <a:lstStyle/>
        <a:p>
          <a:r>
            <a:rPr lang="en-IN"/>
            <a:t>Spo2 ranges from 75 to 100, with a median around 97. Below 90 is considered concerning.</a:t>
          </a:r>
          <a:endParaRPr lang="en-US"/>
        </a:p>
      </dgm:t>
    </dgm:pt>
    <dgm:pt modelId="{1D974446-8921-458D-84E7-4E69319B908A}" type="parTrans" cxnId="{F09689DD-8545-467F-9169-1A669FDF1CB4}">
      <dgm:prSet/>
      <dgm:spPr/>
      <dgm:t>
        <a:bodyPr/>
        <a:lstStyle/>
        <a:p>
          <a:endParaRPr lang="en-US"/>
        </a:p>
      </dgm:t>
    </dgm:pt>
    <dgm:pt modelId="{19432248-C091-4D1C-8C51-18838BBEE028}" type="sibTrans" cxnId="{F09689DD-8545-467F-9169-1A669FDF1CB4}">
      <dgm:prSet/>
      <dgm:spPr/>
      <dgm:t>
        <a:bodyPr/>
        <a:lstStyle/>
        <a:p>
          <a:endParaRPr lang="en-US"/>
        </a:p>
      </dgm:t>
    </dgm:pt>
    <dgm:pt modelId="{42964250-3079-5042-8FEF-FBC566BB2C4C}" type="pres">
      <dgm:prSet presAssocID="{3114EDAC-BF64-49C9-9B6C-B51AC5446D50}" presName="vert0" presStyleCnt="0">
        <dgm:presLayoutVars>
          <dgm:dir/>
          <dgm:animOne val="branch"/>
          <dgm:animLvl val="lvl"/>
        </dgm:presLayoutVars>
      </dgm:prSet>
      <dgm:spPr/>
    </dgm:pt>
    <dgm:pt modelId="{69D5EC85-AB2F-534F-94BC-5F2113DFDCCE}" type="pres">
      <dgm:prSet presAssocID="{20C9C176-4F6B-4043-8C4E-DEE29304A55D}" presName="thickLine" presStyleLbl="alignNode1" presStyleIdx="0" presStyleCnt="11"/>
      <dgm:spPr/>
    </dgm:pt>
    <dgm:pt modelId="{E5178C60-0F40-1443-99B2-D2C6E8497940}" type="pres">
      <dgm:prSet presAssocID="{20C9C176-4F6B-4043-8C4E-DEE29304A55D}" presName="horz1" presStyleCnt="0"/>
      <dgm:spPr/>
    </dgm:pt>
    <dgm:pt modelId="{F1B422DD-740B-D547-A458-0AD0B68769D6}" type="pres">
      <dgm:prSet presAssocID="{20C9C176-4F6B-4043-8C4E-DEE29304A55D}" presName="tx1" presStyleLbl="revTx" presStyleIdx="0" presStyleCnt="11"/>
      <dgm:spPr/>
    </dgm:pt>
    <dgm:pt modelId="{DCC5019A-F08D-9C4F-A05F-12A73F834574}" type="pres">
      <dgm:prSet presAssocID="{20C9C176-4F6B-4043-8C4E-DEE29304A55D}" presName="vert1" presStyleCnt="0"/>
      <dgm:spPr/>
    </dgm:pt>
    <dgm:pt modelId="{C61F5DB3-8894-FE43-B377-DCE0FCE9BCF0}" type="pres">
      <dgm:prSet presAssocID="{26418F7E-F89E-40A2-9A84-3EE5D89BA13D}" presName="thickLine" presStyleLbl="alignNode1" presStyleIdx="1" presStyleCnt="11"/>
      <dgm:spPr/>
    </dgm:pt>
    <dgm:pt modelId="{F995AB62-32A6-5D47-A04A-85FF46AEF42D}" type="pres">
      <dgm:prSet presAssocID="{26418F7E-F89E-40A2-9A84-3EE5D89BA13D}" presName="horz1" presStyleCnt="0"/>
      <dgm:spPr/>
    </dgm:pt>
    <dgm:pt modelId="{835FF338-279C-DC44-AB5D-8E4D9EB444CD}" type="pres">
      <dgm:prSet presAssocID="{26418F7E-F89E-40A2-9A84-3EE5D89BA13D}" presName="tx1" presStyleLbl="revTx" presStyleIdx="1" presStyleCnt="11"/>
      <dgm:spPr/>
    </dgm:pt>
    <dgm:pt modelId="{6E2F8A81-C19E-4D4C-8FC5-2021F97BE438}" type="pres">
      <dgm:prSet presAssocID="{26418F7E-F89E-40A2-9A84-3EE5D89BA13D}" presName="vert1" presStyleCnt="0"/>
      <dgm:spPr/>
    </dgm:pt>
    <dgm:pt modelId="{ABCF763A-53C4-4246-AACB-2F1748E3486F}" type="pres">
      <dgm:prSet presAssocID="{E5DF4E40-F5F6-484B-B835-BFD76316EBAB}" presName="thickLine" presStyleLbl="alignNode1" presStyleIdx="2" presStyleCnt="11"/>
      <dgm:spPr/>
    </dgm:pt>
    <dgm:pt modelId="{3B74E5B3-6D32-184D-A892-AAA1595ADC7F}" type="pres">
      <dgm:prSet presAssocID="{E5DF4E40-F5F6-484B-B835-BFD76316EBAB}" presName="horz1" presStyleCnt="0"/>
      <dgm:spPr/>
    </dgm:pt>
    <dgm:pt modelId="{7C63DA90-91B3-CE48-84F6-9CAB19FF2DCF}" type="pres">
      <dgm:prSet presAssocID="{E5DF4E40-F5F6-484B-B835-BFD76316EBAB}" presName="tx1" presStyleLbl="revTx" presStyleIdx="2" presStyleCnt="11"/>
      <dgm:spPr/>
    </dgm:pt>
    <dgm:pt modelId="{E826C65F-42F8-BC4A-8996-ABDFE77FA391}" type="pres">
      <dgm:prSet presAssocID="{E5DF4E40-F5F6-484B-B835-BFD76316EBAB}" presName="vert1" presStyleCnt="0"/>
      <dgm:spPr/>
    </dgm:pt>
    <dgm:pt modelId="{DE086C59-56CB-2940-8CEA-3EFD8CE34E5A}" type="pres">
      <dgm:prSet presAssocID="{468371FA-0CE4-418F-9521-9AFFD7D6B1C0}" presName="thickLine" presStyleLbl="alignNode1" presStyleIdx="3" presStyleCnt="11"/>
      <dgm:spPr/>
    </dgm:pt>
    <dgm:pt modelId="{0E3CD518-F3C4-7B4C-A4CE-F406A4FD69F4}" type="pres">
      <dgm:prSet presAssocID="{468371FA-0CE4-418F-9521-9AFFD7D6B1C0}" presName="horz1" presStyleCnt="0"/>
      <dgm:spPr/>
    </dgm:pt>
    <dgm:pt modelId="{C8C1F15A-8F1D-B040-B920-0BACD93D3ECB}" type="pres">
      <dgm:prSet presAssocID="{468371FA-0CE4-418F-9521-9AFFD7D6B1C0}" presName="tx1" presStyleLbl="revTx" presStyleIdx="3" presStyleCnt="11"/>
      <dgm:spPr/>
    </dgm:pt>
    <dgm:pt modelId="{908416FB-A020-D84C-BC64-15C7946B0EDB}" type="pres">
      <dgm:prSet presAssocID="{468371FA-0CE4-418F-9521-9AFFD7D6B1C0}" presName="vert1" presStyleCnt="0"/>
      <dgm:spPr/>
    </dgm:pt>
    <dgm:pt modelId="{B59A049B-9DBB-C947-8D02-07FBE016BF16}" type="pres">
      <dgm:prSet presAssocID="{45826393-09D2-4F0E-88E4-F6BF2876269E}" presName="thickLine" presStyleLbl="alignNode1" presStyleIdx="4" presStyleCnt="11"/>
      <dgm:spPr/>
    </dgm:pt>
    <dgm:pt modelId="{166EACE7-DA69-3A41-8675-4A1973B76DF2}" type="pres">
      <dgm:prSet presAssocID="{45826393-09D2-4F0E-88E4-F6BF2876269E}" presName="horz1" presStyleCnt="0"/>
      <dgm:spPr/>
    </dgm:pt>
    <dgm:pt modelId="{092CA503-32D3-4940-BC67-79B5DE914206}" type="pres">
      <dgm:prSet presAssocID="{45826393-09D2-4F0E-88E4-F6BF2876269E}" presName="tx1" presStyleLbl="revTx" presStyleIdx="4" presStyleCnt="11"/>
      <dgm:spPr/>
    </dgm:pt>
    <dgm:pt modelId="{DD09F249-5CFB-7C45-94F1-B8BBA7630F05}" type="pres">
      <dgm:prSet presAssocID="{45826393-09D2-4F0E-88E4-F6BF2876269E}" presName="vert1" presStyleCnt="0"/>
      <dgm:spPr/>
    </dgm:pt>
    <dgm:pt modelId="{0907CF50-E73B-4B49-BD05-CAF7CCE138F7}" type="pres">
      <dgm:prSet presAssocID="{42A37596-CD69-4672-8EEE-A01DFF3F4B12}" presName="thickLine" presStyleLbl="alignNode1" presStyleIdx="5" presStyleCnt="11"/>
      <dgm:spPr/>
    </dgm:pt>
    <dgm:pt modelId="{603DB5A3-08D8-B547-982D-48A35FC38D8C}" type="pres">
      <dgm:prSet presAssocID="{42A37596-CD69-4672-8EEE-A01DFF3F4B12}" presName="horz1" presStyleCnt="0"/>
      <dgm:spPr/>
    </dgm:pt>
    <dgm:pt modelId="{74DEDAE4-3128-B946-8442-1307353A5A13}" type="pres">
      <dgm:prSet presAssocID="{42A37596-CD69-4672-8EEE-A01DFF3F4B12}" presName="tx1" presStyleLbl="revTx" presStyleIdx="5" presStyleCnt="11"/>
      <dgm:spPr/>
    </dgm:pt>
    <dgm:pt modelId="{859EECCC-B55B-F040-AF6F-6FB0C2CDA6FD}" type="pres">
      <dgm:prSet presAssocID="{42A37596-CD69-4672-8EEE-A01DFF3F4B12}" presName="vert1" presStyleCnt="0"/>
      <dgm:spPr/>
    </dgm:pt>
    <dgm:pt modelId="{721B67A7-078E-F04E-98FC-48786AF280DA}" type="pres">
      <dgm:prSet presAssocID="{5BE24091-850D-480B-B207-B77111593274}" presName="thickLine" presStyleLbl="alignNode1" presStyleIdx="6" presStyleCnt="11"/>
      <dgm:spPr/>
    </dgm:pt>
    <dgm:pt modelId="{558F9429-F160-BD44-82AC-18CA861CEA09}" type="pres">
      <dgm:prSet presAssocID="{5BE24091-850D-480B-B207-B77111593274}" presName="horz1" presStyleCnt="0"/>
      <dgm:spPr/>
    </dgm:pt>
    <dgm:pt modelId="{5BFA5ABB-9352-2342-929B-A729D859015D}" type="pres">
      <dgm:prSet presAssocID="{5BE24091-850D-480B-B207-B77111593274}" presName="tx1" presStyleLbl="revTx" presStyleIdx="6" presStyleCnt="11"/>
      <dgm:spPr/>
    </dgm:pt>
    <dgm:pt modelId="{E47E94FE-CF9B-9B42-944A-F3BD58F4E313}" type="pres">
      <dgm:prSet presAssocID="{5BE24091-850D-480B-B207-B77111593274}" presName="vert1" presStyleCnt="0"/>
      <dgm:spPr/>
    </dgm:pt>
    <dgm:pt modelId="{DBF43A88-7C70-2649-9193-3059BBC1619B}" type="pres">
      <dgm:prSet presAssocID="{C873FB37-A973-4885-9ABD-D2F3DB470258}" presName="thickLine" presStyleLbl="alignNode1" presStyleIdx="7" presStyleCnt="11"/>
      <dgm:spPr/>
    </dgm:pt>
    <dgm:pt modelId="{6D98DCBF-F037-184E-87D3-31FCFFE12B73}" type="pres">
      <dgm:prSet presAssocID="{C873FB37-A973-4885-9ABD-D2F3DB470258}" presName="horz1" presStyleCnt="0"/>
      <dgm:spPr/>
    </dgm:pt>
    <dgm:pt modelId="{4E365F5F-54C9-7143-A310-5F21D8BFE144}" type="pres">
      <dgm:prSet presAssocID="{C873FB37-A973-4885-9ABD-D2F3DB470258}" presName="tx1" presStyleLbl="revTx" presStyleIdx="7" presStyleCnt="11"/>
      <dgm:spPr/>
    </dgm:pt>
    <dgm:pt modelId="{D5FCA28B-ED6E-AE45-BABE-0006E70F059A}" type="pres">
      <dgm:prSet presAssocID="{C873FB37-A973-4885-9ABD-D2F3DB470258}" presName="vert1" presStyleCnt="0"/>
      <dgm:spPr/>
    </dgm:pt>
    <dgm:pt modelId="{7366B9F4-EAA0-7B41-8C9C-63B52F702CF9}" type="pres">
      <dgm:prSet presAssocID="{55594232-8AB5-479E-8AAA-72C6C38E31ED}" presName="thickLine" presStyleLbl="alignNode1" presStyleIdx="8" presStyleCnt="11"/>
      <dgm:spPr/>
    </dgm:pt>
    <dgm:pt modelId="{2C7255E9-5214-104B-BF5A-92AA0939E4B8}" type="pres">
      <dgm:prSet presAssocID="{55594232-8AB5-479E-8AAA-72C6C38E31ED}" presName="horz1" presStyleCnt="0"/>
      <dgm:spPr/>
    </dgm:pt>
    <dgm:pt modelId="{DCD333A2-D211-BE43-8701-BB53CC7BD669}" type="pres">
      <dgm:prSet presAssocID="{55594232-8AB5-479E-8AAA-72C6C38E31ED}" presName="tx1" presStyleLbl="revTx" presStyleIdx="8" presStyleCnt="11"/>
      <dgm:spPr/>
    </dgm:pt>
    <dgm:pt modelId="{1CB5017A-9509-2E49-A091-A35B4A72A64A}" type="pres">
      <dgm:prSet presAssocID="{55594232-8AB5-479E-8AAA-72C6C38E31ED}" presName="vert1" presStyleCnt="0"/>
      <dgm:spPr/>
    </dgm:pt>
    <dgm:pt modelId="{C74B95DC-41EB-CD47-9775-FA5782E1B2FA}" type="pres">
      <dgm:prSet presAssocID="{E45F976A-3397-48A0-9933-11BDFE5E8D0A}" presName="thickLine" presStyleLbl="alignNode1" presStyleIdx="9" presStyleCnt="11"/>
      <dgm:spPr/>
    </dgm:pt>
    <dgm:pt modelId="{E93A8A32-726C-4C4E-BF54-38DD6E5CB171}" type="pres">
      <dgm:prSet presAssocID="{E45F976A-3397-48A0-9933-11BDFE5E8D0A}" presName="horz1" presStyleCnt="0"/>
      <dgm:spPr/>
    </dgm:pt>
    <dgm:pt modelId="{4D632646-2F9B-9149-9D45-81E9353C17E3}" type="pres">
      <dgm:prSet presAssocID="{E45F976A-3397-48A0-9933-11BDFE5E8D0A}" presName="tx1" presStyleLbl="revTx" presStyleIdx="9" presStyleCnt="11"/>
      <dgm:spPr/>
    </dgm:pt>
    <dgm:pt modelId="{2C5EAB37-BBEA-9843-91F2-C3C754191853}" type="pres">
      <dgm:prSet presAssocID="{E45F976A-3397-48A0-9933-11BDFE5E8D0A}" presName="vert1" presStyleCnt="0"/>
      <dgm:spPr/>
    </dgm:pt>
    <dgm:pt modelId="{691D4792-64A7-B54F-A572-586DDE291DE9}" type="pres">
      <dgm:prSet presAssocID="{97743E98-64D4-4CA2-BD80-D680DB4AAC14}" presName="thickLine" presStyleLbl="alignNode1" presStyleIdx="10" presStyleCnt="11"/>
      <dgm:spPr/>
    </dgm:pt>
    <dgm:pt modelId="{E32EDF3D-9CDE-B741-B5ED-2CEBF0CA88BB}" type="pres">
      <dgm:prSet presAssocID="{97743E98-64D4-4CA2-BD80-D680DB4AAC14}" presName="horz1" presStyleCnt="0"/>
      <dgm:spPr/>
    </dgm:pt>
    <dgm:pt modelId="{A110129D-6A0B-3149-8768-9787338922DD}" type="pres">
      <dgm:prSet presAssocID="{97743E98-64D4-4CA2-BD80-D680DB4AAC14}" presName="tx1" presStyleLbl="revTx" presStyleIdx="10" presStyleCnt="11"/>
      <dgm:spPr/>
    </dgm:pt>
    <dgm:pt modelId="{334AECC3-455A-2741-B346-47FCAED3D66D}" type="pres">
      <dgm:prSet presAssocID="{97743E98-64D4-4CA2-BD80-D680DB4AAC14}" presName="vert1" presStyleCnt="0"/>
      <dgm:spPr/>
    </dgm:pt>
  </dgm:ptLst>
  <dgm:cxnLst>
    <dgm:cxn modelId="{E507231D-855B-9943-BFCD-092039DF8560}" type="presOf" srcId="{C873FB37-A973-4885-9ABD-D2F3DB470258}" destId="{4E365F5F-54C9-7143-A310-5F21D8BFE144}" srcOrd="0" destOrd="0" presId="urn:microsoft.com/office/officeart/2008/layout/LinedList"/>
    <dgm:cxn modelId="{0781F021-8C6E-F044-9ABB-3EB52E6E14C8}" type="presOf" srcId="{26418F7E-F89E-40A2-9A84-3EE5D89BA13D}" destId="{835FF338-279C-DC44-AB5D-8E4D9EB444CD}" srcOrd="0" destOrd="0" presId="urn:microsoft.com/office/officeart/2008/layout/LinedList"/>
    <dgm:cxn modelId="{FB3E2A33-F44E-2345-9F19-38167E2FD053}" type="presOf" srcId="{E5DF4E40-F5F6-484B-B835-BFD76316EBAB}" destId="{7C63DA90-91B3-CE48-84F6-9CAB19FF2DCF}" srcOrd="0" destOrd="0" presId="urn:microsoft.com/office/officeart/2008/layout/LinedList"/>
    <dgm:cxn modelId="{4ECD9E41-5067-B443-877E-A7735FDA8177}" type="presOf" srcId="{55594232-8AB5-479E-8AAA-72C6C38E31ED}" destId="{DCD333A2-D211-BE43-8701-BB53CC7BD669}" srcOrd="0" destOrd="0" presId="urn:microsoft.com/office/officeart/2008/layout/LinedList"/>
    <dgm:cxn modelId="{97F0A245-5E3B-1745-8392-96D5759BD4B8}" type="presOf" srcId="{42A37596-CD69-4672-8EEE-A01DFF3F4B12}" destId="{74DEDAE4-3128-B946-8442-1307353A5A13}" srcOrd="0" destOrd="0" presId="urn:microsoft.com/office/officeart/2008/layout/LinedList"/>
    <dgm:cxn modelId="{7F301E46-4050-6944-BC45-E83882440353}" type="presOf" srcId="{3114EDAC-BF64-49C9-9B6C-B51AC5446D50}" destId="{42964250-3079-5042-8FEF-FBC566BB2C4C}" srcOrd="0" destOrd="0" presId="urn:microsoft.com/office/officeart/2008/layout/LinedList"/>
    <dgm:cxn modelId="{E6B7D747-CFB5-4BBE-BBBA-4D9441EECEA7}" srcId="{3114EDAC-BF64-49C9-9B6C-B51AC5446D50}" destId="{E45F976A-3397-48A0-9933-11BDFE5E8D0A}" srcOrd="9" destOrd="0" parTransId="{B275A52A-32DB-4415-AA3B-DABB1AF88D9F}" sibTransId="{4A44FA76-A4FB-4F8C-B705-816E16FEFC94}"/>
    <dgm:cxn modelId="{C4A90C50-45CD-4C47-82BB-17FCD0492EF7}" type="presOf" srcId="{E45F976A-3397-48A0-9933-11BDFE5E8D0A}" destId="{4D632646-2F9B-9149-9D45-81E9353C17E3}" srcOrd="0" destOrd="0" presId="urn:microsoft.com/office/officeart/2008/layout/LinedList"/>
    <dgm:cxn modelId="{25817451-6D10-2E42-87D2-DDBDC66DADE7}" type="presOf" srcId="{5BE24091-850D-480B-B207-B77111593274}" destId="{5BFA5ABB-9352-2342-929B-A729D859015D}" srcOrd="0" destOrd="0" presId="urn:microsoft.com/office/officeart/2008/layout/LinedList"/>
    <dgm:cxn modelId="{2C27D451-124C-4ECB-A372-535CE209CC48}" srcId="{3114EDAC-BF64-49C9-9B6C-B51AC5446D50}" destId="{42A37596-CD69-4672-8EEE-A01DFF3F4B12}" srcOrd="5" destOrd="0" parTransId="{7AE94830-FB86-4060-A795-0B01CE6E934E}" sibTransId="{C683E696-83EA-4DD6-8CF7-94797664B64E}"/>
    <dgm:cxn modelId="{D7478664-C2E0-4831-84BC-CCDB0B896BAC}" srcId="{3114EDAC-BF64-49C9-9B6C-B51AC5446D50}" destId="{26418F7E-F89E-40A2-9A84-3EE5D89BA13D}" srcOrd="1" destOrd="0" parTransId="{404A45DB-8EBB-4FBD-A32D-67527EAD7DF9}" sibTransId="{09168628-B083-4A98-854D-D3B9E5DD17DE}"/>
    <dgm:cxn modelId="{FC84A86A-43E6-46B7-99BB-269604336B57}" srcId="{3114EDAC-BF64-49C9-9B6C-B51AC5446D50}" destId="{5BE24091-850D-480B-B207-B77111593274}" srcOrd="6" destOrd="0" parTransId="{C609F98B-AB73-4021-AD80-258A6ECA5115}" sibTransId="{5CE0DD8F-E4FA-49A8-81C2-3BF52E890FC1}"/>
    <dgm:cxn modelId="{BB4AD270-B19F-5341-BC4C-A65C4B59DC8F}" type="presOf" srcId="{45826393-09D2-4F0E-88E4-F6BF2876269E}" destId="{092CA503-32D3-4940-BC67-79B5DE914206}" srcOrd="0" destOrd="0" presId="urn:microsoft.com/office/officeart/2008/layout/LinedList"/>
    <dgm:cxn modelId="{C53E0288-D22B-41F9-822B-DCFE3233A0A6}" srcId="{3114EDAC-BF64-49C9-9B6C-B51AC5446D50}" destId="{468371FA-0CE4-418F-9521-9AFFD7D6B1C0}" srcOrd="3" destOrd="0" parTransId="{73248BDD-8D27-4E0E-9797-7057D656FAC0}" sibTransId="{050914F0-3DC5-4C99-8BA5-92BD509C6021}"/>
    <dgm:cxn modelId="{58124D9E-8411-4194-809B-0346D7171AD3}" srcId="{3114EDAC-BF64-49C9-9B6C-B51AC5446D50}" destId="{20C9C176-4F6B-4043-8C4E-DEE29304A55D}" srcOrd="0" destOrd="0" parTransId="{D7197636-37D2-4AFD-98AB-853E11D149CA}" sibTransId="{9888BE5A-F0C2-4FB0-A221-379CD3D6C33C}"/>
    <dgm:cxn modelId="{CB9029A0-8324-4567-9D25-8C3CC1DDFE98}" srcId="{3114EDAC-BF64-49C9-9B6C-B51AC5446D50}" destId="{45826393-09D2-4F0E-88E4-F6BF2876269E}" srcOrd="4" destOrd="0" parTransId="{2195CAAC-76A6-4237-831B-BC19B6381623}" sibTransId="{FE094625-3365-494F-9F17-20D609E528A5}"/>
    <dgm:cxn modelId="{072DD5B6-D5BF-BE4E-9B1A-40701135AC7B}" type="presOf" srcId="{97743E98-64D4-4CA2-BD80-D680DB4AAC14}" destId="{A110129D-6A0B-3149-8768-9787338922DD}" srcOrd="0" destOrd="0" presId="urn:microsoft.com/office/officeart/2008/layout/LinedList"/>
    <dgm:cxn modelId="{81370EB9-50DF-42A6-BDD8-E13B4628AE4A}" srcId="{3114EDAC-BF64-49C9-9B6C-B51AC5446D50}" destId="{C873FB37-A973-4885-9ABD-D2F3DB470258}" srcOrd="7" destOrd="0" parTransId="{361758D1-29B4-43A6-A338-A7A267892885}" sibTransId="{5F5CD6BA-EEA2-4F65-8313-CB5BBF61C011}"/>
    <dgm:cxn modelId="{D1C875BC-FDE0-7D40-8534-8072468FBB4B}" type="presOf" srcId="{20C9C176-4F6B-4043-8C4E-DEE29304A55D}" destId="{F1B422DD-740B-D547-A458-0AD0B68769D6}" srcOrd="0" destOrd="0" presId="urn:microsoft.com/office/officeart/2008/layout/LinedList"/>
    <dgm:cxn modelId="{F09689DD-8545-467F-9169-1A669FDF1CB4}" srcId="{3114EDAC-BF64-49C9-9B6C-B51AC5446D50}" destId="{97743E98-64D4-4CA2-BD80-D680DB4AAC14}" srcOrd="10" destOrd="0" parTransId="{1D974446-8921-458D-84E7-4E69319B908A}" sibTransId="{19432248-C091-4D1C-8C51-18838BBEE028}"/>
    <dgm:cxn modelId="{BD23F1DD-6F49-45F1-996B-1A68C32ECC4B}" srcId="{3114EDAC-BF64-49C9-9B6C-B51AC5446D50}" destId="{55594232-8AB5-479E-8AAA-72C6C38E31ED}" srcOrd="8" destOrd="0" parTransId="{24B8E7A4-710A-4DD9-8A33-D114DC851AC3}" sibTransId="{253E04A1-CA81-43AD-B063-695E14241FCE}"/>
    <dgm:cxn modelId="{2FD6D6EC-5AA4-3548-99EB-01FCD1EFFB99}" type="presOf" srcId="{468371FA-0CE4-418F-9521-9AFFD7D6B1C0}" destId="{C8C1F15A-8F1D-B040-B920-0BACD93D3ECB}" srcOrd="0" destOrd="0" presId="urn:microsoft.com/office/officeart/2008/layout/LinedList"/>
    <dgm:cxn modelId="{25E5ABF8-5121-4D76-B268-0894C5669351}" srcId="{3114EDAC-BF64-49C9-9B6C-B51AC5446D50}" destId="{E5DF4E40-F5F6-484B-B835-BFD76316EBAB}" srcOrd="2" destOrd="0" parTransId="{79F64098-BF9D-4388-A1F9-F3C25A0FD833}" sibTransId="{844468F1-E1ED-4840-83B4-180D5831E9A4}"/>
    <dgm:cxn modelId="{E10F584E-71F3-3249-9CE0-E8EE8F476AB6}" type="presParOf" srcId="{42964250-3079-5042-8FEF-FBC566BB2C4C}" destId="{69D5EC85-AB2F-534F-94BC-5F2113DFDCCE}" srcOrd="0" destOrd="0" presId="urn:microsoft.com/office/officeart/2008/layout/LinedList"/>
    <dgm:cxn modelId="{A25D3C56-2CC2-C94B-AF85-255D37C5CEAA}" type="presParOf" srcId="{42964250-3079-5042-8FEF-FBC566BB2C4C}" destId="{E5178C60-0F40-1443-99B2-D2C6E8497940}" srcOrd="1" destOrd="0" presId="urn:microsoft.com/office/officeart/2008/layout/LinedList"/>
    <dgm:cxn modelId="{2C48554D-AC77-CE4B-B653-83AE5CA7BF85}" type="presParOf" srcId="{E5178C60-0F40-1443-99B2-D2C6E8497940}" destId="{F1B422DD-740B-D547-A458-0AD0B68769D6}" srcOrd="0" destOrd="0" presId="urn:microsoft.com/office/officeart/2008/layout/LinedList"/>
    <dgm:cxn modelId="{6E0DEBF9-DC45-5A4A-A9C6-8068575DA583}" type="presParOf" srcId="{E5178C60-0F40-1443-99B2-D2C6E8497940}" destId="{DCC5019A-F08D-9C4F-A05F-12A73F834574}" srcOrd="1" destOrd="0" presId="urn:microsoft.com/office/officeart/2008/layout/LinedList"/>
    <dgm:cxn modelId="{C0378FC2-1082-FD44-A2DB-22A476AE61EA}" type="presParOf" srcId="{42964250-3079-5042-8FEF-FBC566BB2C4C}" destId="{C61F5DB3-8894-FE43-B377-DCE0FCE9BCF0}" srcOrd="2" destOrd="0" presId="urn:microsoft.com/office/officeart/2008/layout/LinedList"/>
    <dgm:cxn modelId="{C59D7FE9-A650-DD40-A8FD-5F0AA788D54A}" type="presParOf" srcId="{42964250-3079-5042-8FEF-FBC566BB2C4C}" destId="{F995AB62-32A6-5D47-A04A-85FF46AEF42D}" srcOrd="3" destOrd="0" presId="urn:microsoft.com/office/officeart/2008/layout/LinedList"/>
    <dgm:cxn modelId="{73BEA2EA-2716-BC45-81B8-6F9F789B0B70}" type="presParOf" srcId="{F995AB62-32A6-5D47-A04A-85FF46AEF42D}" destId="{835FF338-279C-DC44-AB5D-8E4D9EB444CD}" srcOrd="0" destOrd="0" presId="urn:microsoft.com/office/officeart/2008/layout/LinedList"/>
    <dgm:cxn modelId="{EBB0ADD5-3D83-1A4B-9EFD-D79E831E0067}" type="presParOf" srcId="{F995AB62-32A6-5D47-A04A-85FF46AEF42D}" destId="{6E2F8A81-C19E-4D4C-8FC5-2021F97BE438}" srcOrd="1" destOrd="0" presId="urn:microsoft.com/office/officeart/2008/layout/LinedList"/>
    <dgm:cxn modelId="{8CCC9474-5C19-864E-AD09-F30EF7F0A258}" type="presParOf" srcId="{42964250-3079-5042-8FEF-FBC566BB2C4C}" destId="{ABCF763A-53C4-4246-AACB-2F1748E3486F}" srcOrd="4" destOrd="0" presId="urn:microsoft.com/office/officeart/2008/layout/LinedList"/>
    <dgm:cxn modelId="{331DF9D9-2EBB-DA4C-94F2-D0D7DDDD60FD}" type="presParOf" srcId="{42964250-3079-5042-8FEF-FBC566BB2C4C}" destId="{3B74E5B3-6D32-184D-A892-AAA1595ADC7F}" srcOrd="5" destOrd="0" presId="urn:microsoft.com/office/officeart/2008/layout/LinedList"/>
    <dgm:cxn modelId="{303FF88F-38A5-C344-AB8E-5FE8DDB9BD13}" type="presParOf" srcId="{3B74E5B3-6D32-184D-A892-AAA1595ADC7F}" destId="{7C63DA90-91B3-CE48-84F6-9CAB19FF2DCF}" srcOrd="0" destOrd="0" presId="urn:microsoft.com/office/officeart/2008/layout/LinedList"/>
    <dgm:cxn modelId="{44899266-CD34-6F4D-9236-A74A19F2CD6D}" type="presParOf" srcId="{3B74E5B3-6D32-184D-A892-AAA1595ADC7F}" destId="{E826C65F-42F8-BC4A-8996-ABDFE77FA391}" srcOrd="1" destOrd="0" presId="urn:microsoft.com/office/officeart/2008/layout/LinedList"/>
    <dgm:cxn modelId="{6B355162-54D9-534E-89C7-0B05E7EE1682}" type="presParOf" srcId="{42964250-3079-5042-8FEF-FBC566BB2C4C}" destId="{DE086C59-56CB-2940-8CEA-3EFD8CE34E5A}" srcOrd="6" destOrd="0" presId="urn:microsoft.com/office/officeart/2008/layout/LinedList"/>
    <dgm:cxn modelId="{2BC325AB-0B8C-D942-B70A-C94DF48319A7}" type="presParOf" srcId="{42964250-3079-5042-8FEF-FBC566BB2C4C}" destId="{0E3CD518-F3C4-7B4C-A4CE-F406A4FD69F4}" srcOrd="7" destOrd="0" presId="urn:microsoft.com/office/officeart/2008/layout/LinedList"/>
    <dgm:cxn modelId="{52F2E3E8-6379-C74D-BD79-F550AC7C0DF8}" type="presParOf" srcId="{0E3CD518-F3C4-7B4C-A4CE-F406A4FD69F4}" destId="{C8C1F15A-8F1D-B040-B920-0BACD93D3ECB}" srcOrd="0" destOrd="0" presId="urn:microsoft.com/office/officeart/2008/layout/LinedList"/>
    <dgm:cxn modelId="{B208F310-49F2-3749-BCC2-93A7982BBD71}" type="presParOf" srcId="{0E3CD518-F3C4-7B4C-A4CE-F406A4FD69F4}" destId="{908416FB-A020-D84C-BC64-15C7946B0EDB}" srcOrd="1" destOrd="0" presId="urn:microsoft.com/office/officeart/2008/layout/LinedList"/>
    <dgm:cxn modelId="{B88C08B5-763E-DE40-89DC-150EDE97A51F}" type="presParOf" srcId="{42964250-3079-5042-8FEF-FBC566BB2C4C}" destId="{B59A049B-9DBB-C947-8D02-07FBE016BF16}" srcOrd="8" destOrd="0" presId="urn:microsoft.com/office/officeart/2008/layout/LinedList"/>
    <dgm:cxn modelId="{C003A796-CBB3-274A-B870-3DDEE0CD137E}" type="presParOf" srcId="{42964250-3079-5042-8FEF-FBC566BB2C4C}" destId="{166EACE7-DA69-3A41-8675-4A1973B76DF2}" srcOrd="9" destOrd="0" presId="urn:microsoft.com/office/officeart/2008/layout/LinedList"/>
    <dgm:cxn modelId="{1B2E09A5-0CBF-7744-9F70-E82DECBFA284}" type="presParOf" srcId="{166EACE7-DA69-3A41-8675-4A1973B76DF2}" destId="{092CA503-32D3-4940-BC67-79B5DE914206}" srcOrd="0" destOrd="0" presId="urn:microsoft.com/office/officeart/2008/layout/LinedList"/>
    <dgm:cxn modelId="{6A4A048F-BAEB-744E-B425-7625C7EB1853}" type="presParOf" srcId="{166EACE7-DA69-3A41-8675-4A1973B76DF2}" destId="{DD09F249-5CFB-7C45-94F1-B8BBA7630F05}" srcOrd="1" destOrd="0" presId="urn:microsoft.com/office/officeart/2008/layout/LinedList"/>
    <dgm:cxn modelId="{E1A931C5-F734-194C-8E5B-07A8DC586D5E}" type="presParOf" srcId="{42964250-3079-5042-8FEF-FBC566BB2C4C}" destId="{0907CF50-E73B-4B49-BD05-CAF7CCE138F7}" srcOrd="10" destOrd="0" presId="urn:microsoft.com/office/officeart/2008/layout/LinedList"/>
    <dgm:cxn modelId="{DE564298-D830-F44C-AE4C-1F945C45B630}" type="presParOf" srcId="{42964250-3079-5042-8FEF-FBC566BB2C4C}" destId="{603DB5A3-08D8-B547-982D-48A35FC38D8C}" srcOrd="11" destOrd="0" presId="urn:microsoft.com/office/officeart/2008/layout/LinedList"/>
    <dgm:cxn modelId="{6599397E-7F78-4147-8C94-475B70A79446}" type="presParOf" srcId="{603DB5A3-08D8-B547-982D-48A35FC38D8C}" destId="{74DEDAE4-3128-B946-8442-1307353A5A13}" srcOrd="0" destOrd="0" presId="urn:microsoft.com/office/officeart/2008/layout/LinedList"/>
    <dgm:cxn modelId="{6C87E92D-8706-2147-92CA-70E1F6245A55}" type="presParOf" srcId="{603DB5A3-08D8-B547-982D-48A35FC38D8C}" destId="{859EECCC-B55B-F040-AF6F-6FB0C2CDA6FD}" srcOrd="1" destOrd="0" presId="urn:microsoft.com/office/officeart/2008/layout/LinedList"/>
    <dgm:cxn modelId="{F079F616-A5A0-D34D-B720-97013EA26B23}" type="presParOf" srcId="{42964250-3079-5042-8FEF-FBC566BB2C4C}" destId="{721B67A7-078E-F04E-98FC-48786AF280DA}" srcOrd="12" destOrd="0" presId="urn:microsoft.com/office/officeart/2008/layout/LinedList"/>
    <dgm:cxn modelId="{2E29DA1A-741D-2F4B-AF6B-7B51039C0197}" type="presParOf" srcId="{42964250-3079-5042-8FEF-FBC566BB2C4C}" destId="{558F9429-F160-BD44-82AC-18CA861CEA09}" srcOrd="13" destOrd="0" presId="urn:microsoft.com/office/officeart/2008/layout/LinedList"/>
    <dgm:cxn modelId="{2741F348-BF57-034B-9790-CA125FBABD56}" type="presParOf" srcId="{558F9429-F160-BD44-82AC-18CA861CEA09}" destId="{5BFA5ABB-9352-2342-929B-A729D859015D}" srcOrd="0" destOrd="0" presId="urn:microsoft.com/office/officeart/2008/layout/LinedList"/>
    <dgm:cxn modelId="{C4ACBB97-00B5-5940-8D67-9FE354273646}" type="presParOf" srcId="{558F9429-F160-BD44-82AC-18CA861CEA09}" destId="{E47E94FE-CF9B-9B42-944A-F3BD58F4E313}" srcOrd="1" destOrd="0" presId="urn:microsoft.com/office/officeart/2008/layout/LinedList"/>
    <dgm:cxn modelId="{E5BE40DC-CCF5-9D4A-809F-20F64E696376}" type="presParOf" srcId="{42964250-3079-5042-8FEF-FBC566BB2C4C}" destId="{DBF43A88-7C70-2649-9193-3059BBC1619B}" srcOrd="14" destOrd="0" presId="urn:microsoft.com/office/officeart/2008/layout/LinedList"/>
    <dgm:cxn modelId="{633F6AA4-BB3B-BC43-90A3-F3DA4D1715B8}" type="presParOf" srcId="{42964250-3079-5042-8FEF-FBC566BB2C4C}" destId="{6D98DCBF-F037-184E-87D3-31FCFFE12B73}" srcOrd="15" destOrd="0" presId="urn:microsoft.com/office/officeart/2008/layout/LinedList"/>
    <dgm:cxn modelId="{8E686383-E31B-C944-B733-85629581A7F0}" type="presParOf" srcId="{6D98DCBF-F037-184E-87D3-31FCFFE12B73}" destId="{4E365F5F-54C9-7143-A310-5F21D8BFE144}" srcOrd="0" destOrd="0" presId="urn:microsoft.com/office/officeart/2008/layout/LinedList"/>
    <dgm:cxn modelId="{5CE39B81-F0C3-8644-9409-03314AC910AD}" type="presParOf" srcId="{6D98DCBF-F037-184E-87D3-31FCFFE12B73}" destId="{D5FCA28B-ED6E-AE45-BABE-0006E70F059A}" srcOrd="1" destOrd="0" presId="urn:microsoft.com/office/officeart/2008/layout/LinedList"/>
    <dgm:cxn modelId="{A17A14C4-81F1-3842-A078-7989059F6389}" type="presParOf" srcId="{42964250-3079-5042-8FEF-FBC566BB2C4C}" destId="{7366B9F4-EAA0-7B41-8C9C-63B52F702CF9}" srcOrd="16" destOrd="0" presId="urn:microsoft.com/office/officeart/2008/layout/LinedList"/>
    <dgm:cxn modelId="{777E3D78-D17F-1F45-94E1-3764BD2B759F}" type="presParOf" srcId="{42964250-3079-5042-8FEF-FBC566BB2C4C}" destId="{2C7255E9-5214-104B-BF5A-92AA0939E4B8}" srcOrd="17" destOrd="0" presId="urn:microsoft.com/office/officeart/2008/layout/LinedList"/>
    <dgm:cxn modelId="{3E56CAF0-07B8-A547-915C-6E9B4A50E4F9}" type="presParOf" srcId="{2C7255E9-5214-104B-BF5A-92AA0939E4B8}" destId="{DCD333A2-D211-BE43-8701-BB53CC7BD669}" srcOrd="0" destOrd="0" presId="urn:microsoft.com/office/officeart/2008/layout/LinedList"/>
    <dgm:cxn modelId="{48460B7D-3428-284D-A2A7-7ACDFF898F1D}" type="presParOf" srcId="{2C7255E9-5214-104B-BF5A-92AA0939E4B8}" destId="{1CB5017A-9509-2E49-A091-A35B4A72A64A}" srcOrd="1" destOrd="0" presId="urn:microsoft.com/office/officeart/2008/layout/LinedList"/>
    <dgm:cxn modelId="{00184404-230A-9647-81C7-0AF6DEF4F8C8}" type="presParOf" srcId="{42964250-3079-5042-8FEF-FBC566BB2C4C}" destId="{C74B95DC-41EB-CD47-9775-FA5782E1B2FA}" srcOrd="18" destOrd="0" presId="urn:microsoft.com/office/officeart/2008/layout/LinedList"/>
    <dgm:cxn modelId="{589DA663-07A3-0346-99EE-3F2597DE17C2}" type="presParOf" srcId="{42964250-3079-5042-8FEF-FBC566BB2C4C}" destId="{E93A8A32-726C-4C4E-BF54-38DD6E5CB171}" srcOrd="19" destOrd="0" presId="urn:microsoft.com/office/officeart/2008/layout/LinedList"/>
    <dgm:cxn modelId="{11A39C4F-5DC2-1942-88FD-7CCB1A0D693F}" type="presParOf" srcId="{E93A8A32-726C-4C4E-BF54-38DD6E5CB171}" destId="{4D632646-2F9B-9149-9D45-81E9353C17E3}" srcOrd="0" destOrd="0" presId="urn:microsoft.com/office/officeart/2008/layout/LinedList"/>
    <dgm:cxn modelId="{9A5C1F8C-2365-E448-A10E-0829AEE36193}" type="presParOf" srcId="{E93A8A32-726C-4C4E-BF54-38DD6E5CB171}" destId="{2C5EAB37-BBEA-9843-91F2-C3C754191853}" srcOrd="1" destOrd="0" presId="urn:microsoft.com/office/officeart/2008/layout/LinedList"/>
    <dgm:cxn modelId="{737F2AE3-A569-D34E-904C-293BBE59792A}" type="presParOf" srcId="{42964250-3079-5042-8FEF-FBC566BB2C4C}" destId="{691D4792-64A7-B54F-A572-586DDE291DE9}" srcOrd="20" destOrd="0" presId="urn:microsoft.com/office/officeart/2008/layout/LinedList"/>
    <dgm:cxn modelId="{0AC9B892-3152-AF44-992F-4BD3FA371FB4}" type="presParOf" srcId="{42964250-3079-5042-8FEF-FBC566BB2C4C}" destId="{E32EDF3D-9CDE-B741-B5ED-2CEBF0CA88BB}" srcOrd="21" destOrd="0" presId="urn:microsoft.com/office/officeart/2008/layout/LinedList"/>
    <dgm:cxn modelId="{DFDB15D8-D79A-4E41-8219-48B0916E4AF3}" type="presParOf" srcId="{E32EDF3D-9CDE-B741-B5ED-2CEBF0CA88BB}" destId="{A110129D-6A0B-3149-8768-9787338922DD}" srcOrd="0" destOrd="0" presId="urn:microsoft.com/office/officeart/2008/layout/LinedList"/>
    <dgm:cxn modelId="{138435B9-75A7-9241-B025-59174391FEE1}" type="presParOf" srcId="{E32EDF3D-9CDE-B741-B5ED-2CEBF0CA88BB}" destId="{334AECC3-455A-2741-B346-47FCAED3D6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5779B-E914-4957-A96A-43215615FB39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82E17B4-3BC6-4997-BE59-EA456E92E884}">
      <dgm:prSet/>
      <dgm:spPr/>
      <dgm:t>
        <a:bodyPr/>
        <a:lstStyle/>
        <a:p>
          <a:r>
            <a:rPr lang="en-US"/>
            <a:t>- Mortality is significantly higher (over 15% on average) for individuals aged 70 and above.</a:t>
          </a:r>
        </a:p>
      </dgm:t>
    </dgm:pt>
    <dgm:pt modelId="{CBD36C30-2769-495D-838C-6B84EEC151D8}" type="parTrans" cxnId="{131DDC72-D90C-466D-8CE4-392850636252}">
      <dgm:prSet/>
      <dgm:spPr/>
      <dgm:t>
        <a:bodyPr/>
        <a:lstStyle/>
        <a:p>
          <a:endParaRPr lang="en-US"/>
        </a:p>
      </dgm:t>
    </dgm:pt>
    <dgm:pt modelId="{199FA46D-1B11-45B0-896B-EAC17DE5EFC6}" type="sibTrans" cxnId="{131DDC72-D90C-466D-8CE4-392850636252}">
      <dgm:prSet/>
      <dgm:spPr/>
      <dgm:t>
        <a:bodyPr/>
        <a:lstStyle/>
        <a:p>
          <a:endParaRPr lang="en-US"/>
        </a:p>
      </dgm:t>
    </dgm:pt>
    <dgm:pt modelId="{AA71CD42-5DAF-45E2-BECB-70C12EBC9C07}">
      <dgm:prSet/>
      <dgm:spPr/>
      <dgm:t>
        <a:bodyPr/>
        <a:lstStyle/>
        <a:p>
          <a:r>
            <a:rPr lang="en-US"/>
            <a:t>- Interestingly, mortality is lower for individuals aged 50-70 compared to those aged 40-50.</a:t>
          </a:r>
        </a:p>
      </dgm:t>
    </dgm:pt>
    <dgm:pt modelId="{BA615DCB-CB8B-464D-B83C-5344E9AFC4BE}" type="parTrans" cxnId="{EB6A1AA2-7AAA-4654-8CB3-51134BD9B3B2}">
      <dgm:prSet/>
      <dgm:spPr/>
      <dgm:t>
        <a:bodyPr/>
        <a:lstStyle/>
        <a:p>
          <a:endParaRPr lang="en-US"/>
        </a:p>
      </dgm:t>
    </dgm:pt>
    <dgm:pt modelId="{5EA60C1F-EBA8-4AD3-BDB5-3B50EC7C87E0}" type="sibTrans" cxnId="{EB6A1AA2-7AAA-4654-8CB3-51134BD9B3B2}">
      <dgm:prSet/>
      <dgm:spPr/>
      <dgm:t>
        <a:bodyPr/>
        <a:lstStyle/>
        <a:p>
          <a:endParaRPr lang="en-US"/>
        </a:p>
      </dgm:t>
    </dgm:pt>
    <dgm:pt modelId="{FF26A9CE-43E6-47B0-90A6-7F8A10079092}">
      <dgm:prSet/>
      <dgm:spPr/>
      <dgm:t>
        <a:bodyPr/>
        <a:lstStyle/>
        <a:p>
          <a:r>
            <a:rPr lang="en-US"/>
            <a:t>- There's no significant association between age group and mortality based on statistical analysis.</a:t>
          </a:r>
        </a:p>
      </dgm:t>
    </dgm:pt>
    <dgm:pt modelId="{166B1606-3705-446A-A5BD-6F827CE4915C}" type="parTrans" cxnId="{B3CC6A9B-EE93-412A-B889-F9C70BB728C6}">
      <dgm:prSet/>
      <dgm:spPr/>
      <dgm:t>
        <a:bodyPr/>
        <a:lstStyle/>
        <a:p>
          <a:endParaRPr lang="en-US"/>
        </a:p>
      </dgm:t>
    </dgm:pt>
    <dgm:pt modelId="{B9EF4F90-1E88-40B5-A99A-78772C3C3F07}" type="sibTrans" cxnId="{B3CC6A9B-EE93-412A-B889-F9C70BB728C6}">
      <dgm:prSet/>
      <dgm:spPr/>
      <dgm:t>
        <a:bodyPr/>
        <a:lstStyle/>
        <a:p>
          <a:endParaRPr lang="en-US"/>
        </a:p>
      </dgm:t>
    </dgm:pt>
    <dgm:pt modelId="{6D03EE93-B789-4C50-AD9B-CC978AA75B20}">
      <dgm:prSet/>
      <dgm:spPr/>
      <dgm:t>
        <a:bodyPr/>
        <a:lstStyle/>
        <a:p>
          <a:r>
            <a:rPr lang="en-US" dirty="0"/>
            <a:t>- However, there's a significant difference in the mean age between survivors and deceased patients.</a:t>
          </a:r>
        </a:p>
      </dgm:t>
    </dgm:pt>
    <dgm:pt modelId="{10FACD4F-45CA-4ED2-A261-E7C56DD17F31}" type="parTrans" cxnId="{F52A00F4-A128-4193-854A-A8DC8985EB33}">
      <dgm:prSet/>
      <dgm:spPr/>
      <dgm:t>
        <a:bodyPr/>
        <a:lstStyle/>
        <a:p>
          <a:endParaRPr lang="en-US"/>
        </a:p>
      </dgm:t>
    </dgm:pt>
    <dgm:pt modelId="{29ED7B47-995A-40D4-B8FA-1224F1FE46AF}" type="sibTrans" cxnId="{F52A00F4-A128-4193-854A-A8DC8985EB33}">
      <dgm:prSet/>
      <dgm:spPr/>
      <dgm:t>
        <a:bodyPr/>
        <a:lstStyle/>
        <a:p>
          <a:endParaRPr lang="en-US"/>
        </a:p>
      </dgm:t>
    </dgm:pt>
    <dgm:pt modelId="{31DC0F10-AC33-574A-8E99-BB2946A50E00}" type="pres">
      <dgm:prSet presAssocID="{83D5779B-E914-4957-A96A-43215615FB39}" presName="vert0" presStyleCnt="0">
        <dgm:presLayoutVars>
          <dgm:dir/>
          <dgm:animOne val="branch"/>
          <dgm:animLvl val="lvl"/>
        </dgm:presLayoutVars>
      </dgm:prSet>
      <dgm:spPr/>
    </dgm:pt>
    <dgm:pt modelId="{50585062-B3E9-A04A-9B6C-AB2845DD28ED}" type="pres">
      <dgm:prSet presAssocID="{D82E17B4-3BC6-4997-BE59-EA456E92E884}" presName="thickLine" presStyleLbl="alignNode1" presStyleIdx="0" presStyleCnt="4"/>
      <dgm:spPr/>
    </dgm:pt>
    <dgm:pt modelId="{25854872-DB31-DC48-84A8-9327F84366FD}" type="pres">
      <dgm:prSet presAssocID="{D82E17B4-3BC6-4997-BE59-EA456E92E884}" presName="horz1" presStyleCnt="0"/>
      <dgm:spPr/>
    </dgm:pt>
    <dgm:pt modelId="{EF1CE63B-8453-004D-9449-DCD016D13AB4}" type="pres">
      <dgm:prSet presAssocID="{D82E17B4-3BC6-4997-BE59-EA456E92E884}" presName="tx1" presStyleLbl="revTx" presStyleIdx="0" presStyleCnt="4"/>
      <dgm:spPr/>
    </dgm:pt>
    <dgm:pt modelId="{2D03B66C-DC48-7548-83B6-75CD66BCC8AF}" type="pres">
      <dgm:prSet presAssocID="{D82E17B4-3BC6-4997-BE59-EA456E92E884}" presName="vert1" presStyleCnt="0"/>
      <dgm:spPr/>
    </dgm:pt>
    <dgm:pt modelId="{6B49A5D4-91A9-0241-BAF1-07D5D4CF3FF3}" type="pres">
      <dgm:prSet presAssocID="{AA71CD42-5DAF-45E2-BECB-70C12EBC9C07}" presName="thickLine" presStyleLbl="alignNode1" presStyleIdx="1" presStyleCnt="4"/>
      <dgm:spPr/>
    </dgm:pt>
    <dgm:pt modelId="{F603B05B-2981-B84C-983F-9FBF1CA4D6FD}" type="pres">
      <dgm:prSet presAssocID="{AA71CD42-5DAF-45E2-BECB-70C12EBC9C07}" presName="horz1" presStyleCnt="0"/>
      <dgm:spPr/>
    </dgm:pt>
    <dgm:pt modelId="{5252FCFF-B228-464D-8749-833EAEC1EF12}" type="pres">
      <dgm:prSet presAssocID="{AA71CD42-5DAF-45E2-BECB-70C12EBC9C07}" presName="tx1" presStyleLbl="revTx" presStyleIdx="1" presStyleCnt="4"/>
      <dgm:spPr/>
    </dgm:pt>
    <dgm:pt modelId="{1CD1EB7A-335D-3846-A22E-D11135706F95}" type="pres">
      <dgm:prSet presAssocID="{AA71CD42-5DAF-45E2-BECB-70C12EBC9C07}" presName="vert1" presStyleCnt="0"/>
      <dgm:spPr/>
    </dgm:pt>
    <dgm:pt modelId="{9A228C64-ADF2-C144-9403-8762A653AE2C}" type="pres">
      <dgm:prSet presAssocID="{FF26A9CE-43E6-47B0-90A6-7F8A10079092}" presName="thickLine" presStyleLbl="alignNode1" presStyleIdx="2" presStyleCnt="4"/>
      <dgm:spPr/>
    </dgm:pt>
    <dgm:pt modelId="{4EB44B65-818D-4A4F-9EB5-5C61BD1F2B86}" type="pres">
      <dgm:prSet presAssocID="{FF26A9CE-43E6-47B0-90A6-7F8A10079092}" presName="horz1" presStyleCnt="0"/>
      <dgm:spPr/>
    </dgm:pt>
    <dgm:pt modelId="{EF39450E-C0B9-7B4A-9104-F62DB95CC5DC}" type="pres">
      <dgm:prSet presAssocID="{FF26A9CE-43E6-47B0-90A6-7F8A10079092}" presName="tx1" presStyleLbl="revTx" presStyleIdx="2" presStyleCnt="4"/>
      <dgm:spPr/>
    </dgm:pt>
    <dgm:pt modelId="{257F317B-68B6-2E49-B848-30D3951AAC49}" type="pres">
      <dgm:prSet presAssocID="{FF26A9CE-43E6-47B0-90A6-7F8A10079092}" presName="vert1" presStyleCnt="0"/>
      <dgm:spPr/>
    </dgm:pt>
    <dgm:pt modelId="{C8DCF9AD-FE32-5E48-B74D-889F04F5FA57}" type="pres">
      <dgm:prSet presAssocID="{6D03EE93-B789-4C50-AD9B-CC978AA75B20}" presName="thickLine" presStyleLbl="alignNode1" presStyleIdx="3" presStyleCnt="4"/>
      <dgm:spPr/>
    </dgm:pt>
    <dgm:pt modelId="{4DEDA209-E0C5-C442-8786-944B5306966C}" type="pres">
      <dgm:prSet presAssocID="{6D03EE93-B789-4C50-AD9B-CC978AA75B20}" presName="horz1" presStyleCnt="0"/>
      <dgm:spPr/>
    </dgm:pt>
    <dgm:pt modelId="{9F2AF3BF-17CF-824C-A1DF-CF4C445F450B}" type="pres">
      <dgm:prSet presAssocID="{6D03EE93-B789-4C50-AD9B-CC978AA75B20}" presName="tx1" presStyleLbl="revTx" presStyleIdx="3" presStyleCnt="4"/>
      <dgm:spPr/>
    </dgm:pt>
    <dgm:pt modelId="{821AF932-F3F3-3846-8690-1B8490F53FAB}" type="pres">
      <dgm:prSet presAssocID="{6D03EE93-B789-4C50-AD9B-CC978AA75B20}" presName="vert1" presStyleCnt="0"/>
      <dgm:spPr/>
    </dgm:pt>
  </dgm:ptLst>
  <dgm:cxnLst>
    <dgm:cxn modelId="{7E537D45-01B4-C944-91D4-CA69C098F5E6}" type="presOf" srcId="{D82E17B4-3BC6-4997-BE59-EA456E92E884}" destId="{EF1CE63B-8453-004D-9449-DCD016D13AB4}" srcOrd="0" destOrd="0" presId="urn:microsoft.com/office/officeart/2008/layout/LinedList"/>
    <dgm:cxn modelId="{131DDC72-D90C-466D-8CE4-392850636252}" srcId="{83D5779B-E914-4957-A96A-43215615FB39}" destId="{D82E17B4-3BC6-4997-BE59-EA456E92E884}" srcOrd="0" destOrd="0" parTransId="{CBD36C30-2769-495D-838C-6B84EEC151D8}" sibTransId="{199FA46D-1B11-45B0-896B-EAC17DE5EFC6}"/>
    <dgm:cxn modelId="{58F6887D-1D9A-CB48-878C-27CB3273C4B5}" type="presOf" srcId="{AA71CD42-5DAF-45E2-BECB-70C12EBC9C07}" destId="{5252FCFF-B228-464D-8749-833EAEC1EF12}" srcOrd="0" destOrd="0" presId="urn:microsoft.com/office/officeart/2008/layout/LinedList"/>
    <dgm:cxn modelId="{B3CC6A9B-EE93-412A-B889-F9C70BB728C6}" srcId="{83D5779B-E914-4957-A96A-43215615FB39}" destId="{FF26A9CE-43E6-47B0-90A6-7F8A10079092}" srcOrd="2" destOrd="0" parTransId="{166B1606-3705-446A-A5BD-6F827CE4915C}" sibTransId="{B9EF4F90-1E88-40B5-A99A-78772C3C3F07}"/>
    <dgm:cxn modelId="{606A03A0-8022-A242-9028-49C89BE5CF8F}" type="presOf" srcId="{6D03EE93-B789-4C50-AD9B-CC978AA75B20}" destId="{9F2AF3BF-17CF-824C-A1DF-CF4C445F450B}" srcOrd="0" destOrd="0" presId="urn:microsoft.com/office/officeart/2008/layout/LinedList"/>
    <dgm:cxn modelId="{EB6A1AA2-7AAA-4654-8CB3-51134BD9B3B2}" srcId="{83D5779B-E914-4957-A96A-43215615FB39}" destId="{AA71CD42-5DAF-45E2-BECB-70C12EBC9C07}" srcOrd="1" destOrd="0" parTransId="{BA615DCB-CB8B-464D-B83C-5344E9AFC4BE}" sibTransId="{5EA60C1F-EBA8-4AD3-BDB5-3B50EC7C87E0}"/>
    <dgm:cxn modelId="{AC7B23CE-1523-2648-B4B1-735763D1E172}" type="presOf" srcId="{83D5779B-E914-4957-A96A-43215615FB39}" destId="{31DC0F10-AC33-574A-8E99-BB2946A50E00}" srcOrd="0" destOrd="0" presId="urn:microsoft.com/office/officeart/2008/layout/LinedList"/>
    <dgm:cxn modelId="{992B27E4-05EA-D643-AE38-95AE39B9FAA0}" type="presOf" srcId="{FF26A9CE-43E6-47B0-90A6-7F8A10079092}" destId="{EF39450E-C0B9-7B4A-9104-F62DB95CC5DC}" srcOrd="0" destOrd="0" presId="urn:microsoft.com/office/officeart/2008/layout/LinedList"/>
    <dgm:cxn modelId="{F52A00F4-A128-4193-854A-A8DC8985EB33}" srcId="{83D5779B-E914-4957-A96A-43215615FB39}" destId="{6D03EE93-B789-4C50-AD9B-CC978AA75B20}" srcOrd="3" destOrd="0" parTransId="{10FACD4F-45CA-4ED2-A261-E7C56DD17F31}" sibTransId="{29ED7B47-995A-40D4-B8FA-1224F1FE46AF}"/>
    <dgm:cxn modelId="{5E5830D7-963A-B842-8C48-58A1E191710F}" type="presParOf" srcId="{31DC0F10-AC33-574A-8E99-BB2946A50E00}" destId="{50585062-B3E9-A04A-9B6C-AB2845DD28ED}" srcOrd="0" destOrd="0" presId="urn:microsoft.com/office/officeart/2008/layout/LinedList"/>
    <dgm:cxn modelId="{CC1917B0-C676-FA4B-8A3E-B757B1495F64}" type="presParOf" srcId="{31DC0F10-AC33-574A-8E99-BB2946A50E00}" destId="{25854872-DB31-DC48-84A8-9327F84366FD}" srcOrd="1" destOrd="0" presId="urn:microsoft.com/office/officeart/2008/layout/LinedList"/>
    <dgm:cxn modelId="{2B4D1F5D-7FEF-6C46-AA70-CF35FC6E356D}" type="presParOf" srcId="{25854872-DB31-DC48-84A8-9327F84366FD}" destId="{EF1CE63B-8453-004D-9449-DCD016D13AB4}" srcOrd="0" destOrd="0" presId="urn:microsoft.com/office/officeart/2008/layout/LinedList"/>
    <dgm:cxn modelId="{04E2B04B-1B45-374B-85E7-9118FBBDAB5B}" type="presParOf" srcId="{25854872-DB31-DC48-84A8-9327F84366FD}" destId="{2D03B66C-DC48-7548-83B6-75CD66BCC8AF}" srcOrd="1" destOrd="0" presId="urn:microsoft.com/office/officeart/2008/layout/LinedList"/>
    <dgm:cxn modelId="{A039417C-DFF5-634D-B085-50A7021A3B22}" type="presParOf" srcId="{31DC0F10-AC33-574A-8E99-BB2946A50E00}" destId="{6B49A5D4-91A9-0241-BAF1-07D5D4CF3FF3}" srcOrd="2" destOrd="0" presId="urn:microsoft.com/office/officeart/2008/layout/LinedList"/>
    <dgm:cxn modelId="{DB6648AA-69D6-B940-9333-95C1F2EECCCC}" type="presParOf" srcId="{31DC0F10-AC33-574A-8E99-BB2946A50E00}" destId="{F603B05B-2981-B84C-983F-9FBF1CA4D6FD}" srcOrd="3" destOrd="0" presId="urn:microsoft.com/office/officeart/2008/layout/LinedList"/>
    <dgm:cxn modelId="{17B29426-B6A7-5D45-B1A0-17106074BCEA}" type="presParOf" srcId="{F603B05B-2981-B84C-983F-9FBF1CA4D6FD}" destId="{5252FCFF-B228-464D-8749-833EAEC1EF12}" srcOrd="0" destOrd="0" presId="urn:microsoft.com/office/officeart/2008/layout/LinedList"/>
    <dgm:cxn modelId="{D394AB82-AF7D-584B-B324-5DD5CA309BA8}" type="presParOf" srcId="{F603B05B-2981-B84C-983F-9FBF1CA4D6FD}" destId="{1CD1EB7A-335D-3846-A22E-D11135706F95}" srcOrd="1" destOrd="0" presId="urn:microsoft.com/office/officeart/2008/layout/LinedList"/>
    <dgm:cxn modelId="{BD58DEB5-99AA-B449-8466-41476F148DD3}" type="presParOf" srcId="{31DC0F10-AC33-574A-8E99-BB2946A50E00}" destId="{9A228C64-ADF2-C144-9403-8762A653AE2C}" srcOrd="4" destOrd="0" presId="urn:microsoft.com/office/officeart/2008/layout/LinedList"/>
    <dgm:cxn modelId="{D327F9D4-2B82-EA40-9506-88F1E9088B1A}" type="presParOf" srcId="{31DC0F10-AC33-574A-8E99-BB2946A50E00}" destId="{4EB44B65-818D-4A4F-9EB5-5C61BD1F2B86}" srcOrd="5" destOrd="0" presId="urn:microsoft.com/office/officeart/2008/layout/LinedList"/>
    <dgm:cxn modelId="{F72F4D3B-1665-1942-8026-E7F12A6E1367}" type="presParOf" srcId="{4EB44B65-818D-4A4F-9EB5-5C61BD1F2B86}" destId="{EF39450E-C0B9-7B4A-9104-F62DB95CC5DC}" srcOrd="0" destOrd="0" presId="urn:microsoft.com/office/officeart/2008/layout/LinedList"/>
    <dgm:cxn modelId="{73091A1C-0783-1D4A-884F-7088784B24AB}" type="presParOf" srcId="{4EB44B65-818D-4A4F-9EB5-5C61BD1F2B86}" destId="{257F317B-68B6-2E49-B848-30D3951AAC49}" srcOrd="1" destOrd="0" presId="urn:microsoft.com/office/officeart/2008/layout/LinedList"/>
    <dgm:cxn modelId="{35B3BEFA-BA91-AE4B-ADC8-D504ED303F01}" type="presParOf" srcId="{31DC0F10-AC33-574A-8E99-BB2946A50E00}" destId="{C8DCF9AD-FE32-5E48-B74D-889F04F5FA57}" srcOrd="6" destOrd="0" presId="urn:microsoft.com/office/officeart/2008/layout/LinedList"/>
    <dgm:cxn modelId="{CAB65AFA-8E77-C845-BCA1-6ED43D962E49}" type="presParOf" srcId="{31DC0F10-AC33-574A-8E99-BB2946A50E00}" destId="{4DEDA209-E0C5-C442-8786-944B5306966C}" srcOrd="7" destOrd="0" presId="urn:microsoft.com/office/officeart/2008/layout/LinedList"/>
    <dgm:cxn modelId="{3EDB2E1C-1A1B-CD4E-9030-B7E3B7C8EFA3}" type="presParOf" srcId="{4DEDA209-E0C5-C442-8786-944B5306966C}" destId="{9F2AF3BF-17CF-824C-A1DF-CF4C445F450B}" srcOrd="0" destOrd="0" presId="urn:microsoft.com/office/officeart/2008/layout/LinedList"/>
    <dgm:cxn modelId="{ECC6AFC5-4AB8-AE4D-83BB-1E402EC7D5D6}" type="presParOf" srcId="{4DEDA209-E0C5-C442-8786-944B5306966C}" destId="{821AF932-F3F3-3846-8690-1B8490F53F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5EC85-AB2F-534F-94BC-5F2113DFDCCE}">
      <dsp:nvSpPr>
        <dsp:cNvPr id="0" name=""/>
        <dsp:cNvSpPr/>
      </dsp:nvSpPr>
      <dsp:spPr>
        <a:xfrm>
          <a:off x="0" y="183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422DD-740B-D547-A458-0AD0B68769D6}">
      <dsp:nvSpPr>
        <dsp:cNvPr id="0" name=""/>
        <dsp:cNvSpPr/>
      </dsp:nvSpPr>
      <dsp:spPr>
        <a:xfrm>
          <a:off x="0" y="1836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Patient Demographics</a:t>
          </a:r>
          <a:r>
            <a:rPr lang="en-IN" sz="1400" kern="1200"/>
            <a:t>:</a:t>
          </a:r>
          <a:endParaRPr lang="en-US" sz="1400" kern="1200"/>
        </a:p>
      </dsp:txBody>
      <dsp:txXfrm>
        <a:off x="0" y="1836"/>
        <a:ext cx="10515600" cy="341528"/>
      </dsp:txXfrm>
    </dsp:sp>
    <dsp:sp modelId="{C61F5DB3-8894-FE43-B377-DCE0FCE9BCF0}">
      <dsp:nvSpPr>
        <dsp:cNvPr id="0" name=""/>
        <dsp:cNvSpPr/>
      </dsp:nvSpPr>
      <dsp:spPr>
        <a:xfrm>
          <a:off x="0" y="34336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FF338-279C-DC44-AB5D-8E4D9EB444CD}">
      <dsp:nvSpPr>
        <dsp:cNvPr id="0" name=""/>
        <dsp:cNvSpPr/>
      </dsp:nvSpPr>
      <dsp:spPr>
        <a:xfrm>
          <a:off x="0" y="343364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Age: The patient population ranges from 19 to 99 years old, with a mean age of 74. Half of the patients are under 77 years old.</a:t>
          </a:r>
          <a:endParaRPr lang="en-US" sz="1400" kern="1200"/>
        </a:p>
      </dsp:txBody>
      <dsp:txXfrm>
        <a:off x="0" y="343364"/>
        <a:ext cx="10515600" cy="341528"/>
      </dsp:txXfrm>
    </dsp:sp>
    <dsp:sp modelId="{ABCF763A-53C4-4246-AACB-2F1748E3486F}">
      <dsp:nvSpPr>
        <dsp:cNvPr id="0" name=""/>
        <dsp:cNvSpPr/>
      </dsp:nvSpPr>
      <dsp:spPr>
        <a:xfrm>
          <a:off x="0" y="68489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3DA90-91B3-CE48-84F6-9CAB19FF2DCF}">
      <dsp:nvSpPr>
        <dsp:cNvPr id="0" name=""/>
        <dsp:cNvSpPr/>
      </dsp:nvSpPr>
      <dsp:spPr>
        <a:xfrm>
          <a:off x="0" y="684893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Body Mass Index (BMI): BMI ranges from 13 to 104, with a mean of 30. Normal 18-24.</a:t>
          </a:r>
          <a:endParaRPr lang="en-US" sz="1400" kern="1200" dirty="0"/>
        </a:p>
      </dsp:txBody>
      <dsp:txXfrm>
        <a:off x="0" y="684893"/>
        <a:ext cx="10515600" cy="341528"/>
      </dsp:txXfrm>
    </dsp:sp>
    <dsp:sp modelId="{DE086C59-56CB-2940-8CEA-3EFD8CE34E5A}">
      <dsp:nvSpPr>
        <dsp:cNvPr id="0" name=""/>
        <dsp:cNvSpPr/>
      </dsp:nvSpPr>
      <dsp:spPr>
        <a:xfrm>
          <a:off x="0" y="102642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1F15A-8F1D-B040-B920-0BACD93D3ECB}">
      <dsp:nvSpPr>
        <dsp:cNvPr id="0" name=""/>
        <dsp:cNvSpPr/>
      </dsp:nvSpPr>
      <dsp:spPr>
        <a:xfrm>
          <a:off x="0" y="1026421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Cardiovascular Metrics</a:t>
          </a:r>
          <a:r>
            <a:rPr lang="en-IN" sz="1400" kern="1200"/>
            <a:t>:</a:t>
          </a:r>
          <a:endParaRPr lang="en-US" sz="1400" kern="1200"/>
        </a:p>
      </dsp:txBody>
      <dsp:txXfrm>
        <a:off x="0" y="1026421"/>
        <a:ext cx="10515600" cy="341528"/>
      </dsp:txXfrm>
    </dsp:sp>
    <dsp:sp modelId="{B59A049B-9DBB-C947-8D02-07FBE016BF16}">
      <dsp:nvSpPr>
        <dsp:cNvPr id="0" name=""/>
        <dsp:cNvSpPr/>
      </dsp:nvSpPr>
      <dsp:spPr>
        <a:xfrm>
          <a:off x="0" y="136794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CA503-32D3-4940-BC67-79B5DE914206}">
      <dsp:nvSpPr>
        <dsp:cNvPr id="0" name=""/>
        <dsp:cNvSpPr/>
      </dsp:nvSpPr>
      <dsp:spPr>
        <a:xfrm>
          <a:off x="0" y="1367949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Heart Rate: Ranges from 36 to 135, with a mean and median around 84.</a:t>
          </a:r>
          <a:endParaRPr lang="en-US" sz="1400" kern="1200"/>
        </a:p>
      </dsp:txBody>
      <dsp:txXfrm>
        <a:off x="0" y="1367949"/>
        <a:ext cx="10515600" cy="341528"/>
      </dsp:txXfrm>
    </dsp:sp>
    <dsp:sp modelId="{0907CF50-E73B-4B49-BD05-CAF7CCE138F7}">
      <dsp:nvSpPr>
        <dsp:cNvPr id="0" name=""/>
        <dsp:cNvSpPr/>
      </dsp:nvSpPr>
      <dsp:spPr>
        <a:xfrm>
          <a:off x="0" y="170947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EDAE4-3128-B946-8442-1307353A5A13}">
      <dsp:nvSpPr>
        <dsp:cNvPr id="0" name=""/>
        <dsp:cNvSpPr/>
      </dsp:nvSpPr>
      <dsp:spPr>
        <a:xfrm>
          <a:off x="0" y="1709478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Systolic Blood Pressure (SBP): Ranges from 75 to 203, with mean and median around 117, where normal is below 120 mmHg.</a:t>
          </a:r>
          <a:endParaRPr lang="en-US" sz="1400" kern="1200"/>
        </a:p>
      </dsp:txBody>
      <dsp:txXfrm>
        <a:off x="0" y="1709478"/>
        <a:ext cx="10515600" cy="341528"/>
      </dsp:txXfrm>
    </dsp:sp>
    <dsp:sp modelId="{721B67A7-078E-F04E-98FC-48786AF280DA}">
      <dsp:nvSpPr>
        <dsp:cNvPr id="0" name=""/>
        <dsp:cNvSpPr/>
      </dsp:nvSpPr>
      <dsp:spPr>
        <a:xfrm>
          <a:off x="0" y="205100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A5ABB-9352-2342-929B-A729D859015D}">
      <dsp:nvSpPr>
        <dsp:cNvPr id="0" name=""/>
        <dsp:cNvSpPr/>
      </dsp:nvSpPr>
      <dsp:spPr>
        <a:xfrm>
          <a:off x="0" y="2051006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Diastolic Blood Pressure (DBP): Ranges from 24 to 107, with mean and median around 59, where normal is below 80 mmHg.</a:t>
          </a:r>
          <a:endParaRPr lang="en-US" sz="1400" kern="1200"/>
        </a:p>
      </dsp:txBody>
      <dsp:txXfrm>
        <a:off x="0" y="2051006"/>
        <a:ext cx="10515600" cy="341528"/>
      </dsp:txXfrm>
    </dsp:sp>
    <dsp:sp modelId="{DBF43A88-7C70-2649-9193-3059BBC1619B}">
      <dsp:nvSpPr>
        <dsp:cNvPr id="0" name=""/>
        <dsp:cNvSpPr/>
      </dsp:nvSpPr>
      <dsp:spPr>
        <a:xfrm>
          <a:off x="0" y="239253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65F5F-54C9-7143-A310-5F21D8BFE144}">
      <dsp:nvSpPr>
        <dsp:cNvPr id="0" name=""/>
        <dsp:cNvSpPr/>
      </dsp:nvSpPr>
      <dsp:spPr>
        <a:xfrm>
          <a:off x="0" y="2392535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Respiratory Rate</a:t>
          </a:r>
          <a:r>
            <a:rPr lang="en-IN" sz="1400" kern="1200"/>
            <a:t>: Ranges from 11 to 40, with mean and median around 20.</a:t>
          </a:r>
          <a:endParaRPr lang="en-US" sz="1400" kern="1200"/>
        </a:p>
      </dsp:txBody>
      <dsp:txXfrm>
        <a:off x="0" y="2392535"/>
        <a:ext cx="10515600" cy="341528"/>
      </dsp:txXfrm>
    </dsp:sp>
    <dsp:sp modelId="{7366B9F4-EAA0-7B41-8C9C-63B52F702CF9}">
      <dsp:nvSpPr>
        <dsp:cNvPr id="0" name=""/>
        <dsp:cNvSpPr/>
      </dsp:nvSpPr>
      <dsp:spPr>
        <a:xfrm>
          <a:off x="0" y="273406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333A2-D211-BE43-8701-BB53CC7BD669}">
      <dsp:nvSpPr>
        <dsp:cNvPr id="0" name=""/>
        <dsp:cNvSpPr/>
      </dsp:nvSpPr>
      <dsp:spPr>
        <a:xfrm>
          <a:off x="0" y="2734063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Temperature</a:t>
          </a:r>
          <a:r>
            <a:rPr lang="en-IN" sz="1400" kern="1200"/>
            <a:t>: Ranges from 33°F to 39°F, with mean and median around 36°F, within the normal range of 36°F to 37°F.</a:t>
          </a:r>
          <a:endParaRPr lang="en-US" sz="1400" kern="1200"/>
        </a:p>
      </dsp:txBody>
      <dsp:txXfrm>
        <a:off x="0" y="2734063"/>
        <a:ext cx="10515600" cy="341528"/>
      </dsp:txXfrm>
    </dsp:sp>
    <dsp:sp modelId="{C74B95DC-41EB-CD47-9775-FA5782E1B2FA}">
      <dsp:nvSpPr>
        <dsp:cNvPr id="0" name=""/>
        <dsp:cNvSpPr/>
      </dsp:nvSpPr>
      <dsp:spPr>
        <a:xfrm>
          <a:off x="0" y="307559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32646-2F9B-9149-9D45-81E9353C17E3}">
      <dsp:nvSpPr>
        <dsp:cNvPr id="0" name=""/>
        <dsp:cNvSpPr/>
      </dsp:nvSpPr>
      <dsp:spPr>
        <a:xfrm>
          <a:off x="0" y="3075591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Spo2</a:t>
          </a:r>
          <a:r>
            <a:rPr lang="en-IN" sz="1400" kern="1200"/>
            <a:t>:</a:t>
          </a:r>
          <a:endParaRPr lang="en-US" sz="1400" kern="1200"/>
        </a:p>
      </dsp:txBody>
      <dsp:txXfrm>
        <a:off x="0" y="3075591"/>
        <a:ext cx="10515600" cy="341528"/>
      </dsp:txXfrm>
    </dsp:sp>
    <dsp:sp modelId="{691D4792-64A7-B54F-A572-586DDE291DE9}">
      <dsp:nvSpPr>
        <dsp:cNvPr id="0" name=""/>
        <dsp:cNvSpPr/>
      </dsp:nvSpPr>
      <dsp:spPr>
        <a:xfrm>
          <a:off x="0" y="341712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0129D-6A0B-3149-8768-9787338922DD}">
      <dsp:nvSpPr>
        <dsp:cNvPr id="0" name=""/>
        <dsp:cNvSpPr/>
      </dsp:nvSpPr>
      <dsp:spPr>
        <a:xfrm>
          <a:off x="0" y="3417120"/>
          <a:ext cx="10515600" cy="34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Spo2 ranges from 75 to 100, with a median around 97. Below 90 is considered concerning.</a:t>
          </a:r>
          <a:endParaRPr lang="en-US" sz="1400" kern="1200"/>
        </a:p>
      </dsp:txBody>
      <dsp:txXfrm>
        <a:off x="0" y="3417120"/>
        <a:ext cx="10515600" cy="341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85062-B3E9-A04A-9B6C-AB2845DD28ED}">
      <dsp:nvSpPr>
        <dsp:cNvPr id="0" name=""/>
        <dsp:cNvSpPr/>
      </dsp:nvSpPr>
      <dsp:spPr>
        <a:xfrm>
          <a:off x="0" y="0"/>
          <a:ext cx="39881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CE63B-8453-004D-9449-DCD016D13AB4}">
      <dsp:nvSpPr>
        <dsp:cNvPr id="0" name=""/>
        <dsp:cNvSpPr/>
      </dsp:nvSpPr>
      <dsp:spPr>
        <a:xfrm>
          <a:off x="0" y="0"/>
          <a:ext cx="3988112" cy="78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Mortality is significantly higher (over 15% on average) for individuals aged 70 and above.</a:t>
          </a:r>
        </a:p>
      </dsp:txBody>
      <dsp:txXfrm>
        <a:off x="0" y="0"/>
        <a:ext cx="3988112" cy="789421"/>
      </dsp:txXfrm>
    </dsp:sp>
    <dsp:sp modelId="{6B49A5D4-91A9-0241-BAF1-07D5D4CF3FF3}">
      <dsp:nvSpPr>
        <dsp:cNvPr id="0" name=""/>
        <dsp:cNvSpPr/>
      </dsp:nvSpPr>
      <dsp:spPr>
        <a:xfrm>
          <a:off x="0" y="789421"/>
          <a:ext cx="39881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2FCFF-B228-464D-8749-833EAEC1EF12}">
      <dsp:nvSpPr>
        <dsp:cNvPr id="0" name=""/>
        <dsp:cNvSpPr/>
      </dsp:nvSpPr>
      <dsp:spPr>
        <a:xfrm>
          <a:off x="0" y="789421"/>
          <a:ext cx="3988112" cy="78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Interestingly, mortality is lower for individuals aged 50-70 compared to those aged 40-50.</a:t>
          </a:r>
        </a:p>
      </dsp:txBody>
      <dsp:txXfrm>
        <a:off x="0" y="789421"/>
        <a:ext cx="3988112" cy="789421"/>
      </dsp:txXfrm>
    </dsp:sp>
    <dsp:sp modelId="{9A228C64-ADF2-C144-9403-8762A653AE2C}">
      <dsp:nvSpPr>
        <dsp:cNvPr id="0" name=""/>
        <dsp:cNvSpPr/>
      </dsp:nvSpPr>
      <dsp:spPr>
        <a:xfrm>
          <a:off x="0" y="1578842"/>
          <a:ext cx="39881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39450E-C0B9-7B4A-9104-F62DB95CC5DC}">
      <dsp:nvSpPr>
        <dsp:cNvPr id="0" name=""/>
        <dsp:cNvSpPr/>
      </dsp:nvSpPr>
      <dsp:spPr>
        <a:xfrm>
          <a:off x="0" y="1578842"/>
          <a:ext cx="3988112" cy="78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There's no significant association between age group and mortality based on statistical analysis.</a:t>
          </a:r>
        </a:p>
      </dsp:txBody>
      <dsp:txXfrm>
        <a:off x="0" y="1578842"/>
        <a:ext cx="3988112" cy="789421"/>
      </dsp:txXfrm>
    </dsp:sp>
    <dsp:sp modelId="{C8DCF9AD-FE32-5E48-B74D-889F04F5FA57}">
      <dsp:nvSpPr>
        <dsp:cNvPr id="0" name=""/>
        <dsp:cNvSpPr/>
      </dsp:nvSpPr>
      <dsp:spPr>
        <a:xfrm>
          <a:off x="0" y="2368264"/>
          <a:ext cx="39881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AF3BF-17CF-824C-A1DF-CF4C445F450B}">
      <dsp:nvSpPr>
        <dsp:cNvPr id="0" name=""/>
        <dsp:cNvSpPr/>
      </dsp:nvSpPr>
      <dsp:spPr>
        <a:xfrm>
          <a:off x="0" y="2368264"/>
          <a:ext cx="3988112" cy="78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However, there's a significant difference in the mean age between survivors and deceased patients.</a:t>
          </a:r>
        </a:p>
      </dsp:txBody>
      <dsp:txXfrm>
        <a:off x="0" y="2368264"/>
        <a:ext cx="3988112" cy="789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4CBD0C7-F49F-521F-9EC6-2D1EA7A91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863" r="-1" b="7862"/>
          <a:stretch/>
        </p:blipFill>
        <p:spPr>
          <a:xfrm>
            <a:off x="20" y="223370"/>
            <a:ext cx="12188932" cy="6856614"/>
          </a:xfrm>
          <a:prstGeom prst="rect">
            <a:avLst/>
          </a:prstGeom>
        </p:spPr>
      </p:pic>
      <p:grpSp>
        <p:nvGrpSpPr>
          <p:cNvPr id="22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1ECABF-62E4-3DD7-5554-B43D4042B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Hospital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BC331-C7AB-8ECB-DF9C-825605B50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Death of patient in hospital</a:t>
            </a:r>
          </a:p>
        </p:txBody>
      </p:sp>
      <p:grpSp>
        <p:nvGrpSpPr>
          <p:cNvPr id="59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00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78"/>
    </mc:Choice>
    <mc:Fallback>
      <p:transition spd="slow" advTm="237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0DC113-C154-F3F5-0E6B-16CC2100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6287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1"/>
    </mc:Choice>
    <mc:Fallback>
      <p:transition spd="slow" advTm="17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E25A49-C24F-1C2D-C2B0-694CDC64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Why Should we care about hospital mortality?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15BC-C42E-14EF-DD2E-8A67B971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IN" sz="1100" b="1">
                <a:effectLst/>
              </a:rPr>
            </a:br>
            <a:r>
              <a:rPr lang="en-IN" sz="1100" b="1">
                <a:effectLst/>
              </a:rPr>
              <a:t>Patient Safety</a:t>
            </a:r>
            <a:r>
              <a:rPr lang="en-IN" sz="1100">
                <a:effectLst/>
              </a:rPr>
              <a:t>: Lowering hospital mortality rates indicates better patient care, reducing the risk of adverse events and medical errors that could lead to fatalities.</a:t>
            </a:r>
          </a:p>
          <a:p>
            <a:pPr>
              <a:lnSpc>
                <a:spcPct val="100000"/>
              </a:lnSpc>
            </a:pPr>
            <a:r>
              <a:rPr lang="en-IN" sz="1100" b="1">
                <a:effectLst/>
              </a:rPr>
              <a:t>Quality of Healthcare</a:t>
            </a:r>
            <a:r>
              <a:rPr lang="en-IN" sz="1100">
                <a:effectLst/>
              </a:rPr>
              <a:t>: Monitoring and improving hospital mortality rates reflect the overall effectiveness and excellence of healthcare services provided by hospitals.</a:t>
            </a:r>
          </a:p>
          <a:p>
            <a:pPr>
              <a:lnSpc>
                <a:spcPct val="100000"/>
              </a:lnSpc>
            </a:pPr>
            <a:r>
              <a:rPr lang="en-IN" sz="1100" b="1">
                <a:effectLst/>
              </a:rPr>
              <a:t>Public Trust</a:t>
            </a:r>
            <a:r>
              <a:rPr lang="en-IN" sz="1100">
                <a:effectLst/>
              </a:rPr>
              <a:t>: Decreasing hospital mortality rates enhances public trust in the healthcare system, assuring patients and their families of the reliability and competence of medical facilities.</a:t>
            </a:r>
          </a:p>
          <a:p>
            <a:pPr>
              <a:lnSpc>
                <a:spcPct val="100000"/>
              </a:lnSpc>
            </a:pPr>
            <a:r>
              <a:rPr lang="en-IN" sz="1100" b="1">
                <a:effectLst/>
              </a:rPr>
              <a:t>Economic Impact</a:t>
            </a:r>
            <a:r>
              <a:rPr lang="en-IN" sz="1100">
                <a:effectLst/>
              </a:rPr>
              <a:t>: By reducing hospital mortality, healthcare systems can potentially save significant costs associated with prolonged hospital stays, intensive treatments, and legal expenses related to medical malpractice.</a:t>
            </a:r>
          </a:p>
          <a:p>
            <a:pPr>
              <a:lnSpc>
                <a:spcPct val="100000"/>
              </a:lnSpc>
            </a:pPr>
            <a:r>
              <a:rPr lang="en-IN" sz="1100" b="1">
                <a:effectLst/>
              </a:rPr>
              <a:t>Health Outcomes</a:t>
            </a:r>
            <a:r>
              <a:rPr lang="en-IN" sz="1100">
                <a:effectLst/>
              </a:rPr>
              <a:t>: Lowering hospital mortality rates directly correlates with better health outcomes for patients, leading to increased life expectancy and improved quality of life for individuals and communities.</a:t>
            </a:r>
          </a:p>
          <a:p>
            <a:pPr>
              <a:lnSpc>
                <a:spcPct val="100000"/>
              </a:lnSpc>
            </a:pPr>
            <a:endParaRPr lang="en-US" sz="110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F17265E3-1801-6CB6-1A34-C608265AC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0" r="-1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36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"/>
    </mc:Choice>
    <mc:Fallback>
      <p:transition spd="slow" advTm="1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4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15" name="Freeform: Shape 91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6" name="Freeform: Shape 92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: Shape 93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: Shape 94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: Shape 95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: Shape 96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: Shape 97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: Shape 98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F33D2-4275-F525-FF1E-A0013DB7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Patient telemetry</a:t>
            </a:r>
          </a:p>
        </p:txBody>
      </p:sp>
      <p:grpSp>
        <p:nvGrpSpPr>
          <p:cNvPr id="1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2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24" name="Freeform: Shape 103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04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05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06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07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08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09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1" name="Freeform: Shape 102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519691-3A0B-DDF0-5D30-F8D994662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828674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65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"/>
    </mc:Choice>
    <mc:Fallback>
      <p:transition spd="slow" advTm="1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6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7" name="Freeform: Shape 4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8" name="Freeform: Shape 4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4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4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4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4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5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54C4D-DE1D-A9F0-436A-3041EBF2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Does BMI level effect mortality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3F3-FC22-C24E-B890-F92C7748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100"/>
          </a:p>
          <a:p>
            <a:pPr>
              <a:lnSpc>
                <a:spcPct val="100000"/>
              </a:lnSpc>
            </a:pPr>
            <a:r>
              <a:rPr lang="en-US" sz="1100"/>
              <a:t>  - Underweight patients have the highest mortality rate (around 20%), typically older (median age 83).</a:t>
            </a:r>
          </a:p>
          <a:p>
            <a:pPr>
              <a:lnSpc>
                <a:spcPct val="100000"/>
              </a:lnSpc>
            </a:pPr>
            <a:r>
              <a:rPr lang="en-US" sz="1100"/>
              <a:t>  - Healthy-weight and overweight patients have similar mortality rates (around 13%).</a:t>
            </a:r>
          </a:p>
          <a:p>
            <a:pPr>
              <a:lnSpc>
                <a:spcPct val="100000"/>
              </a:lnSpc>
            </a:pPr>
            <a:r>
              <a:rPr lang="en-US" sz="1100"/>
              <a:t>  - Surprisingly, obese patients have lower mortality rates (around 8%), with a median age of 70.</a:t>
            </a:r>
          </a:p>
          <a:p>
            <a:pPr>
              <a:lnSpc>
                <a:spcPct val="100000"/>
              </a:lnSpc>
            </a:pPr>
            <a:r>
              <a:rPr lang="en-US" sz="1100"/>
              <a:t>- Statistical analysis confirms BMI's significant impact on mortality (10% significance level), suggesting it as a meaningful predictor of mortality outcomes.</a:t>
            </a:r>
            <a:endParaRPr lang="en-US" sz="1100" dirty="0"/>
          </a:p>
        </p:txBody>
      </p:sp>
      <p:pic>
        <p:nvPicPr>
          <p:cNvPr id="5" name="Picture 4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086F8B9-0C6F-6573-73A6-9A90FCE3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951336"/>
            <a:ext cx="6387190" cy="4950073"/>
          </a:xfrm>
          <a:prstGeom prst="rect">
            <a:avLst/>
          </a:prstGeom>
        </p:spPr>
      </p:pic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5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5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5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6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5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12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350"/>
    </mc:Choice>
    <mc:Fallback>
      <p:transition spd="slow" advTm="1053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0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1" name="Freeform: Shape 1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2" name="Freeform: Shape 1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F8810E-F96C-1E6D-C538-56476F35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Does Age effect mortality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DF57A-01A2-066E-9F4B-54C1F457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031176"/>
            <a:ext cx="6387190" cy="4790393"/>
          </a:xfrm>
          <a:prstGeom prst="rect">
            <a:avLst/>
          </a:prstGeom>
        </p:spPr>
      </p:pic>
      <p:grpSp>
        <p:nvGrpSpPr>
          <p:cNvPr id="169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0" name="Freeform: Shape 1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1" name="Freeform: Shape 1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8" name="Freeform: Shape 1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4D7A82F7-7ED3-3402-B4A1-BE9C5400D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03012"/>
              </p:ext>
            </p:extLst>
          </p:nvPr>
        </p:nvGraphicFramePr>
        <p:xfrm>
          <a:off x="1185756" y="2955401"/>
          <a:ext cx="3988112" cy="315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4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26"/>
    </mc:Choice>
    <mc:Fallback>
      <p:transition spd="slow" advTm="482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094BAB-875D-FFB7-86B3-712BF0DB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Is there any significant association between gender and mortality ?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0E68-E468-35FC-3BAD-C1B3B247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dirty="0"/>
              <a:t>The patient population is almost evenly split between females (47%) and males (52%).</a:t>
            </a:r>
          </a:p>
          <a:p>
            <a:r>
              <a:rPr lang="en-US" sz="1800" dirty="0"/>
              <a:t>While females have a slightly higher mortality rate (14%) compared to males (12%), statistical analysis finds no significant association between gender and mortality.</a:t>
            </a:r>
          </a:p>
          <a:p>
            <a:endParaRPr lang="en-US" sz="1800" dirty="0"/>
          </a:p>
        </p:txBody>
      </p:sp>
      <p:pic>
        <p:nvPicPr>
          <p:cNvPr id="5" name="Picture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08F780A5-0485-345D-F694-13888637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853117"/>
            <a:ext cx="6387190" cy="514651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47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09"/>
    </mc:Choice>
    <mc:Fallback>
      <p:transition spd="slow" advTm="483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8" name="Freeform: Shape 19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49" name="Freeform: Shape 19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50" name="Freeform: Shape 20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52" name="Freeform: Shape 20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0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0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0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0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0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0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0" name="Freeform: Shape 21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1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1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1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1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1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1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9" name="Top left">
            <a:extLst>
              <a:ext uri="{FF2B5EF4-FFF2-40B4-BE49-F238E27FC236}">
                <a16:creationId xmlns:a16="http://schemas.microsoft.com/office/drawing/2014/main" id="{459862C0-828C-4688-9C70-32B10630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0" name="Freeform: Shape 225">
              <a:extLst>
                <a:ext uri="{FF2B5EF4-FFF2-40B4-BE49-F238E27FC236}">
                  <a16:creationId xmlns:a16="http://schemas.microsoft.com/office/drawing/2014/main" id="{9D913CF1-1352-4A05-9FFE-BAC2B9EF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1" name="Freeform: Shape 226">
              <a:extLst>
                <a:ext uri="{FF2B5EF4-FFF2-40B4-BE49-F238E27FC236}">
                  <a16:creationId xmlns:a16="http://schemas.microsoft.com/office/drawing/2014/main" id="{594EFAD0-1F3C-4A6A-AA1D-211ED565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27">
              <a:extLst>
                <a:ext uri="{FF2B5EF4-FFF2-40B4-BE49-F238E27FC236}">
                  <a16:creationId xmlns:a16="http://schemas.microsoft.com/office/drawing/2014/main" id="{5D71D53D-E478-4044-985B-57A5A530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28">
              <a:extLst>
                <a:ext uri="{FF2B5EF4-FFF2-40B4-BE49-F238E27FC236}">
                  <a16:creationId xmlns:a16="http://schemas.microsoft.com/office/drawing/2014/main" id="{589D7948-C0E9-43BA-9CB4-975A6D94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29">
              <a:extLst>
                <a:ext uri="{FF2B5EF4-FFF2-40B4-BE49-F238E27FC236}">
                  <a16:creationId xmlns:a16="http://schemas.microsoft.com/office/drawing/2014/main" id="{02E1523D-C3CB-46C6-B1CD-14A95DF0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30">
              <a:extLst>
                <a:ext uri="{FF2B5EF4-FFF2-40B4-BE49-F238E27FC236}">
                  <a16:creationId xmlns:a16="http://schemas.microsoft.com/office/drawing/2014/main" id="{57C548BC-A312-4789-93A8-CBCFC2FC5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31">
              <a:extLst>
                <a:ext uri="{FF2B5EF4-FFF2-40B4-BE49-F238E27FC236}">
                  <a16:creationId xmlns:a16="http://schemas.microsoft.com/office/drawing/2014/main" id="{DD0292AB-E3CA-4B26-BF97-0065659D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32">
              <a:extLst>
                <a:ext uri="{FF2B5EF4-FFF2-40B4-BE49-F238E27FC236}">
                  <a16:creationId xmlns:a16="http://schemas.microsoft.com/office/drawing/2014/main" id="{596E2A19-992B-423A-BC43-9132FB36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99A06-28A1-6D8A-21D7-9D6337C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Effect of Spo2 on Mortality</a:t>
            </a:r>
          </a:p>
        </p:txBody>
      </p:sp>
      <p:sp>
        <p:nvSpPr>
          <p:cNvPr id="278" name="Freeform: Shape 234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EA4758-5E16-8672-F108-FF8860AAB6F2}"/>
              </a:ext>
            </a:extLst>
          </p:cNvPr>
          <p:cNvSpPr>
            <a:spLocks/>
          </p:cNvSpPr>
          <p:nvPr/>
        </p:nvSpPr>
        <p:spPr>
          <a:xfrm>
            <a:off x="1185755" y="2384474"/>
            <a:ext cx="5604997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- Severe hypoxia (&lt;80% SpO2) is associated with a 100% mortality rate due to irreversible tissue damage.</a:t>
            </a:r>
          </a:p>
          <a:p>
            <a:pPr marL="1714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- Critical SpO2 levels (80-90%) correlate with a mortality rate of around 28%, indicating the significant impact of even small decreases in oxygen saturation.</a:t>
            </a:r>
          </a:p>
          <a:p>
            <a:pPr marL="1714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- Mortality remains relatively high (14.9%) at decreased SpO2 levels (90-95%), emphasizing the risk of compromised oxygenation.</a:t>
            </a:r>
          </a:p>
          <a:p>
            <a:pPr marL="1714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- Insufficient SpO2 levels (95-98%) result in a moderate mortality rate of approximately 12.9%.</a:t>
            </a:r>
          </a:p>
          <a:p>
            <a:pPr marL="1714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- Conversely, normal SpO2 levels (&gt;98%) are linked to a minimal mortality rate of 0.124%.</a:t>
            </a:r>
          </a:p>
          <a:p>
            <a:pPr marL="1714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- Mortality rate is significantly higher (33%) when SpO2 is &lt;90 compared to 13% when SpO2 is &gt;90.</a:t>
            </a:r>
          </a:p>
        </p:txBody>
      </p:sp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2863E761-D4E1-6A6E-C868-5F6CC323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51" y="558098"/>
            <a:ext cx="2823217" cy="2780869"/>
          </a:xfrm>
          <a:prstGeom prst="rect">
            <a:avLst/>
          </a:prstGeom>
        </p:spPr>
      </p:pic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1E23195E-F460-4566-9F14-3CF1D384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138" y="3503934"/>
            <a:ext cx="3350444" cy="2780869"/>
          </a:xfrm>
          <a:prstGeom prst="rect">
            <a:avLst/>
          </a:prstGeom>
        </p:spPr>
      </p:pic>
      <p:grpSp>
        <p:nvGrpSpPr>
          <p:cNvPr id="279" name="Bottom Right">
            <a:extLst>
              <a:ext uri="{FF2B5EF4-FFF2-40B4-BE49-F238E27FC236}">
                <a16:creationId xmlns:a16="http://schemas.microsoft.com/office/drawing/2014/main" id="{AD4BD16E-C737-4940-9554-4F38D19B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0" name="Graphic 157">
              <a:extLst>
                <a:ext uri="{FF2B5EF4-FFF2-40B4-BE49-F238E27FC236}">
                  <a16:creationId xmlns:a16="http://schemas.microsoft.com/office/drawing/2014/main" id="{ABCD3874-8B15-426E-9474-9E62D557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1" name="Freeform: Shape 239">
                <a:extLst>
                  <a:ext uri="{FF2B5EF4-FFF2-40B4-BE49-F238E27FC236}">
                    <a16:creationId xmlns:a16="http://schemas.microsoft.com/office/drawing/2014/main" id="{B143CC60-7FC7-4C7A-83AE-C0407345C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40">
                <a:extLst>
                  <a:ext uri="{FF2B5EF4-FFF2-40B4-BE49-F238E27FC236}">
                    <a16:creationId xmlns:a16="http://schemas.microsoft.com/office/drawing/2014/main" id="{2A80F6FC-4D96-4FC3-84CF-DCDF434CE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41">
                <a:extLst>
                  <a:ext uri="{FF2B5EF4-FFF2-40B4-BE49-F238E27FC236}">
                    <a16:creationId xmlns:a16="http://schemas.microsoft.com/office/drawing/2014/main" id="{8BD39541-DE32-4CD1-8233-10583989C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42">
                <a:extLst>
                  <a:ext uri="{FF2B5EF4-FFF2-40B4-BE49-F238E27FC236}">
                    <a16:creationId xmlns:a16="http://schemas.microsoft.com/office/drawing/2014/main" id="{83223A41-CAE9-48C9-B0F1-4D7336609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43">
                <a:extLst>
                  <a:ext uri="{FF2B5EF4-FFF2-40B4-BE49-F238E27FC236}">
                    <a16:creationId xmlns:a16="http://schemas.microsoft.com/office/drawing/2014/main" id="{116E84E6-CDBF-4571-8BA3-F98186869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1EE14EE-AE62-4058-8E52-70EF8007B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22A00BC-B1AC-4DB5-8CFE-61ABDEB27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6" name="Freeform: Shape 238">
              <a:extLst>
                <a:ext uri="{FF2B5EF4-FFF2-40B4-BE49-F238E27FC236}">
                  <a16:creationId xmlns:a16="http://schemas.microsoft.com/office/drawing/2014/main" id="{D692FB9F-D2E4-4C66-BCD8-3EB98044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44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030"/>
    </mc:Choice>
    <mc:Fallback>
      <p:transition spd="slow" advTm="1150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6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943E5F-35A8-D906-BD1D-0353B7E8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Relationship between Vital Signs and Mortality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D90C-1CE9-6C1A-2136-AF975159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dirty="0"/>
              <a:t>- The plot doesn't provide clear conclusions except for a few instances.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Mortality is high when Systolic blood pressure is below 80 and Diastolic blood pressure is below 60.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Patients with Systolic blood pressure below 120 and temperature below 34 also experience high mortality.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Patients with Diastolic blood pressure below 40 and heart rate below 60 have a high mortality rate.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Mortality is also high when Systolic blood pressure is below 40 and Respiratory Rate is less than 25.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High mortality is observed if SpO2 is below 85 and temperature is less than 37.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Similarly, high mortality is seen if SpO2 is below 85 and Respiratory Rate is less than 25.</a:t>
            </a:r>
          </a:p>
          <a:p>
            <a:pPr>
              <a:lnSpc>
                <a:spcPct val="100000"/>
              </a:lnSpc>
            </a:pPr>
            <a:endParaRPr lang="en-US" sz="1000" dirty="0"/>
          </a:p>
        </p:txBody>
      </p:sp>
      <p:pic>
        <p:nvPicPr>
          <p:cNvPr id="6" name="Content Placeholder 5" descr="A diagram of blood pressure&#10;&#10;Description automatically generated">
            <a:extLst>
              <a:ext uri="{FF2B5EF4-FFF2-40B4-BE49-F238E27FC236}">
                <a16:creationId xmlns:a16="http://schemas.microsoft.com/office/drawing/2014/main" id="{814085F6-28C8-4C53-A3F2-3A9E81CD0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2903" y="903433"/>
            <a:ext cx="6387190" cy="5045880"/>
          </a:xfrm>
          <a:prstGeom prst="rect">
            <a:avLst/>
          </a:prstGeom>
        </p:spPr>
      </p:pic>
      <p:grpSp>
        <p:nvGrpSpPr>
          <p:cNvPr id="10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8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19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277"/>
    </mc:Choice>
    <mc:Fallback>
      <p:transition spd="slow" advTm="8227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90151-DC5F-45F4-81EA-11246DED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based on disease co-occurance</a:t>
            </a:r>
            <a:b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DACD-DE5A-0A4F-447B-C72FFDAA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- Most patients with three disease co-occurrences died, indicating a higher mortality rate with multiple diseases.</a:t>
            </a:r>
          </a:p>
          <a:p>
            <a:r>
              <a:rPr lang="en-US" sz="1800" dirty="0"/>
              <a:t>- Rare but severe: All patients with eight disease co-occurrences had 100% mortality, emphasizing the critical impact of complex disease combinations.</a:t>
            </a:r>
          </a:p>
          <a:p>
            <a:r>
              <a:rPr lang="en-US" sz="1800" dirty="0"/>
              <a:t>- Single disease mortality rate is 25%, highlighting significant consequences even with a single disease.</a:t>
            </a:r>
          </a:p>
          <a:p>
            <a:r>
              <a:rPr lang="en-US" sz="1800" dirty="0"/>
              <a:t>- The average mortality rate for patients with 1-4 diseases is 32%, showing a notable impact of disease co-occurrences on mortality.</a:t>
            </a:r>
          </a:p>
          <a:p>
            <a:r>
              <a:rPr lang="en-US" sz="1800" dirty="0"/>
              <a:t>- 91% of deaths occurred in patients with four or fewer diseases, underlining the significance of a smaller number of diseases in mortality rates.</a:t>
            </a:r>
          </a:p>
        </p:txBody>
      </p:sp>
      <p:pic>
        <p:nvPicPr>
          <p:cNvPr id="6" name="Content Placeholder 5" descr="A graph of a disease&#10;&#10;Description automatically generated with medium confidence">
            <a:extLst>
              <a:ext uri="{FF2B5EF4-FFF2-40B4-BE49-F238E27FC236}">
                <a16:creationId xmlns:a16="http://schemas.microsoft.com/office/drawing/2014/main" id="{B4F3EFA9-DB5A-6ADC-CC94-CED622A6FD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2903" y="879481"/>
            <a:ext cx="6387190" cy="5093784"/>
          </a:xfrm>
          <a:prstGeom prst="rect">
            <a:avLst/>
          </a:prstGeom>
        </p:spPr>
      </p:pic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51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397"/>
    </mc:Choice>
    <mc:Fallback>
      <p:transition spd="slow" advTm="116397"/>
    </mc:Fallback>
  </mc:AlternateContent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965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Rockwell</vt:lpstr>
      <vt:lpstr>Segoe UI</vt:lpstr>
      <vt:lpstr>ExploreVTI</vt:lpstr>
      <vt:lpstr>Hospital mortality</vt:lpstr>
      <vt:lpstr>Why Should we care about hospital mortality?</vt:lpstr>
      <vt:lpstr>Patient telemetry</vt:lpstr>
      <vt:lpstr>Does BMI level effect mortality ?</vt:lpstr>
      <vt:lpstr>Does Age effect mortality ?</vt:lpstr>
      <vt:lpstr>Is there any significant association between gender and mortality ? </vt:lpstr>
      <vt:lpstr>Effect of Spo2 on Mortality</vt:lpstr>
      <vt:lpstr>Relationship between Vital Signs and Mortality</vt:lpstr>
      <vt:lpstr>Analysis based on disease co-occurance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mortality</dc:title>
  <dc:creator>Aditya Ghosh</dc:creator>
  <cp:lastModifiedBy>Aditya Ghosh</cp:lastModifiedBy>
  <cp:revision>3</cp:revision>
  <dcterms:created xsi:type="dcterms:W3CDTF">2024-05-11T12:41:08Z</dcterms:created>
  <dcterms:modified xsi:type="dcterms:W3CDTF">2024-05-18T16:01:47Z</dcterms:modified>
</cp:coreProperties>
</file>