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D1A4EE-EC67-4140-9EA1-40CD0B843814}">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6" d="100"/>
          <a:sy n="76"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4FC26-6B3A-47D6-BC68-4EED83D481C1}"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BABCB-4EC3-40B0-9025-7537EB5B4E08}" type="slidenum">
              <a:rPr lang="en-US" smtClean="0"/>
              <a:t>‹#›</a:t>
            </a:fld>
            <a:endParaRPr lang="en-US"/>
          </a:p>
        </p:txBody>
      </p:sp>
    </p:spTree>
    <p:extLst>
      <p:ext uri="{BB962C8B-B14F-4D97-AF65-F5344CB8AC3E}">
        <p14:creationId xmlns:p14="http://schemas.microsoft.com/office/powerpoint/2010/main" val="214236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BBABCB-4EC3-40B0-9025-7537EB5B4E08}" type="slidenum">
              <a:rPr lang="en-US" smtClean="0"/>
              <a:t>1</a:t>
            </a:fld>
            <a:endParaRPr lang="en-US"/>
          </a:p>
        </p:txBody>
      </p:sp>
    </p:spTree>
    <p:extLst>
      <p:ext uri="{BB962C8B-B14F-4D97-AF65-F5344CB8AC3E}">
        <p14:creationId xmlns:p14="http://schemas.microsoft.com/office/powerpoint/2010/main" val="253750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C5F1-AB0A-C95D-9222-C3D4F2CE8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EC63B-1386-6695-94EC-9111B45FF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D46981-B12F-654B-136A-0383F2709E40}"/>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5" name="Footer Placeholder 4">
            <a:extLst>
              <a:ext uri="{FF2B5EF4-FFF2-40B4-BE49-F238E27FC236}">
                <a16:creationId xmlns:a16="http://schemas.microsoft.com/office/drawing/2014/main" id="{61923EE6-5583-1069-10BD-3BDDE7DBF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C9D50-4340-5663-BDEE-0E96C638D70C}"/>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3590424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42A5-8E75-0961-513D-9284D3173C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64D9E7-603A-6B25-D10E-17C416351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01C09-D2E9-F02D-0394-4171B6FB3684}"/>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5" name="Footer Placeholder 4">
            <a:extLst>
              <a:ext uri="{FF2B5EF4-FFF2-40B4-BE49-F238E27FC236}">
                <a16:creationId xmlns:a16="http://schemas.microsoft.com/office/drawing/2014/main" id="{AD3AAD09-6333-C65A-331A-BA45992E4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76578-EEA9-606D-71AA-7C99791A2128}"/>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316735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55CEB-C6AF-7FCE-41D4-63EF159CF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505875-E0C2-1376-9351-2B9E5DCD6A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D33CD-A091-43C0-DCF2-ABA9A170FD22}"/>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5" name="Footer Placeholder 4">
            <a:extLst>
              <a:ext uri="{FF2B5EF4-FFF2-40B4-BE49-F238E27FC236}">
                <a16:creationId xmlns:a16="http://schemas.microsoft.com/office/drawing/2014/main" id="{1DE29D45-97EA-A8E9-6D52-1287CE4A8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BD030-5EE5-1A01-EFDE-6249B64BFF42}"/>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156319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09A9-EFB8-6031-7191-391EFDA1E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884F5-C933-CB6F-27C3-F12F7C44BC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F3077-710A-ACCB-04AD-B449024A5B44}"/>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5" name="Footer Placeholder 4">
            <a:extLst>
              <a:ext uri="{FF2B5EF4-FFF2-40B4-BE49-F238E27FC236}">
                <a16:creationId xmlns:a16="http://schemas.microsoft.com/office/drawing/2014/main" id="{4E71358D-8EC0-9972-3D67-C207C8010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9FD9F-50B6-1C11-2705-AAC8D09793FE}"/>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151229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C9A2-4C54-778C-C6D6-07123B4D5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31C8E5-CE78-73D3-5BBE-F4811CB767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B06BAD-B1CD-C22A-F0C0-791E50C63DC1}"/>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5" name="Footer Placeholder 4">
            <a:extLst>
              <a:ext uri="{FF2B5EF4-FFF2-40B4-BE49-F238E27FC236}">
                <a16:creationId xmlns:a16="http://schemas.microsoft.com/office/drawing/2014/main" id="{B76A80AE-E509-0770-4279-0FCB57D2E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A85C3-5822-EE1B-A106-E79E741D5F0E}"/>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107117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D0F0-279D-1771-3406-7B71360BF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0F270-8AFC-1FBD-D864-CDA1FFE88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D806D9-387B-0AF4-0A42-5BB012103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83D7F4-1DAA-849A-1EFD-0498A55AC8C2}"/>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6" name="Footer Placeholder 5">
            <a:extLst>
              <a:ext uri="{FF2B5EF4-FFF2-40B4-BE49-F238E27FC236}">
                <a16:creationId xmlns:a16="http://schemas.microsoft.com/office/drawing/2014/main" id="{37B8FBF3-E607-A68D-911D-104DA37CD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129D7-E121-0430-5B6C-8B3508AF0E5A}"/>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294938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5789-893F-2DCF-869D-CA64D02E34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7D275-9433-D658-36E9-A130D41C7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53E701-5C29-56BF-EC2C-114622CC2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63DB0-31A6-7E2A-C5CA-13FE79D6E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176CE5-9241-5432-31D5-F1126F2A64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FD25B-9812-31C1-629F-339DBE6D432A}"/>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8" name="Footer Placeholder 7">
            <a:extLst>
              <a:ext uri="{FF2B5EF4-FFF2-40B4-BE49-F238E27FC236}">
                <a16:creationId xmlns:a16="http://schemas.microsoft.com/office/drawing/2014/main" id="{665FCA8F-8D8D-348F-8C6E-495EDBF86F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F4D750-546E-58CB-1A9F-443DD5AD3A04}"/>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242391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8E3-72BD-94F6-1E03-719A155B8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18178C-A7C2-FBF7-B3E9-B1E6B64C7D29}"/>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4" name="Footer Placeholder 3">
            <a:extLst>
              <a:ext uri="{FF2B5EF4-FFF2-40B4-BE49-F238E27FC236}">
                <a16:creationId xmlns:a16="http://schemas.microsoft.com/office/drawing/2014/main" id="{79DA5D59-1E4D-01CE-E218-6AA352A37C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10B903-830C-7224-6380-E75D55B1B1DE}"/>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235067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D4F2E2-A37A-932E-1EED-9C2E1870726A}"/>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3" name="Footer Placeholder 2">
            <a:extLst>
              <a:ext uri="{FF2B5EF4-FFF2-40B4-BE49-F238E27FC236}">
                <a16:creationId xmlns:a16="http://schemas.microsoft.com/office/drawing/2014/main" id="{A4D8388C-0D84-AFF2-7689-163BFD796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97A474-87CC-849E-6ACB-ADC53B44D6DC}"/>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311995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388B-F2CA-1687-2D07-21412334E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48601F-FB15-8214-00CE-E49A1A810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C2E4B-2531-822C-D22F-FF61AA8FC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4F9F5-9396-7932-7032-CAF7AB9DE0CE}"/>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6" name="Footer Placeholder 5">
            <a:extLst>
              <a:ext uri="{FF2B5EF4-FFF2-40B4-BE49-F238E27FC236}">
                <a16:creationId xmlns:a16="http://schemas.microsoft.com/office/drawing/2014/main" id="{DDD229EA-5255-EA53-DA15-6D2E9568D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2E2B5-F78F-DF24-DCDD-A501B67FD012}"/>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112534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1F96-6BE2-CB5B-3BDB-636246A2F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C51AB7-AB54-E912-1AF7-48B09318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216B2F-A530-C335-1995-B530C0679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9322D-4437-7374-53A5-DA5C166D409A}"/>
              </a:ext>
            </a:extLst>
          </p:cNvPr>
          <p:cNvSpPr>
            <a:spLocks noGrp="1"/>
          </p:cNvSpPr>
          <p:nvPr>
            <p:ph type="dt" sz="half" idx="10"/>
          </p:nvPr>
        </p:nvSpPr>
        <p:spPr/>
        <p:txBody>
          <a:bodyPr/>
          <a:lstStyle/>
          <a:p>
            <a:fld id="{6D6CBE29-B7FF-48B1-BFA7-A902B52230F2}" type="datetimeFigureOut">
              <a:rPr lang="en-US" smtClean="0"/>
              <a:t>5/8/2024</a:t>
            </a:fld>
            <a:endParaRPr lang="en-US"/>
          </a:p>
        </p:txBody>
      </p:sp>
      <p:sp>
        <p:nvSpPr>
          <p:cNvPr id="6" name="Footer Placeholder 5">
            <a:extLst>
              <a:ext uri="{FF2B5EF4-FFF2-40B4-BE49-F238E27FC236}">
                <a16:creationId xmlns:a16="http://schemas.microsoft.com/office/drawing/2014/main" id="{4048FA99-D177-CE23-0C6A-4960CD83B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3C227-866A-5E62-817E-BB94F3241060}"/>
              </a:ext>
            </a:extLst>
          </p:cNvPr>
          <p:cNvSpPr>
            <a:spLocks noGrp="1"/>
          </p:cNvSpPr>
          <p:nvPr>
            <p:ph type="sldNum" sz="quarter" idx="12"/>
          </p:nvPr>
        </p:nvSpPr>
        <p:spPr/>
        <p:txBody>
          <a:bodyPr/>
          <a:lstStyle/>
          <a:p>
            <a:fld id="{B5BD45B1-FCEA-43EB-88C3-DC3002D4E752}" type="slidenum">
              <a:rPr lang="en-US" smtClean="0"/>
              <a:t>‹#›</a:t>
            </a:fld>
            <a:endParaRPr lang="en-US"/>
          </a:p>
        </p:txBody>
      </p:sp>
    </p:spTree>
    <p:extLst>
      <p:ext uri="{BB962C8B-B14F-4D97-AF65-F5344CB8AC3E}">
        <p14:creationId xmlns:p14="http://schemas.microsoft.com/office/powerpoint/2010/main" val="179012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74D935-1EF3-4F40-7C05-A78F8923A9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500C6F-5461-76B6-EF53-AD58BC6A4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AB5C3-FFA5-6B6F-3CF8-6DBA5F72A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CBE29-B7FF-48B1-BFA7-A902B52230F2}" type="datetimeFigureOut">
              <a:rPr lang="en-US" smtClean="0"/>
              <a:t>5/8/2024</a:t>
            </a:fld>
            <a:endParaRPr lang="en-US"/>
          </a:p>
        </p:txBody>
      </p:sp>
      <p:sp>
        <p:nvSpPr>
          <p:cNvPr id="5" name="Footer Placeholder 4">
            <a:extLst>
              <a:ext uri="{FF2B5EF4-FFF2-40B4-BE49-F238E27FC236}">
                <a16:creationId xmlns:a16="http://schemas.microsoft.com/office/drawing/2014/main" id="{052B59B6-F060-8BD1-B7F8-EE906F83E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F91AC-C6BC-8401-936D-9F98C31F8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D45B1-FCEA-43EB-88C3-DC3002D4E752}" type="slidenum">
              <a:rPr lang="en-US" smtClean="0"/>
              <a:t>‹#›</a:t>
            </a:fld>
            <a:endParaRPr lang="en-US"/>
          </a:p>
        </p:txBody>
      </p:sp>
    </p:spTree>
    <p:extLst>
      <p:ext uri="{BB962C8B-B14F-4D97-AF65-F5344CB8AC3E}">
        <p14:creationId xmlns:p14="http://schemas.microsoft.com/office/powerpoint/2010/main" val="346118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physionet.org/content/eegmmidb/1.0.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0B85-78FB-5DD5-99FB-AC5584F5EDF6}"/>
              </a:ext>
            </a:extLst>
          </p:cNvPr>
          <p:cNvSpPr>
            <a:spLocks noGrp="1"/>
          </p:cNvSpPr>
          <p:nvPr>
            <p:ph type="ctrTitle"/>
          </p:nvPr>
        </p:nvSpPr>
        <p:spPr/>
        <p:txBody>
          <a:bodyPr/>
          <a:lstStyle/>
          <a:p>
            <a:r>
              <a:rPr lang="en-US" dirty="0"/>
              <a:t>A model for predicting controls through EEG signals</a:t>
            </a:r>
          </a:p>
        </p:txBody>
      </p:sp>
      <p:sp>
        <p:nvSpPr>
          <p:cNvPr id="3" name="Subtitle 2">
            <a:extLst>
              <a:ext uri="{FF2B5EF4-FFF2-40B4-BE49-F238E27FC236}">
                <a16:creationId xmlns:a16="http://schemas.microsoft.com/office/drawing/2014/main" id="{9A2EF04B-3CB5-C2DC-3301-98ED19502B25}"/>
              </a:ext>
            </a:extLst>
          </p:cNvPr>
          <p:cNvSpPr>
            <a:spLocks noGrp="1"/>
          </p:cNvSpPr>
          <p:nvPr>
            <p:ph type="subTitle" idx="1"/>
          </p:nvPr>
        </p:nvSpPr>
        <p:spPr>
          <a:xfrm>
            <a:off x="1524000" y="4001548"/>
            <a:ext cx="9144000" cy="1256251"/>
          </a:xfrm>
        </p:spPr>
        <p:txBody>
          <a:bodyPr/>
          <a:lstStyle/>
          <a:p>
            <a:r>
              <a:rPr lang="en-US" dirty="0"/>
              <a:t>Charan Sai Venkat Narayana </a:t>
            </a:r>
            <a:r>
              <a:rPr lang="en-US" dirty="0" err="1"/>
              <a:t>Lolugu</a:t>
            </a:r>
            <a:r>
              <a:rPr lang="en-US" dirty="0"/>
              <a:t> – AP21110011621</a:t>
            </a:r>
            <a:br>
              <a:rPr lang="en-US" dirty="0"/>
            </a:br>
            <a:r>
              <a:rPr lang="en-US" dirty="0"/>
              <a:t>Aditya </a:t>
            </a:r>
            <a:r>
              <a:rPr lang="en-US" dirty="0" err="1"/>
              <a:t>Sesha</a:t>
            </a:r>
            <a:r>
              <a:rPr lang="en-US" dirty="0"/>
              <a:t> Sai </a:t>
            </a:r>
            <a:r>
              <a:rPr lang="en-US" dirty="0" err="1"/>
              <a:t>Samineni</a:t>
            </a:r>
            <a:r>
              <a:rPr lang="en-US" dirty="0"/>
              <a:t> – AP21110011627</a:t>
            </a:r>
            <a:br>
              <a:rPr lang="en-US" dirty="0"/>
            </a:br>
            <a:r>
              <a:rPr lang="en-US" dirty="0"/>
              <a:t>Mani Chandrika </a:t>
            </a:r>
            <a:r>
              <a:rPr lang="en-US" dirty="0" err="1"/>
              <a:t>Pachipulusu</a:t>
            </a:r>
            <a:r>
              <a:rPr lang="en-US" dirty="0"/>
              <a:t> – AP21110011629</a:t>
            </a:r>
          </a:p>
        </p:txBody>
      </p:sp>
    </p:spTree>
    <p:extLst>
      <p:ext uri="{BB962C8B-B14F-4D97-AF65-F5344CB8AC3E}">
        <p14:creationId xmlns:p14="http://schemas.microsoft.com/office/powerpoint/2010/main" val="274125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46-898A-7F2E-38AD-D984D0D51225}"/>
              </a:ext>
            </a:extLst>
          </p:cNvPr>
          <p:cNvSpPr>
            <a:spLocks noGrp="1"/>
          </p:cNvSpPr>
          <p:nvPr>
            <p:ph type="title"/>
          </p:nvPr>
        </p:nvSpPr>
        <p:spPr>
          <a:xfrm>
            <a:off x="838200" y="365125"/>
            <a:ext cx="10515599" cy="1325563"/>
          </a:xfrm>
        </p:spPr>
        <p:txBody>
          <a:bodyPr/>
          <a:lstStyle/>
          <a:p>
            <a:r>
              <a:rPr lang="en-US" dirty="0"/>
              <a:t>Introduction</a:t>
            </a:r>
          </a:p>
        </p:txBody>
      </p:sp>
      <p:sp>
        <p:nvSpPr>
          <p:cNvPr id="3" name="Content Placeholder 2">
            <a:extLst>
              <a:ext uri="{FF2B5EF4-FFF2-40B4-BE49-F238E27FC236}">
                <a16:creationId xmlns:a16="http://schemas.microsoft.com/office/drawing/2014/main" id="{FF5CD74D-1AD2-AF46-4135-E47EC7C7413A}"/>
              </a:ext>
            </a:extLst>
          </p:cNvPr>
          <p:cNvSpPr>
            <a:spLocks noGrp="1"/>
          </p:cNvSpPr>
          <p:nvPr>
            <p:ph idx="1"/>
          </p:nvPr>
        </p:nvSpPr>
        <p:spPr>
          <a:xfrm>
            <a:off x="938867" y="1418087"/>
            <a:ext cx="6485389" cy="5175660"/>
          </a:xfrm>
        </p:spPr>
        <p:txBody>
          <a:bodyPr>
            <a:normAutofit/>
          </a:bodyPr>
          <a:lstStyle/>
          <a:p>
            <a:pPr marL="0" indent="0" algn="just">
              <a:buNone/>
            </a:pPr>
            <a:r>
              <a:rPr lang="en-US" sz="2000" dirty="0">
                <a:effectLst/>
                <a:latin typeface="Arial" panose="020B0604020202020204" pitchFamily="34" charset="0"/>
                <a:ea typeface="Arial" panose="020B0604020202020204" pitchFamily="34" charset="0"/>
              </a:rPr>
              <a:t>This project is about training a machine learning model which can be used for the construction of a personalized game controller which has basic controls such as </a:t>
            </a:r>
            <a:r>
              <a:rPr lang="en-US" sz="2000" b="1" dirty="0">
                <a:effectLst/>
                <a:latin typeface="Arial" panose="020B0604020202020204" pitchFamily="34" charset="0"/>
                <a:ea typeface="Arial" panose="020B0604020202020204" pitchFamily="34" charset="0"/>
              </a:rPr>
              <a:t>up, down, left, right, and rest </a:t>
            </a:r>
            <a:r>
              <a:rPr lang="en-US" sz="2000" dirty="0">
                <a:effectLst/>
                <a:latin typeface="Arial" panose="020B0604020202020204" pitchFamily="34" charset="0"/>
                <a:ea typeface="Arial" panose="020B0604020202020204" pitchFamily="34" charset="0"/>
              </a:rPr>
              <a:t>position and can be controlled using brain signals, which has many real world applications such as hands free gaming experience and controlling heavy machinery in production.</a:t>
            </a:r>
          </a:p>
          <a:p>
            <a:pPr marL="0" indent="0" algn="just">
              <a:buNone/>
            </a:pPr>
            <a:endParaRPr lang="en-US" sz="2000" dirty="0">
              <a:effectLst/>
              <a:latin typeface="Arial" panose="020B0604020202020204" pitchFamily="34" charset="0"/>
              <a:ea typeface="Arial" panose="020B0604020202020204" pitchFamily="34" charset="0"/>
            </a:endParaRPr>
          </a:p>
          <a:p>
            <a:pPr marL="0" indent="0" algn="just">
              <a:buNone/>
            </a:pPr>
            <a:r>
              <a:rPr lang="en-US" sz="2000" dirty="0">
                <a:effectLst/>
                <a:latin typeface="Arial" panose="020B0604020202020204" pitchFamily="34" charset="0"/>
                <a:ea typeface="Arial" panose="020B0604020202020204" pitchFamily="34" charset="0"/>
              </a:rPr>
              <a:t>The dataset used to train this model will be one person’s data from the BCI-2000 dataset which consists of the EEG signals. The basic idea is to collect the raw signals, preprocess the data and send it to the model which will predict the game control the user is performing through his tasks. </a:t>
            </a:r>
            <a:endParaRPr lang="en-US" dirty="0"/>
          </a:p>
        </p:txBody>
      </p:sp>
      <p:pic>
        <p:nvPicPr>
          <p:cNvPr id="5" name="Picture 4">
            <a:extLst>
              <a:ext uri="{FF2B5EF4-FFF2-40B4-BE49-F238E27FC236}">
                <a16:creationId xmlns:a16="http://schemas.microsoft.com/office/drawing/2014/main" id="{2D296B69-157A-64FF-F130-45D09FCE2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18" y="1510018"/>
            <a:ext cx="3528969" cy="3138181"/>
          </a:xfrm>
          <a:prstGeom prst="rect">
            <a:avLst/>
          </a:prstGeom>
        </p:spPr>
      </p:pic>
    </p:spTree>
    <p:extLst>
      <p:ext uri="{BB962C8B-B14F-4D97-AF65-F5344CB8AC3E}">
        <p14:creationId xmlns:p14="http://schemas.microsoft.com/office/powerpoint/2010/main" val="36193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E13E-E495-AC78-7046-580B9A177023}"/>
              </a:ext>
            </a:extLst>
          </p:cNvPr>
          <p:cNvSpPr>
            <a:spLocks noGrp="1"/>
          </p:cNvSpPr>
          <p:nvPr>
            <p:ph type="title"/>
          </p:nvPr>
        </p:nvSpPr>
        <p:spPr/>
        <p:txBody>
          <a:bodyPr/>
          <a:lstStyle/>
          <a:p>
            <a:r>
              <a:rPr lang="en-US" dirty="0"/>
              <a:t>Dataset description</a:t>
            </a:r>
          </a:p>
        </p:txBody>
      </p:sp>
      <p:sp>
        <p:nvSpPr>
          <p:cNvPr id="7" name="Content Placeholder 6">
            <a:extLst>
              <a:ext uri="{FF2B5EF4-FFF2-40B4-BE49-F238E27FC236}">
                <a16:creationId xmlns:a16="http://schemas.microsoft.com/office/drawing/2014/main" id="{5BB1E43E-9338-14DE-F886-7BB61349B0BA}"/>
              </a:ext>
            </a:extLst>
          </p:cNvPr>
          <p:cNvSpPr>
            <a:spLocks noGrp="1"/>
          </p:cNvSpPr>
          <p:nvPr>
            <p:ph idx="1"/>
          </p:nvPr>
        </p:nvSpPr>
        <p:spPr>
          <a:xfrm>
            <a:off x="838200" y="4091941"/>
            <a:ext cx="10243657" cy="2220775"/>
          </a:xfrm>
        </p:spPr>
        <p:txBody>
          <a:bodyPr>
            <a:normAutofit/>
          </a:bodyPr>
          <a:lstStyle/>
          <a:p>
            <a:pPr marL="0" indent="0" algn="just">
              <a:buNone/>
            </a:pPr>
            <a:r>
              <a:rPr lang="en-US" sz="2000" dirty="0"/>
              <a:t>Each subject performed 14 experimental runs involving different motor/imagery tasks while 64-channel EEG was recorded using the BCI2000 system. The dataset includes two one-minute baseline runs with eyes open and closed, as well as three two-minute runs for each of four tasks. The tasks involve responding to visual cues by opening and closing fists or feet, both physically and through imagination. The EEG signals are recorded 160 times per second for each task and this is done approximately for 2 minutes which gives us a 19680 samples.  </a:t>
            </a:r>
          </a:p>
          <a:p>
            <a:pPr marL="0" indent="0" algn="just">
              <a:buNone/>
            </a:pPr>
            <a:r>
              <a:rPr lang="en-US" sz="2000" dirty="0">
                <a:hlinkClick r:id="rId2"/>
              </a:rPr>
              <a:t>link to dataset</a:t>
            </a:r>
            <a:endParaRPr lang="en-US" sz="2000" dirty="0"/>
          </a:p>
          <a:p>
            <a:pPr marL="0" indent="0" algn="just">
              <a:buNone/>
            </a:pPr>
            <a:endParaRPr lang="en-US" sz="2000" dirty="0"/>
          </a:p>
        </p:txBody>
      </p:sp>
      <p:pic>
        <p:nvPicPr>
          <p:cNvPr id="9" name="Picture 8">
            <a:extLst>
              <a:ext uri="{FF2B5EF4-FFF2-40B4-BE49-F238E27FC236}">
                <a16:creationId xmlns:a16="http://schemas.microsoft.com/office/drawing/2014/main" id="{4570FC95-5F58-3EF1-78CF-FFAD17551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37" y="1357064"/>
            <a:ext cx="6560190" cy="2147437"/>
          </a:xfrm>
          <a:prstGeom prst="rect">
            <a:avLst/>
          </a:prstGeom>
        </p:spPr>
      </p:pic>
      <p:pic>
        <p:nvPicPr>
          <p:cNvPr id="11" name="Picture 10">
            <a:extLst>
              <a:ext uri="{FF2B5EF4-FFF2-40B4-BE49-F238E27FC236}">
                <a16:creationId xmlns:a16="http://schemas.microsoft.com/office/drawing/2014/main" id="{CA35337A-ECB3-1181-D948-8E15F0302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143" y="453004"/>
            <a:ext cx="3945620" cy="3288486"/>
          </a:xfrm>
          <a:prstGeom prst="rect">
            <a:avLst/>
          </a:prstGeom>
        </p:spPr>
      </p:pic>
    </p:spTree>
    <p:extLst>
      <p:ext uri="{BB962C8B-B14F-4D97-AF65-F5344CB8AC3E}">
        <p14:creationId xmlns:p14="http://schemas.microsoft.com/office/powerpoint/2010/main" val="14229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0F5E-3370-3327-A1BD-0A5C6F3670EE}"/>
              </a:ext>
            </a:extLst>
          </p:cNvPr>
          <p:cNvSpPr>
            <a:spLocks noGrp="1"/>
          </p:cNvSpPr>
          <p:nvPr>
            <p:ph type="title"/>
          </p:nvPr>
        </p:nvSpPr>
        <p:spPr>
          <a:xfrm>
            <a:off x="838200" y="365126"/>
            <a:ext cx="10515600" cy="544786"/>
          </a:xfrm>
        </p:spPr>
        <p:txBody>
          <a:bodyPr>
            <a:normAutofit fontScale="90000"/>
          </a:bodyPr>
          <a:lstStyle/>
          <a:p>
            <a:r>
              <a:rPr lang="en-US" dirty="0"/>
              <a:t>Data Analysis </a:t>
            </a:r>
          </a:p>
        </p:txBody>
      </p:sp>
      <p:sp>
        <p:nvSpPr>
          <p:cNvPr id="3" name="Content Placeholder 2">
            <a:extLst>
              <a:ext uri="{FF2B5EF4-FFF2-40B4-BE49-F238E27FC236}">
                <a16:creationId xmlns:a16="http://schemas.microsoft.com/office/drawing/2014/main" id="{50415C04-4D4A-643C-EF02-457E512AE3CD}"/>
              </a:ext>
            </a:extLst>
          </p:cNvPr>
          <p:cNvSpPr>
            <a:spLocks noGrp="1"/>
          </p:cNvSpPr>
          <p:nvPr>
            <p:ph idx="1"/>
          </p:nvPr>
        </p:nvSpPr>
        <p:spPr>
          <a:xfrm>
            <a:off x="838200" y="3618956"/>
            <a:ext cx="5638101" cy="2873919"/>
          </a:xfrm>
        </p:spPr>
        <p:txBody>
          <a:bodyPr>
            <a:normAutofit fontScale="70000" lnSpcReduction="20000"/>
          </a:bodyPr>
          <a:lstStyle/>
          <a:p>
            <a:pPr marL="0" indent="0" algn="just">
              <a:buNone/>
            </a:pPr>
            <a:r>
              <a:rPr lang="en-US" sz="2600" dirty="0"/>
              <a:t>As shown above the rest, up and down have a similar average values while the left, right have a similar average values for the corresponding electrodes.</a:t>
            </a:r>
          </a:p>
          <a:p>
            <a:pPr marL="0" indent="0" algn="just">
              <a:buNone/>
            </a:pPr>
            <a:r>
              <a:rPr lang="en-US" sz="2600" dirty="0"/>
              <a:t>The correlation matrix for each region of the brain as mentioned in the experimental protocol of the dataset is plotted and there is no significant correlation observed between the electrodes of the same region of the brain for both real and imaginary task data.</a:t>
            </a:r>
          </a:p>
          <a:p>
            <a:pPr marL="0" indent="0">
              <a:buNone/>
            </a:pPr>
            <a:br>
              <a:rPr lang="en-US" sz="2000" dirty="0"/>
            </a:br>
            <a:br>
              <a:rPr lang="en-US" sz="2000" dirty="0"/>
            </a:br>
            <a:br>
              <a:rPr lang="en-US" sz="2000" dirty="0"/>
            </a:br>
            <a:endParaRPr lang="en-US" sz="2000" dirty="0"/>
          </a:p>
        </p:txBody>
      </p:sp>
      <p:pic>
        <p:nvPicPr>
          <p:cNvPr id="5" name="Picture 4">
            <a:extLst>
              <a:ext uri="{FF2B5EF4-FFF2-40B4-BE49-F238E27FC236}">
                <a16:creationId xmlns:a16="http://schemas.microsoft.com/office/drawing/2014/main" id="{6E4C1A34-5A91-0535-FCD1-550CAE6B0F50}"/>
              </a:ext>
            </a:extLst>
          </p:cNvPr>
          <p:cNvPicPr>
            <a:picLocks noChangeAspect="1"/>
          </p:cNvPicPr>
          <p:nvPr/>
        </p:nvPicPr>
        <p:blipFill>
          <a:blip r:embed="rId2"/>
          <a:stretch>
            <a:fillRect/>
          </a:stretch>
        </p:blipFill>
        <p:spPr>
          <a:xfrm>
            <a:off x="5968068" y="874106"/>
            <a:ext cx="5075339" cy="2013358"/>
          </a:xfrm>
          <a:prstGeom prst="rect">
            <a:avLst/>
          </a:prstGeom>
        </p:spPr>
      </p:pic>
      <p:pic>
        <p:nvPicPr>
          <p:cNvPr id="7" name="Picture 6">
            <a:extLst>
              <a:ext uri="{FF2B5EF4-FFF2-40B4-BE49-F238E27FC236}">
                <a16:creationId xmlns:a16="http://schemas.microsoft.com/office/drawing/2014/main" id="{484FD81F-1197-8545-6B74-6879C5E28D20}"/>
              </a:ext>
            </a:extLst>
          </p:cNvPr>
          <p:cNvPicPr>
            <a:picLocks noChangeAspect="1"/>
          </p:cNvPicPr>
          <p:nvPr/>
        </p:nvPicPr>
        <p:blipFill>
          <a:blip r:embed="rId3"/>
          <a:stretch>
            <a:fillRect/>
          </a:stretch>
        </p:blipFill>
        <p:spPr>
          <a:xfrm>
            <a:off x="544585" y="874106"/>
            <a:ext cx="5075339" cy="1916823"/>
          </a:xfrm>
          <a:prstGeom prst="rect">
            <a:avLst/>
          </a:prstGeom>
        </p:spPr>
      </p:pic>
      <p:sp>
        <p:nvSpPr>
          <p:cNvPr id="8" name="TextBox 7">
            <a:extLst>
              <a:ext uri="{FF2B5EF4-FFF2-40B4-BE49-F238E27FC236}">
                <a16:creationId xmlns:a16="http://schemas.microsoft.com/office/drawing/2014/main" id="{3B620B67-E6D4-0273-1BAF-478F3C91E52D}"/>
              </a:ext>
            </a:extLst>
          </p:cNvPr>
          <p:cNvSpPr txBox="1"/>
          <p:nvPr/>
        </p:nvSpPr>
        <p:spPr>
          <a:xfrm>
            <a:off x="1560352" y="2869713"/>
            <a:ext cx="4622334" cy="369332"/>
          </a:xfrm>
          <a:prstGeom prst="rect">
            <a:avLst/>
          </a:prstGeom>
          <a:noFill/>
        </p:spPr>
        <p:txBody>
          <a:bodyPr wrap="square" rtlCol="0">
            <a:spAutoFit/>
          </a:bodyPr>
          <a:lstStyle/>
          <a:p>
            <a:r>
              <a:rPr lang="en-US" dirty="0"/>
              <a:t>Real tasks avg values plot</a:t>
            </a:r>
          </a:p>
        </p:txBody>
      </p:sp>
      <p:sp>
        <p:nvSpPr>
          <p:cNvPr id="10" name="TextBox 9">
            <a:extLst>
              <a:ext uri="{FF2B5EF4-FFF2-40B4-BE49-F238E27FC236}">
                <a16:creationId xmlns:a16="http://schemas.microsoft.com/office/drawing/2014/main" id="{CAA69E09-F3DA-BED5-E3D4-D63C365F92AD}"/>
              </a:ext>
            </a:extLst>
          </p:cNvPr>
          <p:cNvSpPr txBox="1"/>
          <p:nvPr/>
        </p:nvSpPr>
        <p:spPr>
          <a:xfrm>
            <a:off x="6764323" y="2905366"/>
            <a:ext cx="5167618" cy="369332"/>
          </a:xfrm>
          <a:prstGeom prst="rect">
            <a:avLst/>
          </a:prstGeom>
          <a:noFill/>
        </p:spPr>
        <p:txBody>
          <a:bodyPr wrap="square" rtlCol="0">
            <a:spAutoFit/>
          </a:bodyPr>
          <a:lstStyle/>
          <a:p>
            <a:r>
              <a:rPr lang="en-US" dirty="0"/>
              <a:t>Imaginary tasks avg values plot</a:t>
            </a:r>
          </a:p>
        </p:txBody>
      </p:sp>
      <p:pic>
        <p:nvPicPr>
          <p:cNvPr id="12" name="Picture 11">
            <a:extLst>
              <a:ext uri="{FF2B5EF4-FFF2-40B4-BE49-F238E27FC236}">
                <a16:creationId xmlns:a16="http://schemas.microsoft.com/office/drawing/2014/main" id="{B8E510A7-CDC5-70DE-E5A9-82A92866C87C}"/>
              </a:ext>
            </a:extLst>
          </p:cNvPr>
          <p:cNvPicPr>
            <a:picLocks noChangeAspect="1"/>
          </p:cNvPicPr>
          <p:nvPr/>
        </p:nvPicPr>
        <p:blipFill>
          <a:blip r:embed="rId4"/>
          <a:stretch>
            <a:fillRect/>
          </a:stretch>
        </p:blipFill>
        <p:spPr>
          <a:xfrm>
            <a:off x="6476301" y="3274698"/>
            <a:ext cx="4454554" cy="3253829"/>
          </a:xfrm>
          <a:prstGeom prst="rect">
            <a:avLst/>
          </a:prstGeom>
        </p:spPr>
      </p:pic>
      <p:sp>
        <p:nvSpPr>
          <p:cNvPr id="13" name="TextBox 12">
            <a:extLst>
              <a:ext uri="{FF2B5EF4-FFF2-40B4-BE49-F238E27FC236}">
                <a16:creationId xmlns:a16="http://schemas.microsoft.com/office/drawing/2014/main" id="{B84ED777-7686-4B34-3653-8B8C96903424}"/>
              </a:ext>
            </a:extLst>
          </p:cNvPr>
          <p:cNvSpPr txBox="1"/>
          <p:nvPr/>
        </p:nvSpPr>
        <p:spPr>
          <a:xfrm>
            <a:off x="5619924" y="6481280"/>
            <a:ext cx="6477802" cy="369332"/>
          </a:xfrm>
          <a:prstGeom prst="rect">
            <a:avLst/>
          </a:prstGeom>
          <a:noFill/>
        </p:spPr>
        <p:txBody>
          <a:bodyPr wrap="square" rtlCol="0">
            <a:spAutoFit/>
          </a:bodyPr>
          <a:lstStyle/>
          <a:p>
            <a:r>
              <a:rPr lang="en-US" dirty="0"/>
              <a:t>Correlation plot between different electrode segments of the brain</a:t>
            </a:r>
          </a:p>
        </p:txBody>
      </p:sp>
    </p:spTree>
    <p:extLst>
      <p:ext uri="{BB962C8B-B14F-4D97-AF65-F5344CB8AC3E}">
        <p14:creationId xmlns:p14="http://schemas.microsoft.com/office/powerpoint/2010/main" val="60559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5356-EEA0-AC71-4585-AA2B799D8156}"/>
              </a:ext>
            </a:extLst>
          </p:cNvPr>
          <p:cNvSpPr>
            <a:spLocks noGrp="1"/>
          </p:cNvSpPr>
          <p:nvPr>
            <p:ph type="title"/>
          </p:nvPr>
        </p:nvSpPr>
        <p:spPr>
          <a:xfrm>
            <a:off x="838200" y="365126"/>
            <a:ext cx="10515600" cy="419088"/>
          </a:xfrm>
        </p:spPr>
        <p:txBody>
          <a:bodyPr>
            <a:normAutofit fontScale="90000"/>
          </a:bodyPr>
          <a:lstStyle/>
          <a:p>
            <a:r>
              <a:rPr lang="en-US" dirty="0"/>
              <a:t>Methodology </a:t>
            </a:r>
          </a:p>
        </p:txBody>
      </p:sp>
      <p:sp>
        <p:nvSpPr>
          <p:cNvPr id="3" name="Content Placeholder 2">
            <a:extLst>
              <a:ext uri="{FF2B5EF4-FFF2-40B4-BE49-F238E27FC236}">
                <a16:creationId xmlns:a16="http://schemas.microsoft.com/office/drawing/2014/main" id="{440F1E25-D663-97B7-94CF-DFBB267C7B08}"/>
              </a:ext>
            </a:extLst>
          </p:cNvPr>
          <p:cNvSpPr>
            <a:spLocks noGrp="1"/>
          </p:cNvSpPr>
          <p:nvPr>
            <p:ph idx="1"/>
          </p:nvPr>
        </p:nvSpPr>
        <p:spPr>
          <a:xfrm>
            <a:off x="838200" y="7207979"/>
            <a:ext cx="10515600" cy="87030"/>
          </a:xfrm>
        </p:spPr>
        <p:txBody>
          <a:bodyPr>
            <a:normAutofit fontScale="25000" lnSpcReduction="20000"/>
          </a:bodyPr>
          <a:lstStyle/>
          <a:p>
            <a:pPr marL="0" indent="0">
              <a:buNone/>
            </a:pPr>
            <a:endParaRPr lang="en-US" dirty="0"/>
          </a:p>
        </p:txBody>
      </p:sp>
      <p:sp>
        <p:nvSpPr>
          <p:cNvPr id="132" name="Rectangle 131">
            <a:extLst>
              <a:ext uri="{FF2B5EF4-FFF2-40B4-BE49-F238E27FC236}">
                <a16:creationId xmlns:a16="http://schemas.microsoft.com/office/drawing/2014/main" id="{DA275119-2696-245E-4518-69C953969BCC}"/>
              </a:ext>
            </a:extLst>
          </p:cNvPr>
          <p:cNvSpPr/>
          <p:nvPr/>
        </p:nvSpPr>
        <p:spPr>
          <a:xfrm>
            <a:off x="1028786" y="1025019"/>
            <a:ext cx="1095771"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Read the raw EEG data</a:t>
            </a:r>
          </a:p>
        </p:txBody>
      </p:sp>
      <p:sp>
        <p:nvSpPr>
          <p:cNvPr id="133" name="Rectangle 132">
            <a:extLst>
              <a:ext uri="{FF2B5EF4-FFF2-40B4-BE49-F238E27FC236}">
                <a16:creationId xmlns:a16="http://schemas.microsoft.com/office/drawing/2014/main" id="{5B00429D-F10A-3DE8-F8CA-C2F5EE93D453}"/>
              </a:ext>
            </a:extLst>
          </p:cNvPr>
          <p:cNvSpPr/>
          <p:nvPr/>
        </p:nvSpPr>
        <p:spPr>
          <a:xfrm>
            <a:off x="1018377" y="3447902"/>
            <a:ext cx="1095771"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Label the data</a:t>
            </a:r>
          </a:p>
        </p:txBody>
      </p:sp>
      <p:sp>
        <p:nvSpPr>
          <p:cNvPr id="134" name="Rectangle 133">
            <a:extLst>
              <a:ext uri="{FF2B5EF4-FFF2-40B4-BE49-F238E27FC236}">
                <a16:creationId xmlns:a16="http://schemas.microsoft.com/office/drawing/2014/main" id="{E0EB1734-E396-B6E1-794A-868314843407}"/>
              </a:ext>
            </a:extLst>
          </p:cNvPr>
          <p:cNvSpPr/>
          <p:nvPr/>
        </p:nvSpPr>
        <p:spPr>
          <a:xfrm>
            <a:off x="1018375" y="2176840"/>
            <a:ext cx="1095771"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Extract the events</a:t>
            </a:r>
          </a:p>
        </p:txBody>
      </p:sp>
      <p:sp>
        <p:nvSpPr>
          <p:cNvPr id="135" name="Rectangle 134">
            <a:extLst>
              <a:ext uri="{FF2B5EF4-FFF2-40B4-BE49-F238E27FC236}">
                <a16:creationId xmlns:a16="http://schemas.microsoft.com/office/drawing/2014/main" id="{2E52F5E1-E122-C0C2-17EF-28C20D638E19}"/>
              </a:ext>
            </a:extLst>
          </p:cNvPr>
          <p:cNvSpPr/>
          <p:nvPr/>
        </p:nvSpPr>
        <p:spPr>
          <a:xfrm>
            <a:off x="5101683" y="2109361"/>
            <a:ext cx="143229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SVM/RF</a:t>
            </a:r>
          </a:p>
          <a:p>
            <a:pPr algn="ctr"/>
            <a:r>
              <a:rPr lang="en-IN" dirty="0"/>
              <a:t>Classification</a:t>
            </a:r>
          </a:p>
        </p:txBody>
      </p:sp>
      <p:sp>
        <p:nvSpPr>
          <p:cNvPr id="136" name="Rectangle 135">
            <a:extLst>
              <a:ext uri="{FF2B5EF4-FFF2-40B4-BE49-F238E27FC236}">
                <a16:creationId xmlns:a16="http://schemas.microsoft.com/office/drawing/2014/main" id="{C87F816D-2287-5D97-F7D9-27B1386A202C}"/>
              </a:ext>
            </a:extLst>
          </p:cNvPr>
          <p:cNvSpPr/>
          <p:nvPr/>
        </p:nvSpPr>
        <p:spPr>
          <a:xfrm>
            <a:off x="9457741" y="3431426"/>
            <a:ext cx="1715883" cy="13459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Normalize and </a:t>
            </a:r>
            <a:r>
              <a:rPr lang="en-IN" dirty="0" err="1"/>
              <a:t>pca</a:t>
            </a:r>
            <a:r>
              <a:rPr lang="en-IN" dirty="0"/>
              <a:t> with 0.95 cumulative explained variance</a:t>
            </a:r>
          </a:p>
        </p:txBody>
      </p:sp>
      <p:sp>
        <p:nvSpPr>
          <p:cNvPr id="137" name="Rectangle 136">
            <a:extLst>
              <a:ext uri="{FF2B5EF4-FFF2-40B4-BE49-F238E27FC236}">
                <a16:creationId xmlns:a16="http://schemas.microsoft.com/office/drawing/2014/main" id="{3E6CBBF6-AD2F-8831-06F5-095C552941FB}"/>
              </a:ext>
            </a:extLst>
          </p:cNvPr>
          <p:cNvSpPr/>
          <p:nvPr/>
        </p:nvSpPr>
        <p:spPr>
          <a:xfrm>
            <a:off x="5101683" y="3422818"/>
            <a:ext cx="143229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Normalize</a:t>
            </a:r>
          </a:p>
        </p:txBody>
      </p:sp>
      <p:sp>
        <p:nvSpPr>
          <p:cNvPr id="138" name="Rectangle 137">
            <a:extLst>
              <a:ext uri="{FF2B5EF4-FFF2-40B4-BE49-F238E27FC236}">
                <a16:creationId xmlns:a16="http://schemas.microsoft.com/office/drawing/2014/main" id="{59FF0B8E-8B4C-DDE8-C8F0-833A6E52FE1B}"/>
              </a:ext>
            </a:extLst>
          </p:cNvPr>
          <p:cNvSpPr/>
          <p:nvPr/>
        </p:nvSpPr>
        <p:spPr>
          <a:xfrm>
            <a:off x="7163678" y="3422818"/>
            <a:ext cx="1910033" cy="1354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Feature selection using correlation matrix with threshold 0.9</a:t>
            </a:r>
          </a:p>
        </p:txBody>
      </p:sp>
      <p:sp>
        <p:nvSpPr>
          <p:cNvPr id="139" name="Rectangle 138">
            <a:extLst>
              <a:ext uri="{FF2B5EF4-FFF2-40B4-BE49-F238E27FC236}">
                <a16:creationId xmlns:a16="http://schemas.microsoft.com/office/drawing/2014/main" id="{4F46C5FA-A171-5FBB-4BDB-23AFF4FAD4E6}"/>
              </a:ext>
            </a:extLst>
          </p:cNvPr>
          <p:cNvSpPr/>
          <p:nvPr/>
        </p:nvSpPr>
        <p:spPr>
          <a:xfrm>
            <a:off x="2998808" y="5159386"/>
            <a:ext cx="167305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err="1"/>
              <a:t>Preprocessed</a:t>
            </a:r>
            <a:r>
              <a:rPr lang="en-IN" dirty="0"/>
              <a:t> </a:t>
            </a:r>
            <a:r>
              <a:rPr lang="en-IN" dirty="0" err="1"/>
              <a:t>DataSet</a:t>
            </a:r>
            <a:endParaRPr lang="en-IN" dirty="0"/>
          </a:p>
        </p:txBody>
      </p:sp>
      <p:sp>
        <p:nvSpPr>
          <p:cNvPr id="140" name="Rectangle 139">
            <a:extLst>
              <a:ext uri="{FF2B5EF4-FFF2-40B4-BE49-F238E27FC236}">
                <a16:creationId xmlns:a16="http://schemas.microsoft.com/office/drawing/2014/main" id="{0E060F5D-B884-8248-01C9-26AE7C017649}"/>
              </a:ext>
            </a:extLst>
          </p:cNvPr>
          <p:cNvSpPr/>
          <p:nvPr/>
        </p:nvSpPr>
        <p:spPr>
          <a:xfrm>
            <a:off x="3116124" y="2109361"/>
            <a:ext cx="143229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 SVM/RF	</a:t>
            </a:r>
          </a:p>
          <a:p>
            <a:pPr algn="ctr"/>
            <a:r>
              <a:rPr lang="en-IN" dirty="0"/>
              <a:t>Classification</a:t>
            </a:r>
          </a:p>
        </p:txBody>
      </p:sp>
      <p:sp>
        <p:nvSpPr>
          <p:cNvPr id="141" name="Rectangle 140">
            <a:extLst>
              <a:ext uri="{FF2B5EF4-FFF2-40B4-BE49-F238E27FC236}">
                <a16:creationId xmlns:a16="http://schemas.microsoft.com/office/drawing/2014/main" id="{B0F1A1F1-C108-9EA4-E699-BC67A3618D8C}"/>
              </a:ext>
            </a:extLst>
          </p:cNvPr>
          <p:cNvSpPr/>
          <p:nvPr/>
        </p:nvSpPr>
        <p:spPr>
          <a:xfrm>
            <a:off x="7402549" y="2109361"/>
            <a:ext cx="143229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SVM/RF</a:t>
            </a:r>
          </a:p>
          <a:p>
            <a:pPr algn="ctr"/>
            <a:r>
              <a:rPr lang="en-IN" dirty="0"/>
              <a:t>Classification</a:t>
            </a:r>
          </a:p>
        </p:txBody>
      </p:sp>
      <p:sp>
        <p:nvSpPr>
          <p:cNvPr id="142" name="Rectangle 141">
            <a:extLst>
              <a:ext uri="{FF2B5EF4-FFF2-40B4-BE49-F238E27FC236}">
                <a16:creationId xmlns:a16="http://schemas.microsoft.com/office/drawing/2014/main" id="{0712632B-B552-AFB2-DC09-0C396DF41644}"/>
              </a:ext>
            </a:extLst>
          </p:cNvPr>
          <p:cNvSpPr/>
          <p:nvPr/>
        </p:nvSpPr>
        <p:spPr>
          <a:xfrm>
            <a:off x="9599539" y="2109361"/>
            <a:ext cx="143229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SVM/RF</a:t>
            </a:r>
          </a:p>
          <a:p>
            <a:pPr algn="ctr"/>
            <a:r>
              <a:rPr lang="en-IN" dirty="0"/>
              <a:t>Classification</a:t>
            </a:r>
          </a:p>
        </p:txBody>
      </p:sp>
      <p:cxnSp>
        <p:nvCxnSpPr>
          <p:cNvPr id="143" name="Straight Arrow Connector 142">
            <a:extLst>
              <a:ext uri="{FF2B5EF4-FFF2-40B4-BE49-F238E27FC236}">
                <a16:creationId xmlns:a16="http://schemas.microsoft.com/office/drawing/2014/main" id="{D6AB50BD-7B28-5140-4B55-A49C2DE29F5F}"/>
              </a:ext>
            </a:extLst>
          </p:cNvPr>
          <p:cNvCxnSpPr>
            <a:cxnSpLocks/>
            <a:stCxn id="132" idx="2"/>
            <a:endCxn id="134" idx="0"/>
          </p:cNvCxnSpPr>
          <p:nvPr/>
        </p:nvCxnSpPr>
        <p:spPr>
          <a:xfrm flipH="1">
            <a:off x="1566261" y="1939419"/>
            <a:ext cx="10411" cy="23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10EA798-55A1-9A67-FEE4-02C86B35787B}"/>
              </a:ext>
            </a:extLst>
          </p:cNvPr>
          <p:cNvCxnSpPr>
            <a:cxnSpLocks/>
            <a:stCxn id="134" idx="2"/>
            <a:endCxn id="133" idx="0"/>
          </p:cNvCxnSpPr>
          <p:nvPr/>
        </p:nvCxnSpPr>
        <p:spPr>
          <a:xfrm>
            <a:off x="1566261" y="3091240"/>
            <a:ext cx="2" cy="35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E5657662-E99B-CE0F-3DB1-F1F4A3C2B885}"/>
              </a:ext>
            </a:extLst>
          </p:cNvPr>
          <p:cNvCxnSpPr>
            <a:cxnSpLocks/>
            <a:stCxn id="139" idx="0"/>
            <a:endCxn id="140" idx="2"/>
          </p:cNvCxnSpPr>
          <p:nvPr/>
        </p:nvCxnSpPr>
        <p:spPr>
          <a:xfrm flipH="1" flipV="1">
            <a:off x="3832269" y="3023761"/>
            <a:ext cx="3066" cy="213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73FE593B-416E-E4AE-FE0A-E77AC0A10B52}"/>
              </a:ext>
            </a:extLst>
          </p:cNvPr>
          <p:cNvCxnSpPr>
            <a:cxnSpLocks/>
            <a:stCxn id="139" idx="3"/>
            <a:endCxn id="137" idx="2"/>
          </p:cNvCxnSpPr>
          <p:nvPr/>
        </p:nvCxnSpPr>
        <p:spPr>
          <a:xfrm flipV="1">
            <a:off x="4671861" y="4337218"/>
            <a:ext cx="1145967" cy="12793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8E3E9236-094B-3560-8351-62406CEC2417}"/>
              </a:ext>
            </a:extLst>
          </p:cNvPr>
          <p:cNvCxnSpPr>
            <a:cxnSpLocks/>
            <a:stCxn id="139" idx="3"/>
            <a:endCxn id="138" idx="2"/>
          </p:cNvCxnSpPr>
          <p:nvPr/>
        </p:nvCxnSpPr>
        <p:spPr>
          <a:xfrm flipV="1">
            <a:off x="4671861" y="4777413"/>
            <a:ext cx="3446834" cy="8391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8738BC10-12F5-FDC1-328E-FFC3F1EC8743}"/>
              </a:ext>
            </a:extLst>
          </p:cNvPr>
          <p:cNvCxnSpPr>
            <a:cxnSpLocks/>
            <a:stCxn id="139" idx="3"/>
            <a:endCxn id="136" idx="2"/>
          </p:cNvCxnSpPr>
          <p:nvPr/>
        </p:nvCxnSpPr>
        <p:spPr>
          <a:xfrm flipV="1">
            <a:off x="4671861" y="4777413"/>
            <a:ext cx="5643822" cy="8391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69BCAB6-B259-DD69-39B5-BBCFC966C93E}"/>
              </a:ext>
            </a:extLst>
          </p:cNvPr>
          <p:cNvCxnSpPr>
            <a:cxnSpLocks/>
            <a:stCxn id="137" idx="0"/>
            <a:endCxn id="135" idx="2"/>
          </p:cNvCxnSpPr>
          <p:nvPr/>
        </p:nvCxnSpPr>
        <p:spPr>
          <a:xfrm flipV="1">
            <a:off x="5817828" y="3023761"/>
            <a:ext cx="0" cy="39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BD36343-53A8-C1F1-0F57-566BC2C6B462}"/>
              </a:ext>
            </a:extLst>
          </p:cNvPr>
          <p:cNvCxnSpPr>
            <a:cxnSpLocks/>
            <a:stCxn id="138" idx="0"/>
            <a:endCxn id="141" idx="2"/>
          </p:cNvCxnSpPr>
          <p:nvPr/>
        </p:nvCxnSpPr>
        <p:spPr>
          <a:xfrm flipH="1" flipV="1">
            <a:off x="8118694" y="3023761"/>
            <a:ext cx="1" cy="39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AA534F93-A95A-671A-87CC-BBAE46ACAEBB}"/>
              </a:ext>
            </a:extLst>
          </p:cNvPr>
          <p:cNvCxnSpPr>
            <a:cxnSpLocks/>
            <a:stCxn id="136" idx="0"/>
            <a:endCxn id="142" idx="2"/>
          </p:cNvCxnSpPr>
          <p:nvPr/>
        </p:nvCxnSpPr>
        <p:spPr>
          <a:xfrm flipV="1">
            <a:off x="10315683" y="3023761"/>
            <a:ext cx="1" cy="40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6D3FD61A-BF38-18FE-8BA4-7310C6C03D12}"/>
              </a:ext>
            </a:extLst>
          </p:cNvPr>
          <p:cNvSpPr/>
          <p:nvPr/>
        </p:nvSpPr>
        <p:spPr>
          <a:xfrm>
            <a:off x="3152572" y="1274624"/>
            <a:ext cx="1359393" cy="501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Results</a:t>
            </a:r>
          </a:p>
        </p:txBody>
      </p:sp>
      <p:sp>
        <p:nvSpPr>
          <p:cNvPr id="153" name="Rectangle 152">
            <a:extLst>
              <a:ext uri="{FF2B5EF4-FFF2-40B4-BE49-F238E27FC236}">
                <a16:creationId xmlns:a16="http://schemas.microsoft.com/office/drawing/2014/main" id="{A9824C1E-C40B-D0B2-DB85-1E16543F092D}"/>
              </a:ext>
            </a:extLst>
          </p:cNvPr>
          <p:cNvSpPr/>
          <p:nvPr/>
        </p:nvSpPr>
        <p:spPr>
          <a:xfrm>
            <a:off x="5138131" y="1274623"/>
            <a:ext cx="1359393" cy="501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Results</a:t>
            </a:r>
          </a:p>
        </p:txBody>
      </p:sp>
      <p:sp>
        <p:nvSpPr>
          <p:cNvPr id="154" name="Rectangle 153">
            <a:extLst>
              <a:ext uri="{FF2B5EF4-FFF2-40B4-BE49-F238E27FC236}">
                <a16:creationId xmlns:a16="http://schemas.microsoft.com/office/drawing/2014/main" id="{C52AC127-D645-BBAB-C58E-AEDC52F93564}"/>
              </a:ext>
            </a:extLst>
          </p:cNvPr>
          <p:cNvSpPr/>
          <p:nvPr/>
        </p:nvSpPr>
        <p:spPr>
          <a:xfrm>
            <a:off x="7438997" y="1285725"/>
            <a:ext cx="1359393" cy="501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Results</a:t>
            </a:r>
          </a:p>
        </p:txBody>
      </p:sp>
      <p:sp>
        <p:nvSpPr>
          <p:cNvPr id="155" name="Rectangle 154">
            <a:extLst>
              <a:ext uri="{FF2B5EF4-FFF2-40B4-BE49-F238E27FC236}">
                <a16:creationId xmlns:a16="http://schemas.microsoft.com/office/drawing/2014/main" id="{446E39BB-E787-61ED-1A41-7C3D4101509A}"/>
              </a:ext>
            </a:extLst>
          </p:cNvPr>
          <p:cNvSpPr/>
          <p:nvPr/>
        </p:nvSpPr>
        <p:spPr>
          <a:xfrm>
            <a:off x="9635987" y="1285725"/>
            <a:ext cx="1359393" cy="501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Results</a:t>
            </a:r>
          </a:p>
        </p:txBody>
      </p:sp>
      <p:cxnSp>
        <p:nvCxnSpPr>
          <p:cNvPr id="156" name="Straight Arrow Connector 155">
            <a:extLst>
              <a:ext uri="{FF2B5EF4-FFF2-40B4-BE49-F238E27FC236}">
                <a16:creationId xmlns:a16="http://schemas.microsoft.com/office/drawing/2014/main" id="{640E4E13-0FAE-FD5C-5461-C28D7A657546}"/>
              </a:ext>
            </a:extLst>
          </p:cNvPr>
          <p:cNvCxnSpPr>
            <a:cxnSpLocks/>
            <a:stCxn id="140" idx="0"/>
            <a:endCxn id="152" idx="2"/>
          </p:cNvCxnSpPr>
          <p:nvPr/>
        </p:nvCxnSpPr>
        <p:spPr>
          <a:xfrm flipV="1">
            <a:off x="3832269" y="1776329"/>
            <a:ext cx="0" cy="333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D4C182A0-3909-60E9-9580-6AA2ADB7845D}"/>
              </a:ext>
            </a:extLst>
          </p:cNvPr>
          <p:cNvCxnSpPr>
            <a:cxnSpLocks/>
            <a:stCxn id="135" idx="0"/>
            <a:endCxn id="153" idx="2"/>
          </p:cNvCxnSpPr>
          <p:nvPr/>
        </p:nvCxnSpPr>
        <p:spPr>
          <a:xfrm flipV="1">
            <a:off x="5817828" y="1776328"/>
            <a:ext cx="0" cy="333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13E75C62-FBA3-4E4D-C47D-3E8155506409}"/>
              </a:ext>
            </a:extLst>
          </p:cNvPr>
          <p:cNvCxnSpPr>
            <a:cxnSpLocks/>
            <a:stCxn id="141" idx="0"/>
            <a:endCxn id="154" idx="2"/>
          </p:cNvCxnSpPr>
          <p:nvPr/>
        </p:nvCxnSpPr>
        <p:spPr>
          <a:xfrm flipV="1">
            <a:off x="8118694" y="1787430"/>
            <a:ext cx="0" cy="32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0E1BF731-6784-FDB1-10A6-B2497935157D}"/>
              </a:ext>
            </a:extLst>
          </p:cNvPr>
          <p:cNvCxnSpPr>
            <a:cxnSpLocks/>
            <a:stCxn id="142" idx="0"/>
            <a:endCxn id="155" idx="2"/>
          </p:cNvCxnSpPr>
          <p:nvPr/>
        </p:nvCxnSpPr>
        <p:spPr>
          <a:xfrm flipV="1">
            <a:off x="10315684" y="1787430"/>
            <a:ext cx="0" cy="32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1923CD49-18CC-FB34-C733-C3DBE8FF1077}"/>
              </a:ext>
            </a:extLst>
          </p:cNvPr>
          <p:cNvSpPr/>
          <p:nvPr/>
        </p:nvSpPr>
        <p:spPr>
          <a:xfrm>
            <a:off x="1018376" y="5159386"/>
            <a:ext cx="1095771"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Combine  the data </a:t>
            </a:r>
          </a:p>
        </p:txBody>
      </p:sp>
      <p:cxnSp>
        <p:nvCxnSpPr>
          <p:cNvPr id="161" name="Straight Arrow Connector 160">
            <a:extLst>
              <a:ext uri="{FF2B5EF4-FFF2-40B4-BE49-F238E27FC236}">
                <a16:creationId xmlns:a16="http://schemas.microsoft.com/office/drawing/2014/main" id="{894B38AD-F3A5-165A-1919-F035AF78FC85}"/>
              </a:ext>
            </a:extLst>
          </p:cNvPr>
          <p:cNvCxnSpPr>
            <a:cxnSpLocks/>
            <a:stCxn id="133" idx="2"/>
            <a:endCxn id="160" idx="0"/>
          </p:cNvCxnSpPr>
          <p:nvPr/>
        </p:nvCxnSpPr>
        <p:spPr>
          <a:xfrm flipH="1">
            <a:off x="1566262" y="4362302"/>
            <a:ext cx="1" cy="79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83E25FD-E09B-F506-0951-66D86BE615B8}"/>
              </a:ext>
            </a:extLst>
          </p:cNvPr>
          <p:cNvCxnSpPr>
            <a:cxnSpLocks/>
            <a:stCxn id="160" idx="3"/>
            <a:endCxn id="139" idx="1"/>
          </p:cNvCxnSpPr>
          <p:nvPr/>
        </p:nvCxnSpPr>
        <p:spPr>
          <a:xfrm>
            <a:off x="2114147" y="5616586"/>
            <a:ext cx="884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20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E61E-E19B-BBCB-3C61-1BB991861DD4}"/>
              </a:ext>
            </a:extLst>
          </p:cNvPr>
          <p:cNvSpPr>
            <a:spLocks noGrp="1"/>
          </p:cNvSpPr>
          <p:nvPr>
            <p:ph type="title"/>
          </p:nvPr>
        </p:nvSpPr>
        <p:spPr>
          <a:xfrm>
            <a:off x="571901" y="416122"/>
            <a:ext cx="5524099" cy="462648"/>
          </a:xfrm>
        </p:spPr>
        <p:txBody>
          <a:bodyPr>
            <a:normAutofit fontScale="90000"/>
          </a:bodyPr>
          <a:lstStyle/>
          <a:p>
            <a:r>
              <a:rPr lang="en-US" dirty="0"/>
              <a:t>Results and Conclusion</a:t>
            </a:r>
          </a:p>
        </p:txBody>
      </p:sp>
      <p:graphicFrame>
        <p:nvGraphicFramePr>
          <p:cNvPr id="15" name="Table 14">
            <a:extLst>
              <a:ext uri="{FF2B5EF4-FFF2-40B4-BE49-F238E27FC236}">
                <a16:creationId xmlns:a16="http://schemas.microsoft.com/office/drawing/2014/main" id="{16C124E2-5B58-2682-476F-D5D66808A03F}"/>
              </a:ext>
            </a:extLst>
          </p:cNvPr>
          <p:cNvGraphicFramePr>
            <a:graphicFrameLocks noGrp="1"/>
          </p:cNvGraphicFramePr>
          <p:nvPr>
            <p:extLst>
              <p:ext uri="{D42A27DB-BD31-4B8C-83A1-F6EECF244321}">
                <p14:modId xmlns:p14="http://schemas.microsoft.com/office/powerpoint/2010/main" val="1703430370"/>
              </p:ext>
            </p:extLst>
          </p:nvPr>
        </p:nvGraphicFramePr>
        <p:xfrm>
          <a:off x="738231" y="1495288"/>
          <a:ext cx="10796632" cy="2651760"/>
        </p:xfrm>
        <a:graphic>
          <a:graphicData uri="http://schemas.openxmlformats.org/drawingml/2006/table">
            <a:tbl>
              <a:tblPr firstRow="1" bandRow="1">
                <a:tableStyleId>{5C22544A-7EE6-4342-B048-85BDC9FD1C3A}</a:tableStyleId>
              </a:tblPr>
              <a:tblGrid>
                <a:gridCol w="2089103">
                  <a:extLst>
                    <a:ext uri="{9D8B030D-6E8A-4147-A177-3AD203B41FA5}">
                      <a16:colId xmlns:a16="http://schemas.microsoft.com/office/drawing/2014/main" val="57494694"/>
                    </a:ext>
                  </a:extLst>
                </a:gridCol>
                <a:gridCol w="2071404">
                  <a:extLst>
                    <a:ext uri="{9D8B030D-6E8A-4147-A177-3AD203B41FA5}">
                      <a16:colId xmlns:a16="http://schemas.microsoft.com/office/drawing/2014/main" val="859323232"/>
                    </a:ext>
                  </a:extLst>
                </a:gridCol>
                <a:gridCol w="2024210">
                  <a:extLst>
                    <a:ext uri="{9D8B030D-6E8A-4147-A177-3AD203B41FA5}">
                      <a16:colId xmlns:a16="http://schemas.microsoft.com/office/drawing/2014/main" val="53654553"/>
                    </a:ext>
                  </a:extLst>
                </a:gridCol>
                <a:gridCol w="2269095">
                  <a:extLst>
                    <a:ext uri="{9D8B030D-6E8A-4147-A177-3AD203B41FA5}">
                      <a16:colId xmlns:a16="http://schemas.microsoft.com/office/drawing/2014/main" val="2554031926"/>
                    </a:ext>
                  </a:extLst>
                </a:gridCol>
                <a:gridCol w="2342820">
                  <a:extLst>
                    <a:ext uri="{9D8B030D-6E8A-4147-A177-3AD203B41FA5}">
                      <a16:colId xmlns:a16="http://schemas.microsoft.com/office/drawing/2014/main" val="3424754235"/>
                    </a:ext>
                  </a:extLst>
                </a:gridCol>
              </a:tblGrid>
              <a:tr h="601960">
                <a:tc>
                  <a:txBody>
                    <a:bodyPr/>
                    <a:lstStyle/>
                    <a:p>
                      <a:endParaRPr lang="en-US" dirty="0"/>
                    </a:p>
                  </a:txBody>
                  <a:tcPr/>
                </a:tc>
                <a:tc>
                  <a:txBody>
                    <a:bodyPr/>
                    <a:lstStyle/>
                    <a:p>
                      <a:r>
                        <a:rPr lang="en-US" dirty="0"/>
                        <a:t>RAW data</a:t>
                      </a:r>
                      <a:br>
                        <a:rPr lang="en-US" dirty="0"/>
                      </a:br>
                      <a:r>
                        <a:rPr lang="en-US" dirty="0"/>
                        <a:t>(accuracy)</a:t>
                      </a:r>
                    </a:p>
                  </a:txBody>
                  <a:tcPr/>
                </a:tc>
                <a:tc>
                  <a:txBody>
                    <a:bodyPr/>
                    <a:lstStyle/>
                    <a:p>
                      <a:r>
                        <a:rPr lang="en-US" dirty="0"/>
                        <a:t>Normalized</a:t>
                      </a:r>
                      <a:br>
                        <a:rPr lang="en-US" dirty="0"/>
                      </a:br>
                      <a:r>
                        <a:rPr lang="en-US" dirty="0"/>
                        <a:t>(accuracy)</a:t>
                      </a:r>
                    </a:p>
                  </a:txBody>
                  <a:tcPr/>
                </a:tc>
                <a:tc>
                  <a:txBody>
                    <a:bodyPr/>
                    <a:lstStyle/>
                    <a:p>
                      <a:r>
                        <a:rPr lang="en-US" dirty="0"/>
                        <a:t>Feature selection with correlation &lt; 0.9</a:t>
                      </a:r>
                      <a:br>
                        <a:rPr lang="en-US" dirty="0"/>
                      </a:br>
                      <a:r>
                        <a:rPr lang="en-US" dirty="0"/>
                        <a:t>(accuracy)</a:t>
                      </a:r>
                    </a:p>
                  </a:txBody>
                  <a:tcPr/>
                </a:tc>
                <a:tc>
                  <a:txBody>
                    <a:bodyPr/>
                    <a:lstStyle/>
                    <a:p>
                      <a:r>
                        <a:rPr lang="en-US" dirty="0"/>
                        <a:t>Normalized and PCA ( 0.95 cumulative explained variance)</a:t>
                      </a:r>
                      <a:br>
                        <a:rPr lang="en-US" dirty="0"/>
                      </a:br>
                      <a:r>
                        <a:rPr lang="en-US" dirty="0"/>
                        <a:t>(accuracy)</a:t>
                      </a:r>
                    </a:p>
                  </a:txBody>
                  <a:tcPr/>
                </a:tc>
                <a:extLst>
                  <a:ext uri="{0D108BD9-81ED-4DB2-BD59-A6C34878D82A}">
                    <a16:rowId xmlns:a16="http://schemas.microsoft.com/office/drawing/2014/main" val="1165025547"/>
                  </a:ext>
                </a:extLst>
              </a:tr>
              <a:tr h="272386">
                <a:tc>
                  <a:txBody>
                    <a:bodyPr/>
                    <a:lstStyle/>
                    <a:p>
                      <a:r>
                        <a:rPr lang="en-US" sz="1500" dirty="0"/>
                        <a:t>SVM(real)</a:t>
                      </a:r>
                    </a:p>
                  </a:txBody>
                  <a:tcPr/>
                </a:tc>
                <a:tc>
                  <a:txBody>
                    <a:bodyPr/>
                    <a:lstStyle/>
                    <a:p>
                      <a:r>
                        <a:rPr lang="en-US" dirty="0"/>
                        <a:t>87</a:t>
                      </a:r>
                    </a:p>
                  </a:txBody>
                  <a:tcPr/>
                </a:tc>
                <a:tc>
                  <a:txBody>
                    <a:bodyPr/>
                    <a:lstStyle/>
                    <a:p>
                      <a:r>
                        <a:rPr lang="en-US" dirty="0"/>
                        <a:t>86</a:t>
                      </a:r>
                    </a:p>
                  </a:txBody>
                  <a:tcPr/>
                </a:tc>
                <a:tc>
                  <a:txBody>
                    <a:bodyPr/>
                    <a:lstStyle/>
                    <a:p>
                      <a:r>
                        <a:rPr lang="en-US" dirty="0"/>
                        <a:t>85</a:t>
                      </a:r>
                    </a:p>
                  </a:txBody>
                  <a:tcPr/>
                </a:tc>
                <a:tc>
                  <a:txBody>
                    <a:bodyPr/>
                    <a:lstStyle/>
                    <a:p>
                      <a:r>
                        <a:rPr lang="en-US" dirty="0"/>
                        <a:t>70</a:t>
                      </a:r>
                    </a:p>
                  </a:txBody>
                  <a:tcPr/>
                </a:tc>
                <a:extLst>
                  <a:ext uri="{0D108BD9-81ED-4DB2-BD59-A6C34878D82A}">
                    <a16:rowId xmlns:a16="http://schemas.microsoft.com/office/drawing/2014/main" val="1233286147"/>
                  </a:ext>
                </a:extLst>
              </a:tr>
              <a:tr h="272386">
                <a:tc>
                  <a:txBody>
                    <a:bodyPr/>
                    <a:lstStyle/>
                    <a:p>
                      <a:r>
                        <a:rPr lang="en-US" sz="1500" dirty="0"/>
                        <a:t>SVM(imaginary)</a:t>
                      </a:r>
                    </a:p>
                  </a:txBody>
                  <a:tcPr/>
                </a:tc>
                <a:tc>
                  <a:txBody>
                    <a:bodyPr/>
                    <a:lstStyle/>
                    <a:p>
                      <a:r>
                        <a:rPr lang="en-US" dirty="0"/>
                        <a:t>83</a:t>
                      </a:r>
                    </a:p>
                  </a:txBody>
                  <a:tcPr/>
                </a:tc>
                <a:tc>
                  <a:txBody>
                    <a:bodyPr/>
                    <a:lstStyle/>
                    <a:p>
                      <a:r>
                        <a:rPr lang="en-US" dirty="0"/>
                        <a:t>83</a:t>
                      </a:r>
                    </a:p>
                  </a:txBody>
                  <a:tcPr/>
                </a:tc>
                <a:tc>
                  <a:txBody>
                    <a:bodyPr/>
                    <a:lstStyle/>
                    <a:p>
                      <a:r>
                        <a:rPr lang="en-US" dirty="0"/>
                        <a:t>77</a:t>
                      </a:r>
                    </a:p>
                  </a:txBody>
                  <a:tcPr/>
                </a:tc>
                <a:tc>
                  <a:txBody>
                    <a:bodyPr/>
                    <a:lstStyle/>
                    <a:p>
                      <a:r>
                        <a:rPr lang="en-US" dirty="0"/>
                        <a:t>67</a:t>
                      </a:r>
                    </a:p>
                  </a:txBody>
                  <a:tcPr/>
                </a:tc>
                <a:extLst>
                  <a:ext uri="{0D108BD9-81ED-4DB2-BD59-A6C34878D82A}">
                    <a16:rowId xmlns:a16="http://schemas.microsoft.com/office/drawing/2014/main" val="1660201907"/>
                  </a:ext>
                </a:extLst>
              </a:tr>
              <a:tr h="272386">
                <a:tc>
                  <a:txBody>
                    <a:bodyPr/>
                    <a:lstStyle/>
                    <a:p>
                      <a:r>
                        <a:rPr lang="en-US" sz="1500" dirty="0"/>
                        <a:t>RF(real)</a:t>
                      </a:r>
                    </a:p>
                  </a:txBody>
                  <a:tcPr/>
                </a:tc>
                <a:tc>
                  <a:txBody>
                    <a:bodyPr/>
                    <a:lstStyle/>
                    <a:p>
                      <a:r>
                        <a:rPr lang="en-US" dirty="0"/>
                        <a:t>81</a:t>
                      </a:r>
                    </a:p>
                  </a:txBody>
                  <a:tcPr/>
                </a:tc>
                <a:tc>
                  <a:txBody>
                    <a:bodyPr/>
                    <a:lstStyle/>
                    <a:p>
                      <a:r>
                        <a:rPr lang="en-US" dirty="0"/>
                        <a:t>81</a:t>
                      </a:r>
                    </a:p>
                  </a:txBody>
                  <a:tcPr/>
                </a:tc>
                <a:tc>
                  <a:txBody>
                    <a:bodyPr/>
                    <a:lstStyle/>
                    <a:p>
                      <a:r>
                        <a:rPr lang="en-US" dirty="0"/>
                        <a:t>81</a:t>
                      </a:r>
                    </a:p>
                  </a:txBody>
                  <a:tcPr/>
                </a:tc>
                <a:tc>
                  <a:txBody>
                    <a:bodyPr/>
                    <a:lstStyle/>
                    <a:p>
                      <a:r>
                        <a:rPr lang="en-US" dirty="0"/>
                        <a:t>79</a:t>
                      </a:r>
                    </a:p>
                  </a:txBody>
                  <a:tcPr/>
                </a:tc>
                <a:extLst>
                  <a:ext uri="{0D108BD9-81ED-4DB2-BD59-A6C34878D82A}">
                    <a16:rowId xmlns:a16="http://schemas.microsoft.com/office/drawing/2014/main" val="1203454949"/>
                  </a:ext>
                </a:extLst>
              </a:tr>
              <a:tr h="272386">
                <a:tc>
                  <a:txBody>
                    <a:bodyPr/>
                    <a:lstStyle/>
                    <a:p>
                      <a:r>
                        <a:rPr lang="en-US" sz="1500" dirty="0"/>
                        <a:t>RF(imaginary)</a:t>
                      </a:r>
                    </a:p>
                  </a:txBody>
                  <a:tcPr/>
                </a:tc>
                <a:tc>
                  <a:txBody>
                    <a:bodyPr/>
                    <a:lstStyle/>
                    <a:p>
                      <a:r>
                        <a:rPr lang="en-US" dirty="0"/>
                        <a:t>78</a:t>
                      </a:r>
                    </a:p>
                  </a:txBody>
                  <a:tcPr/>
                </a:tc>
                <a:tc>
                  <a:txBody>
                    <a:bodyPr/>
                    <a:lstStyle/>
                    <a:p>
                      <a:r>
                        <a:rPr lang="en-US" dirty="0"/>
                        <a:t>78</a:t>
                      </a:r>
                    </a:p>
                  </a:txBody>
                  <a:tcPr/>
                </a:tc>
                <a:tc>
                  <a:txBody>
                    <a:bodyPr/>
                    <a:lstStyle/>
                    <a:p>
                      <a:r>
                        <a:rPr lang="en-US" dirty="0"/>
                        <a:t>75</a:t>
                      </a:r>
                    </a:p>
                  </a:txBody>
                  <a:tcPr/>
                </a:tc>
                <a:tc>
                  <a:txBody>
                    <a:bodyPr/>
                    <a:lstStyle/>
                    <a:p>
                      <a:r>
                        <a:rPr lang="en-US" dirty="0"/>
                        <a:t>74</a:t>
                      </a:r>
                    </a:p>
                  </a:txBody>
                  <a:tcPr/>
                </a:tc>
                <a:extLst>
                  <a:ext uri="{0D108BD9-81ED-4DB2-BD59-A6C34878D82A}">
                    <a16:rowId xmlns:a16="http://schemas.microsoft.com/office/drawing/2014/main" val="3986572800"/>
                  </a:ext>
                </a:extLst>
              </a:tr>
            </a:tbl>
          </a:graphicData>
        </a:graphic>
      </p:graphicFrame>
      <p:sp>
        <p:nvSpPr>
          <p:cNvPr id="18" name="TextBox 17">
            <a:extLst>
              <a:ext uri="{FF2B5EF4-FFF2-40B4-BE49-F238E27FC236}">
                <a16:creationId xmlns:a16="http://schemas.microsoft.com/office/drawing/2014/main" id="{E6ECAD4E-1558-4EAD-D5C5-8A1F9DB98F23}"/>
              </a:ext>
            </a:extLst>
          </p:cNvPr>
          <p:cNvSpPr txBox="1"/>
          <p:nvPr/>
        </p:nvSpPr>
        <p:spPr>
          <a:xfrm>
            <a:off x="738231" y="4917436"/>
            <a:ext cx="107966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SVM seems to perform better than the random forest classifier</a:t>
            </a:r>
          </a:p>
          <a:p>
            <a:pPr marL="285750" indent="-285750" algn="just">
              <a:buFont typeface="Arial" panose="020B0604020202020204" pitchFamily="34" charset="0"/>
              <a:buChar char="•"/>
            </a:pPr>
            <a:r>
              <a:rPr lang="en-US" dirty="0"/>
              <a:t>Real tasks have shown more predictability than the Imaginary tasks </a:t>
            </a:r>
          </a:p>
          <a:p>
            <a:pPr marL="285750" indent="-285750" algn="just">
              <a:buFont typeface="Arial" panose="020B0604020202020204" pitchFamily="34" charset="0"/>
              <a:buChar char="•"/>
            </a:pPr>
            <a:r>
              <a:rPr lang="en-US" dirty="0"/>
              <a:t>Other forms of feature selection and data transformation performed have no significant impact in accuracy than the RAW data.</a:t>
            </a:r>
          </a:p>
        </p:txBody>
      </p:sp>
    </p:spTree>
    <p:extLst>
      <p:ext uri="{BB962C8B-B14F-4D97-AF65-F5344CB8AC3E}">
        <p14:creationId xmlns:p14="http://schemas.microsoft.com/office/powerpoint/2010/main" val="270111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D4F1-07D1-BC9A-C5D5-DF0F80E3A3D3}"/>
              </a:ext>
            </a:extLst>
          </p:cNvPr>
          <p:cNvSpPr>
            <a:spLocks noGrp="1"/>
          </p:cNvSpPr>
          <p:nvPr>
            <p:ph type="title"/>
          </p:nvPr>
        </p:nvSpPr>
        <p:spPr>
          <a:xfrm>
            <a:off x="4479720" y="365125"/>
            <a:ext cx="6874079" cy="4072651"/>
          </a:xfrm>
        </p:spPr>
        <p:txBody>
          <a:bodyPr/>
          <a:lstStyle/>
          <a:p>
            <a:r>
              <a:rPr lang="en-US" dirty="0"/>
              <a:t>THANK YOU</a:t>
            </a:r>
          </a:p>
        </p:txBody>
      </p:sp>
      <p:sp>
        <p:nvSpPr>
          <p:cNvPr id="3" name="Content Placeholder 2">
            <a:extLst>
              <a:ext uri="{FF2B5EF4-FFF2-40B4-BE49-F238E27FC236}">
                <a16:creationId xmlns:a16="http://schemas.microsoft.com/office/drawing/2014/main" id="{5E938357-47DB-D1AE-72AD-AAD59BC6117C}"/>
              </a:ext>
            </a:extLst>
          </p:cNvPr>
          <p:cNvSpPr>
            <a:spLocks noGrp="1"/>
          </p:cNvSpPr>
          <p:nvPr>
            <p:ph idx="1"/>
          </p:nvPr>
        </p:nvSpPr>
        <p:spPr>
          <a:xfrm>
            <a:off x="838199" y="365125"/>
            <a:ext cx="10772163" cy="5811838"/>
          </a:xfrm>
        </p:spPr>
        <p:txBody>
          <a:bodyPr/>
          <a:lstStyle/>
          <a:p>
            <a:pPr marL="0" indent="0">
              <a:buNone/>
            </a:pPr>
            <a:endParaRPr lang="en-US" dirty="0"/>
          </a:p>
        </p:txBody>
      </p:sp>
    </p:spTree>
    <p:extLst>
      <p:ext uri="{BB962C8B-B14F-4D97-AF65-F5344CB8AC3E}">
        <p14:creationId xmlns:p14="http://schemas.microsoft.com/office/powerpoint/2010/main" val="2324189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516</Words>
  <Application>Microsoft Office PowerPoint</Application>
  <PresentationFormat>Widescreen</PresentationFormat>
  <Paragraphs>67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 model for predicting controls through EEG signals</vt:lpstr>
      <vt:lpstr>Introduction</vt:lpstr>
      <vt:lpstr>Dataset description</vt:lpstr>
      <vt:lpstr>Data Analysis </vt:lpstr>
      <vt:lpstr>Methodology </vt:lpstr>
      <vt:lpstr>Results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for predicting controls through EEG signals</dc:title>
  <dc:creator>charan sai</dc:creator>
  <cp:lastModifiedBy>charan sai</cp:lastModifiedBy>
  <cp:revision>1</cp:revision>
  <dcterms:created xsi:type="dcterms:W3CDTF">2024-05-08T05:54:29Z</dcterms:created>
  <dcterms:modified xsi:type="dcterms:W3CDTF">2024-05-08T08:24:13Z</dcterms:modified>
</cp:coreProperties>
</file>