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Nunito" pitchFamily="2" charset="77"/>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128A61-158C-3743-BBA9-EEFAE1F86066}" v="9" dt="2021-12-11T03:03:15.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Manishkumar Shah" userId="0a41f2dd-cc05-4ae5-811f-be6ed1391452" providerId="ADAL" clId="{DF128A61-158C-3743-BBA9-EEFAE1F86066}"/>
    <pc:docChg chg="custSel modSld modShowInfo">
      <pc:chgData name="Aditya Manishkumar Shah" userId="0a41f2dd-cc05-4ae5-811f-be6ed1391452" providerId="ADAL" clId="{DF128A61-158C-3743-BBA9-EEFAE1F86066}" dt="2021-12-11T03:11:25.362" v="14" actId="2744"/>
      <pc:docMkLst>
        <pc:docMk/>
      </pc:docMkLst>
      <pc:sldChg chg="addSp delSp modSp mod modTransition delAnim modAnim modNotes">
        <pc:chgData name="Aditya Manishkumar Shah" userId="0a41f2dd-cc05-4ae5-811f-be6ed1391452" providerId="ADAL" clId="{DF128A61-158C-3743-BBA9-EEFAE1F86066}" dt="2021-12-10T02:03:09.537" v="9" actId="478"/>
        <pc:sldMkLst>
          <pc:docMk/>
          <pc:sldMk cId="0" sldId="256"/>
        </pc:sldMkLst>
        <pc:picChg chg="add del mod">
          <ac:chgData name="Aditya Manishkumar Shah" userId="0a41f2dd-cc05-4ae5-811f-be6ed1391452" providerId="ADAL" clId="{DF128A61-158C-3743-BBA9-EEFAE1F86066}" dt="2021-12-10T01:59:59.915" v="3"/>
          <ac:picMkLst>
            <pc:docMk/>
            <pc:sldMk cId="0" sldId="256"/>
            <ac:picMk id="2" creationId="{4B5BADF2-6229-3843-AD0C-FDD0239E739B}"/>
          </ac:picMkLst>
        </pc:picChg>
        <pc:picChg chg="add del mod">
          <ac:chgData name="Aditya Manishkumar Shah" userId="0a41f2dd-cc05-4ae5-811f-be6ed1391452" providerId="ADAL" clId="{DF128A61-158C-3743-BBA9-EEFAE1F86066}" dt="2021-12-10T02:03:09.537" v="9" actId="478"/>
          <ac:picMkLst>
            <pc:docMk/>
            <pc:sldMk cId="0" sldId="256"/>
            <ac:picMk id="3" creationId="{0813C1BF-3777-014D-86AB-18BEB9FB9F6C}"/>
          </ac:picMkLst>
        </pc:picChg>
      </pc:sldChg>
      <pc:sldChg chg="addSp delSp modSp modTransition modAnim modNotes">
        <pc:chgData name="Aditya Manishkumar Shah" userId="0a41f2dd-cc05-4ae5-811f-be6ed1391452" providerId="ADAL" clId="{DF128A61-158C-3743-BBA9-EEFAE1F86066}" dt="2021-12-10T02:00:04.294" v="4"/>
        <pc:sldMkLst>
          <pc:docMk/>
          <pc:sldMk cId="0" sldId="257"/>
        </pc:sldMkLst>
        <pc:picChg chg="add del mod">
          <ac:chgData name="Aditya Manishkumar Shah" userId="0a41f2dd-cc05-4ae5-811f-be6ed1391452" providerId="ADAL" clId="{DF128A61-158C-3743-BBA9-EEFAE1F86066}" dt="2021-12-10T02:00:04.294" v="4"/>
          <ac:picMkLst>
            <pc:docMk/>
            <pc:sldMk cId="0" sldId="257"/>
            <ac:picMk id="2" creationId="{0850F414-17A6-F94A-A31B-CEF149126EC8}"/>
          </ac:picMkLst>
        </pc:picChg>
      </pc:sldChg>
      <pc:sldChg chg="addSp delSp modSp mod modTransition modAnim modNotes">
        <pc:chgData name="Aditya Manishkumar Shah" userId="0a41f2dd-cc05-4ae5-811f-be6ed1391452" providerId="ADAL" clId="{DF128A61-158C-3743-BBA9-EEFAE1F86066}" dt="2021-12-10T02:03:09.593" v="10" actId="27636"/>
        <pc:sldMkLst>
          <pc:docMk/>
          <pc:sldMk cId="0" sldId="258"/>
        </pc:sldMkLst>
        <pc:spChg chg="mod">
          <ac:chgData name="Aditya Manishkumar Shah" userId="0a41f2dd-cc05-4ae5-811f-be6ed1391452" providerId="ADAL" clId="{DF128A61-158C-3743-BBA9-EEFAE1F86066}" dt="2021-12-10T02:03:09.593" v="10" actId="27636"/>
          <ac:spMkLst>
            <pc:docMk/>
            <pc:sldMk cId="0" sldId="258"/>
            <ac:spMk id="142" creationId="{00000000-0000-0000-0000-000000000000}"/>
          </ac:spMkLst>
        </pc:spChg>
        <pc:picChg chg="add del mod">
          <ac:chgData name="Aditya Manishkumar Shah" userId="0a41f2dd-cc05-4ae5-811f-be6ed1391452" providerId="ADAL" clId="{DF128A61-158C-3743-BBA9-EEFAE1F86066}" dt="2021-12-10T02:00:05.297" v="5"/>
          <ac:picMkLst>
            <pc:docMk/>
            <pc:sldMk cId="0" sldId="258"/>
            <ac:picMk id="2" creationId="{A3815477-F202-294C-A581-E5566FD9B4A4}"/>
          </ac:picMkLst>
        </pc:picChg>
      </pc:sldChg>
      <pc:sldChg chg="addSp delSp modSp modTransition modAnim modNotes">
        <pc:chgData name="Aditya Manishkumar Shah" userId="0a41f2dd-cc05-4ae5-811f-be6ed1391452" providerId="ADAL" clId="{DF128A61-158C-3743-BBA9-EEFAE1F86066}" dt="2021-12-10T02:00:06.270" v="6"/>
        <pc:sldMkLst>
          <pc:docMk/>
          <pc:sldMk cId="0" sldId="259"/>
        </pc:sldMkLst>
        <pc:picChg chg="add del mod">
          <ac:chgData name="Aditya Manishkumar Shah" userId="0a41f2dd-cc05-4ae5-811f-be6ed1391452" providerId="ADAL" clId="{DF128A61-158C-3743-BBA9-EEFAE1F86066}" dt="2021-12-10T02:00:06.270" v="6"/>
          <ac:picMkLst>
            <pc:docMk/>
            <pc:sldMk cId="0" sldId="259"/>
            <ac:picMk id="2" creationId="{4796A60D-A1A2-CF40-B20C-62927EF58CCD}"/>
          </ac:picMkLst>
        </pc:picChg>
      </pc:sldChg>
      <pc:sldChg chg="addSp delSp modSp modTransition modAnim modNotes">
        <pc:chgData name="Aditya Manishkumar Shah" userId="0a41f2dd-cc05-4ae5-811f-be6ed1391452" providerId="ADAL" clId="{DF128A61-158C-3743-BBA9-EEFAE1F86066}" dt="2021-12-10T02:00:08.799" v="7"/>
        <pc:sldMkLst>
          <pc:docMk/>
          <pc:sldMk cId="0" sldId="260"/>
        </pc:sldMkLst>
        <pc:picChg chg="add del mod">
          <ac:chgData name="Aditya Manishkumar Shah" userId="0a41f2dd-cc05-4ae5-811f-be6ed1391452" providerId="ADAL" clId="{DF128A61-158C-3743-BBA9-EEFAE1F86066}" dt="2021-12-10T02:00:08.799" v="7"/>
          <ac:picMkLst>
            <pc:docMk/>
            <pc:sldMk cId="0" sldId="260"/>
            <ac:picMk id="2" creationId="{5F68F64C-F91A-764A-8189-C1E7058646BC}"/>
          </ac:picMkLst>
        </pc:picChg>
      </pc:sldChg>
      <pc:sldChg chg="addSp delSp modSp modTransition modAnim modNotes">
        <pc:chgData name="Aditya Manishkumar Shah" userId="0a41f2dd-cc05-4ae5-811f-be6ed1391452" providerId="ADAL" clId="{DF128A61-158C-3743-BBA9-EEFAE1F86066}" dt="2021-12-10T01:59:40.569" v="2"/>
        <pc:sldMkLst>
          <pc:docMk/>
          <pc:sldMk cId="0" sldId="261"/>
        </pc:sldMkLst>
        <pc:picChg chg="add del mod">
          <ac:chgData name="Aditya Manishkumar Shah" userId="0a41f2dd-cc05-4ae5-811f-be6ed1391452" providerId="ADAL" clId="{DF128A61-158C-3743-BBA9-EEFAE1F86066}" dt="2021-12-10T01:59:40.569" v="2"/>
          <ac:picMkLst>
            <pc:docMk/>
            <pc:sldMk cId="0" sldId="261"/>
            <ac:picMk id="2" creationId="{D4BBDF28-8759-B045-84F8-CF7FE4B1EC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zoom.us</a:t>
            </a:r>
            <a:r>
              <a:rPr lang="en-US" dirty="0"/>
              <a:t>/j/96418673573?pwd=Uk14WVBQRld6aXFndUUwb0pvenJjUT09</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6b4b0eb7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6b4b0eb7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f6e5864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f6e5864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i="1">
                <a:solidFill>
                  <a:schemeClr val="dk1"/>
                </a:solidFill>
                <a:highlight>
                  <a:srgbClr val="FFFFFF"/>
                </a:highlight>
                <a:latin typeface="Times New Roman"/>
                <a:ea typeface="Times New Roman"/>
                <a:cs typeface="Times New Roman"/>
                <a:sym typeface="Times New Roman"/>
              </a:rPr>
              <a:t>The representation shows that the more the number of meals, the greater is the chance of cancellations. This is a trend that is seen in the data which is a little difficult to explain logically. It could be a consequence of having to commit greater amount of time to staying in hotel which might make customers not be able to abide to a booking in case of change in plans.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3f6e5864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3f6e5864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i="1">
                <a:solidFill>
                  <a:schemeClr val="dk1"/>
                </a:solidFill>
                <a:highlight>
                  <a:srgbClr val="FFFFFF"/>
                </a:highlight>
                <a:latin typeface="Times New Roman"/>
                <a:ea typeface="Times New Roman"/>
                <a:cs typeface="Times New Roman"/>
                <a:sym typeface="Times New Roman"/>
              </a:rPr>
              <a:t>The representation shows that the more the number of meals, the greater is the chance of cancellations. This is a trend that is seen in the data which is a little difficult to explain logically. It could be a consequence of having to commit greater amount of time to staying in hotel which might make customers not be able to abide to a booking in case of change in plans.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3f6e5864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3f6e5864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1"/>
                </a:solidFill>
                <a:highlight>
                  <a:srgbClr val="FFFFFF"/>
                </a:highlight>
                <a:latin typeface="Times New Roman"/>
                <a:ea typeface="Times New Roman"/>
                <a:cs typeface="Times New Roman"/>
                <a:sym typeface="Times New Roman"/>
              </a:rPr>
              <a:t>It can be thought that fulfilling as many special requests as possible of the customers could convince them to not cancel their bookings. However, the data shows that there is no difference between the cancellation trends between customers with various number of special requests. The means of special requests of those customers who have cancelled and those who haven’t is the same.</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6c96a598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6c96a598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6b4b0eb7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06b4b0eb7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6c96a598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06c96a598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https://</a:t>
            </a:r>
            <a:r>
              <a:rPr lang="en" dirty="0" err="1"/>
              <a:t>zoom.us</a:t>
            </a:r>
            <a:r>
              <a:rPr lang="en"/>
              <a:t>/j/93486960390?pwd=MGNZYk1GUDNTOXpmcWliR29KUWVWdz09</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3f6e5864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3f6e586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Lead Time refers to the </a:t>
            </a:r>
            <a:r>
              <a:rPr lang="en" sz="1200">
                <a:solidFill>
                  <a:schemeClr val="dk1"/>
                </a:solidFill>
                <a:latin typeface="Times New Roman"/>
                <a:ea typeface="Times New Roman"/>
                <a:cs typeface="Times New Roman"/>
                <a:sym typeface="Times New Roman"/>
              </a:rPr>
              <a:t>Number of days between booking and the arrival date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People have busy schedules during week. Does that affect their bookings?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Do the meal preferences at our hotel affect the customers cancelling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TA they act as a middleman between hotel and customer and thus provide a flexibility of change and security to their booking.</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3f6e5864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3f6e5864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chemeClr val="lt1"/>
                </a:highlight>
                <a:latin typeface="Roboto"/>
                <a:ea typeface="Roboto"/>
                <a:cs typeface="Roboto"/>
                <a:sym typeface="Roboto"/>
              </a:rPr>
              <a:t>Transient guests are further broken up into three different categories based on how they book: </a:t>
            </a:r>
            <a:r>
              <a:rPr lang="en" sz="1200" b="1">
                <a:solidFill>
                  <a:schemeClr val="dk1"/>
                </a:solidFill>
                <a:highlight>
                  <a:schemeClr val="lt1"/>
                </a:highlight>
                <a:latin typeface="Roboto"/>
                <a:ea typeface="Roboto"/>
                <a:cs typeface="Roboto"/>
                <a:sym typeface="Roboto"/>
              </a:rPr>
              <a:t>walk-ins</a:t>
            </a:r>
            <a:r>
              <a:rPr lang="en" sz="1200">
                <a:solidFill>
                  <a:schemeClr val="dk1"/>
                </a:solidFill>
                <a:highlight>
                  <a:schemeClr val="lt1"/>
                </a:highlight>
                <a:latin typeface="Roboto"/>
                <a:ea typeface="Roboto"/>
                <a:cs typeface="Roboto"/>
                <a:sym typeface="Roboto"/>
              </a:rPr>
              <a:t> (those who arrive at the hotel and pay the day rate at the front desk), </a:t>
            </a:r>
            <a:r>
              <a:rPr lang="en" sz="1200" b="1">
                <a:solidFill>
                  <a:schemeClr val="dk1"/>
                </a:solidFill>
                <a:highlight>
                  <a:schemeClr val="lt1"/>
                </a:highlight>
                <a:latin typeface="Roboto"/>
                <a:ea typeface="Roboto"/>
                <a:cs typeface="Roboto"/>
                <a:sym typeface="Roboto"/>
              </a:rPr>
              <a:t>online reservations</a:t>
            </a:r>
            <a:r>
              <a:rPr lang="en" sz="1200">
                <a:solidFill>
                  <a:schemeClr val="dk1"/>
                </a:solidFill>
                <a:highlight>
                  <a:schemeClr val="lt1"/>
                </a:highlight>
                <a:latin typeface="Roboto"/>
                <a:ea typeface="Roboto"/>
                <a:cs typeface="Roboto"/>
                <a:sym typeface="Roboto"/>
              </a:rPr>
              <a:t> (usually made directly through the hotel’s website), and </a:t>
            </a:r>
            <a:r>
              <a:rPr lang="en" sz="1200" b="1">
                <a:solidFill>
                  <a:schemeClr val="dk1"/>
                </a:solidFill>
                <a:highlight>
                  <a:schemeClr val="lt1"/>
                </a:highlight>
                <a:latin typeface="Roboto"/>
                <a:ea typeface="Roboto"/>
                <a:cs typeface="Roboto"/>
                <a:sym typeface="Roboto"/>
              </a:rPr>
              <a:t>phone reservations</a:t>
            </a:r>
            <a:r>
              <a:rPr lang="en" sz="1200">
                <a:solidFill>
                  <a:schemeClr val="dk1"/>
                </a:solidFill>
                <a:highlight>
                  <a:schemeClr val="lt1"/>
                </a:highlight>
                <a:latin typeface="Roboto"/>
                <a:ea typeface="Roboto"/>
                <a:cs typeface="Roboto"/>
                <a:sym typeface="Roboto"/>
              </a:rPr>
              <a:t>.</a:t>
            </a:r>
            <a:endParaRPr sz="1200">
              <a:solidFill>
                <a:schemeClr val="dk1"/>
              </a:solidFill>
              <a:highlight>
                <a:schemeClr val="lt1"/>
              </a:highlight>
              <a:latin typeface="Roboto"/>
              <a:ea typeface="Roboto"/>
              <a:cs typeface="Roboto"/>
              <a:sym typeface="Roboto"/>
            </a:endParaRPr>
          </a:p>
          <a:p>
            <a:pPr marL="0" lvl="0" indent="0" algn="l" rtl="0">
              <a:spcBef>
                <a:spcPts val="0"/>
              </a:spcBef>
              <a:spcAft>
                <a:spcPts val="0"/>
              </a:spcAft>
              <a:buNone/>
            </a:pPr>
            <a:r>
              <a:rPr lang="en" sz="1200">
                <a:solidFill>
                  <a:schemeClr val="dk1"/>
                </a:solidFill>
                <a:highlight>
                  <a:schemeClr val="lt1"/>
                </a:highlight>
                <a:latin typeface="Roboto"/>
                <a:ea typeface="Roboto"/>
                <a:cs typeface="Roboto"/>
                <a:sym typeface="Roboto"/>
              </a:rPr>
              <a:t>Does number of special request made directly affect customer desire to stay in the hotel</a:t>
            </a:r>
            <a:endParaRPr sz="1200">
              <a:solidFill>
                <a:schemeClr val="dk1"/>
              </a:solidFill>
              <a:highlight>
                <a:schemeClr val="lt1"/>
              </a:highlight>
              <a:latin typeface="Roboto"/>
              <a:ea typeface="Roboto"/>
              <a:cs typeface="Roboto"/>
              <a:sym typeface="Roboto"/>
            </a:endParaRPr>
          </a:p>
          <a:p>
            <a:pPr marL="0" lvl="0" indent="0" algn="l" rtl="0">
              <a:spcBef>
                <a:spcPts val="0"/>
              </a:spcBef>
              <a:spcAft>
                <a:spcPts val="0"/>
              </a:spcAft>
              <a:buNone/>
            </a:pPr>
            <a:r>
              <a:rPr lang="en" sz="1200">
                <a:solidFill>
                  <a:schemeClr val="dk1"/>
                </a:solidFill>
                <a:highlight>
                  <a:schemeClr val="lt1"/>
                </a:highlight>
                <a:latin typeface="Roboto"/>
                <a:ea typeface="Roboto"/>
                <a:cs typeface="Roboto"/>
                <a:sym typeface="Roboto"/>
              </a:rPr>
              <a:t>If you have repeated customers, they can be loyal to the hotel and not cancel</a:t>
            </a:r>
            <a:endParaRPr sz="1200">
              <a:solidFill>
                <a:schemeClr val="dk1"/>
              </a:solidFill>
              <a:highlight>
                <a:schemeClr val="lt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If customers do not get the rooms that they want, will they cancel?</a:t>
            </a:r>
            <a:endParaRPr sz="12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6c96a59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6c96a59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6c96a598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6c96a59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following slides, we will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6b4b0eb7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6b4b0eb7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1"/>
                </a:solidFill>
                <a:highlight>
                  <a:srgbClr val="FFFFFF"/>
                </a:highlight>
                <a:latin typeface="Times New Roman"/>
                <a:ea typeface="Times New Roman"/>
                <a:cs typeface="Times New Roman"/>
                <a:sym typeface="Times New Roman"/>
              </a:rPr>
              <a:t> This can be interpreted as higher lead times leading to more cancellations from customers.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6c96a598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6c96a598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b4b0eb7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6b4b0eb7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6b4b0eb7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6b4b0eb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3" y="68695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000" dirty="0">
                <a:solidFill>
                  <a:srgbClr val="666666"/>
                </a:solidFill>
              </a:rPr>
              <a:t>IST 687 - Final Project Presentation</a:t>
            </a:r>
            <a:endParaRPr sz="3000" dirty="0">
              <a:solidFill>
                <a:srgbClr val="666666"/>
              </a:solidFill>
            </a:endParaRPr>
          </a:p>
        </p:txBody>
      </p:sp>
      <p:sp>
        <p:nvSpPr>
          <p:cNvPr id="129" name="Google Shape;129;p13"/>
          <p:cNvSpPr txBox="1">
            <a:spLocks noGrp="1"/>
          </p:cNvSpPr>
          <p:nvPr>
            <p:ph type="subTitle" idx="1"/>
          </p:nvPr>
        </p:nvSpPr>
        <p:spPr>
          <a:xfrm>
            <a:off x="1891350" y="2006503"/>
            <a:ext cx="5361300" cy="1304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300">
                <a:solidFill>
                  <a:srgbClr val="666666"/>
                </a:solidFill>
              </a:rPr>
              <a:t>Recommendations to minimize Hotel Cancellations</a:t>
            </a:r>
            <a:endParaRPr sz="3300">
              <a:solidFill>
                <a:srgbClr val="666666"/>
              </a:solidFill>
            </a:endParaRPr>
          </a:p>
        </p:txBody>
      </p:sp>
      <p:sp>
        <p:nvSpPr>
          <p:cNvPr id="130" name="Google Shape;130;p13"/>
          <p:cNvSpPr txBox="1">
            <a:spLocks noGrp="1"/>
          </p:cNvSpPr>
          <p:nvPr>
            <p:ph type="subTitle" idx="1"/>
          </p:nvPr>
        </p:nvSpPr>
        <p:spPr>
          <a:xfrm>
            <a:off x="3455825" y="4269883"/>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Aditya Shah, Manan Vora &amp; Yash Shimpi</a:t>
            </a:r>
            <a:endParaRPr>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9332"/>
    </mc:Choice>
    <mc:Fallback xmlns="">
      <p:transition spd="slow" advTm="93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5143500" y="525075"/>
            <a:ext cx="357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Most Corporate People or People who got complementary stay do not cancel</a:t>
            </a:r>
            <a:endParaRPr>
              <a:latin typeface="Calibri"/>
              <a:ea typeface="Calibri"/>
              <a:cs typeface="Calibri"/>
              <a:sym typeface="Calibri"/>
            </a:endParaRPr>
          </a:p>
        </p:txBody>
      </p:sp>
      <p:sp>
        <p:nvSpPr>
          <p:cNvPr id="196" name="Google Shape;196;p22"/>
          <p:cNvSpPr txBox="1"/>
          <p:nvPr/>
        </p:nvSpPr>
        <p:spPr>
          <a:xfrm>
            <a:off x="728775" y="3334950"/>
            <a:ext cx="357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People who booked hotel via Travel Agents seem to cancel the booking</a:t>
            </a:r>
            <a:endParaRPr>
              <a:latin typeface="Calibri"/>
              <a:ea typeface="Calibri"/>
              <a:cs typeface="Calibri"/>
              <a:sym typeface="Calibri"/>
            </a:endParaRPr>
          </a:p>
        </p:txBody>
      </p:sp>
      <p:pic>
        <p:nvPicPr>
          <p:cNvPr id="197" name="Google Shape;197;p22"/>
          <p:cNvPicPr preferRelativeResize="0"/>
          <p:nvPr/>
        </p:nvPicPr>
        <p:blipFill>
          <a:blip r:embed="rId3">
            <a:alphaModFix/>
          </a:blip>
          <a:stretch>
            <a:fillRect/>
          </a:stretch>
        </p:blipFill>
        <p:spPr>
          <a:xfrm>
            <a:off x="420750" y="232925"/>
            <a:ext cx="4002976" cy="2629550"/>
          </a:xfrm>
          <a:prstGeom prst="rect">
            <a:avLst/>
          </a:prstGeom>
          <a:noFill/>
          <a:ln>
            <a:noFill/>
          </a:ln>
        </p:spPr>
      </p:pic>
      <p:pic>
        <p:nvPicPr>
          <p:cNvPr id="198" name="Google Shape;198;p22"/>
          <p:cNvPicPr preferRelativeResize="0"/>
          <p:nvPr/>
        </p:nvPicPr>
        <p:blipFill>
          <a:blip r:embed="rId4">
            <a:alphaModFix/>
          </a:blip>
          <a:stretch>
            <a:fillRect/>
          </a:stretch>
        </p:blipFill>
        <p:spPr>
          <a:xfrm>
            <a:off x="4423730" y="1874500"/>
            <a:ext cx="4415471" cy="27497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Does Meal Affect Cancellation?</a:t>
            </a:r>
            <a:endParaRPr>
              <a:solidFill>
                <a:srgbClr val="3C78D8"/>
              </a:solidFill>
            </a:endParaRPr>
          </a:p>
        </p:txBody>
      </p:sp>
      <p:sp>
        <p:nvSpPr>
          <p:cNvPr id="204" name="Google Shape;204;p23"/>
          <p:cNvSpPr/>
          <p:nvPr/>
        </p:nvSpPr>
        <p:spPr>
          <a:xfrm>
            <a:off x="369150" y="2467775"/>
            <a:ext cx="582600" cy="535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369150" y="3003575"/>
            <a:ext cx="582600" cy="535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txBox="1"/>
          <p:nvPr/>
        </p:nvSpPr>
        <p:spPr>
          <a:xfrm>
            <a:off x="303000" y="2071600"/>
            <a:ext cx="71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207" name="Google Shape;207;p23"/>
          <p:cNvSpPr txBox="1"/>
          <p:nvPr/>
        </p:nvSpPr>
        <p:spPr>
          <a:xfrm>
            <a:off x="303000" y="3539375"/>
            <a:ext cx="714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pic>
        <p:nvPicPr>
          <p:cNvPr id="208" name="Google Shape;208;p23" descr="Chart, bar chart&#10;&#10;Description automatically generated"/>
          <p:cNvPicPr preferRelativeResize="0"/>
          <p:nvPr/>
        </p:nvPicPr>
        <p:blipFill>
          <a:blip r:embed="rId3">
            <a:alphaModFix/>
          </a:blip>
          <a:stretch>
            <a:fillRect/>
          </a:stretch>
        </p:blipFill>
        <p:spPr>
          <a:xfrm>
            <a:off x="1600200" y="1497850"/>
            <a:ext cx="5943600" cy="2997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819150" y="59915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C78D8"/>
                </a:solidFill>
              </a:rPr>
              <a:t>Do people cancel their booking more during weeknights ?</a:t>
            </a:r>
            <a:endParaRPr>
              <a:solidFill>
                <a:srgbClr val="3C78D8"/>
              </a:solidFill>
            </a:endParaRPr>
          </a:p>
        </p:txBody>
      </p:sp>
      <p:pic>
        <p:nvPicPr>
          <p:cNvPr id="214" name="Google Shape;214;p24"/>
          <p:cNvPicPr preferRelativeResize="0"/>
          <p:nvPr/>
        </p:nvPicPr>
        <p:blipFill>
          <a:blip r:embed="rId3">
            <a:alphaModFix/>
          </a:blip>
          <a:stretch>
            <a:fillRect/>
          </a:stretch>
        </p:blipFill>
        <p:spPr>
          <a:xfrm>
            <a:off x="2011575" y="1625750"/>
            <a:ext cx="5120850" cy="316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C78D8"/>
                </a:solidFill>
              </a:rPr>
              <a:t>Does Special Request have any effect on Cancellation?</a:t>
            </a:r>
            <a:endParaRPr>
              <a:solidFill>
                <a:srgbClr val="3C78D8"/>
              </a:solidFill>
            </a:endParaRPr>
          </a:p>
        </p:txBody>
      </p:sp>
      <p:pic>
        <p:nvPicPr>
          <p:cNvPr id="220" name="Google Shape;220;p25" descr="Chart, box and whisker chart&#10;&#10;Description automatically generated"/>
          <p:cNvPicPr preferRelativeResize="0"/>
          <p:nvPr/>
        </p:nvPicPr>
        <p:blipFill>
          <a:blip r:embed="rId3">
            <a:alphaModFix/>
          </a:blip>
          <a:stretch>
            <a:fillRect/>
          </a:stretch>
        </p:blipFill>
        <p:spPr>
          <a:xfrm>
            <a:off x="1475975" y="1909750"/>
            <a:ext cx="6192050" cy="266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What actions could be taken?</a:t>
            </a:r>
            <a:endParaRPr>
              <a:solidFill>
                <a:srgbClr val="000000"/>
              </a:solidFill>
            </a:endParaRPr>
          </a:p>
        </p:txBody>
      </p:sp>
      <p:sp>
        <p:nvSpPr>
          <p:cNvPr id="226" name="Google Shape;226;p26"/>
          <p:cNvSpPr txBox="1">
            <a:spLocks noGrp="1"/>
          </p:cNvSpPr>
          <p:nvPr>
            <p:ph type="body" idx="1"/>
          </p:nvPr>
        </p:nvSpPr>
        <p:spPr>
          <a:xfrm>
            <a:off x="819150" y="1495400"/>
            <a:ext cx="7505700" cy="29898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SzPts val="1500"/>
              <a:buAutoNum type="arabicPeriod"/>
            </a:pPr>
            <a:r>
              <a:rPr lang="en" sz="1500"/>
              <a:t>We have to retain a guest, so setting up a loyalty program to retain them can be useful.</a:t>
            </a:r>
            <a:endParaRPr sz="1500"/>
          </a:p>
          <a:p>
            <a:pPr marL="457200" lvl="0" indent="-323850" algn="just" rtl="0">
              <a:lnSpc>
                <a:spcPct val="150000"/>
              </a:lnSpc>
              <a:spcBef>
                <a:spcPts val="0"/>
              </a:spcBef>
              <a:spcAft>
                <a:spcPts val="0"/>
              </a:spcAft>
              <a:buSzPts val="1500"/>
              <a:buAutoNum type="arabicPeriod"/>
            </a:pPr>
            <a:r>
              <a:rPr lang="en" sz="1500"/>
              <a:t>Transient customers seem to cancel more than others. To attract them we can run a promotional deals or offer the stay are a cheaper price than others.</a:t>
            </a:r>
            <a:endParaRPr sz="1500"/>
          </a:p>
          <a:p>
            <a:pPr marL="457200" lvl="0" indent="-323850" algn="just" rtl="0">
              <a:lnSpc>
                <a:spcPct val="150000"/>
              </a:lnSpc>
              <a:spcBef>
                <a:spcPts val="0"/>
              </a:spcBef>
              <a:spcAft>
                <a:spcPts val="0"/>
              </a:spcAft>
              <a:buSzPts val="1500"/>
              <a:buAutoNum type="arabicPeriod"/>
            </a:pPr>
            <a:r>
              <a:rPr lang="en" sz="1500"/>
              <a:t>For minimizing the cancellation of groups that are booked via Travel Agents, we can set up free amenities like a gym, pool area, recreational area, free high-tea, food or beverages to a certain limit so that they can enjoy their stay in the hotel. </a:t>
            </a:r>
            <a:endParaRPr sz="1500"/>
          </a:p>
          <a:p>
            <a:pPr marL="457200" lvl="0" indent="-323850" algn="just" rtl="0">
              <a:lnSpc>
                <a:spcPct val="150000"/>
              </a:lnSpc>
              <a:spcBef>
                <a:spcPts val="0"/>
              </a:spcBef>
              <a:spcAft>
                <a:spcPts val="0"/>
              </a:spcAft>
              <a:buSzPts val="1500"/>
              <a:buAutoNum type="arabicPeriod"/>
            </a:pPr>
            <a:r>
              <a:rPr lang="en" sz="1500"/>
              <a:t>Since higher lead time can lead to change in plans, we should be allowing bookings 3 months prior to the check in date only.</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Other important recommendations</a:t>
            </a:r>
            <a:endParaRPr>
              <a:solidFill>
                <a:srgbClr val="000000"/>
              </a:solidFill>
            </a:endParaRPr>
          </a:p>
        </p:txBody>
      </p:sp>
      <p:sp>
        <p:nvSpPr>
          <p:cNvPr id="232" name="Google Shape;232;p27"/>
          <p:cNvSpPr txBox="1">
            <a:spLocks noGrp="1"/>
          </p:cNvSpPr>
          <p:nvPr>
            <p:ph type="body" idx="1"/>
          </p:nvPr>
        </p:nvSpPr>
        <p:spPr>
          <a:xfrm>
            <a:off x="819150" y="1800200"/>
            <a:ext cx="7505700" cy="31074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SzPts val="1500"/>
              <a:buAutoNum type="arabicPeriod"/>
            </a:pPr>
            <a:r>
              <a:rPr lang="en" sz="1500"/>
              <a:t>Although assigned rooms and reserved rooms do not play much part in cancellation, by finding patterns we notice that people that are associated with rooms </a:t>
            </a:r>
            <a:r>
              <a:rPr lang="en" sz="1500" b="1"/>
              <a:t>H</a:t>
            </a:r>
            <a:r>
              <a:rPr lang="en" sz="1500"/>
              <a:t>, </a:t>
            </a:r>
            <a:r>
              <a:rPr lang="en" sz="1500" b="1"/>
              <a:t>G</a:t>
            </a:r>
            <a:r>
              <a:rPr lang="en" sz="1500"/>
              <a:t>, and </a:t>
            </a:r>
            <a:r>
              <a:rPr lang="en" sz="1500" b="1"/>
              <a:t>C</a:t>
            </a:r>
            <a:r>
              <a:rPr lang="en" sz="1500"/>
              <a:t> assigned tend to cancel their bookings. Maybe changing the layout of room can be useful here. </a:t>
            </a:r>
            <a:endParaRPr sz="1500"/>
          </a:p>
          <a:p>
            <a:pPr marL="457200" lvl="0" indent="-323850" algn="just" rtl="0">
              <a:lnSpc>
                <a:spcPct val="150000"/>
              </a:lnSpc>
              <a:spcBef>
                <a:spcPts val="0"/>
              </a:spcBef>
              <a:spcAft>
                <a:spcPts val="0"/>
              </a:spcAft>
              <a:buSzPts val="1500"/>
              <a:buAutoNum type="arabicPeriod"/>
            </a:pPr>
            <a:r>
              <a:rPr lang="en" sz="1500"/>
              <a:t>Since our hotel has guest from all around the world, we can have themes or cuisines that is consistent with that country so that they feel more convinced to come at our hotel and they enjoy their stay.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Addressing the assumptions</a:t>
            </a:r>
            <a:endParaRPr>
              <a:solidFill>
                <a:srgbClr val="000000"/>
              </a:solidFill>
            </a:endParaRPr>
          </a:p>
        </p:txBody>
      </p:sp>
      <p:sp>
        <p:nvSpPr>
          <p:cNvPr id="136" name="Google Shape;136;p14"/>
          <p:cNvSpPr txBox="1">
            <a:spLocks noGrp="1"/>
          </p:cNvSpPr>
          <p:nvPr>
            <p:ph type="body" idx="1"/>
          </p:nvPr>
        </p:nvSpPr>
        <p:spPr>
          <a:xfrm>
            <a:off x="819150" y="1468050"/>
            <a:ext cx="7505700" cy="34395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Does the </a:t>
            </a:r>
            <a:r>
              <a:rPr lang="en" sz="1500" b="1">
                <a:solidFill>
                  <a:srgbClr val="000000"/>
                </a:solidFill>
                <a:highlight>
                  <a:srgbClr val="FFFFFF"/>
                </a:highlight>
              </a:rPr>
              <a:t>lead time</a:t>
            </a:r>
            <a:r>
              <a:rPr lang="en" sz="1500">
                <a:solidFill>
                  <a:srgbClr val="000000"/>
                </a:solidFill>
                <a:highlight>
                  <a:srgbClr val="FFFFFF"/>
                </a:highlight>
              </a:rPr>
              <a:t> affect cancellation? Does a higher lead time mean more possibility of cancellation? </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Does </a:t>
            </a:r>
            <a:r>
              <a:rPr lang="en" sz="1500" b="1">
                <a:solidFill>
                  <a:srgbClr val="000000"/>
                </a:solidFill>
                <a:highlight>
                  <a:srgbClr val="FFFFFF"/>
                </a:highlight>
              </a:rPr>
              <a:t>staying in a weeknight</a:t>
            </a:r>
            <a:r>
              <a:rPr lang="en" sz="1500">
                <a:solidFill>
                  <a:srgbClr val="000000"/>
                </a:solidFill>
                <a:highlight>
                  <a:srgbClr val="FFFFFF"/>
                </a:highlight>
              </a:rPr>
              <a:t> contribute to the cancellations owing to the shift and work schedule? </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 </a:t>
            </a:r>
            <a:r>
              <a:rPr lang="en" sz="1500" b="1">
                <a:solidFill>
                  <a:srgbClr val="000000"/>
                </a:solidFill>
                <a:highlight>
                  <a:srgbClr val="FFFFFF"/>
                </a:highlight>
              </a:rPr>
              <a:t>meals</a:t>
            </a:r>
            <a:r>
              <a:rPr lang="en" sz="1500">
                <a:solidFill>
                  <a:srgbClr val="000000"/>
                </a:solidFill>
                <a:highlight>
                  <a:srgbClr val="FFFFFF"/>
                </a:highlight>
              </a:rPr>
              <a:t> have a relationship with cancellation? </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AutoNum type="arabicPeriod"/>
            </a:pPr>
            <a:r>
              <a:rPr lang="en" sz="1500" b="1">
                <a:solidFill>
                  <a:srgbClr val="000000"/>
                </a:solidFill>
                <a:highlight>
                  <a:srgbClr val="FFFFFF"/>
                </a:highlight>
              </a:rPr>
              <a:t>Online tour agents</a:t>
            </a:r>
            <a:r>
              <a:rPr lang="en" sz="1500">
                <a:solidFill>
                  <a:srgbClr val="000000"/>
                </a:solidFill>
                <a:highlight>
                  <a:srgbClr val="FFFFFF"/>
                </a:highlight>
              </a:rPr>
              <a:t> provide security and flexibility to customers. Does this contribute to cancellation?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Addressing the assumptions</a:t>
            </a:r>
            <a:endParaRPr>
              <a:solidFill>
                <a:srgbClr val="000000"/>
              </a:solidFill>
            </a:endParaRPr>
          </a:p>
        </p:txBody>
      </p:sp>
      <p:sp>
        <p:nvSpPr>
          <p:cNvPr id="142" name="Google Shape;142;p15"/>
          <p:cNvSpPr txBox="1">
            <a:spLocks noGrp="1"/>
          </p:cNvSpPr>
          <p:nvPr>
            <p:ph type="body" idx="1"/>
          </p:nvPr>
        </p:nvSpPr>
        <p:spPr>
          <a:xfrm>
            <a:off x="819150" y="1685925"/>
            <a:ext cx="7505700" cy="2448000"/>
          </a:xfrm>
          <a:prstGeom prst="rect">
            <a:avLst/>
          </a:prstGeom>
        </p:spPr>
        <p:txBody>
          <a:bodyPr spcFirstLastPara="1" wrap="square" lIns="91425" tIns="91425" rIns="91425" bIns="91425" anchor="t" anchorCtr="0">
            <a:normAutofit fontScale="85000" lnSpcReduction="20000"/>
          </a:bodyPr>
          <a:lstStyle/>
          <a:p>
            <a:pPr marL="457200" lvl="0" indent="0" algn="l" rtl="0">
              <a:spcBef>
                <a:spcPts val="0"/>
              </a:spcBef>
              <a:spcAft>
                <a:spcPts val="0"/>
              </a:spcAft>
              <a:buNone/>
            </a:pPr>
            <a:endParaRPr>
              <a:solidFill>
                <a:srgbClr val="000000"/>
              </a:solidFill>
              <a:highlight>
                <a:srgbClr val="FFFFFF"/>
              </a:highlight>
            </a:endParaRPr>
          </a:p>
          <a:p>
            <a:pPr marL="457200" lvl="0" indent="-309562" algn="l" rtl="0">
              <a:lnSpc>
                <a:spcPct val="150000"/>
              </a:lnSpc>
              <a:spcBef>
                <a:spcPts val="0"/>
              </a:spcBef>
              <a:spcAft>
                <a:spcPts val="0"/>
              </a:spcAft>
              <a:buClr>
                <a:srgbClr val="000000"/>
              </a:buClr>
              <a:buSzPct val="100000"/>
              <a:buAutoNum type="arabicPeriod" startAt="5"/>
            </a:pPr>
            <a:r>
              <a:rPr lang="en" sz="1500" b="1">
                <a:solidFill>
                  <a:srgbClr val="000000"/>
                </a:solidFill>
                <a:highlight>
                  <a:srgbClr val="FFFFFF"/>
                </a:highlight>
              </a:rPr>
              <a:t>Transient customers</a:t>
            </a:r>
            <a:r>
              <a:rPr lang="en" sz="1500">
                <a:solidFill>
                  <a:srgbClr val="000000"/>
                </a:solidFill>
                <a:highlight>
                  <a:srgbClr val="FFFFFF"/>
                </a:highlight>
              </a:rPr>
              <a:t> are more flexible with their schedule and tend to change their plans quicker than a group. Does this trend is reflected in the data as well? </a:t>
            </a:r>
            <a:endParaRPr sz="1500">
              <a:solidFill>
                <a:srgbClr val="000000"/>
              </a:solidFill>
              <a:highlight>
                <a:srgbClr val="FFFFFF"/>
              </a:highlight>
            </a:endParaRPr>
          </a:p>
          <a:p>
            <a:pPr marL="457200" lvl="0" indent="-309562" algn="l" rtl="0">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The higher the number</a:t>
            </a:r>
            <a:r>
              <a:rPr lang="en" sz="1500" b="1">
                <a:solidFill>
                  <a:srgbClr val="000000"/>
                </a:solidFill>
                <a:highlight>
                  <a:srgbClr val="FFFFFF"/>
                </a:highlight>
              </a:rPr>
              <a:t> of special requests</a:t>
            </a:r>
            <a:r>
              <a:rPr lang="en" sz="1500">
                <a:solidFill>
                  <a:srgbClr val="000000"/>
                </a:solidFill>
                <a:highlight>
                  <a:srgbClr val="FFFFFF"/>
                </a:highlight>
              </a:rPr>
              <a:t> made by the customers, the more inclined the customer is to come to a hotel. So, if the person does not make any request or only a few, is he more likely to cancel? </a:t>
            </a:r>
            <a:endParaRPr sz="1500">
              <a:solidFill>
                <a:srgbClr val="000000"/>
              </a:solidFill>
              <a:highlight>
                <a:srgbClr val="FFFFFF"/>
              </a:highlight>
            </a:endParaRPr>
          </a:p>
          <a:p>
            <a:pPr marL="457200" lvl="0" indent="-309562" algn="l" rtl="0">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Is a </a:t>
            </a:r>
            <a:r>
              <a:rPr lang="en" sz="1500" b="1">
                <a:solidFill>
                  <a:srgbClr val="000000"/>
                </a:solidFill>
                <a:highlight>
                  <a:srgbClr val="FFFFFF"/>
                </a:highlight>
              </a:rPr>
              <a:t>repeated customer</a:t>
            </a:r>
            <a:r>
              <a:rPr lang="en" sz="1500">
                <a:solidFill>
                  <a:srgbClr val="000000"/>
                </a:solidFill>
                <a:highlight>
                  <a:srgbClr val="FFFFFF"/>
                </a:highlight>
              </a:rPr>
              <a:t> less inclined to cancel than someone who is new? </a:t>
            </a:r>
            <a:endParaRPr sz="1500">
              <a:solidFill>
                <a:srgbClr val="000000"/>
              </a:solidFill>
              <a:highlight>
                <a:srgbClr val="FFFFFF"/>
              </a:highlight>
            </a:endParaRPr>
          </a:p>
          <a:p>
            <a:pPr marL="457200" lvl="0" indent="-309562" algn="l" rtl="0">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If the </a:t>
            </a:r>
            <a:r>
              <a:rPr lang="en" sz="1500" b="1">
                <a:solidFill>
                  <a:srgbClr val="000000"/>
                </a:solidFill>
                <a:highlight>
                  <a:srgbClr val="FFFFFF"/>
                </a:highlight>
              </a:rPr>
              <a:t>assigned room</a:t>
            </a:r>
            <a:r>
              <a:rPr lang="en" sz="1500">
                <a:solidFill>
                  <a:srgbClr val="000000"/>
                </a:solidFill>
                <a:highlight>
                  <a:srgbClr val="FFFFFF"/>
                </a:highlight>
              </a:rPr>
              <a:t> is different from the </a:t>
            </a:r>
            <a:r>
              <a:rPr lang="en" sz="1500" b="1">
                <a:solidFill>
                  <a:srgbClr val="000000"/>
                </a:solidFill>
                <a:highlight>
                  <a:srgbClr val="FFFFFF"/>
                </a:highlight>
              </a:rPr>
              <a:t>reserved room</a:t>
            </a:r>
            <a:r>
              <a:rPr lang="en" sz="1500">
                <a:solidFill>
                  <a:srgbClr val="000000"/>
                </a:solidFill>
                <a:highlight>
                  <a:srgbClr val="FFFFFF"/>
                </a:highlight>
              </a:rPr>
              <a:t>, does that make the customers cancel their reservation?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Identification of Key Metrics</a:t>
            </a:r>
            <a:endParaRPr>
              <a:solidFill>
                <a:srgbClr val="000000"/>
              </a:solidFill>
            </a:endParaRPr>
          </a:p>
        </p:txBody>
      </p:sp>
      <p:sp>
        <p:nvSpPr>
          <p:cNvPr id="148" name="Google Shape;148;p16"/>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AutoNum type="arabicPeriod"/>
            </a:pPr>
            <a:r>
              <a:rPr lang="en" sz="1500"/>
              <a:t>To minimize hotel cancellation, we conducted our research by building 4 Models which help us determine the best model.</a:t>
            </a:r>
            <a:endParaRPr sz="1500"/>
          </a:p>
          <a:p>
            <a:pPr marL="457200" lvl="0" indent="-323850" algn="l" rtl="0">
              <a:lnSpc>
                <a:spcPct val="150000"/>
              </a:lnSpc>
              <a:spcBef>
                <a:spcPts val="0"/>
              </a:spcBef>
              <a:spcAft>
                <a:spcPts val="0"/>
              </a:spcAft>
              <a:buSzPts val="1500"/>
              <a:buAutoNum type="arabicPeriod"/>
            </a:pPr>
            <a:r>
              <a:rPr lang="en" sz="1500"/>
              <a:t>Two models showed us an accuracy greater than 80%</a:t>
            </a:r>
            <a:endParaRPr sz="1500"/>
          </a:p>
          <a:p>
            <a:pPr marL="457200" lvl="0" indent="-323850" algn="l" rtl="0">
              <a:lnSpc>
                <a:spcPct val="150000"/>
              </a:lnSpc>
              <a:spcBef>
                <a:spcPts val="0"/>
              </a:spcBef>
              <a:spcAft>
                <a:spcPts val="0"/>
              </a:spcAft>
              <a:buSzPts val="1500"/>
              <a:buAutoNum type="arabicPeriod"/>
            </a:pPr>
            <a:r>
              <a:rPr lang="en" sz="1500"/>
              <a:t>That helped us understand the key metrics that should be addressed first.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4062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Top 4 Metrics</a:t>
            </a:r>
            <a:endParaRPr>
              <a:solidFill>
                <a:srgbClr val="3C78D8"/>
              </a:solidFill>
            </a:endParaRPr>
          </a:p>
        </p:txBody>
      </p:sp>
      <p:pic>
        <p:nvPicPr>
          <p:cNvPr id="154" name="Google Shape;154;p17"/>
          <p:cNvPicPr preferRelativeResize="0"/>
          <p:nvPr/>
        </p:nvPicPr>
        <p:blipFill>
          <a:blip r:embed="rId3">
            <a:alphaModFix/>
          </a:blip>
          <a:stretch>
            <a:fillRect/>
          </a:stretch>
        </p:blipFill>
        <p:spPr>
          <a:xfrm>
            <a:off x="905353" y="1486975"/>
            <a:ext cx="7333301" cy="284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Lead Time v/s Cancellation</a:t>
            </a:r>
            <a:endParaRPr>
              <a:solidFill>
                <a:srgbClr val="3C78D8"/>
              </a:solidFill>
            </a:endParaRPr>
          </a:p>
        </p:txBody>
      </p:sp>
      <p:pic>
        <p:nvPicPr>
          <p:cNvPr id="160" name="Google Shape;160;p18"/>
          <p:cNvPicPr preferRelativeResize="0"/>
          <p:nvPr/>
        </p:nvPicPr>
        <p:blipFill rotWithShape="1">
          <a:blip r:embed="rId3">
            <a:alphaModFix/>
          </a:blip>
          <a:srcRect b="1205"/>
          <a:stretch/>
        </p:blipFill>
        <p:spPr>
          <a:xfrm>
            <a:off x="2016713" y="1800200"/>
            <a:ext cx="5110577"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Repeat Guest v/s Cancellation</a:t>
            </a:r>
            <a:endParaRPr>
              <a:solidFill>
                <a:srgbClr val="3C78D8"/>
              </a:solidFill>
            </a:endParaRPr>
          </a:p>
        </p:txBody>
      </p:sp>
      <p:pic>
        <p:nvPicPr>
          <p:cNvPr id="166" name="Google Shape;166;p19" descr="Chart, waterfall chart&#10;&#10;Description automatically generated"/>
          <p:cNvPicPr preferRelativeResize="0"/>
          <p:nvPr/>
        </p:nvPicPr>
        <p:blipFill>
          <a:blip r:embed="rId3">
            <a:alphaModFix/>
          </a:blip>
          <a:stretch>
            <a:fillRect/>
          </a:stretch>
        </p:blipFill>
        <p:spPr>
          <a:xfrm>
            <a:off x="1600200" y="1800200"/>
            <a:ext cx="5943600" cy="2942549"/>
          </a:xfrm>
          <a:prstGeom prst="rect">
            <a:avLst/>
          </a:prstGeom>
          <a:noFill/>
          <a:ln>
            <a:noFill/>
          </a:ln>
        </p:spPr>
      </p:pic>
      <p:sp>
        <p:nvSpPr>
          <p:cNvPr id="167" name="Google Shape;167;p19"/>
          <p:cNvSpPr/>
          <p:nvPr/>
        </p:nvSpPr>
        <p:spPr>
          <a:xfrm>
            <a:off x="369150" y="2467775"/>
            <a:ext cx="582600" cy="535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369150" y="3003575"/>
            <a:ext cx="582600" cy="535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txBox="1"/>
          <p:nvPr/>
        </p:nvSpPr>
        <p:spPr>
          <a:xfrm>
            <a:off x="303000" y="2071600"/>
            <a:ext cx="71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70" name="Google Shape;170;p19"/>
          <p:cNvSpPr txBox="1"/>
          <p:nvPr/>
        </p:nvSpPr>
        <p:spPr>
          <a:xfrm>
            <a:off x="303000" y="3539375"/>
            <a:ext cx="714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Customer Type v/s Cancellation</a:t>
            </a:r>
            <a:endParaRPr>
              <a:solidFill>
                <a:srgbClr val="3C78D8"/>
              </a:solidFill>
            </a:endParaRPr>
          </a:p>
        </p:txBody>
      </p:sp>
      <p:pic>
        <p:nvPicPr>
          <p:cNvPr id="176" name="Google Shape;176;p20" descr="Chart, waterfall chart&#10;&#10;Description automatically generated"/>
          <p:cNvPicPr preferRelativeResize="0"/>
          <p:nvPr/>
        </p:nvPicPr>
        <p:blipFill>
          <a:blip r:embed="rId3">
            <a:alphaModFix/>
          </a:blip>
          <a:stretch>
            <a:fillRect/>
          </a:stretch>
        </p:blipFill>
        <p:spPr>
          <a:xfrm>
            <a:off x="1656163" y="1800200"/>
            <a:ext cx="5831674" cy="3038500"/>
          </a:xfrm>
          <a:prstGeom prst="rect">
            <a:avLst/>
          </a:prstGeom>
          <a:noFill/>
          <a:ln>
            <a:noFill/>
          </a:ln>
        </p:spPr>
      </p:pic>
      <p:sp>
        <p:nvSpPr>
          <p:cNvPr id="177" name="Google Shape;177;p20"/>
          <p:cNvSpPr/>
          <p:nvPr/>
        </p:nvSpPr>
        <p:spPr>
          <a:xfrm>
            <a:off x="369150" y="2467775"/>
            <a:ext cx="582600" cy="535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69150" y="3003575"/>
            <a:ext cx="582600" cy="535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txBox="1"/>
          <p:nvPr/>
        </p:nvSpPr>
        <p:spPr>
          <a:xfrm>
            <a:off x="303000" y="2071600"/>
            <a:ext cx="71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80" name="Google Shape;180;p20"/>
          <p:cNvSpPr txBox="1"/>
          <p:nvPr/>
        </p:nvSpPr>
        <p:spPr>
          <a:xfrm>
            <a:off x="303000" y="3539375"/>
            <a:ext cx="714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C78D8"/>
                </a:solidFill>
              </a:rPr>
              <a:t>Market Segment v/s Cancellation</a:t>
            </a:r>
            <a:endParaRPr>
              <a:solidFill>
                <a:srgbClr val="3C78D8"/>
              </a:solidFill>
            </a:endParaRPr>
          </a:p>
        </p:txBody>
      </p:sp>
      <p:pic>
        <p:nvPicPr>
          <p:cNvPr id="186" name="Google Shape;186;p21" descr="Chart, bar chart&#10;&#10;Description automatically generated"/>
          <p:cNvPicPr preferRelativeResize="0"/>
          <p:nvPr/>
        </p:nvPicPr>
        <p:blipFill>
          <a:blip r:embed="rId3">
            <a:alphaModFix/>
          </a:blip>
          <a:stretch>
            <a:fillRect/>
          </a:stretch>
        </p:blipFill>
        <p:spPr>
          <a:xfrm>
            <a:off x="1728788" y="1800200"/>
            <a:ext cx="5686426" cy="2673979"/>
          </a:xfrm>
          <a:prstGeom prst="rect">
            <a:avLst/>
          </a:prstGeom>
          <a:noFill/>
          <a:ln>
            <a:noFill/>
          </a:ln>
        </p:spPr>
      </p:pic>
      <p:sp>
        <p:nvSpPr>
          <p:cNvPr id="187" name="Google Shape;187;p21"/>
          <p:cNvSpPr/>
          <p:nvPr/>
        </p:nvSpPr>
        <p:spPr>
          <a:xfrm>
            <a:off x="369150" y="2467775"/>
            <a:ext cx="582600" cy="535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369150" y="3003575"/>
            <a:ext cx="582600" cy="535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txBox="1"/>
          <p:nvPr/>
        </p:nvSpPr>
        <p:spPr>
          <a:xfrm>
            <a:off x="303000" y="2071600"/>
            <a:ext cx="71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90" name="Google Shape;190;p21"/>
          <p:cNvSpPr txBox="1"/>
          <p:nvPr/>
        </p:nvSpPr>
        <p:spPr>
          <a:xfrm>
            <a:off x="303000" y="3539375"/>
            <a:ext cx="714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marL="0" lvl="0" indent="0" algn="ctr" rtl="0">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975</Words>
  <Application>Microsoft Macintosh PowerPoint</Application>
  <PresentationFormat>On-screen Show (16:9)</PresentationFormat>
  <Paragraphs>65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Roboto</vt:lpstr>
      <vt:lpstr>Nunito</vt:lpstr>
      <vt:lpstr>Times New Roman</vt:lpstr>
      <vt:lpstr>Calibri</vt:lpstr>
      <vt:lpstr>Arial</vt:lpstr>
      <vt:lpstr>Shift</vt:lpstr>
      <vt:lpstr>IST 687 - Final Project Presentation</vt:lpstr>
      <vt:lpstr>Addressing the assumptions</vt:lpstr>
      <vt:lpstr>Addressing the assumptions</vt:lpstr>
      <vt:lpstr>Identification of Key Metrics</vt:lpstr>
      <vt:lpstr>Top 4 Metrics</vt:lpstr>
      <vt:lpstr>Lead Time v/s Cancellation</vt:lpstr>
      <vt:lpstr>Repeat Guest v/s Cancellation</vt:lpstr>
      <vt:lpstr>Customer Type v/s Cancellation</vt:lpstr>
      <vt:lpstr>Market Segment v/s Cancellation</vt:lpstr>
      <vt:lpstr>PowerPoint Presentation</vt:lpstr>
      <vt:lpstr>Does Meal Affect Cancellation?</vt:lpstr>
      <vt:lpstr>Do people cancel their booking more during weeknights ?</vt:lpstr>
      <vt:lpstr>Does Special Request have any effect on Cancellation?</vt:lpstr>
      <vt:lpstr>What actions could be taken?</vt:lpstr>
      <vt:lpstr>Other important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687 - Final Project Presentation</dc:title>
  <cp:lastModifiedBy>Aditya Manishkumar Shah</cp:lastModifiedBy>
  <cp:revision>1</cp:revision>
  <dcterms:modified xsi:type="dcterms:W3CDTF">2021-12-11T03:11:37Z</dcterms:modified>
</cp:coreProperties>
</file>