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87656F-66E0-469C-A3B0-38A440D0C418}">
          <p14:sldIdLst>
            <p14:sldId id="256"/>
            <p14:sldId id="257"/>
            <p14:sldId id="258"/>
            <p14:sldId id="259"/>
            <p14:sldId id="260"/>
            <p14:sldId id="262"/>
            <p14:sldId id="26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D3FC4-9F31-4C9E-B300-6F16A704E2C3}"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50A-1AB5-4C10-8DF0-C773488554D8}" type="slidenum">
              <a:rPr lang="en-US" smtClean="0"/>
              <a:t>‹#›</a:t>
            </a:fld>
            <a:endParaRPr lang="en-US"/>
          </a:p>
        </p:txBody>
      </p:sp>
    </p:spTree>
    <p:extLst>
      <p:ext uri="{BB962C8B-B14F-4D97-AF65-F5344CB8AC3E}">
        <p14:creationId xmlns:p14="http://schemas.microsoft.com/office/powerpoint/2010/main" val="12258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68850A-1AB5-4C10-8DF0-C773488554D8}" type="slidenum">
              <a:rPr lang="en-US" smtClean="0"/>
              <a:t>10</a:t>
            </a:fld>
            <a:endParaRPr lang="en-US"/>
          </a:p>
        </p:txBody>
      </p:sp>
    </p:spTree>
    <p:extLst>
      <p:ext uri="{BB962C8B-B14F-4D97-AF65-F5344CB8AC3E}">
        <p14:creationId xmlns:p14="http://schemas.microsoft.com/office/powerpoint/2010/main" val="328263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7E54-CB91-A758-C7A8-E4E415912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00FB6-28CD-E77F-D0A2-0D86D535A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E9BACC-9D1E-FC36-0407-5323E3E388C3}"/>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70D86C59-8C08-4F7D-0A05-EA076E447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4858A-213B-8699-A52F-DEC1C20E13AE}"/>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123926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26CE-D40D-3EEB-C238-053F320C63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60794E-FE1F-130B-23C7-3ECA7EC6E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D0171-B71F-6AF5-9607-DB0CFCCDA5A9}"/>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6C3C2DB3-6A59-42CA-3D18-440C27C82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F4E49-95EB-75FC-C4FC-D5953AD383C0}"/>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376398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37DAD-8F12-1439-6293-5BE7C1D18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EF697A-510E-D060-D9AE-F2070B6555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9075D-DD1C-0819-4498-65B968DEFCF7}"/>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F9A72F24-B4EA-5F5A-7734-94FEEDD8E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CAA54-4B10-6560-C0BD-6878DB4411C8}"/>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12671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FEE5-3E5B-7559-5897-5837236D6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65D88-E46C-0288-279D-E41866995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73B4B-CEB6-06CD-211F-1AA7F29C65E6}"/>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A18F5113-5C36-DFDF-555F-FAAA10513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F540B-F446-BD60-3749-80B905F5BBC8}"/>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228454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643A-CC2A-6F24-E287-81FE575AC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A79C4-6D2A-1A66-2DF1-401BFB996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2D595-3F54-8EFB-A1F8-111AF3AC065B}"/>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543D5686-9CC1-4CB5-9769-A45E95424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F07D8-EE91-AF7D-9300-81126EBE2CC4}"/>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276387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D8C0-60FE-A2F6-2E93-CD19E5F0D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36504-598B-C39C-CBFB-8AEA00BB8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0CE4A-F878-D0B1-C468-AD5B714587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7BCCF-D9B7-3A80-A3CB-78032A2F2247}"/>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6" name="Footer Placeholder 5">
            <a:extLst>
              <a:ext uri="{FF2B5EF4-FFF2-40B4-BE49-F238E27FC236}">
                <a16:creationId xmlns:a16="http://schemas.microsoft.com/office/drawing/2014/main" id="{40A71729-4B94-9161-60D6-D0EF55975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A30BD-F797-6272-B528-BF5FB5CFFAA5}"/>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61579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A179-AA66-665E-1DDD-97943893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A461D-90DC-FF63-0F60-94E02F00E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EFFB8-F8F4-070E-4158-206CD2D62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CE1B0F-67E5-CFEA-3363-4430BE5A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283ED-8721-A943-0714-F69FFE9B13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6A1A8-124F-51AE-B9FA-7DC7C5054B34}"/>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8" name="Footer Placeholder 7">
            <a:extLst>
              <a:ext uri="{FF2B5EF4-FFF2-40B4-BE49-F238E27FC236}">
                <a16:creationId xmlns:a16="http://schemas.microsoft.com/office/drawing/2014/main" id="{098AC469-F9CA-9552-4A98-6B07CFBE83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79636-FBA1-593F-4E01-6D8FBCBA90B4}"/>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209406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6727-C7A5-484B-173B-19B9A315F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5DE50F-BF0D-D13E-818A-8E62B1A5B943}"/>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4" name="Footer Placeholder 3">
            <a:extLst>
              <a:ext uri="{FF2B5EF4-FFF2-40B4-BE49-F238E27FC236}">
                <a16:creationId xmlns:a16="http://schemas.microsoft.com/office/drawing/2014/main" id="{4164B6BF-3DFE-6C69-2F85-3E90FE76EB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28C65F-95F0-B43C-FBDF-D0108BFEE104}"/>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313141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DE6F6-DC9D-B350-6E6D-788886B85601}"/>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3" name="Footer Placeholder 2">
            <a:extLst>
              <a:ext uri="{FF2B5EF4-FFF2-40B4-BE49-F238E27FC236}">
                <a16:creationId xmlns:a16="http://schemas.microsoft.com/office/drawing/2014/main" id="{DCB5C196-7B83-88DA-A3FD-CDB9F61C2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23186B-7CBA-4E08-B059-1B6A39AD44E4}"/>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207055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64B5-6E86-8223-8F7A-97BFE04AC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1E372C-78CC-2E7D-B995-E8A34593A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88771-CF09-0B35-2DEC-D025C3042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8A259-F4D3-882A-B064-390EE46DD604}"/>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6" name="Footer Placeholder 5">
            <a:extLst>
              <a:ext uri="{FF2B5EF4-FFF2-40B4-BE49-F238E27FC236}">
                <a16:creationId xmlns:a16="http://schemas.microsoft.com/office/drawing/2014/main" id="{8A2F73B0-E174-2F8B-478E-612FAD676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69EB8-D979-AD13-305B-97B91D59828E}"/>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37720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EB72-2A49-2A0C-0EF4-0B384B7FE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BE0BB-7E0A-B756-A9D9-96C904C67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BF00A1-D4C8-3374-6797-4BCECB77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EA214-8D98-4283-51D0-ABC9FC321E0C}"/>
              </a:ext>
            </a:extLst>
          </p:cNvPr>
          <p:cNvSpPr>
            <a:spLocks noGrp="1"/>
          </p:cNvSpPr>
          <p:nvPr>
            <p:ph type="dt" sz="half" idx="10"/>
          </p:nvPr>
        </p:nvSpPr>
        <p:spPr/>
        <p:txBody>
          <a:bodyPr/>
          <a:lstStyle/>
          <a:p>
            <a:fld id="{1D5B274B-72F7-43F9-AE35-01C2751147F4}" type="datetimeFigureOut">
              <a:rPr lang="en-US" smtClean="0"/>
              <a:t>7/6/2024</a:t>
            </a:fld>
            <a:endParaRPr lang="en-US"/>
          </a:p>
        </p:txBody>
      </p:sp>
      <p:sp>
        <p:nvSpPr>
          <p:cNvPr id="6" name="Footer Placeholder 5">
            <a:extLst>
              <a:ext uri="{FF2B5EF4-FFF2-40B4-BE49-F238E27FC236}">
                <a16:creationId xmlns:a16="http://schemas.microsoft.com/office/drawing/2014/main" id="{0EC16B3B-B50E-A606-7E7B-299F9AF41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64DA26-5506-BF1F-D712-45AFAA75846F}"/>
              </a:ext>
            </a:extLst>
          </p:cNvPr>
          <p:cNvSpPr>
            <a:spLocks noGrp="1"/>
          </p:cNvSpPr>
          <p:nvPr>
            <p:ph type="sldNum" sz="quarter" idx="12"/>
          </p:nvPr>
        </p:nvSpPr>
        <p:spPr/>
        <p:txBody>
          <a:bodyPr/>
          <a:lstStyle/>
          <a:p>
            <a:fld id="{9C2205BF-37FD-4696-9DA9-509E59643A33}" type="slidenum">
              <a:rPr lang="en-US" smtClean="0"/>
              <a:t>‹#›</a:t>
            </a:fld>
            <a:endParaRPr lang="en-US"/>
          </a:p>
        </p:txBody>
      </p:sp>
    </p:spTree>
    <p:extLst>
      <p:ext uri="{BB962C8B-B14F-4D97-AF65-F5344CB8AC3E}">
        <p14:creationId xmlns:p14="http://schemas.microsoft.com/office/powerpoint/2010/main" val="357588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4527E-6861-F4D0-E9F0-CC5BB2A01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60C71D-C7EF-9012-1969-08A3E16DF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115D7-89FA-E405-32DB-772F71CB2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B274B-72F7-43F9-AE35-01C2751147F4}" type="datetimeFigureOut">
              <a:rPr lang="en-US" smtClean="0"/>
              <a:t>7/6/2024</a:t>
            </a:fld>
            <a:endParaRPr lang="en-US"/>
          </a:p>
        </p:txBody>
      </p:sp>
      <p:sp>
        <p:nvSpPr>
          <p:cNvPr id="5" name="Footer Placeholder 4">
            <a:extLst>
              <a:ext uri="{FF2B5EF4-FFF2-40B4-BE49-F238E27FC236}">
                <a16:creationId xmlns:a16="http://schemas.microsoft.com/office/drawing/2014/main" id="{1F894124-0502-2DDE-FDA4-CC8074C6A6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F4760-B8ED-3223-FFE7-021E7ADFB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205BF-37FD-4696-9DA9-509E59643A33}" type="slidenum">
              <a:rPr lang="en-US" smtClean="0"/>
              <a:t>‹#›</a:t>
            </a:fld>
            <a:endParaRPr lang="en-US"/>
          </a:p>
        </p:txBody>
      </p:sp>
    </p:spTree>
    <p:extLst>
      <p:ext uri="{BB962C8B-B14F-4D97-AF65-F5344CB8AC3E}">
        <p14:creationId xmlns:p14="http://schemas.microsoft.com/office/powerpoint/2010/main" val="13146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14DD-89E8-4CA2-BAD5-C44D46B615B1}"/>
              </a:ext>
            </a:extLst>
          </p:cNvPr>
          <p:cNvSpPr>
            <a:spLocks noGrp="1"/>
          </p:cNvSpPr>
          <p:nvPr>
            <p:ph type="ctr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Customer Churn Modelling</a:t>
            </a:r>
          </a:p>
        </p:txBody>
      </p:sp>
    </p:spTree>
    <p:extLst>
      <p:ext uri="{BB962C8B-B14F-4D97-AF65-F5344CB8AC3E}">
        <p14:creationId xmlns:p14="http://schemas.microsoft.com/office/powerpoint/2010/main" val="2215251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A41E-DD14-48A8-7204-6F7D5E60A1CD}"/>
              </a:ext>
            </a:extLst>
          </p:cNvPr>
          <p:cNvSpPr>
            <a:spLocks noGrp="1"/>
          </p:cNvSpPr>
          <p:nvPr>
            <p:ph type="title"/>
          </p:nvPr>
        </p:nvSpPr>
        <p:spPr>
          <a:xfrm>
            <a:off x="131190" y="192701"/>
            <a:ext cx="10515600" cy="721699"/>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Percentage of customers have churned:</a:t>
            </a:r>
          </a:p>
        </p:txBody>
      </p:sp>
      <p:pic>
        <p:nvPicPr>
          <p:cNvPr id="4" name="Picture 3">
            <a:extLst>
              <a:ext uri="{FF2B5EF4-FFF2-40B4-BE49-F238E27FC236}">
                <a16:creationId xmlns:a16="http://schemas.microsoft.com/office/drawing/2014/main" id="{1748081E-A08E-D6E5-B7C4-7781C075DF78}"/>
              </a:ext>
            </a:extLst>
          </p:cNvPr>
          <p:cNvPicPr>
            <a:picLocks noChangeAspect="1"/>
          </p:cNvPicPr>
          <p:nvPr/>
        </p:nvPicPr>
        <p:blipFill>
          <a:blip r:embed="rId3"/>
          <a:stretch>
            <a:fillRect/>
          </a:stretch>
        </p:blipFill>
        <p:spPr>
          <a:xfrm>
            <a:off x="5546263" y="1762812"/>
            <a:ext cx="6342319" cy="3676454"/>
          </a:xfrm>
          <a:prstGeom prst="rect">
            <a:avLst/>
          </a:prstGeom>
        </p:spPr>
      </p:pic>
      <p:pic>
        <p:nvPicPr>
          <p:cNvPr id="6" name="Picture 5">
            <a:extLst>
              <a:ext uri="{FF2B5EF4-FFF2-40B4-BE49-F238E27FC236}">
                <a16:creationId xmlns:a16="http://schemas.microsoft.com/office/drawing/2014/main" id="{7377ABEF-6A9D-E59B-FCF7-F601AE94A36A}"/>
              </a:ext>
            </a:extLst>
          </p:cNvPr>
          <p:cNvPicPr>
            <a:picLocks noChangeAspect="1"/>
          </p:cNvPicPr>
          <p:nvPr/>
        </p:nvPicPr>
        <p:blipFill>
          <a:blip r:embed="rId4"/>
          <a:stretch>
            <a:fillRect/>
          </a:stretch>
        </p:blipFill>
        <p:spPr>
          <a:xfrm>
            <a:off x="537169" y="1762812"/>
            <a:ext cx="3112257" cy="1987529"/>
          </a:xfrm>
          <a:prstGeom prst="rect">
            <a:avLst/>
          </a:prstGeom>
        </p:spPr>
      </p:pic>
      <p:sp>
        <p:nvSpPr>
          <p:cNvPr id="10" name="TextBox 9">
            <a:extLst>
              <a:ext uri="{FF2B5EF4-FFF2-40B4-BE49-F238E27FC236}">
                <a16:creationId xmlns:a16="http://schemas.microsoft.com/office/drawing/2014/main" id="{3A90C794-DFB3-ED2E-F939-38CEBCF970F5}"/>
              </a:ext>
            </a:extLst>
          </p:cNvPr>
          <p:cNvSpPr txBox="1"/>
          <p:nvPr/>
        </p:nvSpPr>
        <p:spPr>
          <a:xfrm>
            <a:off x="537169" y="4057770"/>
            <a:ext cx="6108568" cy="1477328"/>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Total number of customers : 10000</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Churned Customers : 2037</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Percentage of customers have churned : 20.37%</a:t>
            </a:r>
          </a:p>
        </p:txBody>
      </p:sp>
    </p:spTree>
    <p:extLst>
      <p:ext uri="{BB962C8B-B14F-4D97-AF65-F5344CB8AC3E}">
        <p14:creationId xmlns:p14="http://schemas.microsoft.com/office/powerpoint/2010/main" val="261297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D2ED-9248-E207-57A0-B16520C25711}"/>
              </a:ext>
            </a:extLst>
          </p:cNvPr>
          <p:cNvSpPr>
            <a:spLocks noGrp="1"/>
          </p:cNvSpPr>
          <p:nvPr>
            <p:ph type="title"/>
          </p:nvPr>
        </p:nvSpPr>
        <p:spPr>
          <a:xfrm>
            <a:off x="122549" y="138881"/>
            <a:ext cx="11099276" cy="6152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Patterns or trends among customers who have churned.</a:t>
            </a:r>
          </a:p>
        </p:txBody>
      </p:sp>
      <p:sp>
        <p:nvSpPr>
          <p:cNvPr id="5" name="TextBox 4">
            <a:extLst>
              <a:ext uri="{FF2B5EF4-FFF2-40B4-BE49-F238E27FC236}">
                <a16:creationId xmlns:a16="http://schemas.microsoft.com/office/drawing/2014/main" id="{317E8306-9727-4ACE-6A26-9B6272782CAD}"/>
              </a:ext>
            </a:extLst>
          </p:cNvPr>
          <p:cNvSpPr txBox="1"/>
          <p:nvPr/>
        </p:nvSpPr>
        <p:spPr>
          <a:xfrm>
            <a:off x="1065229" y="865173"/>
            <a:ext cx="3591612"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Product Usage Counts</a:t>
            </a:r>
          </a:p>
        </p:txBody>
      </p:sp>
      <p:pic>
        <p:nvPicPr>
          <p:cNvPr id="9" name="Picture 8">
            <a:extLst>
              <a:ext uri="{FF2B5EF4-FFF2-40B4-BE49-F238E27FC236}">
                <a16:creationId xmlns:a16="http://schemas.microsoft.com/office/drawing/2014/main" id="{27CC28D2-DD65-22AD-4CE6-8AE2A44CE77E}"/>
              </a:ext>
            </a:extLst>
          </p:cNvPr>
          <p:cNvPicPr>
            <a:picLocks noChangeAspect="1"/>
          </p:cNvPicPr>
          <p:nvPr/>
        </p:nvPicPr>
        <p:blipFill>
          <a:blip r:embed="rId2"/>
          <a:stretch>
            <a:fillRect/>
          </a:stretch>
        </p:blipFill>
        <p:spPr>
          <a:xfrm>
            <a:off x="1153541" y="1489434"/>
            <a:ext cx="2777438" cy="2382274"/>
          </a:xfrm>
          <a:prstGeom prst="rect">
            <a:avLst/>
          </a:prstGeom>
        </p:spPr>
      </p:pic>
      <p:sp>
        <p:nvSpPr>
          <p:cNvPr id="13" name="TextBox 12">
            <a:extLst>
              <a:ext uri="{FF2B5EF4-FFF2-40B4-BE49-F238E27FC236}">
                <a16:creationId xmlns:a16="http://schemas.microsoft.com/office/drawing/2014/main" id="{59CA0864-B55F-6069-E215-21937CE8ED39}"/>
              </a:ext>
            </a:extLst>
          </p:cNvPr>
          <p:cNvSpPr txBox="1"/>
          <p:nvPr/>
        </p:nvSpPr>
        <p:spPr>
          <a:xfrm>
            <a:off x="5816337" y="871135"/>
            <a:ext cx="6127422"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Credit card Usage Counts</a:t>
            </a:r>
          </a:p>
        </p:txBody>
      </p:sp>
      <p:pic>
        <p:nvPicPr>
          <p:cNvPr id="15" name="Picture 14">
            <a:extLst>
              <a:ext uri="{FF2B5EF4-FFF2-40B4-BE49-F238E27FC236}">
                <a16:creationId xmlns:a16="http://schemas.microsoft.com/office/drawing/2014/main" id="{3D66DE64-2065-517C-E2D7-155F42410D13}"/>
              </a:ext>
            </a:extLst>
          </p:cNvPr>
          <p:cNvPicPr>
            <a:picLocks noChangeAspect="1"/>
          </p:cNvPicPr>
          <p:nvPr/>
        </p:nvPicPr>
        <p:blipFill>
          <a:blip r:embed="rId3"/>
          <a:stretch>
            <a:fillRect/>
          </a:stretch>
        </p:blipFill>
        <p:spPr>
          <a:xfrm>
            <a:off x="5955201" y="1376311"/>
            <a:ext cx="2704561" cy="1640266"/>
          </a:xfrm>
          <a:prstGeom prst="rect">
            <a:avLst/>
          </a:prstGeom>
        </p:spPr>
      </p:pic>
      <p:pic>
        <p:nvPicPr>
          <p:cNvPr id="17" name="Picture 16">
            <a:extLst>
              <a:ext uri="{FF2B5EF4-FFF2-40B4-BE49-F238E27FC236}">
                <a16:creationId xmlns:a16="http://schemas.microsoft.com/office/drawing/2014/main" id="{63BDC696-5FED-68AE-31AF-DFF9F11EF177}"/>
              </a:ext>
            </a:extLst>
          </p:cNvPr>
          <p:cNvPicPr>
            <a:picLocks noChangeAspect="1"/>
          </p:cNvPicPr>
          <p:nvPr/>
        </p:nvPicPr>
        <p:blipFill>
          <a:blip r:embed="rId4"/>
          <a:stretch>
            <a:fillRect/>
          </a:stretch>
        </p:blipFill>
        <p:spPr>
          <a:xfrm>
            <a:off x="5955201" y="3429000"/>
            <a:ext cx="4344235" cy="2649721"/>
          </a:xfrm>
          <a:prstGeom prst="rect">
            <a:avLst/>
          </a:prstGeom>
        </p:spPr>
      </p:pic>
      <p:sp>
        <p:nvSpPr>
          <p:cNvPr id="19" name="TextBox 18">
            <a:extLst>
              <a:ext uri="{FF2B5EF4-FFF2-40B4-BE49-F238E27FC236}">
                <a16:creationId xmlns:a16="http://schemas.microsoft.com/office/drawing/2014/main" id="{FEC9A873-DC95-38DD-A2A3-AD0F9BCF0353}"/>
              </a:ext>
            </a:extLst>
          </p:cNvPr>
          <p:cNvSpPr txBox="1"/>
          <p:nvPr/>
        </p:nvSpPr>
        <p:spPr>
          <a:xfrm>
            <a:off x="989815" y="4095859"/>
            <a:ext cx="6127422" cy="22239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7055 customers have own credit card.</a:t>
            </a:r>
          </a:p>
          <a:p>
            <a:pPr marL="285750" indent="-285750">
              <a:lnSpc>
                <a:spcPct val="20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2946 customers have not own credit card</a:t>
            </a:r>
          </a:p>
          <a:p>
            <a:pPr marL="285750" indent="-285750">
              <a:lnSpc>
                <a:spcPct val="20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Majority of Customers Use 1 or 2 Products</a:t>
            </a:r>
          </a:p>
          <a:p>
            <a:pPr marL="285750" indent="-285750">
              <a:lnSpc>
                <a:spcPct val="20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Few Customers Use More Than 2 Products</a:t>
            </a:r>
          </a:p>
        </p:txBody>
      </p:sp>
    </p:spTree>
    <p:extLst>
      <p:ext uri="{BB962C8B-B14F-4D97-AF65-F5344CB8AC3E}">
        <p14:creationId xmlns:p14="http://schemas.microsoft.com/office/powerpoint/2010/main" val="283603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4C4-BC41-DCAB-2343-9211725EFC4A}"/>
              </a:ext>
            </a:extLst>
          </p:cNvPr>
          <p:cNvSpPr>
            <a:spLocks noGrp="1"/>
          </p:cNvSpPr>
          <p:nvPr>
            <p:ph type="title"/>
          </p:nvPr>
        </p:nvSpPr>
        <p:spPr>
          <a:xfrm>
            <a:off x="216030" y="138882"/>
            <a:ext cx="11137769" cy="1001761"/>
          </a:xfrm>
        </p:spPr>
        <p:txBody>
          <a:bodyPr>
            <a:normAutofit/>
          </a:bodyPr>
          <a:lstStyle/>
          <a:p>
            <a:r>
              <a:rPr lang="en-US" sz="3000" b="1" dirty="0">
                <a:solidFill>
                  <a:schemeClr val="bg1"/>
                </a:solidFill>
                <a:latin typeface="Times New Roman" panose="02020603050405020304" pitchFamily="18" charset="0"/>
                <a:cs typeface="Times New Roman" panose="02020603050405020304" pitchFamily="18" charset="0"/>
              </a:rPr>
              <a:t>Group by Age-group and compute number of products used and credit card usage</a:t>
            </a:r>
          </a:p>
        </p:txBody>
      </p:sp>
      <p:pic>
        <p:nvPicPr>
          <p:cNvPr id="5" name="Picture 4">
            <a:extLst>
              <a:ext uri="{FF2B5EF4-FFF2-40B4-BE49-F238E27FC236}">
                <a16:creationId xmlns:a16="http://schemas.microsoft.com/office/drawing/2014/main" id="{20055435-64EA-A902-0EC7-5B50C3B57026}"/>
              </a:ext>
            </a:extLst>
          </p:cNvPr>
          <p:cNvPicPr>
            <a:picLocks noChangeAspect="1"/>
          </p:cNvPicPr>
          <p:nvPr/>
        </p:nvPicPr>
        <p:blipFill>
          <a:blip r:embed="rId2"/>
          <a:stretch>
            <a:fillRect/>
          </a:stretch>
        </p:blipFill>
        <p:spPr>
          <a:xfrm>
            <a:off x="216030" y="1140643"/>
            <a:ext cx="7853314" cy="2661181"/>
          </a:xfrm>
          <a:prstGeom prst="rect">
            <a:avLst/>
          </a:prstGeom>
        </p:spPr>
      </p:pic>
      <p:pic>
        <p:nvPicPr>
          <p:cNvPr id="7" name="Picture 6">
            <a:extLst>
              <a:ext uri="{FF2B5EF4-FFF2-40B4-BE49-F238E27FC236}">
                <a16:creationId xmlns:a16="http://schemas.microsoft.com/office/drawing/2014/main" id="{4EFCDE9D-2930-9CFD-96C4-605DD291DC93}"/>
              </a:ext>
            </a:extLst>
          </p:cNvPr>
          <p:cNvPicPr>
            <a:picLocks noChangeAspect="1"/>
          </p:cNvPicPr>
          <p:nvPr/>
        </p:nvPicPr>
        <p:blipFill>
          <a:blip r:embed="rId3"/>
          <a:stretch>
            <a:fillRect/>
          </a:stretch>
        </p:blipFill>
        <p:spPr>
          <a:xfrm>
            <a:off x="216030" y="3878193"/>
            <a:ext cx="7853314" cy="2896851"/>
          </a:xfrm>
          <a:prstGeom prst="rect">
            <a:avLst/>
          </a:prstGeom>
        </p:spPr>
      </p:pic>
      <p:sp>
        <p:nvSpPr>
          <p:cNvPr id="8" name="TextBox 7">
            <a:extLst>
              <a:ext uri="{FF2B5EF4-FFF2-40B4-BE49-F238E27FC236}">
                <a16:creationId xmlns:a16="http://schemas.microsoft.com/office/drawing/2014/main" id="{8269F8DB-290D-9B64-3443-EE86CE6AB031}"/>
              </a:ext>
            </a:extLst>
          </p:cNvPr>
          <p:cNvSpPr txBox="1"/>
          <p:nvPr/>
        </p:nvSpPr>
        <p:spPr>
          <a:xfrm>
            <a:off x="8144759" y="926504"/>
            <a:ext cx="3921550" cy="59314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More number of products are used by customers between the 21-30 age group.</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The customers with age group 31-40 has more number of credit cards.</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Customers with age-group 91-100 have highest mean bank balance which is total of 123,794.7750</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Customers in the age group 31-40 have the highest churn rate.</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The mean estimate salary of age-group 91-100 is high.</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Those who are in the age-group 0-10 have no card, no balance, no estimated salary.</a:t>
            </a:r>
          </a:p>
        </p:txBody>
      </p:sp>
    </p:spTree>
    <p:extLst>
      <p:ext uri="{BB962C8B-B14F-4D97-AF65-F5344CB8AC3E}">
        <p14:creationId xmlns:p14="http://schemas.microsoft.com/office/powerpoint/2010/main" val="399326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4C4-BC41-DCAB-2343-9211725EFC4A}"/>
              </a:ext>
            </a:extLst>
          </p:cNvPr>
          <p:cNvSpPr>
            <a:spLocks noGrp="1"/>
          </p:cNvSpPr>
          <p:nvPr>
            <p:ph type="title"/>
          </p:nvPr>
        </p:nvSpPr>
        <p:spPr>
          <a:xfrm>
            <a:off x="216030" y="138882"/>
            <a:ext cx="11137769" cy="1001761"/>
          </a:xfrm>
        </p:spPr>
        <p:txBody>
          <a:bodyPr>
            <a:normAutofit/>
          </a:bodyPr>
          <a:lstStyle/>
          <a:p>
            <a:r>
              <a:rPr lang="en-US" sz="3000" b="1" dirty="0">
                <a:solidFill>
                  <a:schemeClr val="bg1"/>
                </a:solidFill>
                <a:latin typeface="Times New Roman" panose="02020603050405020304" pitchFamily="18" charset="0"/>
                <a:cs typeface="Times New Roman" panose="02020603050405020304" pitchFamily="18" charset="0"/>
              </a:rPr>
              <a:t>Group by Geography and compute number of products used and credit card usage</a:t>
            </a:r>
          </a:p>
        </p:txBody>
      </p:sp>
      <p:sp>
        <p:nvSpPr>
          <p:cNvPr id="8" name="TextBox 7">
            <a:extLst>
              <a:ext uri="{FF2B5EF4-FFF2-40B4-BE49-F238E27FC236}">
                <a16:creationId xmlns:a16="http://schemas.microsoft.com/office/drawing/2014/main" id="{8269F8DB-290D-9B64-3443-EE86CE6AB031}"/>
              </a:ext>
            </a:extLst>
          </p:cNvPr>
          <p:cNvSpPr txBox="1"/>
          <p:nvPr/>
        </p:nvSpPr>
        <p:spPr>
          <a:xfrm>
            <a:off x="8149866" y="1140643"/>
            <a:ext cx="3921550" cy="27921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Customer who live in Germany has the highest churn rate.</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Number of products use by more, who live in France.</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Spain has the lowest churn rate.</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Germany has the highest mean balance and estimated salary.</a:t>
            </a:r>
          </a:p>
        </p:txBody>
      </p:sp>
      <p:pic>
        <p:nvPicPr>
          <p:cNvPr id="4" name="Picture 3">
            <a:extLst>
              <a:ext uri="{FF2B5EF4-FFF2-40B4-BE49-F238E27FC236}">
                <a16:creationId xmlns:a16="http://schemas.microsoft.com/office/drawing/2014/main" id="{0E5F6988-7443-9D3A-D85C-D9A286A121D4}"/>
              </a:ext>
            </a:extLst>
          </p:cNvPr>
          <p:cNvPicPr>
            <a:picLocks noChangeAspect="1"/>
          </p:cNvPicPr>
          <p:nvPr/>
        </p:nvPicPr>
        <p:blipFill>
          <a:blip r:embed="rId2"/>
          <a:stretch>
            <a:fillRect/>
          </a:stretch>
        </p:blipFill>
        <p:spPr>
          <a:xfrm>
            <a:off x="120584" y="1343198"/>
            <a:ext cx="8031037" cy="1192612"/>
          </a:xfrm>
          <a:prstGeom prst="rect">
            <a:avLst/>
          </a:prstGeom>
        </p:spPr>
      </p:pic>
      <p:pic>
        <p:nvPicPr>
          <p:cNvPr id="9" name="Picture 8">
            <a:extLst>
              <a:ext uri="{FF2B5EF4-FFF2-40B4-BE49-F238E27FC236}">
                <a16:creationId xmlns:a16="http://schemas.microsoft.com/office/drawing/2014/main" id="{6FFF7DB0-862E-C81C-B350-527D6C5A5D6E}"/>
              </a:ext>
            </a:extLst>
          </p:cNvPr>
          <p:cNvPicPr>
            <a:picLocks noChangeAspect="1"/>
          </p:cNvPicPr>
          <p:nvPr/>
        </p:nvPicPr>
        <p:blipFill>
          <a:blip r:embed="rId3"/>
          <a:stretch>
            <a:fillRect/>
          </a:stretch>
        </p:blipFill>
        <p:spPr>
          <a:xfrm>
            <a:off x="120584" y="2798515"/>
            <a:ext cx="8028334" cy="2895275"/>
          </a:xfrm>
          <a:prstGeom prst="rect">
            <a:avLst/>
          </a:prstGeom>
        </p:spPr>
      </p:pic>
    </p:spTree>
    <p:extLst>
      <p:ext uri="{BB962C8B-B14F-4D97-AF65-F5344CB8AC3E}">
        <p14:creationId xmlns:p14="http://schemas.microsoft.com/office/powerpoint/2010/main" val="325301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74C4-BC41-DCAB-2343-9211725EFC4A}"/>
              </a:ext>
            </a:extLst>
          </p:cNvPr>
          <p:cNvSpPr>
            <a:spLocks noGrp="1"/>
          </p:cNvSpPr>
          <p:nvPr>
            <p:ph type="title"/>
          </p:nvPr>
        </p:nvSpPr>
        <p:spPr>
          <a:xfrm>
            <a:off x="216030" y="138882"/>
            <a:ext cx="11137769" cy="1001761"/>
          </a:xfrm>
        </p:spPr>
        <p:txBody>
          <a:bodyPr>
            <a:normAutofit/>
          </a:bodyPr>
          <a:lstStyle/>
          <a:p>
            <a:r>
              <a:rPr lang="en-US" sz="3000" b="1" dirty="0">
                <a:solidFill>
                  <a:schemeClr val="bg1"/>
                </a:solidFill>
                <a:latin typeface="Times New Roman" panose="02020603050405020304" pitchFamily="18" charset="0"/>
                <a:cs typeface="Times New Roman" panose="02020603050405020304" pitchFamily="18" charset="0"/>
              </a:rPr>
              <a:t>Group by Gender and compute number of products used and credit card usage</a:t>
            </a:r>
          </a:p>
        </p:txBody>
      </p:sp>
      <p:sp>
        <p:nvSpPr>
          <p:cNvPr id="8" name="TextBox 7">
            <a:extLst>
              <a:ext uri="{FF2B5EF4-FFF2-40B4-BE49-F238E27FC236}">
                <a16:creationId xmlns:a16="http://schemas.microsoft.com/office/drawing/2014/main" id="{8269F8DB-290D-9B64-3443-EE86CE6AB031}"/>
              </a:ext>
            </a:extLst>
          </p:cNvPr>
          <p:cNvSpPr txBox="1"/>
          <p:nvPr/>
        </p:nvSpPr>
        <p:spPr>
          <a:xfrm>
            <a:off x="8149866" y="1140643"/>
            <a:ext cx="3921550" cy="35770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The churn rate by the female customers is high</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Number of products used by male customers is more.</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Male customers has more number of credit cards.</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Mean balance of male is high.</a:t>
            </a:r>
          </a:p>
          <a:p>
            <a:pPr marL="285750" indent="-285750">
              <a:lnSpc>
                <a:spcPct val="150000"/>
              </a:lnSpc>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Mean estimated salary of female is high.</a:t>
            </a:r>
          </a:p>
        </p:txBody>
      </p:sp>
      <p:pic>
        <p:nvPicPr>
          <p:cNvPr id="5" name="Picture 4">
            <a:extLst>
              <a:ext uri="{FF2B5EF4-FFF2-40B4-BE49-F238E27FC236}">
                <a16:creationId xmlns:a16="http://schemas.microsoft.com/office/drawing/2014/main" id="{9D9BBF12-77A8-5907-F1D7-7AF23D4D6AC4}"/>
              </a:ext>
            </a:extLst>
          </p:cNvPr>
          <p:cNvPicPr>
            <a:picLocks noChangeAspect="1"/>
          </p:cNvPicPr>
          <p:nvPr/>
        </p:nvPicPr>
        <p:blipFill>
          <a:blip r:embed="rId2"/>
          <a:stretch>
            <a:fillRect/>
          </a:stretch>
        </p:blipFill>
        <p:spPr>
          <a:xfrm>
            <a:off x="216030" y="1140642"/>
            <a:ext cx="7933836" cy="2028199"/>
          </a:xfrm>
          <a:prstGeom prst="rect">
            <a:avLst/>
          </a:prstGeom>
        </p:spPr>
      </p:pic>
      <p:pic>
        <p:nvPicPr>
          <p:cNvPr id="7" name="Picture 6">
            <a:extLst>
              <a:ext uri="{FF2B5EF4-FFF2-40B4-BE49-F238E27FC236}">
                <a16:creationId xmlns:a16="http://schemas.microsoft.com/office/drawing/2014/main" id="{7A0875F2-BA7E-7D5C-C27D-5627F662A050}"/>
              </a:ext>
            </a:extLst>
          </p:cNvPr>
          <p:cNvPicPr>
            <a:picLocks noChangeAspect="1"/>
          </p:cNvPicPr>
          <p:nvPr/>
        </p:nvPicPr>
        <p:blipFill>
          <a:blip r:embed="rId3"/>
          <a:stretch>
            <a:fillRect/>
          </a:stretch>
        </p:blipFill>
        <p:spPr>
          <a:xfrm>
            <a:off x="216030" y="3603485"/>
            <a:ext cx="7933836" cy="2812800"/>
          </a:xfrm>
          <a:prstGeom prst="rect">
            <a:avLst/>
          </a:prstGeom>
        </p:spPr>
      </p:pic>
    </p:spTree>
    <p:extLst>
      <p:ext uri="{BB962C8B-B14F-4D97-AF65-F5344CB8AC3E}">
        <p14:creationId xmlns:p14="http://schemas.microsoft.com/office/powerpoint/2010/main" val="307156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20E9-6AAD-908C-CF5E-33F0D765E9AA}"/>
              </a:ext>
            </a:extLst>
          </p:cNvPr>
          <p:cNvSpPr>
            <a:spLocks noGrp="1"/>
          </p:cNvSpPr>
          <p:nvPr>
            <p:ph type="title"/>
          </p:nvPr>
        </p:nvSpPr>
        <p:spPr>
          <a:xfrm>
            <a:off x="234884" y="176590"/>
            <a:ext cx="10515600" cy="504448"/>
          </a:xfrm>
        </p:spPr>
        <p:txBody>
          <a:bodyPr>
            <a:normAutofit fontScale="90000"/>
          </a:bodyPr>
          <a:lstStyle/>
          <a:p>
            <a:r>
              <a:rPr lang="en-I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main reasons for customer churn?</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347A8C-B722-CCB2-D82E-4F5D4A2B5473}"/>
              </a:ext>
            </a:extLst>
          </p:cNvPr>
          <p:cNvSpPr>
            <a:spLocks noGrp="1"/>
          </p:cNvSpPr>
          <p:nvPr>
            <p:ph idx="1"/>
          </p:nvPr>
        </p:nvSpPr>
        <p:spPr>
          <a:xfrm>
            <a:off x="357432" y="873518"/>
            <a:ext cx="11049001" cy="5517855"/>
          </a:xfrm>
        </p:spPr>
        <p:txBody>
          <a:bodyPr>
            <a:norm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31-40 age-group has the highest churn rate, possibly due to career transitions, family growth.</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Germany has the highest churn rate despite high balances and salaries, the high churn rate due to dissatisfaction with services or better competitor offers.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Churn rate for female customers is high, this can be due to unmet expectations or lack of targeted services.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High product usage may lead to churn if needs are not met.</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In the age-group, financial flexibility may lead to switching banks for better terms or rewards.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Age 91-100 are less likely to churn due to established trust and satisfaction.</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Higher product usage, possibly leading to higher susceptibility to churn if better alternatives are found.</a:t>
            </a:r>
          </a:p>
        </p:txBody>
      </p:sp>
    </p:spTree>
    <p:extLst>
      <p:ext uri="{BB962C8B-B14F-4D97-AF65-F5344CB8AC3E}">
        <p14:creationId xmlns:p14="http://schemas.microsoft.com/office/powerpoint/2010/main" val="133798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31A7-D81C-7B73-CA05-A9FEBAE18A60}"/>
              </a:ext>
            </a:extLst>
          </p:cNvPr>
          <p:cNvSpPr>
            <a:spLocks noGrp="1"/>
          </p:cNvSpPr>
          <p:nvPr>
            <p:ph type="title"/>
          </p:nvPr>
        </p:nvSpPr>
        <p:spPr>
          <a:xfrm>
            <a:off x="3534266" y="2636985"/>
            <a:ext cx="10515600" cy="1325563"/>
          </a:xfrm>
        </p:spPr>
        <p:txBody>
          <a:bodyPr>
            <a:normAutofit/>
          </a:bodyPr>
          <a:lstStyle/>
          <a:p>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Product Usage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1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9AE9-3F28-1FD2-6378-983533AB5216}"/>
              </a:ext>
            </a:extLst>
          </p:cNvPr>
          <p:cNvSpPr>
            <a:spLocks noGrp="1"/>
          </p:cNvSpPr>
          <p:nvPr>
            <p:ph type="title"/>
          </p:nvPr>
        </p:nvSpPr>
        <p:spPr>
          <a:xfrm>
            <a:off x="225457" y="148309"/>
            <a:ext cx="10515600" cy="67182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Most commonly used products or services</a:t>
            </a:r>
          </a:p>
        </p:txBody>
      </p:sp>
      <p:pic>
        <p:nvPicPr>
          <p:cNvPr id="5" name="Content Placeholder 4">
            <a:extLst>
              <a:ext uri="{FF2B5EF4-FFF2-40B4-BE49-F238E27FC236}">
                <a16:creationId xmlns:a16="http://schemas.microsoft.com/office/drawing/2014/main" id="{EE03855E-107B-2945-4001-B1D55F50DDD2}"/>
              </a:ext>
            </a:extLst>
          </p:cNvPr>
          <p:cNvPicPr>
            <a:picLocks noGrp="1" noChangeAspect="1"/>
          </p:cNvPicPr>
          <p:nvPr>
            <p:ph idx="1"/>
          </p:nvPr>
        </p:nvPicPr>
        <p:blipFill>
          <a:blip r:embed="rId2"/>
          <a:stretch>
            <a:fillRect/>
          </a:stretch>
        </p:blipFill>
        <p:spPr>
          <a:xfrm>
            <a:off x="1266786" y="1088923"/>
            <a:ext cx="2438740" cy="2048161"/>
          </a:xfrm>
        </p:spPr>
      </p:pic>
      <p:sp>
        <p:nvSpPr>
          <p:cNvPr id="9" name="TextBox 8">
            <a:extLst>
              <a:ext uri="{FF2B5EF4-FFF2-40B4-BE49-F238E27FC236}">
                <a16:creationId xmlns:a16="http://schemas.microsoft.com/office/drawing/2014/main" id="{7FEF2B18-E132-6C15-6F04-06465CAF50BD}"/>
              </a:ext>
            </a:extLst>
          </p:cNvPr>
          <p:cNvSpPr txBox="1"/>
          <p:nvPr/>
        </p:nvSpPr>
        <p:spPr>
          <a:xfrm>
            <a:off x="1357460" y="3516198"/>
            <a:ext cx="31485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dirty="0" err="1">
                <a:solidFill>
                  <a:schemeClr val="bg1"/>
                </a:solidFill>
              </a:rPr>
              <a:t>NumOfProducts</a:t>
            </a:r>
            <a:r>
              <a:rPr lang="en-US" dirty="0">
                <a:solidFill>
                  <a:schemeClr val="bg1"/>
                </a:solidFill>
              </a:rPr>
              <a:t> ‘1’ is used by customer more. Means only 1 product is purchased more.</a:t>
            </a:r>
          </a:p>
        </p:txBody>
      </p:sp>
      <p:pic>
        <p:nvPicPr>
          <p:cNvPr id="11" name="Picture 10">
            <a:extLst>
              <a:ext uri="{FF2B5EF4-FFF2-40B4-BE49-F238E27FC236}">
                <a16:creationId xmlns:a16="http://schemas.microsoft.com/office/drawing/2014/main" id="{9701FD9F-BA48-7643-402A-CA5E96CFA4B9}"/>
              </a:ext>
            </a:extLst>
          </p:cNvPr>
          <p:cNvPicPr>
            <a:picLocks noChangeAspect="1"/>
          </p:cNvPicPr>
          <p:nvPr/>
        </p:nvPicPr>
        <p:blipFill>
          <a:blip r:embed="rId3"/>
          <a:stretch>
            <a:fillRect/>
          </a:stretch>
        </p:blipFill>
        <p:spPr>
          <a:xfrm>
            <a:off x="6683605" y="1001258"/>
            <a:ext cx="4563368" cy="3885837"/>
          </a:xfrm>
          <a:prstGeom prst="rect">
            <a:avLst/>
          </a:prstGeom>
        </p:spPr>
      </p:pic>
    </p:spTree>
    <p:extLst>
      <p:ext uri="{BB962C8B-B14F-4D97-AF65-F5344CB8AC3E}">
        <p14:creationId xmlns:p14="http://schemas.microsoft.com/office/powerpoint/2010/main" val="234451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9AD9-0EF8-2F4A-38DE-E48EFC1E1418}"/>
              </a:ext>
            </a:extLst>
          </p:cNvPr>
          <p:cNvSpPr>
            <a:spLocks noGrp="1"/>
          </p:cNvSpPr>
          <p:nvPr>
            <p:ph type="title"/>
          </p:nvPr>
        </p:nvSpPr>
        <p:spPr>
          <a:xfrm>
            <a:off x="178324" y="214297"/>
            <a:ext cx="10515600" cy="70010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Usage Patterns Of Different Customer Segments.</a:t>
            </a:r>
          </a:p>
        </p:txBody>
      </p:sp>
      <p:pic>
        <p:nvPicPr>
          <p:cNvPr id="7" name="Picture 6">
            <a:extLst>
              <a:ext uri="{FF2B5EF4-FFF2-40B4-BE49-F238E27FC236}">
                <a16:creationId xmlns:a16="http://schemas.microsoft.com/office/drawing/2014/main" id="{D4956F34-8038-BF97-E4F7-C5B65E5C2709}"/>
              </a:ext>
            </a:extLst>
          </p:cNvPr>
          <p:cNvPicPr>
            <a:picLocks noChangeAspect="1"/>
          </p:cNvPicPr>
          <p:nvPr/>
        </p:nvPicPr>
        <p:blipFill>
          <a:blip r:embed="rId2"/>
          <a:stretch>
            <a:fillRect/>
          </a:stretch>
        </p:blipFill>
        <p:spPr>
          <a:xfrm>
            <a:off x="376487" y="1216914"/>
            <a:ext cx="3441976" cy="2963723"/>
          </a:xfrm>
          <a:prstGeom prst="rect">
            <a:avLst/>
          </a:prstGeom>
        </p:spPr>
      </p:pic>
      <p:pic>
        <p:nvPicPr>
          <p:cNvPr id="9" name="Picture 8">
            <a:extLst>
              <a:ext uri="{FF2B5EF4-FFF2-40B4-BE49-F238E27FC236}">
                <a16:creationId xmlns:a16="http://schemas.microsoft.com/office/drawing/2014/main" id="{A47AB6BC-12F1-DEF8-6F96-B382377C841D}"/>
              </a:ext>
            </a:extLst>
          </p:cNvPr>
          <p:cNvPicPr>
            <a:picLocks noChangeAspect="1"/>
          </p:cNvPicPr>
          <p:nvPr/>
        </p:nvPicPr>
        <p:blipFill>
          <a:blip r:embed="rId3"/>
          <a:stretch>
            <a:fillRect/>
          </a:stretch>
        </p:blipFill>
        <p:spPr>
          <a:xfrm>
            <a:off x="4579462" y="1216914"/>
            <a:ext cx="3348437" cy="2963723"/>
          </a:xfrm>
          <a:prstGeom prst="rect">
            <a:avLst/>
          </a:prstGeom>
        </p:spPr>
      </p:pic>
      <p:pic>
        <p:nvPicPr>
          <p:cNvPr id="11" name="Picture 10">
            <a:extLst>
              <a:ext uri="{FF2B5EF4-FFF2-40B4-BE49-F238E27FC236}">
                <a16:creationId xmlns:a16="http://schemas.microsoft.com/office/drawing/2014/main" id="{92EEE357-4B58-B84D-6484-224BDAE4C134}"/>
              </a:ext>
            </a:extLst>
          </p:cNvPr>
          <p:cNvPicPr>
            <a:picLocks noChangeAspect="1"/>
          </p:cNvPicPr>
          <p:nvPr/>
        </p:nvPicPr>
        <p:blipFill>
          <a:blip r:embed="rId4"/>
          <a:stretch>
            <a:fillRect/>
          </a:stretch>
        </p:blipFill>
        <p:spPr>
          <a:xfrm>
            <a:off x="8688898" y="1216914"/>
            <a:ext cx="3379812" cy="2963723"/>
          </a:xfrm>
          <a:prstGeom prst="rect">
            <a:avLst/>
          </a:prstGeom>
        </p:spPr>
      </p:pic>
      <p:sp>
        <p:nvSpPr>
          <p:cNvPr id="12" name="TextBox 11">
            <a:extLst>
              <a:ext uri="{FF2B5EF4-FFF2-40B4-BE49-F238E27FC236}">
                <a16:creationId xmlns:a16="http://schemas.microsoft.com/office/drawing/2014/main" id="{B00B1F23-D512-9F2B-9FB3-241E935F4904}"/>
              </a:ext>
            </a:extLst>
          </p:cNvPr>
          <p:cNvSpPr txBox="1"/>
          <p:nvPr/>
        </p:nvSpPr>
        <p:spPr>
          <a:xfrm>
            <a:off x="376487" y="4581427"/>
            <a:ext cx="3441976"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Num of products used by age-group 31-40 are more.</a:t>
            </a:r>
          </a:p>
          <a:p>
            <a:pPr marL="285750" indent="-285750">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No products used by age-group 0-10</a:t>
            </a:r>
          </a:p>
        </p:txBody>
      </p:sp>
      <p:sp>
        <p:nvSpPr>
          <p:cNvPr id="13" name="TextBox 12">
            <a:extLst>
              <a:ext uri="{FF2B5EF4-FFF2-40B4-BE49-F238E27FC236}">
                <a16:creationId xmlns:a16="http://schemas.microsoft.com/office/drawing/2014/main" id="{14274D78-BD8A-62E3-5896-A4226C645F12}"/>
              </a:ext>
            </a:extLst>
          </p:cNvPr>
          <p:cNvSpPr txBox="1"/>
          <p:nvPr/>
        </p:nvSpPr>
        <p:spPr>
          <a:xfrm>
            <a:off x="4375012" y="4581427"/>
            <a:ext cx="3441976" cy="8735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France uses the number of products more.</a:t>
            </a:r>
          </a:p>
        </p:txBody>
      </p:sp>
      <p:sp>
        <p:nvSpPr>
          <p:cNvPr id="14" name="TextBox 13">
            <a:extLst>
              <a:ext uri="{FF2B5EF4-FFF2-40B4-BE49-F238E27FC236}">
                <a16:creationId xmlns:a16="http://schemas.microsoft.com/office/drawing/2014/main" id="{366F6081-0658-4B4B-9A59-E8C51BE88023}"/>
              </a:ext>
            </a:extLst>
          </p:cNvPr>
          <p:cNvSpPr txBox="1"/>
          <p:nvPr/>
        </p:nvSpPr>
        <p:spPr>
          <a:xfrm>
            <a:off x="8626734" y="4581427"/>
            <a:ext cx="3441976"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products used males costumer is more than number of products used </a:t>
            </a:r>
            <a:r>
              <a:rPr lang="en-US" dirty="0" err="1">
                <a:solidFill>
                  <a:schemeClr val="bg1"/>
                </a:solidFill>
                <a:latin typeface="Times New Roman" panose="02020603050405020304" pitchFamily="18" charset="0"/>
                <a:cs typeface="Times New Roman" panose="02020603050405020304" pitchFamily="18" charset="0"/>
              </a:rPr>
              <a:t>femals</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565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B480EA-7479-11A1-DD83-7282738B7097}"/>
              </a:ext>
            </a:extLst>
          </p:cNvPr>
          <p:cNvSpPr txBox="1"/>
          <p:nvPr/>
        </p:nvSpPr>
        <p:spPr>
          <a:xfrm>
            <a:off x="3836709" y="2659559"/>
            <a:ext cx="5948314"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Financial Analysis</a:t>
            </a:r>
          </a:p>
        </p:txBody>
      </p:sp>
    </p:spTree>
    <p:extLst>
      <p:ext uri="{BB962C8B-B14F-4D97-AF65-F5344CB8AC3E}">
        <p14:creationId xmlns:p14="http://schemas.microsoft.com/office/powerpoint/2010/main" val="219676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489408" y="345125"/>
            <a:ext cx="10515600" cy="67182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79F31C-50E4-DE0E-5480-EF45D0345C81}"/>
              </a:ext>
            </a:extLst>
          </p:cNvPr>
          <p:cNvSpPr>
            <a:spLocks noGrp="1"/>
          </p:cNvSpPr>
          <p:nvPr>
            <p:ph idx="1"/>
          </p:nvPr>
        </p:nvSpPr>
        <p:spPr>
          <a:xfrm>
            <a:off x="489408" y="1329179"/>
            <a:ext cx="10722204" cy="5036320"/>
          </a:xfrm>
        </p:spPr>
        <p:txBody>
          <a:bodyPr/>
          <a:lstStyle/>
          <a:p>
            <a:pPr marL="0" indent="0">
              <a:buNone/>
            </a:pPr>
            <a:r>
              <a:rPr lang="en-US" sz="3600" b="1" dirty="0">
                <a:solidFill>
                  <a:schemeClr val="bg1"/>
                </a:solidFill>
                <a:latin typeface="Times New Roman" panose="02020603050405020304" pitchFamily="18" charset="0"/>
                <a:cs typeface="Times New Roman" panose="02020603050405020304" pitchFamily="18" charset="0"/>
              </a:rPr>
              <a:t>What is Churn Modelling?</a:t>
            </a:r>
            <a:endParaRPr lang="en-US" sz="36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Churn modelling identifies which customers are at high risk of canceling their subscription.</a:t>
            </a:r>
          </a:p>
          <a:p>
            <a:r>
              <a:rPr lang="en-US" sz="2000" dirty="0">
                <a:solidFill>
                  <a:schemeClr val="bg1"/>
                </a:solidFill>
                <a:latin typeface="Times New Roman" panose="02020603050405020304" pitchFamily="18" charset="0"/>
                <a:cs typeface="Times New Roman" panose="02020603050405020304" pitchFamily="18" charset="0"/>
              </a:rPr>
              <a:t>Churn prediction tell whether a customer will leave and why?</a:t>
            </a:r>
          </a:p>
          <a:p>
            <a:pPr marL="0" indent="0">
              <a:buNone/>
            </a:pPr>
            <a:r>
              <a:rPr lang="en-US" sz="3600" b="1" dirty="0">
                <a:solidFill>
                  <a:schemeClr val="bg1"/>
                </a:solidFill>
                <a:latin typeface="Times New Roman" panose="02020603050405020304" pitchFamily="18" charset="0"/>
                <a:cs typeface="Times New Roman" panose="02020603050405020304" pitchFamily="18" charset="0"/>
              </a:rPr>
              <a:t>Steps to create churn prediction </a:t>
            </a:r>
          </a:p>
          <a:p>
            <a:r>
              <a:rPr lang="en-US" sz="2000" dirty="0">
                <a:solidFill>
                  <a:schemeClr val="bg1"/>
                </a:solidFill>
                <a:latin typeface="Times New Roman" panose="02020603050405020304" pitchFamily="18" charset="0"/>
                <a:cs typeface="Times New Roman" panose="02020603050405020304" pitchFamily="18" charset="0"/>
              </a:rPr>
              <a:t>Data Preparation: The data preparation involves gathering relevant data and preparing it for the use in model.</a:t>
            </a:r>
          </a:p>
          <a:p>
            <a:r>
              <a:rPr lang="en-US" sz="2000" dirty="0">
                <a:solidFill>
                  <a:schemeClr val="bg1"/>
                </a:solidFill>
                <a:latin typeface="Times New Roman" panose="02020603050405020304" pitchFamily="18" charset="0"/>
                <a:cs typeface="Times New Roman" panose="02020603050405020304" pitchFamily="18" charset="0"/>
              </a:rPr>
              <a:t>Exploratory Data Analysis: This aims to understand the data and discern the factor behind customer churn in business.</a:t>
            </a:r>
          </a:p>
          <a:p>
            <a:r>
              <a:rPr lang="en-US" sz="2000" dirty="0">
                <a:solidFill>
                  <a:schemeClr val="bg1"/>
                </a:solidFill>
                <a:latin typeface="Times New Roman" panose="02020603050405020304" pitchFamily="18" charset="0"/>
                <a:cs typeface="Times New Roman" panose="02020603050405020304" pitchFamily="18" charset="0"/>
              </a:rPr>
              <a:t>Prediction: Find step of data science model at identify high-risk customers before they churn.</a:t>
            </a:r>
          </a:p>
        </p:txBody>
      </p:sp>
    </p:spTree>
    <p:extLst>
      <p:ext uri="{BB962C8B-B14F-4D97-AF65-F5344CB8AC3E}">
        <p14:creationId xmlns:p14="http://schemas.microsoft.com/office/powerpoint/2010/main" val="2668752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8558B-363D-EE0C-A178-CDF984D01A39}"/>
              </a:ext>
            </a:extLst>
          </p:cNvPr>
          <p:cNvSpPr>
            <a:spLocks noGrp="1"/>
          </p:cNvSpPr>
          <p:nvPr>
            <p:ph idx="1"/>
          </p:nvPr>
        </p:nvSpPr>
        <p:spPr>
          <a:xfrm>
            <a:off x="385713" y="260776"/>
            <a:ext cx="11237535" cy="6187158"/>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Average account balance of customers: 76485.89</a:t>
            </a:r>
          </a:p>
        </p:txBody>
      </p:sp>
      <p:pic>
        <p:nvPicPr>
          <p:cNvPr id="8" name="Picture 7">
            <a:extLst>
              <a:ext uri="{FF2B5EF4-FFF2-40B4-BE49-F238E27FC236}">
                <a16:creationId xmlns:a16="http://schemas.microsoft.com/office/drawing/2014/main" id="{EB35BEA4-6CC2-750C-84C7-1BC8BA3D17B6}"/>
              </a:ext>
            </a:extLst>
          </p:cNvPr>
          <p:cNvPicPr>
            <a:picLocks noChangeAspect="1"/>
          </p:cNvPicPr>
          <p:nvPr/>
        </p:nvPicPr>
        <p:blipFill>
          <a:blip r:embed="rId2"/>
          <a:stretch>
            <a:fillRect/>
          </a:stretch>
        </p:blipFill>
        <p:spPr>
          <a:xfrm>
            <a:off x="972138" y="1244710"/>
            <a:ext cx="10064683" cy="3948735"/>
          </a:xfrm>
          <a:prstGeom prst="rect">
            <a:avLst/>
          </a:prstGeom>
        </p:spPr>
      </p:pic>
      <p:sp>
        <p:nvSpPr>
          <p:cNvPr id="10" name="TextBox 9">
            <a:extLst>
              <a:ext uri="{FF2B5EF4-FFF2-40B4-BE49-F238E27FC236}">
                <a16:creationId xmlns:a16="http://schemas.microsoft.com/office/drawing/2014/main" id="{BB27846C-707D-F8F9-086D-6BB46C2383C6}"/>
              </a:ext>
            </a:extLst>
          </p:cNvPr>
          <p:cNvSpPr txBox="1"/>
          <p:nvPr/>
        </p:nvSpPr>
        <p:spPr>
          <a:xfrm>
            <a:off x="385713" y="685502"/>
            <a:ext cx="10961016" cy="400110"/>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Comparison two datasets across three variables: </a:t>
            </a:r>
            <a:r>
              <a:rPr lang="en-US" sz="2000" dirty="0" err="1">
                <a:solidFill>
                  <a:schemeClr val="bg1"/>
                </a:solidFill>
                <a:latin typeface="Times New Roman" panose="02020603050405020304" pitchFamily="18" charset="0"/>
                <a:cs typeface="Times New Roman" panose="02020603050405020304" pitchFamily="18" charset="0"/>
              </a:rPr>
              <a:t>CreditScore</a:t>
            </a:r>
            <a:r>
              <a:rPr lang="en-US" sz="2000" dirty="0">
                <a:solidFill>
                  <a:schemeClr val="bg1"/>
                </a:solidFill>
                <a:latin typeface="Times New Roman" panose="02020603050405020304" pitchFamily="18" charset="0"/>
                <a:cs typeface="Times New Roman" panose="02020603050405020304" pitchFamily="18" charset="0"/>
              </a:rPr>
              <a:t>, Balance, and </a:t>
            </a:r>
            <a:r>
              <a:rPr lang="en-US" sz="2000" dirty="0" err="1">
                <a:solidFill>
                  <a:schemeClr val="bg1"/>
                </a:solidFill>
                <a:latin typeface="Times New Roman" panose="02020603050405020304" pitchFamily="18" charset="0"/>
                <a:cs typeface="Times New Roman" panose="02020603050405020304" pitchFamily="18" charset="0"/>
              </a:rPr>
              <a:t>EstimatedSalary</a:t>
            </a:r>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951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715E50-C279-1DA8-0086-305E5DC0DAA3}"/>
              </a:ext>
            </a:extLst>
          </p:cNvPr>
          <p:cNvSpPr txBox="1"/>
          <p:nvPr/>
        </p:nvSpPr>
        <p:spPr>
          <a:xfrm>
            <a:off x="3711018" y="2541681"/>
            <a:ext cx="4769963"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Predictive Modeling</a:t>
            </a:r>
          </a:p>
        </p:txBody>
      </p:sp>
    </p:spTree>
    <p:extLst>
      <p:ext uri="{BB962C8B-B14F-4D97-AF65-F5344CB8AC3E}">
        <p14:creationId xmlns:p14="http://schemas.microsoft.com/office/powerpoint/2010/main" val="49911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EF8C-51ED-3084-4AC8-3C901027F0EB}"/>
              </a:ext>
            </a:extLst>
          </p:cNvPr>
          <p:cNvSpPr>
            <a:spLocks noGrp="1"/>
          </p:cNvSpPr>
          <p:nvPr>
            <p:ph type="title"/>
          </p:nvPr>
        </p:nvSpPr>
        <p:spPr>
          <a:xfrm>
            <a:off x="376287" y="280284"/>
            <a:ext cx="10515600" cy="643543"/>
          </a:xfrm>
        </p:spPr>
        <p:txBody>
          <a:bodyPr>
            <a:normAutofit fontScale="90000"/>
          </a:bodyPr>
          <a:lstStyle/>
          <a:p>
            <a:r>
              <a:rPr lang="en-US" sz="3000" dirty="0">
                <a:solidFill>
                  <a:schemeClr val="bg1"/>
                </a:solidFill>
                <a:latin typeface="Times New Roman" panose="02020603050405020304" pitchFamily="18" charset="0"/>
                <a:cs typeface="Times New Roman" panose="02020603050405020304" pitchFamily="18" charset="0"/>
              </a:rPr>
              <a:t>Factors Which Are The Most Significant Predictors Of Customer Churn</a:t>
            </a:r>
          </a:p>
        </p:txBody>
      </p:sp>
      <p:pic>
        <p:nvPicPr>
          <p:cNvPr id="5" name="Picture 4">
            <a:extLst>
              <a:ext uri="{FF2B5EF4-FFF2-40B4-BE49-F238E27FC236}">
                <a16:creationId xmlns:a16="http://schemas.microsoft.com/office/drawing/2014/main" id="{CEDA8063-2C3B-0544-8BDA-762F02D78EEC}"/>
              </a:ext>
            </a:extLst>
          </p:cNvPr>
          <p:cNvPicPr>
            <a:picLocks noChangeAspect="1"/>
          </p:cNvPicPr>
          <p:nvPr/>
        </p:nvPicPr>
        <p:blipFill>
          <a:blip r:embed="rId2"/>
          <a:stretch>
            <a:fillRect/>
          </a:stretch>
        </p:blipFill>
        <p:spPr>
          <a:xfrm>
            <a:off x="1606936" y="1243715"/>
            <a:ext cx="8813967" cy="3809051"/>
          </a:xfrm>
          <a:prstGeom prst="rect">
            <a:avLst/>
          </a:prstGeom>
        </p:spPr>
      </p:pic>
      <p:sp>
        <p:nvSpPr>
          <p:cNvPr id="7" name="TextBox 6">
            <a:extLst>
              <a:ext uri="{FF2B5EF4-FFF2-40B4-BE49-F238E27FC236}">
                <a16:creationId xmlns:a16="http://schemas.microsoft.com/office/drawing/2014/main" id="{D1CDB416-D679-E828-F0BC-AEE1C7D5EDAA}"/>
              </a:ext>
            </a:extLst>
          </p:cNvPr>
          <p:cNvSpPr txBox="1"/>
          <p:nvPr/>
        </p:nvSpPr>
        <p:spPr>
          <a:xfrm>
            <a:off x="1592177" y="5372654"/>
            <a:ext cx="9007645"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features can be selected as Age, </a:t>
            </a:r>
            <a:r>
              <a:rPr lang="en-US" dirty="0" err="1">
                <a:solidFill>
                  <a:schemeClr val="bg1"/>
                </a:solidFill>
                <a:latin typeface="Times New Roman" panose="02020603050405020304" pitchFamily="18" charset="0"/>
                <a:cs typeface="Times New Roman" panose="02020603050405020304" pitchFamily="18" charset="0"/>
              </a:rPr>
              <a:t>EstimatedSalary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CreditScore</a:t>
            </a:r>
            <a:r>
              <a:rPr lang="en-US" dirty="0">
                <a:solidFill>
                  <a:schemeClr val="bg1"/>
                </a:solidFill>
                <a:latin typeface="Times New Roman" panose="02020603050405020304" pitchFamily="18" charset="0"/>
                <a:cs typeface="Times New Roman" panose="02020603050405020304" pitchFamily="18" charset="0"/>
              </a:rPr>
              <a:t>, Balance, </a:t>
            </a:r>
            <a:r>
              <a:rPr lang="en-US" dirty="0" err="1">
                <a:solidFill>
                  <a:schemeClr val="bg1"/>
                </a:solidFill>
                <a:latin typeface="Times New Roman" panose="02020603050405020304" pitchFamily="18" charset="0"/>
                <a:cs typeface="Times New Roman" panose="02020603050405020304" pitchFamily="18" charset="0"/>
              </a:rPr>
              <a:t>NumOfProducts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94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63DD-F442-4C4A-E965-E2D2B1A67C20}"/>
              </a:ext>
            </a:extLst>
          </p:cNvPr>
          <p:cNvSpPr>
            <a:spLocks noGrp="1"/>
          </p:cNvSpPr>
          <p:nvPr>
            <p:ph type="title"/>
          </p:nvPr>
        </p:nvSpPr>
        <p:spPr>
          <a:xfrm>
            <a:off x="234885" y="233149"/>
            <a:ext cx="10515600" cy="822653"/>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Predictive Model To Identify At-risk Customers</a:t>
            </a:r>
          </a:p>
        </p:txBody>
      </p:sp>
      <p:sp>
        <p:nvSpPr>
          <p:cNvPr id="3" name="Content Placeholder 2">
            <a:extLst>
              <a:ext uri="{FF2B5EF4-FFF2-40B4-BE49-F238E27FC236}">
                <a16:creationId xmlns:a16="http://schemas.microsoft.com/office/drawing/2014/main" id="{CB9C2E82-5235-0F4E-682F-E546DCA4F6EE}"/>
              </a:ext>
            </a:extLst>
          </p:cNvPr>
          <p:cNvSpPr>
            <a:spLocks noGrp="1"/>
          </p:cNvSpPr>
          <p:nvPr>
            <p:ph idx="1"/>
          </p:nvPr>
        </p:nvSpPr>
        <p:spPr>
          <a:xfrm>
            <a:off x="338579" y="1099761"/>
            <a:ext cx="11303523" cy="5197344"/>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For developing a predictive model, three algorithms are used:</a:t>
            </a:r>
          </a:p>
          <a:p>
            <a:pPr lvl="1"/>
            <a:r>
              <a:rPr lang="en-US" sz="1600" dirty="0">
                <a:solidFill>
                  <a:schemeClr val="bg1"/>
                </a:solidFill>
                <a:latin typeface="Times New Roman" panose="02020603050405020304" pitchFamily="18" charset="0"/>
                <a:cs typeface="Times New Roman" panose="02020603050405020304" pitchFamily="18" charset="0"/>
              </a:rPr>
              <a:t>Random Forest</a:t>
            </a:r>
          </a:p>
          <a:p>
            <a:pPr lvl="1"/>
            <a:r>
              <a:rPr lang="en-US" sz="1600" dirty="0">
                <a:solidFill>
                  <a:schemeClr val="bg1"/>
                </a:solidFill>
                <a:latin typeface="Times New Roman" panose="02020603050405020304" pitchFamily="18" charset="0"/>
                <a:cs typeface="Times New Roman" panose="02020603050405020304" pitchFamily="18" charset="0"/>
              </a:rPr>
              <a:t>Logistic Regression</a:t>
            </a:r>
          </a:p>
          <a:p>
            <a:pPr lvl="1"/>
            <a:r>
              <a:rPr lang="en-US" sz="1600" dirty="0">
                <a:solidFill>
                  <a:schemeClr val="bg1"/>
                </a:solidFill>
                <a:latin typeface="Times New Roman" panose="02020603050405020304" pitchFamily="18" charset="0"/>
                <a:cs typeface="Times New Roman" panose="02020603050405020304" pitchFamily="18" charset="0"/>
              </a:rPr>
              <a:t>Multi Layer Perceptron</a:t>
            </a:r>
          </a:p>
          <a:p>
            <a:r>
              <a:rPr lang="en-US" sz="2000" dirty="0">
                <a:solidFill>
                  <a:schemeClr val="bg1"/>
                </a:solidFill>
                <a:latin typeface="Times New Roman" panose="02020603050405020304" pitchFamily="18" charset="0"/>
                <a:cs typeface="Times New Roman" panose="02020603050405020304" pitchFamily="18" charset="0"/>
              </a:rPr>
              <a:t>Performance metrics such as accuracy score, precision score, and recall is calculated. It is given in the table:</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A2B5C3-5D57-09A9-BC30-E83E75059836}"/>
              </a:ext>
            </a:extLst>
          </p:cNvPr>
          <p:cNvPicPr>
            <a:picLocks noChangeAspect="1"/>
          </p:cNvPicPr>
          <p:nvPr/>
        </p:nvPicPr>
        <p:blipFill>
          <a:blip r:embed="rId2"/>
          <a:stretch>
            <a:fillRect/>
          </a:stretch>
        </p:blipFill>
        <p:spPr>
          <a:xfrm>
            <a:off x="1545016" y="3170779"/>
            <a:ext cx="8617079" cy="1800107"/>
          </a:xfrm>
          <a:prstGeom prst="rect">
            <a:avLst/>
          </a:prstGeom>
        </p:spPr>
      </p:pic>
      <p:sp>
        <p:nvSpPr>
          <p:cNvPr id="6" name="TextBox 5">
            <a:extLst>
              <a:ext uri="{FF2B5EF4-FFF2-40B4-BE49-F238E27FC236}">
                <a16:creationId xmlns:a16="http://schemas.microsoft.com/office/drawing/2014/main" id="{8C940D71-00CD-E800-B717-278D938130E0}"/>
              </a:ext>
            </a:extLst>
          </p:cNvPr>
          <p:cNvSpPr txBox="1"/>
          <p:nvPr/>
        </p:nvSpPr>
        <p:spPr>
          <a:xfrm>
            <a:off x="498641" y="5213023"/>
            <a:ext cx="1056744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Random Forest gives the highest accuracy, precision, and recall so it can be fine-tuned for better predictions.</a:t>
            </a:r>
          </a:p>
        </p:txBody>
      </p:sp>
    </p:spTree>
    <p:extLst>
      <p:ext uri="{BB962C8B-B14F-4D97-AF65-F5344CB8AC3E}">
        <p14:creationId xmlns:p14="http://schemas.microsoft.com/office/powerpoint/2010/main" val="426934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52C2-5627-5AB5-738B-152E74E36814}"/>
              </a:ext>
            </a:extLst>
          </p:cNvPr>
          <p:cNvSpPr>
            <a:spLocks noGrp="1"/>
          </p:cNvSpPr>
          <p:nvPr>
            <p:ph type="title"/>
          </p:nvPr>
        </p:nvSpPr>
        <p:spPr>
          <a:xfrm>
            <a:off x="310299" y="297991"/>
            <a:ext cx="10515600" cy="616409"/>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5C980EC-B2BB-4145-BF58-AD77B44565E7}"/>
              </a:ext>
            </a:extLst>
          </p:cNvPr>
          <p:cNvSpPr>
            <a:spLocks noGrp="1"/>
          </p:cNvSpPr>
          <p:nvPr>
            <p:ph idx="1"/>
          </p:nvPr>
        </p:nvSpPr>
        <p:spPr>
          <a:xfrm>
            <a:off x="443060" y="1093509"/>
            <a:ext cx="10910740" cy="5083454"/>
          </a:xfrm>
        </p:spPr>
        <p:txBody>
          <a:bodyPr>
            <a:normAutofit/>
          </a:bodyPr>
          <a:lstStyle/>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Customer churn modeling is therefore very important for a business entity to forecast cases of churn and possibly manage them. Using the information about customers’ behaviors employers can define important indicators include age, balance and product usage and build up the non–terminating strategies. SMOTE is used to handle a problem of imbalanced data, while models’ performance can be evaluated using the precision, recall, and AUC-ROC measures. Implementing and evaluating the model helps in its calibration to shifts in the customers’ behaviors. Lastly, churn modeling is particularly helpful in that it makes possible timely client interaction, preventative approach, and efficient utilization of resources in an effort to reduce the clients’ loss and improve business performance. To ensure that the model’s value and effectiveness remain consistent with the demands of a constantly changing environment, the model needs to be constantly updated based on fresh data.</a:t>
            </a:r>
          </a:p>
        </p:txBody>
      </p:sp>
    </p:spTree>
    <p:extLst>
      <p:ext uri="{BB962C8B-B14F-4D97-AF65-F5344CB8AC3E}">
        <p14:creationId xmlns:p14="http://schemas.microsoft.com/office/powerpoint/2010/main" val="3636886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A3A9-2AD8-0FF8-75BF-2103D0729D92}"/>
              </a:ext>
            </a:extLst>
          </p:cNvPr>
          <p:cNvSpPr>
            <a:spLocks noGrp="1"/>
          </p:cNvSpPr>
          <p:nvPr>
            <p:ph idx="1"/>
          </p:nvPr>
        </p:nvSpPr>
        <p:spPr>
          <a:xfrm>
            <a:off x="4394069" y="2992191"/>
            <a:ext cx="2762839" cy="700759"/>
          </a:xfrm>
        </p:spPr>
        <p:txBody>
          <a:bodyPr>
            <a:normAutofit/>
          </a:bodyPr>
          <a:lstStyle/>
          <a:p>
            <a:pPr marL="0" indent="0" algn="ctr">
              <a:buNone/>
            </a:pPr>
            <a:r>
              <a:rPr lang="en-US" sz="44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916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404565" y="137736"/>
            <a:ext cx="10515600" cy="671823"/>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Goal:</a:t>
            </a:r>
          </a:p>
        </p:txBody>
      </p:sp>
      <p:sp>
        <p:nvSpPr>
          <p:cNvPr id="9" name="TextBox 8">
            <a:extLst>
              <a:ext uri="{FF2B5EF4-FFF2-40B4-BE49-F238E27FC236}">
                <a16:creationId xmlns:a16="http://schemas.microsoft.com/office/drawing/2014/main" id="{A790D8FD-E024-DBEE-C37E-24D15C109A40}"/>
              </a:ext>
            </a:extLst>
          </p:cNvPr>
          <p:cNvSpPr txBox="1"/>
          <p:nvPr/>
        </p:nvSpPr>
        <p:spPr>
          <a:xfrm>
            <a:off x="404565" y="809559"/>
            <a:ext cx="9946065" cy="5732723"/>
          </a:xfrm>
          <a:prstGeom prst="rect">
            <a:avLst/>
          </a:prstGeom>
          <a:noFill/>
        </p:spPr>
        <p:txBody>
          <a:bodyPr wrap="square">
            <a:spAutoFit/>
          </a:bodyPr>
          <a:lstStyle/>
          <a:p>
            <a:pPr marL="0" marR="0" indent="0">
              <a:lnSpc>
                <a:spcPct val="115000"/>
              </a:lnSpc>
              <a:spcBef>
                <a:spcPts val="0"/>
              </a:spcBef>
              <a:spcAft>
                <a:spcPts val="0"/>
              </a:spcAft>
              <a:buNone/>
            </a:pPr>
            <a:r>
              <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Customer Demographics: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What is the distribution of customers across different age groups?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Analyse the gender distribution of customers.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Churn Analysis: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What percentage of customers have churned?</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What are the main reasons for customer churn?</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Identify any patterns or trends among customers who have churned.</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Product Usage: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What are the most commonly used products or services?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Analyse the usage patterns of different customer segments.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Financial Analysis:</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What is the average account balance of customers?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Compare the financial characteristics of churned vs. non-churned customers.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  Predictive Modelling:</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Which factors are the most significant predictors of customer churn?</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Develop a predictive model to identify at-risk customers.</a:t>
            </a:r>
            <a:endParaRPr lang="en-US" sz="16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4007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291445" y="166015"/>
            <a:ext cx="10515600" cy="67182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About the Data:</a:t>
            </a:r>
          </a:p>
        </p:txBody>
      </p:sp>
      <p:pic>
        <p:nvPicPr>
          <p:cNvPr id="4" name="Picture 3">
            <a:extLst>
              <a:ext uri="{FF2B5EF4-FFF2-40B4-BE49-F238E27FC236}">
                <a16:creationId xmlns:a16="http://schemas.microsoft.com/office/drawing/2014/main" id="{21B830EB-423E-7CCA-6CDD-E654CE4AC8C6}"/>
              </a:ext>
            </a:extLst>
          </p:cNvPr>
          <p:cNvPicPr>
            <a:picLocks noChangeAspect="1"/>
          </p:cNvPicPr>
          <p:nvPr/>
        </p:nvPicPr>
        <p:blipFill>
          <a:blip r:embed="rId2"/>
          <a:stretch>
            <a:fillRect/>
          </a:stretch>
        </p:blipFill>
        <p:spPr>
          <a:xfrm>
            <a:off x="291445" y="837838"/>
            <a:ext cx="11236751" cy="3648393"/>
          </a:xfrm>
          <a:prstGeom prst="rect">
            <a:avLst/>
          </a:prstGeom>
        </p:spPr>
      </p:pic>
      <p:sp>
        <p:nvSpPr>
          <p:cNvPr id="5" name="TextBox 4">
            <a:extLst>
              <a:ext uri="{FF2B5EF4-FFF2-40B4-BE49-F238E27FC236}">
                <a16:creationId xmlns:a16="http://schemas.microsoft.com/office/drawing/2014/main" id="{40E4E9DE-800C-F3DA-DC8A-AEC9CDBC85F9}"/>
              </a:ext>
            </a:extLst>
          </p:cNvPr>
          <p:cNvSpPr txBox="1"/>
          <p:nvPr/>
        </p:nvSpPr>
        <p:spPr>
          <a:xfrm>
            <a:off x="291445" y="4685122"/>
            <a:ext cx="1107728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10000 rows.</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14 column.</a:t>
            </a:r>
          </a:p>
        </p:txBody>
      </p:sp>
    </p:spTree>
    <p:extLst>
      <p:ext uri="{BB962C8B-B14F-4D97-AF65-F5344CB8AC3E}">
        <p14:creationId xmlns:p14="http://schemas.microsoft.com/office/powerpoint/2010/main" val="300522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131976" y="86446"/>
            <a:ext cx="10515600" cy="67182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Descriptive Statistics</a:t>
            </a:r>
          </a:p>
        </p:txBody>
      </p:sp>
      <p:sp>
        <p:nvSpPr>
          <p:cNvPr id="5" name="TextBox 4">
            <a:extLst>
              <a:ext uri="{FF2B5EF4-FFF2-40B4-BE49-F238E27FC236}">
                <a16:creationId xmlns:a16="http://schemas.microsoft.com/office/drawing/2014/main" id="{40E4E9DE-800C-F3DA-DC8A-AEC9CDBC85F9}"/>
              </a:ext>
            </a:extLst>
          </p:cNvPr>
          <p:cNvSpPr txBox="1"/>
          <p:nvPr/>
        </p:nvSpPr>
        <p:spPr>
          <a:xfrm>
            <a:off x="131976" y="3770260"/>
            <a:ext cx="1107728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10000 rows and all the non null.</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mean credit score of customers is approximately 650.</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mean age of customers is 39</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Mean balance of customers is 76,485.88</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Maximum Credit score of a customer is 850</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Maximum balance of a customer is 250,898</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Maximum estimated salary of customer is 199,992.48</a:t>
            </a:r>
          </a:p>
        </p:txBody>
      </p:sp>
      <p:pic>
        <p:nvPicPr>
          <p:cNvPr id="6" name="Picture 5">
            <a:extLst>
              <a:ext uri="{FF2B5EF4-FFF2-40B4-BE49-F238E27FC236}">
                <a16:creationId xmlns:a16="http://schemas.microsoft.com/office/drawing/2014/main" id="{22F85761-C225-320D-E7B9-C0E3ECA04A6D}"/>
              </a:ext>
            </a:extLst>
          </p:cNvPr>
          <p:cNvPicPr>
            <a:picLocks noChangeAspect="1"/>
          </p:cNvPicPr>
          <p:nvPr/>
        </p:nvPicPr>
        <p:blipFill>
          <a:blip r:embed="rId2"/>
          <a:stretch>
            <a:fillRect/>
          </a:stretch>
        </p:blipFill>
        <p:spPr>
          <a:xfrm>
            <a:off x="131976" y="1001308"/>
            <a:ext cx="11623249" cy="2525913"/>
          </a:xfrm>
          <a:prstGeom prst="rect">
            <a:avLst/>
          </a:prstGeom>
        </p:spPr>
      </p:pic>
    </p:spTree>
    <p:extLst>
      <p:ext uri="{BB962C8B-B14F-4D97-AF65-F5344CB8AC3E}">
        <p14:creationId xmlns:p14="http://schemas.microsoft.com/office/powerpoint/2010/main" val="78573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37F-FF63-4FBE-6243-968F47AA7EAC}"/>
              </a:ext>
            </a:extLst>
          </p:cNvPr>
          <p:cNvSpPr>
            <a:spLocks noGrp="1"/>
          </p:cNvSpPr>
          <p:nvPr>
            <p:ph type="title"/>
          </p:nvPr>
        </p:nvSpPr>
        <p:spPr>
          <a:xfrm>
            <a:off x="2798975" y="2580424"/>
            <a:ext cx="6203623" cy="1325563"/>
          </a:xfrm>
        </p:spPr>
        <p:txBody>
          <a:bodyPr/>
          <a:lstStyle/>
          <a:p>
            <a:r>
              <a:rPr lang="en-US" sz="4400" b="1" dirty="0">
                <a:solidFill>
                  <a:schemeClr val="bg1"/>
                </a:solidFill>
                <a:latin typeface="Times New Roman" panose="02020603050405020304" pitchFamily="18" charset="0"/>
                <a:cs typeface="Times New Roman" panose="02020603050405020304" pitchFamily="18" charset="0"/>
              </a:rPr>
              <a:t>Customer Demographics</a:t>
            </a:r>
            <a:endParaRPr lang="en-US" dirty="0">
              <a:solidFill>
                <a:schemeClr val="bg1"/>
              </a:solidFill>
            </a:endParaRPr>
          </a:p>
        </p:txBody>
      </p:sp>
    </p:spTree>
    <p:extLst>
      <p:ext uri="{BB962C8B-B14F-4D97-AF65-F5344CB8AC3E}">
        <p14:creationId xmlns:p14="http://schemas.microsoft.com/office/powerpoint/2010/main" val="186804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131976" y="86446"/>
            <a:ext cx="10515600" cy="671823"/>
          </a:xfrm>
        </p:spPr>
        <p:txBody>
          <a:bodyPr>
            <a:normAutofit fontScale="90000"/>
          </a:bodyPr>
          <a:lstStyle/>
          <a:p>
            <a:r>
              <a:rPr lang="en-US" sz="3600" b="1" dirty="0">
                <a:solidFill>
                  <a:schemeClr val="bg1"/>
                </a:solidFill>
                <a:latin typeface="Times New Roman" panose="02020603050405020304" pitchFamily="18" charset="0"/>
                <a:cs typeface="Times New Roman" panose="02020603050405020304" pitchFamily="18" charset="0"/>
              </a:rPr>
              <a:t>Distribution of customers across different age groups:</a:t>
            </a:r>
          </a:p>
        </p:txBody>
      </p:sp>
      <p:pic>
        <p:nvPicPr>
          <p:cNvPr id="4" name="Picture 3">
            <a:extLst>
              <a:ext uri="{FF2B5EF4-FFF2-40B4-BE49-F238E27FC236}">
                <a16:creationId xmlns:a16="http://schemas.microsoft.com/office/drawing/2014/main" id="{CF497822-B833-903E-29F7-952EE1DDA40D}"/>
              </a:ext>
            </a:extLst>
          </p:cNvPr>
          <p:cNvPicPr>
            <a:picLocks noChangeAspect="1"/>
          </p:cNvPicPr>
          <p:nvPr/>
        </p:nvPicPr>
        <p:blipFill>
          <a:blip r:embed="rId2"/>
          <a:stretch>
            <a:fillRect/>
          </a:stretch>
        </p:blipFill>
        <p:spPr>
          <a:xfrm>
            <a:off x="1219955" y="758268"/>
            <a:ext cx="1968296" cy="4248743"/>
          </a:xfrm>
          <a:prstGeom prst="rect">
            <a:avLst/>
          </a:prstGeom>
        </p:spPr>
      </p:pic>
      <p:pic>
        <p:nvPicPr>
          <p:cNvPr id="8" name="Picture 7">
            <a:extLst>
              <a:ext uri="{FF2B5EF4-FFF2-40B4-BE49-F238E27FC236}">
                <a16:creationId xmlns:a16="http://schemas.microsoft.com/office/drawing/2014/main" id="{15D2A726-F864-A062-F6F4-4D4C67C7F5CF}"/>
              </a:ext>
            </a:extLst>
          </p:cNvPr>
          <p:cNvPicPr>
            <a:picLocks noChangeAspect="1"/>
          </p:cNvPicPr>
          <p:nvPr/>
        </p:nvPicPr>
        <p:blipFill>
          <a:blip r:embed="rId3"/>
          <a:stretch>
            <a:fillRect/>
          </a:stretch>
        </p:blipFill>
        <p:spPr>
          <a:xfrm>
            <a:off x="4198825" y="758268"/>
            <a:ext cx="6773220" cy="4248743"/>
          </a:xfrm>
          <a:prstGeom prst="rect">
            <a:avLst/>
          </a:prstGeom>
        </p:spPr>
      </p:pic>
      <p:sp>
        <p:nvSpPr>
          <p:cNvPr id="10" name="TextBox 9">
            <a:extLst>
              <a:ext uri="{FF2B5EF4-FFF2-40B4-BE49-F238E27FC236}">
                <a16:creationId xmlns:a16="http://schemas.microsoft.com/office/drawing/2014/main" id="{5EC8BA1D-6EB0-D7CD-BE8F-E47AAD383255}"/>
              </a:ext>
            </a:extLst>
          </p:cNvPr>
          <p:cNvSpPr txBox="1"/>
          <p:nvPr/>
        </p:nvSpPr>
        <p:spPr>
          <a:xfrm>
            <a:off x="1144541" y="5124808"/>
            <a:ext cx="6108568"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The customer between the age-group 31-40 are more which is 4451</a:t>
            </a:r>
          </a:p>
          <a:p>
            <a:pPr marL="285750" indent="-285750">
              <a:buFont typeface="Arial" panose="020B0604020202020204" pitchFamily="34" charset="0"/>
              <a:buChar char="•"/>
            </a:pPr>
            <a:r>
              <a:rPr lang="en-US" dirty="0">
                <a:solidFill>
                  <a:schemeClr val="bg1"/>
                </a:solidFill>
              </a:rPr>
              <a:t>No customers between the age 0-10</a:t>
            </a:r>
          </a:p>
          <a:p>
            <a:pPr marL="285750" indent="-285750">
              <a:buFont typeface="Arial" panose="020B0604020202020204" pitchFamily="34" charset="0"/>
              <a:buChar char="•"/>
            </a:pPr>
            <a:r>
              <a:rPr lang="en-US" dirty="0">
                <a:solidFill>
                  <a:schemeClr val="bg1"/>
                </a:solidFill>
              </a:rPr>
              <a:t>Very less customers are in between 91-100</a:t>
            </a:r>
          </a:p>
          <a:p>
            <a:pPr marL="285750" indent="-285750">
              <a:buFont typeface="Arial" panose="020B0604020202020204" pitchFamily="34" charset="0"/>
              <a:buChar char="•"/>
            </a:pPr>
            <a:r>
              <a:rPr lang="en-US" dirty="0">
                <a:solidFill>
                  <a:schemeClr val="bg1"/>
                </a:solidFill>
              </a:rPr>
              <a:t>The customers between the age 21-30 are 1879</a:t>
            </a:r>
          </a:p>
        </p:txBody>
      </p:sp>
    </p:spTree>
    <p:extLst>
      <p:ext uri="{BB962C8B-B14F-4D97-AF65-F5344CB8AC3E}">
        <p14:creationId xmlns:p14="http://schemas.microsoft.com/office/powerpoint/2010/main" val="18972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936-DCDC-0275-94E6-AE5C078D3ECA}"/>
              </a:ext>
            </a:extLst>
          </p:cNvPr>
          <p:cNvSpPr>
            <a:spLocks noGrp="1"/>
          </p:cNvSpPr>
          <p:nvPr>
            <p:ph type="title"/>
          </p:nvPr>
        </p:nvSpPr>
        <p:spPr>
          <a:xfrm>
            <a:off x="131976" y="86446"/>
            <a:ext cx="10515600" cy="67182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Gender distribution of Customers</a:t>
            </a:r>
          </a:p>
        </p:txBody>
      </p:sp>
      <p:pic>
        <p:nvPicPr>
          <p:cNvPr id="5" name="Picture 4">
            <a:extLst>
              <a:ext uri="{FF2B5EF4-FFF2-40B4-BE49-F238E27FC236}">
                <a16:creationId xmlns:a16="http://schemas.microsoft.com/office/drawing/2014/main" id="{F89E2890-4EC7-CF43-DD1D-7834548D6662}"/>
              </a:ext>
            </a:extLst>
          </p:cNvPr>
          <p:cNvPicPr>
            <a:picLocks noChangeAspect="1"/>
          </p:cNvPicPr>
          <p:nvPr/>
        </p:nvPicPr>
        <p:blipFill>
          <a:blip r:embed="rId2"/>
          <a:stretch>
            <a:fillRect/>
          </a:stretch>
        </p:blipFill>
        <p:spPr>
          <a:xfrm>
            <a:off x="346090" y="1060368"/>
            <a:ext cx="5268730" cy="2064773"/>
          </a:xfrm>
          <a:prstGeom prst="rect">
            <a:avLst/>
          </a:prstGeom>
        </p:spPr>
      </p:pic>
      <p:pic>
        <p:nvPicPr>
          <p:cNvPr id="7" name="Picture 6">
            <a:extLst>
              <a:ext uri="{FF2B5EF4-FFF2-40B4-BE49-F238E27FC236}">
                <a16:creationId xmlns:a16="http://schemas.microsoft.com/office/drawing/2014/main" id="{34AAB385-EFC9-0B9B-7C81-9C6C3DA8BFF5}"/>
              </a:ext>
            </a:extLst>
          </p:cNvPr>
          <p:cNvPicPr>
            <a:picLocks noChangeAspect="1"/>
          </p:cNvPicPr>
          <p:nvPr/>
        </p:nvPicPr>
        <p:blipFill>
          <a:blip r:embed="rId3"/>
          <a:stretch>
            <a:fillRect/>
          </a:stretch>
        </p:blipFill>
        <p:spPr>
          <a:xfrm>
            <a:off x="6492366" y="1060368"/>
            <a:ext cx="5268730" cy="3246241"/>
          </a:xfrm>
          <a:prstGeom prst="rect">
            <a:avLst/>
          </a:prstGeom>
        </p:spPr>
      </p:pic>
      <p:sp>
        <p:nvSpPr>
          <p:cNvPr id="11" name="TextBox 10">
            <a:extLst>
              <a:ext uri="{FF2B5EF4-FFF2-40B4-BE49-F238E27FC236}">
                <a16:creationId xmlns:a16="http://schemas.microsoft.com/office/drawing/2014/main" id="{74870174-1209-6AAE-9264-DA9AB339ADAE}"/>
              </a:ext>
            </a:extLst>
          </p:cNvPr>
          <p:cNvSpPr txBox="1"/>
          <p:nvPr/>
        </p:nvSpPr>
        <p:spPr>
          <a:xfrm>
            <a:off x="515332" y="3660278"/>
            <a:ext cx="6122708"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Male Customers are more than female customers.</a:t>
            </a:r>
          </a:p>
          <a:p>
            <a:pPr marL="285750" indent="-285750">
              <a:buFont typeface="Arial" panose="020B0604020202020204" pitchFamily="34" charset="0"/>
              <a:buChar char="•"/>
            </a:pPr>
            <a:r>
              <a:rPr lang="en-US" dirty="0">
                <a:solidFill>
                  <a:schemeClr val="bg1"/>
                </a:solidFill>
              </a:rPr>
              <a:t>There are 5,457 males and 4543 females.</a:t>
            </a:r>
          </a:p>
        </p:txBody>
      </p:sp>
    </p:spTree>
    <p:extLst>
      <p:ext uri="{BB962C8B-B14F-4D97-AF65-F5344CB8AC3E}">
        <p14:creationId xmlns:p14="http://schemas.microsoft.com/office/powerpoint/2010/main" val="129086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A41E-DD14-48A8-7204-6F7D5E60A1CD}"/>
              </a:ext>
            </a:extLst>
          </p:cNvPr>
          <p:cNvSpPr>
            <a:spLocks noGrp="1"/>
          </p:cNvSpPr>
          <p:nvPr>
            <p:ph type="title"/>
          </p:nvPr>
        </p:nvSpPr>
        <p:spPr>
          <a:xfrm>
            <a:off x="470555" y="2549402"/>
            <a:ext cx="10515600" cy="1325563"/>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Churn Analysis</a:t>
            </a:r>
          </a:p>
        </p:txBody>
      </p:sp>
    </p:spTree>
    <p:extLst>
      <p:ext uri="{BB962C8B-B14F-4D97-AF65-F5344CB8AC3E}">
        <p14:creationId xmlns:p14="http://schemas.microsoft.com/office/powerpoint/2010/main" val="2583644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1149</Words>
  <Application>Microsoft Office PowerPoint</Application>
  <PresentationFormat>Widescreen</PresentationFormat>
  <Paragraphs>115</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Customer Churn Modelling</vt:lpstr>
      <vt:lpstr>Introduction:</vt:lpstr>
      <vt:lpstr>Goal:</vt:lpstr>
      <vt:lpstr>About the Data:</vt:lpstr>
      <vt:lpstr>Descriptive Statistics</vt:lpstr>
      <vt:lpstr>Customer Demographics</vt:lpstr>
      <vt:lpstr>Distribution of customers across different age groups:</vt:lpstr>
      <vt:lpstr>Gender distribution of Customers</vt:lpstr>
      <vt:lpstr>Churn Analysis</vt:lpstr>
      <vt:lpstr>Percentage of customers have churned:</vt:lpstr>
      <vt:lpstr>Patterns or trends among customers who have churned.</vt:lpstr>
      <vt:lpstr>Group by Age-group and compute number of products used and credit card usage</vt:lpstr>
      <vt:lpstr>Group by Geography and compute number of products used and credit card usage</vt:lpstr>
      <vt:lpstr>Group by Gender and compute number of products used and credit card usage</vt:lpstr>
      <vt:lpstr>What are the main reasons for customer churn?</vt:lpstr>
      <vt:lpstr>Product Usage </vt:lpstr>
      <vt:lpstr>Most commonly used products or services</vt:lpstr>
      <vt:lpstr>Usage Patterns Of Different Customer Segments.</vt:lpstr>
      <vt:lpstr>PowerPoint Presentation</vt:lpstr>
      <vt:lpstr>PowerPoint Presentation</vt:lpstr>
      <vt:lpstr>PowerPoint Presentation</vt:lpstr>
      <vt:lpstr>Factors Which Are The Most Significant Predictors Of Customer Churn</vt:lpstr>
      <vt:lpstr>Predictive Model To Identify At-risk Customers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Shakya</dc:creator>
  <cp:lastModifiedBy>Aditya Shakya</cp:lastModifiedBy>
  <cp:revision>11</cp:revision>
  <dcterms:created xsi:type="dcterms:W3CDTF">2024-07-06T05:50:22Z</dcterms:created>
  <dcterms:modified xsi:type="dcterms:W3CDTF">2024-07-06T11:44:59Z</dcterms:modified>
</cp:coreProperties>
</file>