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1" y="1122370"/>
            <a:ext cx="8609323"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3" y="5230142"/>
            <a:ext cx="4610100" cy="942065"/>
          </a:xfrm>
        </p:spPr>
        <p:txBody>
          <a:bodyPr>
            <a:normAutofit/>
          </a:bodyPr>
          <a:lstStyle>
            <a:lvl1pPr marL="0" indent="0" algn="l">
              <a:buNone/>
              <a:defRPr sz="16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5/22/2023</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798791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5/22/2023</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56575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900" y="897978"/>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3" y="854174"/>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5/22/2023</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0069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5/22/2023</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730925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3"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3" y="5318982"/>
            <a:ext cx="9486900" cy="853225"/>
          </a:xfrm>
        </p:spPr>
        <p:txBody>
          <a:bodyPr>
            <a:normAutofit/>
          </a:bodyPr>
          <a:lstStyle>
            <a:lvl1pPr marL="0" indent="0">
              <a:buNone/>
              <a:defRPr sz="20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5/22/2023</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43347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5"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1"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5/22/2023</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62448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6" y="365133"/>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97"/>
            <a:ext cx="4507931" cy="837257"/>
          </a:xfrm>
        </p:spPr>
        <p:txBody>
          <a:bodyPr anchor="b">
            <a:normAutofit/>
          </a:bodyPr>
          <a:lstStyle>
            <a:lvl1pPr marL="0" indent="0">
              <a:buNone/>
              <a:defRPr sz="2000" b="1" cap="all" spc="300" baseline="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8"/>
            <a:ext cx="4507931"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97"/>
            <a:ext cx="4507932" cy="837257"/>
          </a:xfrm>
        </p:spPr>
        <p:txBody>
          <a:bodyPr anchor="b">
            <a:normAutofit/>
          </a:bodyPr>
          <a:lstStyle>
            <a:lvl1pPr marL="0" indent="0">
              <a:buNone/>
              <a:defRPr sz="2000" b="1" cap="all" spc="300" baseline="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8"/>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5/22/2023</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917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5" y="365133"/>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5/22/2023</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73748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5/22/2023</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5727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1" y="987433"/>
            <a:ext cx="5948619"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5" y="3484210"/>
            <a:ext cx="3768935" cy="238477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5/22/2023</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57905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2" y="657055"/>
            <a:ext cx="5831389" cy="5515146"/>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203" y="3484210"/>
            <a:ext cx="3768935" cy="2376840"/>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5/22/2023</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436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5" y="365133"/>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1" y="2318040"/>
            <a:ext cx="9493251"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8" y="4680817"/>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5/22/2023</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5" y="6356358"/>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1" y="6356358"/>
            <a:ext cx="111208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7" y="6356013"/>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51695096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5" r:id="rId6"/>
    <p:sldLayoutId id="2147483745" r:id="rId7"/>
    <p:sldLayoutId id="2147483754" r:id="rId8"/>
    <p:sldLayoutId id="2147483753" r:id="rId9"/>
    <p:sldLayoutId id="2147483752" r:id="rId10"/>
    <p:sldLayoutId id="2147483744" r:id="rId11"/>
  </p:sldLayoutIdLst>
  <p:txStyles>
    <p:titleStyle>
      <a:lvl1pPr algn="l" defTabSz="914377"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594" indent="-228594" algn="l" defTabSz="914377"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189" indent="-228594" algn="l" defTabSz="914377"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64"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39" indent="-228594" algn="l" defTabSz="914377"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15"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cross-validation-machine-learning/"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F95C2A-DC97-4FC5-B4D7-ECA8B8A6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descr="Complex maths formulae on a blackboard">
            <a:extLst>
              <a:ext uri="{FF2B5EF4-FFF2-40B4-BE49-F238E27FC236}">
                <a16:creationId xmlns:a16="http://schemas.microsoft.com/office/drawing/2014/main" id="{D76B841C-7F44-7F2B-2E33-F67A343CD571}"/>
              </a:ext>
            </a:extLst>
          </p:cNvPr>
          <p:cNvPicPr>
            <a:picLocks noChangeAspect="1"/>
          </p:cNvPicPr>
          <p:nvPr/>
        </p:nvPicPr>
        <p:blipFill rotWithShape="1">
          <a:blip r:embed="rId3">
            <a:alphaModFix amt="84000"/>
          </a:blip>
          <a:srcRect t="18208" b="4737"/>
          <a:stretch/>
        </p:blipFill>
        <p:spPr>
          <a:xfrm>
            <a:off x="29" y="18"/>
            <a:ext cx="12191980" cy="6857991"/>
          </a:xfrm>
          <a:prstGeom prst="rect">
            <a:avLst/>
          </a:prstGeom>
        </p:spPr>
      </p:pic>
      <p:sp>
        <p:nvSpPr>
          <p:cNvPr id="12" name="Rectangle 11">
            <a:extLst>
              <a:ext uri="{FF2B5EF4-FFF2-40B4-BE49-F238E27FC236}">
                <a16:creationId xmlns:a16="http://schemas.microsoft.com/office/drawing/2014/main" id="{91080BBA-334D-47E7-984F-354D2ADEE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65439" y="231439"/>
            <a:ext cx="6858000" cy="6395123"/>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A9C1CB2-629B-D01D-95E2-BE2E9F283327}"/>
              </a:ext>
            </a:extLst>
          </p:cNvPr>
          <p:cNvSpPr>
            <a:spLocks noGrp="1"/>
          </p:cNvSpPr>
          <p:nvPr>
            <p:ph type="ctrTitle"/>
          </p:nvPr>
        </p:nvSpPr>
        <p:spPr>
          <a:xfrm>
            <a:off x="3805268" y="3153114"/>
            <a:ext cx="7700933" cy="3019095"/>
          </a:xfrm>
          <a:noFill/>
        </p:spPr>
        <p:txBody>
          <a:bodyPr anchor="b">
            <a:normAutofit/>
          </a:bodyPr>
          <a:lstStyle/>
          <a:p>
            <a:pPr algn="r"/>
            <a:r>
              <a:rPr lang="en-US" sz="6000" dirty="0"/>
              <a:t>K-Nearest NEIGHBOR algorithm</a:t>
            </a:r>
            <a:endParaRPr lang="en-IN" sz="6000" dirty="0"/>
          </a:p>
        </p:txBody>
      </p:sp>
      <p:grpSp>
        <p:nvGrpSpPr>
          <p:cNvPr id="14" name="Group 13">
            <a:extLst>
              <a:ext uri="{FF2B5EF4-FFF2-40B4-BE49-F238E27FC236}">
                <a16:creationId xmlns:a16="http://schemas.microsoft.com/office/drawing/2014/main" id="{CD90B6BE-4608-41D2-B075-FF612C55AF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7" y="6388267"/>
            <a:ext cx="358083" cy="368964"/>
            <a:chOff x="4135740" y="1795926"/>
            <a:chExt cx="558732" cy="575710"/>
          </a:xfrm>
        </p:grpSpPr>
        <p:grpSp>
          <p:nvGrpSpPr>
            <p:cNvPr id="15" name="Group 14">
              <a:extLst>
                <a:ext uri="{FF2B5EF4-FFF2-40B4-BE49-F238E27FC236}">
                  <a16:creationId xmlns:a16="http://schemas.microsoft.com/office/drawing/2014/main" id="{90EB12EA-C9EA-45BE-A22A-01D12F1BD6B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7" name="Straight Connector 16">
                <a:extLst>
                  <a:ext uri="{FF2B5EF4-FFF2-40B4-BE49-F238E27FC236}">
                    <a16:creationId xmlns:a16="http://schemas.microsoft.com/office/drawing/2014/main" id="{C4162BCC-A310-4FED-9E20-7E50DE98CD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3EAC428-76D3-48E0-92FE-525A3B1ED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E304A83B-3D40-4647-96E0-5B28DD1E5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684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438A6-DAFC-99D1-E6E7-47CFA521713D}"/>
              </a:ext>
            </a:extLst>
          </p:cNvPr>
          <p:cNvSpPr>
            <a:spLocks noGrp="1"/>
          </p:cNvSpPr>
          <p:nvPr>
            <p:ph type="title"/>
          </p:nvPr>
        </p:nvSpPr>
        <p:spPr>
          <a:xfrm>
            <a:off x="1219203" y="345440"/>
            <a:ext cx="9042397" cy="965200"/>
          </a:xfrm>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p:spPr>
        <p:txBody>
          <a:bodyPr>
            <a:noAutofit/>
          </a:bodyPr>
          <a:lstStyle/>
          <a:p>
            <a:pPr algn="ctr"/>
            <a:r>
              <a:rPr lang="en-US" sz="2800" b="1" i="0" dirty="0">
                <a:effectLst/>
                <a:latin typeface="Times New Roman" panose="02020603050405020304" pitchFamily="18" charset="0"/>
                <a:cs typeface="Times New Roman" panose="02020603050405020304" pitchFamily="18" charset="0"/>
              </a:rPr>
              <a:t>Understanding Confusion Matrix</a:t>
            </a:r>
            <a:br>
              <a:rPr lang="en-US" sz="2400" b="1" i="0" dirty="0">
                <a:effectLs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BC3B8-D863-DF69-B076-347F997C52A8}"/>
              </a:ext>
            </a:extLst>
          </p:cNvPr>
          <p:cNvSpPr>
            <a:spLocks noGrp="1"/>
          </p:cNvSpPr>
          <p:nvPr>
            <p:ph idx="1"/>
          </p:nvPr>
        </p:nvSpPr>
        <p:spPr>
          <a:xfrm>
            <a:off x="782321" y="1595120"/>
            <a:ext cx="10052052" cy="4688847"/>
          </a:xfrm>
        </p:spPr>
        <p:txBody>
          <a:bodyPr>
            <a:normAutofit fontScale="92500" lnSpcReduction="20000"/>
          </a:bodyPr>
          <a:lstStyle/>
          <a:p>
            <a:r>
              <a:rPr lang="en-US" b="0" i="0" dirty="0">
                <a:effectLst/>
                <a:latin typeface="var(--font-brand-secondary)"/>
              </a:rPr>
              <a:t>Confusion matrix is one such important tool which helps us evaluate our model's performance.</a:t>
            </a:r>
          </a:p>
          <a:p>
            <a:r>
              <a:rPr lang="en-US" b="0" i="0" dirty="0">
                <a:solidFill>
                  <a:srgbClr val="495057"/>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It is a matrix of size n x n .where 'n' is the number of class labels in our problem.</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1700" b="1" dirty="0">
                <a:latin typeface="Times New Roman" panose="02020603050405020304" pitchFamily="18" charset="0"/>
                <a:cs typeface="Times New Roman" panose="02020603050405020304" pitchFamily="18" charset="0"/>
              </a:rPr>
              <a:t>True positive(TP): </a:t>
            </a:r>
            <a:r>
              <a:rPr lang="en-IN" sz="1700" dirty="0">
                <a:latin typeface="Times New Roman" panose="02020603050405020304" pitchFamily="18" charset="0"/>
                <a:cs typeface="Times New Roman" panose="02020603050405020304" pitchFamily="18" charset="0"/>
              </a:rPr>
              <a:t>The number of instances that are correctly predicted as positive</a:t>
            </a:r>
          </a:p>
          <a:p>
            <a:pPr lvl="1">
              <a:buFont typeface="Arial" panose="020B0604020202020204" pitchFamily="34" charset="0"/>
              <a:buChar char="•"/>
            </a:pPr>
            <a:r>
              <a:rPr lang="en-IN" sz="1700" b="1" dirty="0">
                <a:latin typeface="Times New Roman" panose="02020603050405020304" pitchFamily="18" charset="0"/>
                <a:cs typeface="Times New Roman" panose="02020603050405020304" pitchFamily="18" charset="0"/>
              </a:rPr>
              <a:t>True negative(TN): </a:t>
            </a:r>
            <a:r>
              <a:rPr lang="en-IN" sz="1700" dirty="0">
                <a:latin typeface="Times New Roman" panose="02020603050405020304" pitchFamily="18" charset="0"/>
                <a:cs typeface="Times New Roman" panose="02020603050405020304" pitchFamily="18" charset="0"/>
              </a:rPr>
              <a:t>The number of instance that are correctly predicted as negative.</a:t>
            </a:r>
          </a:p>
          <a:p>
            <a:pPr lvl="1">
              <a:buFont typeface="Arial" panose="020B0604020202020204" pitchFamily="34" charset="0"/>
              <a:buChar char="•"/>
            </a:pPr>
            <a:r>
              <a:rPr lang="en-IN" sz="1700" b="1" dirty="0">
                <a:latin typeface="Times New Roman" panose="02020603050405020304" pitchFamily="18" charset="0"/>
                <a:cs typeface="Times New Roman" panose="02020603050405020304" pitchFamily="18" charset="0"/>
              </a:rPr>
              <a:t>False positive(FP): </a:t>
            </a:r>
            <a:r>
              <a:rPr lang="en-IN" sz="1700" dirty="0">
                <a:latin typeface="Times New Roman" panose="02020603050405020304" pitchFamily="18" charset="0"/>
                <a:cs typeface="Times New Roman" panose="02020603050405020304" pitchFamily="18" charset="0"/>
              </a:rPr>
              <a:t>the number of instances that are incorrectly predicted as positive.</a:t>
            </a:r>
          </a:p>
          <a:p>
            <a:pPr lvl="1">
              <a:buFont typeface="Arial" panose="020B0604020202020204" pitchFamily="34" charset="0"/>
              <a:buChar char="•"/>
            </a:pPr>
            <a:r>
              <a:rPr lang="en-IN" sz="1700" b="1" dirty="0">
                <a:latin typeface="Times New Roman" panose="02020603050405020304" pitchFamily="18" charset="0"/>
                <a:cs typeface="Times New Roman" panose="02020603050405020304" pitchFamily="18" charset="0"/>
              </a:rPr>
              <a:t>False Negative( FN): </a:t>
            </a:r>
            <a:r>
              <a:rPr lang="en-IN" sz="1700" dirty="0">
                <a:latin typeface="Times New Roman" panose="02020603050405020304" pitchFamily="18" charset="0"/>
                <a:cs typeface="Times New Roman" panose="02020603050405020304" pitchFamily="18" charset="0"/>
              </a:rPr>
              <a:t>The number of instances that are incorrectly predicted as negative</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57D8EB-EB3C-EDB3-682B-1F000328E0B7}"/>
              </a:ext>
            </a:extLst>
          </p:cNvPr>
          <p:cNvPicPr>
            <a:picLocks noChangeAspect="1"/>
          </p:cNvPicPr>
          <p:nvPr/>
        </p:nvPicPr>
        <p:blipFill>
          <a:blip r:embed="rId2"/>
          <a:stretch>
            <a:fillRect/>
          </a:stretch>
        </p:blipFill>
        <p:spPr>
          <a:xfrm>
            <a:off x="2961571" y="2429201"/>
            <a:ext cx="5127018" cy="2293447"/>
          </a:xfrm>
          <a:prstGeom prst="rect">
            <a:avLst/>
          </a:prstGeom>
        </p:spPr>
      </p:pic>
    </p:spTree>
    <p:extLst>
      <p:ext uri="{BB962C8B-B14F-4D97-AF65-F5344CB8AC3E}">
        <p14:creationId xmlns:p14="http://schemas.microsoft.com/office/powerpoint/2010/main" val="3057609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0" name="Group 9">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2" name="Straight Connector 11">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Oval 10">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5" name="Rectangle 14">
            <a:extLst>
              <a:ext uri="{FF2B5EF4-FFF2-40B4-BE49-F238E27FC236}">
                <a16:creationId xmlns:a16="http://schemas.microsoft.com/office/drawing/2014/main" id="{45D307FA-6EBE-462C-99A2-25512D13E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ater droplet on a petal">
            <a:extLst>
              <a:ext uri="{FF2B5EF4-FFF2-40B4-BE49-F238E27FC236}">
                <a16:creationId xmlns:a16="http://schemas.microsoft.com/office/drawing/2014/main" id="{A3F5F123-5A1A-765B-5DCA-4168E7526FD7}"/>
              </a:ext>
            </a:extLst>
          </p:cNvPr>
          <p:cNvPicPr>
            <a:picLocks noChangeAspect="1"/>
          </p:cNvPicPr>
          <p:nvPr/>
        </p:nvPicPr>
        <p:blipFill rotWithShape="1">
          <a:blip r:embed="rId3">
            <a:alphaModFix amt="84000"/>
          </a:blip>
          <a:srcRect/>
          <a:stretch/>
        </p:blipFill>
        <p:spPr>
          <a:xfrm>
            <a:off x="-1" y="-91442"/>
            <a:ext cx="12191980" cy="6858002"/>
          </a:xfrm>
          <a:prstGeom prst="rect">
            <a:avLst/>
          </a:prstGeom>
        </p:spPr>
      </p:pic>
      <p:sp>
        <p:nvSpPr>
          <p:cNvPr id="19" name="Rectangle 18">
            <a:extLst>
              <a:ext uri="{FF2B5EF4-FFF2-40B4-BE49-F238E27FC236}">
                <a16:creationId xmlns:a16="http://schemas.microsoft.com/office/drawing/2014/main" id="{7B20F68C-33F0-439B-8625-CDC2BA676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29944" y="729943"/>
            <a:ext cx="6858000" cy="5398113"/>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250A72D-235B-409E-3F89-128A7B519598}"/>
              </a:ext>
            </a:extLst>
          </p:cNvPr>
          <p:cNvSpPr>
            <a:spLocks noGrp="1"/>
          </p:cNvSpPr>
          <p:nvPr>
            <p:ph type="title"/>
          </p:nvPr>
        </p:nvSpPr>
        <p:spPr>
          <a:xfrm>
            <a:off x="872836" y="182881"/>
            <a:ext cx="9632604" cy="660400"/>
          </a:xfrm>
          <a:effectLst>
            <a:softEdge rad="850900"/>
          </a:effectLst>
        </p:spPr>
        <p:txBody>
          <a:bodyPr vert="horz" lIns="91440" tIns="45720" rIns="91440" bIns="45720" rtlCol="0" anchor="t">
            <a:normAutofit/>
          </a:bodyPr>
          <a:lstStyle/>
          <a:p>
            <a:pPr algn="ctr" defTabSz="914400">
              <a:lnSpc>
                <a:spcPct val="110000"/>
              </a:lnSpc>
            </a:pPr>
            <a:r>
              <a:rPr lang="en-US" sz="3000" i="1" kern="1200" dirty="0">
                <a:solidFill>
                  <a:srgbClr val="000000"/>
                </a:solidFill>
                <a:highlight>
                  <a:srgbClr val="FFFF00"/>
                </a:highlight>
                <a:latin typeface="+mj-lt"/>
                <a:ea typeface="+mj-ea"/>
                <a:cs typeface="+mj-cs"/>
              </a:rPr>
              <a:t>Some Metrics we can derive from Confusion Matrix</a:t>
            </a:r>
          </a:p>
        </p:txBody>
      </p:sp>
      <p:grpSp>
        <p:nvGrpSpPr>
          <p:cNvPr id="21" name="Group 20">
            <a:extLst>
              <a:ext uri="{FF2B5EF4-FFF2-40B4-BE49-F238E27FC236}">
                <a16:creationId xmlns:a16="http://schemas.microsoft.com/office/drawing/2014/main" id="{EA453187-2CF0-46A9-AA9B-8918BA68D0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2" name="Group 21">
              <a:extLst>
                <a:ext uri="{FF2B5EF4-FFF2-40B4-BE49-F238E27FC236}">
                  <a16:creationId xmlns:a16="http://schemas.microsoft.com/office/drawing/2014/main" id="{16B33614-B2DD-490C-BEA3-564129B6AA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4" name="Straight Connector 23">
                <a:extLst>
                  <a:ext uri="{FF2B5EF4-FFF2-40B4-BE49-F238E27FC236}">
                    <a16:creationId xmlns:a16="http://schemas.microsoft.com/office/drawing/2014/main" id="{BA8B0DBA-6761-4CDC-8B71-C1594FC5B0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1A15258-2360-45C1-8DBA-ACD6A100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3" name="Oval 22">
              <a:extLst>
                <a:ext uri="{FF2B5EF4-FFF2-40B4-BE49-F238E27FC236}">
                  <a16:creationId xmlns:a16="http://schemas.microsoft.com/office/drawing/2014/main" id="{0AE5B18B-E1A6-4A04-86B9-294AC2BCF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F193DE6E-1068-39D5-0946-8C93A6C9661C}"/>
              </a:ext>
            </a:extLst>
          </p:cNvPr>
          <p:cNvPicPr>
            <a:picLocks noChangeAspect="1"/>
          </p:cNvPicPr>
          <p:nvPr/>
        </p:nvPicPr>
        <p:blipFill>
          <a:blip r:embed="rId4"/>
          <a:stretch>
            <a:fillRect/>
          </a:stretch>
        </p:blipFill>
        <p:spPr>
          <a:xfrm>
            <a:off x="255148" y="784302"/>
            <a:ext cx="4144132" cy="1164286"/>
          </a:xfrm>
          <a:prstGeom prst="rect">
            <a:avLst/>
          </a:prstGeom>
          <a:effectLst>
            <a:softEdge rad="203200"/>
          </a:effectLst>
        </p:spPr>
      </p:pic>
      <p:sp>
        <p:nvSpPr>
          <p:cNvPr id="8" name="Rectangle: Rounded Corners 7">
            <a:extLst>
              <a:ext uri="{FF2B5EF4-FFF2-40B4-BE49-F238E27FC236}">
                <a16:creationId xmlns:a16="http://schemas.microsoft.com/office/drawing/2014/main" id="{4A2F5649-E570-1BFD-855B-B55FF72A70ED}"/>
              </a:ext>
            </a:extLst>
          </p:cNvPr>
          <p:cNvSpPr/>
          <p:nvPr/>
        </p:nvSpPr>
        <p:spPr>
          <a:xfrm>
            <a:off x="4399280" y="784300"/>
            <a:ext cx="4144132" cy="1164287"/>
          </a:xfrm>
          <a:prstGeom prst="roundRect">
            <a:avLst/>
          </a:prstGeom>
          <a:effectLst>
            <a:outerShdw blurRad="279400" dist="50800" dir="5400000" algn="ctr" rotWithShape="0">
              <a:srgbClr val="000000">
                <a:alpha val="98000"/>
              </a:srgbClr>
            </a:outerShdw>
            <a:softEdge rad="127000"/>
          </a:effectLst>
        </p:spPr>
        <p:style>
          <a:lnRef idx="2">
            <a:schemeClr val="accent6"/>
          </a:lnRef>
          <a:fillRef idx="1">
            <a:schemeClr val="lt1"/>
          </a:fillRef>
          <a:effectRef idx="0">
            <a:schemeClr val="accent6"/>
          </a:effectRef>
          <a:fontRef idx="minor">
            <a:schemeClr val="dk1"/>
          </a:fontRef>
        </p:style>
        <p:txBody>
          <a:bodyPr rtlCol="0" anchor="ctr"/>
          <a:lstStyle/>
          <a:p>
            <a:pPr algn="just"/>
            <a:r>
              <a:rPr lang="en-US" sz="1600" b="1" i="0" u="sng" dirty="0">
                <a:solidFill>
                  <a:srgbClr val="495057"/>
                </a:solidFill>
                <a:effectLst/>
                <a:latin typeface="Times New Roman" panose="02020603050405020304" pitchFamily="18" charset="0"/>
                <a:cs typeface="Times New Roman" panose="02020603050405020304" pitchFamily="18" charset="0"/>
              </a:rPr>
              <a:t>Accuracy</a:t>
            </a:r>
            <a:r>
              <a:rPr lang="en-US" sz="1600" b="0" i="0" dirty="0">
                <a:solidFill>
                  <a:srgbClr val="495057"/>
                </a:solidFill>
                <a:effectLst/>
                <a:latin typeface="Times New Roman" panose="02020603050405020304" pitchFamily="18" charset="0"/>
                <a:cs typeface="Times New Roman" panose="02020603050405020304" pitchFamily="18" charset="0"/>
              </a:rPr>
              <a:t> tells the percentage of correctly predicted </a:t>
            </a:r>
            <a:r>
              <a:rPr lang="en-US" sz="1600" dirty="0">
                <a:solidFill>
                  <a:srgbClr val="495057"/>
                </a:solidFill>
                <a:latin typeface="Times New Roman" panose="02020603050405020304" pitchFamily="18" charset="0"/>
                <a:cs typeface="Times New Roman" panose="02020603050405020304" pitchFamily="18" charset="0"/>
              </a:rPr>
              <a:t>be the values out of all the data points. Often times, it may not  </a:t>
            </a:r>
            <a:r>
              <a:rPr lang="en-US" sz="1600" b="0" i="0" dirty="0">
                <a:solidFill>
                  <a:srgbClr val="495057"/>
                </a:solidFill>
                <a:effectLst/>
                <a:latin typeface="Times New Roman" panose="02020603050405020304" pitchFamily="18" charset="0"/>
                <a:cs typeface="Times New Roman" panose="02020603050405020304" pitchFamily="18" charset="0"/>
              </a:rPr>
              <a:t>accurate metric for our model performance</a:t>
            </a:r>
            <a:endParaRPr lang="en-IN" sz="16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0A4E599C-DDD8-1255-7B5B-F48D521ADD97}"/>
              </a:ext>
            </a:extLst>
          </p:cNvPr>
          <p:cNvPicPr>
            <a:picLocks noChangeAspect="1"/>
          </p:cNvPicPr>
          <p:nvPr/>
        </p:nvPicPr>
        <p:blipFill>
          <a:blip r:embed="rId5"/>
          <a:stretch>
            <a:fillRect/>
          </a:stretch>
        </p:blipFill>
        <p:spPr>
          <a:xfrm>
            <a:off x="303029" y="2220769"/>
            <a:ext cx="2933152" cy="1106638"/>
          </a:xfrm>
          <a:prstGeom prst="rect">
            <a:avLst/>
          </a:prstGeom>
          <a:effectLst>
            <a:softEdge rad="63500"/>
          </a:effectLst>
        </p:spPr>
      </p:pic>
      <p:sp>
        <p:nvSpPr>
          <p:cNvPr id="18" name="Rectangle: Rounded Corners 17">
            <a:extLst>
              <a:ext uri="{FF2B5EF4-FFF2-40B4-BE49-F238E27FC236}">
                <a16:creationId xmlns:a16="http://schemas.microsoft.com/office/drawing/2014/main" id="{B02C1B05-533F-D4B3-D35A-AF6F439B399D}"/>
              </a:ext>
            </a:extLst>
          </p:cNvPr>
          <p:cNvSpPr/>
          <p:nvPr/>
        </p:nvSpPr>
        <p:spPr>
          <a:xfrm>
            <a:off x="3343216" y="2204768"/>
            <a:ext cx="2844800" cy="1422411"/>
          </a:xfrm>
          <a:prstGeom prst="roundRect">
            <a:avLst/>
          </a:prstGeom>
          <a:effectLst>
            <a:softEdge rad="101600"/>
          </a:effectLst>
        </p:spPr>
        <p:style>
          <a:lnRef idx="2">
            <a:schemeClr val="accent6"/>
          </a:lnRef>
          <a:fillRef idx="1">
            <a:schemeClr val="lt1"/>
          </a:fillRef>
          <a:effectRef idx="0">
            <a:schemeClr val="accent6"/>
          </a:effectRef>
          <a:fontRef idx="minor">
            <a:schemeClr val="dk1"/>
          </a:fontRef>
        </p:style>
        <p:txBody>
          <a:bodyPr rtlCol="0" anchor="ctr"/>
          <a:lstStyle/>
          <a:p>
            <a:pPr algn="just"/>
            <a:r>
              <a:rPr lang="en-US" sz="1600" b="1" i="0" u="sng" dirty="0">
                <a:solidFill>
                  <a:srgbClr val="495057"/>
                </a:solidFill>
                <a:effectLst/>
                <a:latin typeface="Times New Roman" panose="02020603050405020304" pitchFamily="18" charset="0"/>
                <a:cs typeface="Times New Roman" panose="02020603050405020304" pitchFamily="18" charset="0"/>
              </a:rPr>
              <a:t>True Positive Rate </a:t>
            </a:r>
            <a:r>
              <a:rPr lang="en-US" sz="1600" b="0" i="0" dirty="0">
                <a:solidFill>
                  <a:srgbClr val="495057"/>
                </a:solidFill>
                <a:effectLst/>
                <a:latin typeface="Times New Roman" panose="02020603050405020304" pitchFamily="18" charset="0"/>
                <a:cs typeface="Times New Roman" panose="02020603050405020304" pitchFamily="18" charset="0"/>
              </a:rPr>
              <a:t>: It tells us, out of all the </a:t>
            </a:r>
            <a:r>
              <a:rPr lang="en-US" sz="1600" b="1" i="1" dirty="0">
                <a:solidFill>
                  <a:srgbClr val="495057"/>
                </a:solidFill>
                <a:effectLst/>
                <a:latin typeface="Times New Roman" panose="02020603050405020304" pitchFamily="18" charset="0"/>
                <a:cs typeface="Times New Roman" panose="02020603050405020304" pitchFamily="18" charset="0"/>
              </a:rPr>
              <a:t>positive</a:t>
            </a:r>
            <a:r>
              <a:rPr lang="en-US" sz="1600" b="0" i="0" dirty="0">
                <a:solidFill>
                  <a:srgbClr val="495057"/>
                </a:solidFill>
                <a:effectLst/>
                <a:latin typeface="Times New Roman" panose="02020603050405020304" pitchFamily="18" charset="0"/>
                <a:cs typeface="Times New Roman" panose="02020603050405020304" pitchFamily="18" charset="0"/>
              </a:rPr>
              <a:t> data points, how many have been truly identified as positive by our model.</a:t>
            </a:r>
            <a:endParaRPr lang="en-IN" sz="1600" dirty="0">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4A5E4E9D-0E7F-4F75-71D3-C1BCAE8A712F}"/>
              </a:ext>
            </a:extLst>
          </p:cNvPr>
          <p:cNvPicPr>
            <a:picLocks noChangeAspect="1"/>
          </p:cNvPicPr>
          <p:nvPr/>
        </p:nvPicPr>
        <p:blipFill>
          <a:blip r:embed="rId6"/>
          <a:stretch>
            <a:fillRect/>
          </a:stretch>
        </p:blipFill>
        <p:spPr>
          <a:xfrm>
            <a:off x="403926" y="3772766"/>
            <a:ext cx="2933153" cy="1148974"/>
          </a:xfrm>
          <a:prstGeom prst="rect">
            <a:avLst/>
          </a:prstGeom>
          <a:effectLst>
            <a:softEdge rad="63500"/>
          </a:effectLst>
        </p:spPr>
      </p:pic>
      <p:sp>
        <p:nvSpPr>
          <p:cNvPr id="27" name="Rectangle: Rounded Corners 26">
            <a:extLst>
              <a:ext uri="{FF2B5EF4-FFF2-40B4-BE49-F238E27FC236}">
                <a16:creationId xmlns:a16="http://schemas.microsoft.com/office/drawing/2014/main" id="{FAB30FFC-295A-89E1-914C-30689B14A1F6}"/>
              </a:ext>
            </a:extLst>
          </p:cNvPr>
          <p:cNvSpPr/>
          <p:nvPr/>
        </p:nvSpPr>
        <p:spPr>
          <a:xfrm>
            <a:off x="3371182" y="3657426"/>
            <a:ext cx="2724807" cy="1264314"/>
          </a:xfrm>
          <a:prstGeom prst="roundRect">
            <a:avLst/>
          </a:prstGeom>
          <a:effectLst>
            <a:softEdge rad="127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dirty="0">
                <a:latin typeface="Times New Roman" panose="02020603050405020304" pitchFamily="18" charset="0"/>
                <a:cs typeface="Times New Roman" panose="02020603050405020304" pitchFamily="18" charset="0"/>
              </a:rPr>
              <a:t>True Negative Rate </a:t>
            </a:r>
            <a:r>
              <a:rPr lang="en-US" sz="1600" dirty="0">
                <a:latin typeface="Times New Roman" panose="02020603050405020304" pitchFamily="18" charset="0"/>
                <a:cs typeface="Times New Roman" panose="02020603050405020304" pitchFamily="18" charset="0"/>
              </a:rPr>
              <a:t>: </a:t>
            </a:r>
            <a:r>
              <a:rPr lang="en-US" sz="1400" b="0" i="0" dirty="0">
                <a:solidFill>
                  <a:srgbClr val="495057"/>
                </a:solidFill>
                <a:effectLst/>
                <a:latin typeface="Times New Roman" panose="02020603050405020304" pitchFamily="18" charset="0"/>
                <a:cs typeface="Times New Roman" panose="02020603050405020304" pitchFamily="18" charset="0"/>
              </a:rPr>
              <a:t>It tells us, out of all the negative points in our data set, how many have been truly identified as negative by our model.</a:t>
            </a:r>
            <a:endParaRPr lang="en-IN" sz="1400" dirty="0">
              <a:latin typeface="Times New Roman" panose="02020603050405020304" pitchFamily="18" charset="0"/>
              <a:cs typeface="Times New Roman" panose="02020603050405020304" pitchFamily="18" charset="0"/>
            </a:endParaRPr>
          </a:p>
        </p:txBody>
      </p:sp>
      <p:pic>
        <p:nvPicPr>
          <p:cNvPr id="29" name="Picture 28">
            <a:extLst>
              <a:ext uri="{FF2B5EF4-FFF2-40B4-BE49-F238E27FC236}">
                <a16:creationId xmlns:a16="http://schemas.microsoft.com/office/drawing/2014/main" id="{31F41616-2941-90AF-46CE-5C7F79583ADA}"/>
              </a:ext>
            </a:extLst>
          </p:cNvPr>
          <p:cNvPicPr>
            <a:picLocks noChangeAspect="1"/>
          </p:cNvPicPr>
          <p:nvPr/>
        </p:nvPicPr>
        <p:blipFill>
          <a:blip r:embed="rId7"/>
          <a:stretch>
            <a:fillRect/>
          </a:stretch>
        </p:blipFill>
        <p:spPr>
          <a:xfrm>
            <a:off x="6295051" y="2341486"/>
            <a:ext cx="2727694" cy="1148974"/>
          </a:xfrm>
          <a:prstGeom prst="rect">
            <a:avLst/>
          </a:prstGeom>
          <a:effectLst>
            <a:softEdge rad="127000"/>
          </a:effectLst>
        </p:spPr>
      </p:pic>
      <p:sp>
        <p:nvSpPr>
          <p:cNvPr id="30" name="Rectangle: Rounded Corners 29">
            <a:extLst>
              <a:ext uri="{FF2B5EF4-FFF2-40B4-BE49-F238E27FC236}">
                <a16:creationId xmlns:a16="http://schemas.microsoft.com/office/drawing/2014/main" id="{8524F5BD-06B5-9098-FFC3-7C2CDD55F7B9}"/>
              </a:ext>
            </a:extLst>
          </p:cNvPr>
          <p:cNvSpPr/>
          <p:nvPr/>
        </p:nvSpPr>
        <p:spPr>
          <a:xfrm>
            <a:off x="3647440" y="0"/>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891099BD-82F8-F29B-AF90-4614CF89C258}"/>
              </a:ext>
            </a:extLst>
          </p:cNvPr>
          <p:cNvSpPr/>
          <p:nvPr/>
        </p:nvSpPr>
        <p:spPr>
          <a:xfrm>
            <a:off x="9129780" y="2448558"/>
            <a:ext cx="2848860" cy="1041901"/>
          </a:xfrm>
          <a:prstGeom prst="roundRect">
            <a:avLst/>
          </a:prstGeom>
          <a:effectLst>
            <a:softEdge rad="88900"/>
          </a:effectLst>
        </p:spPr>
        <p:style>
          <a:lnRef idx="2">
            <a:schemeClr val="accent6"/>
          </a:lnRef>
          <a:fillRef idx="1">
            <a:schemeClr val="lt1"/>
          </a:fillRef>
          <a:effectRef idx="0">
            <a:schemeClr val="accent6"/>
          </a:effectRef>
          <a:fontRef idx="minor">
            <a:schemeClr val="dk1"/>
          </a:fontRef>
        </p:style>
        <p:txBody>
          <a:bodyPr rtlCol="0" anchor="ctr"/>
          <a:lstStyle/>
          <a:p>
            <a:pPr algn="just"/>
            <a:r>
              <a:rPr lang="en-US" sz="1600" b="1" u="sng" dirty="0">
                <a:latin typeface="Times New Roman" panose="02020603050405020304" pitchFamily="18" charset="0"/>
                <a:cs typeface="Times New Roman" panose="02020603050405020304" pitchFamily="18" charset="0"/>
              </a:rPr>
              <a:t>False Positive Rate : </a:t>
            </a:r>
            <a:r>
              <a:rPr lang="en-US" sz="1400" b="0" i="0" dirty="0">
                <a:solidFill>
                  <a:srgbClr val="495057"/>
                </a:solidFill>
                <a:effectLst/>
                <a:latin typeface="Times New Roman" panose="02020603050405020304" pitchFamily="18" charset="0"/>
                <a:cs typeface="Times New Roman" panose="02020603050405020304" pitchFamily="18" charset="0"/>
              </a:rPr>
              <a:t>It tells us, out of all the Negative points, how many have been falsely identified as positive by our model</a:t>
            </a:r>
            <a:r>
              <a:rPr lang="en-US" sz="1400" b="0" i="0" dirty="0">
                <a:solidFill>
                  <a:srgbClr val="495057"/>
                </a:solidFill>
                <a:effectLst/>
                <a:latin typeface="Helvetica" panose="020B0604020202020204" pitchFamily="34" charset="0"/>
              </a:rPr>
              <a:t>.</a:t>
            </a:r>
            <a:endParaRPr lang="en-IN" sz="1400" b="1" u="sng" dirty="0">
              <a:latin typeface="Times New Roman" panose="02020603050405020304" pitchFamily="18" charset="0"/>
              <a:cs typeface="Times New Roman" panose="02020603050405020304" pitchFamily="18" charset="0"/>
            </a:endParaRPr>
          </a:p>
        </p:txBody>
      </p:sp>
      <p:pic>
        <p:nvPicPr>
          <p:cNvPr id="33" name="Picture 32">
            <a:extLst>
              <a:ext uri="{FF2B5EF4-FFF2-40B4-BE49-F238E27FC236}">
                <a16:creationId xmlns:a16="http://schemas.microsoft.com/office/drawing/2014/main" id="{AB29440F-06D5-0D3A-9F94-8F9395A15BC7}"/>
              </a:ext>
            </a:extLst>
          </p:cNvPr>
          <p:cNvPicPr>
            <a:picLocks noChangeAspect="1"/>
          </p:cNvPicPr>
          <p:nvPr/>
        </p:nvPicPr>
        <p:blipFill>
          <a:blip r:embed="rId8"/>
          <a:stretch>
            <a:fillRect/>
          </a:stretch>
        </p:blipFill>
        <p:spPr>
          <a:xfrm>
            <a:off x="6465336" y="3582496"/>
            <a:ext cx="2609689" cy="1019984"/>
          </a:xfrm>
          <a:prstGeom prst="rect">
            <a:avLst/>
          </a:prstGeom>
          <a:effectLst>
            <a:softEdge rad="101600"/>
          </a:effectLst>
        </p:spPr>
      </p:pic>
      <p:sp>
        <p:nvSpPr>
          <p:cNvPr id="34" name="Rectangle: Rounded Corners 33">
            <a:extLst>
              <a:ext uri="{FF2B5EF4-FFF2-40B4-BE49-F238E27FC236}">
                <a16:creationId xmlns:a16="http://schemas.microsoft.com/office/drawing/2014/main" id="{B4643B17-6D86-E64E-BC51-C9764F33B4C8}"/>
              </a:ext>
            </a:extLst>
          </p:cNvPr>
          <p:cNvSpPr/>
          <p:nvPr/>
        </p:nvSpPr>
        <p:spPr>
          <a:xfrm>
            <a:off x="9209072" y="3612800"/>
            <a:ext cx="2848860" cy="1041901"/>
          </a:xfrm>
          <a:prstGeom prst="roundRect">
            <a:avLst/>
          </a:prstGeom>
          <a:effectLst>
            <a:softEdge rad="114300"/>
          </a:effectLst>
        </p:spPr>
        <p:style>
          <a:lnRef idx="2">
            <a:schemeClr val="accent6"/>
          </a:lnRef>
          <a:fillRef idx="1">
            <a:schemeClr val="lt1"/>
          </a:fillRef>
          <a:effectRef idx="0">
            <a:schemeClr val="accent6"/>
          </a:effectRef>
          <a:fontRef idx="minor">
            <a:schemeClr val="dk1"/>
          </a:fontRef>
        </p:style>
        <p:txBody>
          <a:bodyPr rtlCol="0" anchor="ctr"/>
          <a:lstStyle/>
          <a:p>
            <a:pPr algn="just"/>
            <a:r>
              <a:rPr lang="en-US" sz="1600" b="1" u="sng" dirty="0">
                <a:latin typeface="Times New Roman" panose="02020603050405020304" pitchFamily="18" charset="0"/>
                <a:cs typeface="Times New Roman" panose="02020603050405020304" pitchFamily="18" charset="0"/>
              </a:rPr>
              <a:t>False Negative rate : </a:t>
            </a:r>
            <a:r>
              <a:rPr lang="en-US" sz="1400" b="0" i="0" dirty="0">
                <a:solidFill>
                  <a:srgbClr val="495057"/>
                </a:solidFill>
                <a:effectLst/>
                <a:latin typeface="Times New Roman" panose="02020603050405020304" pitchFamily="18" charset="0"/>
                <a:cs typeface="Times New Roman" panose="02020603050405020304" pitchFamily="18" charset="0"/>
              </a:rPr>
              <a:t>It tells us, out of all the positive points, how many have been falsely identified as negative by our model</a:t>
            </a:r>
            <a:endParaRPr lang="en-IN" sz="1400" b="1" u="sng" dirty="0">
              <a:latin typeface="Times New Roman" panose="02020603050405020304" pitchFamily="18" charset="0"/>
              <a:cs typeface="Times New Roman" panose="02020603050405020304" pitchFamily="18" charset="0"/>
            </a:endParaRPr>
          </a:p>
        </p:txBody>
      </p:sp>
      <p:pic>
        <p:nvPicPr>
          <p:cNvPr id="36" name="Picture 35">
            <a:extLst>
              <a:ext uri="{FF2B5EF4-FFF2-40B4-BE49-F238E27FC236}">
                <a16:creationId xmlns:a16="http://schemas.microsoft.com/office/drawing/2014/main" id="{B56CACEA-6C80-D6D3-2CFB-71DCF6E41FC0}"/>
              </a:ext>
            </a:extLst>
          </p:cNvPr>
          <p:cNvPicPr>
            <a:picLocks noChangeAspect="1"/>
          </p:cNvPicPr>
          <p:nvPr/>
        </p:nvPicPr>
        <p:blipFill>
          <a:blip r:embed="rId9"/>
          <a:stretch>
            <a:fillRect/>
          </a:stretch>
        </p:blipFill>
        <p:spPr>
          <a:xfrm>
            <a:off x="1164077" y="5067327"/>
            <a:ext cx="4284485" cy="1562322"/>
          </a:xfrm>
          <a:prstGeom prst="rect">
            <a:avLst/>
          </a:prstGeom>
          <a:effectLst>
            <a:reflection endPos="0" dist="50800" dir="5400000" sy="-100000" algn="bl" rotWithShape="0"/>
            <a:softEdge rad="177800"/>
          </a:effectLst>
        </p:spPr>
      </p:pic>
      <p:sp>
        <p:nvSpPr>
          <p:cNvPr id="37" name="Rectangle: Rounded Corners 36">
            <a:extLst>
              <a:ext uri="{FF2B5EF4-FFF2-40B4-BE49-F238E27FC236}">
                <a16:creationId xmlns:a16="http://schemas.microsoft.com/office/drawing/2014/main" id="{C6E25752-623A-2ACE-664B-98909781E700}"/>
              </a:ext>
            </a:extLst>
          </p:cNvPr>
          <p:cNvSpPr/>
          <p:nvPr/>
        </p:nvSpPr>
        <p:spPr>
          <a:xfrm>
            <a:off x="6095989" y="5181600"/>
            <a:ext cx="4836171" cy="1264314"/>
          </a:xfrm>
          <a:prstGeom prst="roundRect">
            <a:avLst/>
          </a:prstGeom>
          <a:effectLst>
            <a:softEdge rad="127000"/>
          </a:effectLst>
        </p:spPr>
        <p:style>
          <a:lnRef idx="2">
            <a:schemeClr val="accent6"/>
          </a:lnRef>
          <a:fillRef idx="1">
            <a:schemeClr val="lt1"/>
          </a:fillRef>
          <a:effectRef idx="0">
            <a:schemeClr val="accent6"/>
          </a:effectRef>
          <a:fontRef idx="minor">
            <a:schemeClr val="dk1"/>
          </a:fontRef>
        </p:style>
        <p:txBody>
          <a:bodyPr rtlCol="0" anchor="ctr"/>
          <a:lstStyle/>
          <a:p>
            <a:pPr algn="just"/>
            <a:r>
              <a:rPr lang="en-US" b="1" u="sng" dirty="0">
                <a:latin typeface="Times New Roman" panose="02020603050405020304" pitchFamily="18" charset="0"/>
                <a:cs typeface="Times New Roman" panose="02020603050405020304" pitchFamily="18" charset="0"/>
              </a:rPr>
              <a:t>Precision</a:t>
            </a:r>
            <a:r>
              <a:rPr lang="en-US" dirty="0"/>
              <a:t>: </a:t>
            </a:r>
            <a:r>
              <a:rPr lang="en-US" sz="1600" b="0" i="0" dirty="0">
                <a:solidFill>
                  <a:srgbClr val="495057"/>
                </a:solidFill>
                <a:effectLst/>
                <a:latin typeface="Times New Roman" panose="02020603050405020304" pitchFamily="18" charset="0"/>
                <a:cs typeface="Times New Roman" panose="02020603050405020304" pitchFamily="18" charset="0"/>
              </a:rPr>
              <a:t>It tells use, out of all the points which have been identified as positive by our model, how many are actually true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828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E4244-3B89-F574-8100-DE96888DF584}"/>
              </a:ext>
            </a:extLst>
          </p:cNvPr>
          <p:cNvSpPr>
            <a:spLocks noGrp="1"/>
          </p:cNvSpPr>
          <p:nvPr>
            <p:ph type="title"/>
          </p:nvPr>
        </p:nvSpPr>
        <p:spPr>
          <a:xfrm>
            <a:off x="1219205" y="365133"/>
            <a:ext cx="9493249" cy="752467"/>
          </a:xfrm>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p:spPr>
        <p:txBody>
          <a:bodyPr>
            <a:normAutofit fontScale="90000"/>
          </a:bodyPr>
          <a:lstStyle/>
          <a:p>
            <a:pPr algn="ctr"/>
            <a:r>
              <a:rPr lang="en-US" dirty="0"/>
              <a:t>Advantages:</a:t>
            </a:r>
            <a:endParaRPr lang="en-IN" dirty="0"/>
          </a:p>
        </p:txBody>
      </p:sp>
      <p:sp>
        <p:nvSpPr>
          <p:cNvPr id="3" name="Content Placeholder 2">
            <a:extLst>
              <a:ext uri="{FF2B5EF4-FFF2-40B4-BE49-F238E27FC236}">
                <a16:creationId xmlns:a16="http://schemas.microsoft.com/office/drawing/2014/main" id="{8479092A-F4C5-F15B-8395-55D4F6AE809D}"/>
              </a:ext>
            </a:extLst>
          </p:cNvPr>
          <p:cNvSpPr>
            <a:spLocks noGrp="1"/>
          </p:cNvSpPr>
          <p:nvPr>
            <p:ph idx="1"/>
          </p:nvPr>
        </p:nvSpPr>
        <p:spPr>
          <a:xfrm>
            <a:off x="1219201" y="1513840"/>
            <a:ext cx="9493251" cy="4658367"/>
          </a:xfrm>
        </p:spPr>
        <p:txBody>
          <a:bodyPr>
            <a:normAutofit/>
          </a:bodyPr>
          <a:lstStyle/>
          <a:p>
            <a:r>
              <a:rPr lang="en-IN" sz="2400" b="1" dirty="0">
                <a:latin typeface="Times New Roman" panose="02020603050405020304" pitchFamily="18" charset="0"/>
                <a:cs typeface="Times New Roman" panose="02020603050405020304" pitchFamily="18" charset="0"/>
              </a:rPr>
              <a:t>Simplicity: </a:t>
            </a:r>
            <a:r>
              <a:rPr lang="en-IN" sz="2400" dirty="0">
                <a:latin typeface="Times New Roman" panose="02020603050405020304" pitchFamily="18" charset="0"/>
                <a:cs typeface="Times New Roman" panose="02020603050405020304" pitchFamily="18" charset="0"/>
              </a:rPr>
              <a:t>KNN is straight forward that makes it easy to understand and implement</a:t>
            </a:r>
          </a:p>
          <a:p>
            <a:r>
              <a:rPr lang="en-IN" sz="2400" b="1" dirty="0">
                <a:latin typeface="Times New Roman" panose="02020603050405020304" pitchFamily="18" charset="0"/>
                <a:cs typeface="Times New Roman" panose="02020603050405020304" pitchFamily="18" charset="0"/>
              </a:rPr>
              <a:t>No training phase: </a:t>
            </a:r>
            <a:r>
              <a:rPr lang="en-IN" sz="2400" dirty="0">
                <a:latin typeface="Times New Roman" panose="02020603050405020304" pitchFamily="18" charset="0"/>
                <a:cs typeface="Times New Roman" panose="02020603050405020304" pitchFamily="18" charset="0"/>
              </a:rPr>
              <a:t>it doesn’t require an explicit training phase. The algorithm stores the data directly and perform computations during prediction.</a:t>
            </a:r>
          </a:p>
          <a:p>
            <a:r>
              <a:rPr lang="en-IN" sz="2400" b="1" dirty="0">
                <a:latin typeface="Times New Roman" panose="02020603050405020304" pitchFamily="18" charset="0"/>
                <a:cs typeface="Times New Roman" panose="02020603050405020304" pitchFamily="18" charset="0"/>
              </a:rPr>
              <a:t>Non parametric</a:t>
            </a:r>
          </a:p>
          <a:p>
            <a:r>
              <a:rPr lang="en-IN" sz="2400" b="1" dirty="0">
                <a:latin typeface="Times New Roman" panose="02020603050405020304" pitchFamily="18" charset="0"/>
                <a:cs typeface="Times New Roman" panose="02020603050405020304" pitchFamily="18" charset="0"/>
              </a:rPr>
              <a:t>Interpretable: </a:t>
            </a:r>
            <a:r>
              <a:rPr lang="en-IN" sz="2400" dirty="0">
                <a:latin typeface="Times New Roman" panose="02020603050405020304" pitchFamily="18" charset="0"/>
                <a:cs typeface="Times New Roman" panose="02020603050405020304" pitchFamily="18" charset="0"/>
              </a:rPr>
              <a:t>it relies on simple and intuitive concepts such as distance and nearest </a:t>
            </a:r>
            <a:r>
              <a:rPr lang="en-IN" sz="2400" dirty="0" err="1">
                <a:latin typeface="Times New Roman" panose="02020603050405020304" pitchFamily="18" charset="0"/>
                <a:cs typeface="Times New Roman" panose="02020603050405020304" pitchFamily="18" charset="0"/>
              </a:rPr>
              <a:t>neighbors</a:t>
            </a:r>
            <a:r>
              <a:rPr lang="en-IN" sz="2400" dirty="0">
                <a:latin typeface="Times New Roman" panose="02020603050405020304" pitchFamily="18" charset="0"/>
                <a:cs typeface="Times New Roman" panose="02020603050405020304" pitchFamily="18" charset="0"/>
              </a:rPr>
              <a:t>. The prediction can be explained easily</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654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296B-C8F9-DCC1-5828-51A4BAF72E79}"/>
              </a:ext>
            </a:extLst>
          </p:cNvPr>
          <p:cNvSpPr>
            <a:spLocks noGrp="1"/>
          </p:cNvSpPr>
          <p:nvPr>
            <p:ph type="title"/>
          </p:nvPr>
        </p:nvSpPr>
        <p:spPr>
          <a:xfrm>
            <a:off x="1219205" y="365133"/>
            <a:ext cx="9493249" cy="691507"/>
          </a:xfrm>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p:spPr>
        <p:txBody>
          <a:bodyPr>
            <a:normAutofit fontScale="90000"/>
          </a:bodyPr>
          <a:lstStyle/>
          <a:p>
            <a:pPr algn="ctr"/>
            <a:r>
              <a:rPr lang="en-US" dirty="0"/>
              <a:t>Disadvantages:</a:t>
            </a:r>
            <a:endParaRPr lang="en-IN" dirty="0"/>
          </a:p>
        </p:txBody>
      </p:sp>
      <p:sp>
        <p:nvSpPr>
          <p:cNvPr id="3" name="Content Placeholder 2">
            <a:extLst>
              <a:ext uri="{FF2B5EF4-FFF2-40B4-BE49-F238E27FC236}">
                <a16:creationId xmlns:a16="http://schemas.microsoft.com/office/drawing/2014/main" id="{DC354711-E611-E9C0-AB91-33E6C34CC3CC}"/>
              </a:ext>
            </a:extLst>
          </p:cNvPr>
          <p:cNvSpPr>
            <a:spLocks noGrp="1"/>
          </p:cNvSpPr>
          <p:nvPr>
            <p:ph idx="1"/>
          </p:nvPr>
        </p:nvSpPr>
        <p:spPr>
          <a:xfrm>
            <a:off x="843281" y="1351280"/>
            <a:ext cx="9869172" cy="4820927"/>
          </a:xfrm>
        </p:spPr>
        <p:txBody>
          <a:bodyPr>
            <a:normAutofit/>
          </a:bodyPr>
          <a:lstStyle/>
          <a:p>
            <a:r>
              <a:rPr lang="en-IN" sz="2400" b="1" dirty="0">
                <a:latin typeface="Times New Roman" panose="02020603050405020304" pitchFamily="18" charset="0"/>
                <a:cs typeface="Times New Roman" panose="02020603050405020304" pitchFamily="18" charset="0"/>
              </a:rPr>
              <a:t>Computational complexity</a:t>
            </a:r>
            <a:r>
              <a:rPr lang="en-IN" sz="2400" dirty="0">
                <a:latin typeface="Times New Roman" panose="02020603050405020304" pitchFamily="18" charset="0"/>
                <a:cs typeface="Times New Roman" panose="02020603050405020304" pitchFamily="18" charset="0"/>
              </a:rPr>
              <a:t>: complexity increases as the size of training data sets increases. For large data sets, calculating distances between data points can be time consuming.</a:t>
            </a:r>
          </a:p>
          <a:p>
            <a:r>
              <a:rPr lang="en-IN" sz="2400" b="1" dirty="0">
                <a:latin typeface="Times New Roman" panose="02020603050405020304" pitchFamily="18" charset="0"/>
                <a:cs typeface="Times New Roman" panose="02020603050405020304" pitchFamily="18" charset="0"/>
              </a:rPr>
              <a:t>Memory intensive: </a:t>
            </a:r>
            <a:r>
              <a:rPr lang="en-IN" sz="2400" dirty="0">
                <a:latin typeface="Times New Roman" panose="02020603050405020304" pitchFamily="18" charset="0"/>
                <a:cs typeface="Times New Roman" panose="02020603050405020304" pitchFamily="18" charset="0"/>
              </a:rPr>
              <a:t> it requires storage to store the training data set in memory.</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As we increase the size of training data set memory requirement also increases.</a:t>
            </a:r>
          </a:p>
          <a:p>
            <a:r>
              <a:rPr lang="en-IN" sz="2400" b="1" dirty="0">
                <a:latin typeface="Times New Roman" panose="02020603050405020304" pitchFamily="18" charset="0"/>
                <a:cs typeface="Times New Roman" panose="02020603050405020304" pitchFamily="18" charset="0"/>
              </a:rPr>
              <a:t>Curse of dimensionality: </a:t>
            </a:r>
            <a:r>
              <a:rPr lang="en-IN" sz="2400" dirty="0">
                <a:latin typeface="Times New Roman" panose="02020603050405020304" pitchFamily="18" charset="0"/>
                <a:cs typeface="Times New Roman" panose="02020603050405020304" pitchFamily="18" charset="0"/>
              </a:rPr>
              <a:t>it affected by the curse of dimensionality, where the performance deteriorates as the number of features increases, making it difficult to find meaning nearest </a:t>
            </a:r>
            <a:r>
              <a:rPr lang="en-IN" sz="2400" dirty="0" err="1">
                <a:latin typeface="Times New Roman" panose="02020603050405020304" pitchFamily="18" charset="0"/>
                <a:cs typeface="Times New Roman" panose="02020603050405020304" pitchFamily="18" charset="0"/>
              </a:rPr>
              <a:t>neighbors</a:t>
            </a:r>
            <a:r>
              <a:rPr lang="en-IN" sz="2400"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1987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BA0B-B27C-5720-7F80-23AB5173B0F0}"/>
              </a:ext>
            </a:extLst>
          </p:cNvPr>
          <p:cNvSpPr>
            <a:spLocks noGrp="1"/>
          </p:cNvSpPr>
          <p:nvPr>
            <p:ph type="title"/>
          </p:nvPr>
        </p:nvSpPr>
        <p:spPr>
          <a:xfrm>
            <a:off x="1219205" y="365133"/>
            <a:ext cx="9493249" cy="691507"/>
          </a:xfrm>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p:spPr>
        <p:txBody>
          <a:bodyPr>
            <a:normAutofit fontScale="90000"/>
          </a:bodyPr>
          <a:lstStyle/>
          <a:p>
            <a:pPr algn="ctr"/>
            <a:r>
              <a:rPr lang="en-US" dirty="0"/>
              <a:t>Application of KNN</a:t>
            </a:r>
            <a:endParaRPr lang="en-IN" dirty="0"/>
          </a:p>
        </p:txBody>
      </p:sp>
      <p:sp>
        <p:nvSpPr>
          <p:cNvPr id="3" name="Content Placeholder 2">
            <a:extLst>
              <a:ext uri="{FF2B5EF4-FFF2-40B4-BE49-F238E27FC236}">
                <a16:creationId xmlns:a16="http://schemas.microsoft.com/office/drawing/2014/main" id="{CBC995B0-715C-FE08-EF71-9C6999B0EF7F}"/>
              </a:ext>
            </a:extLst>
          </p:cNvPr>
          <p:cNvSpPr>
            <a:spLocks noGrp="1"/>
          </p:cNvSpPr>
          <p:nvPr>
            <p:ph idx="1"/>
          </p:nvPr>
        </p:nvSpPr>
        <p:spPr>
          <a:xfrm>
            <a:off x="1056641" y="1452880"/>
            <a:ext cx="9655812" cy="4719327"/>
          </a:xfrm>
        </p:spPr>
        <p:txBody>
          <a:bodyPr>
            <a:normAutofit/>
          </a:bodyPr>
          <a:lstStyle/>
          <a:p>
            <a:pPr algn="l">
              <a:buFont typeface="+mj-lt"/>
              <a:buAutoNum type="arabicPeriod"/>
            </a:pPr>
            <a:r>
              <a:rPr lang="en-IN" sz="2800" b="0" i="0" dirty="0">
                <a:solidFill>
                  <a:srgbClr val="292929"/>
                </a:solidFill>
                <a:effectLst/>
                <a:latin typeface="Times New Roman" panose="02020603050405020304" pitchFamily="18" charset="0"/>
                <a:cs typeface="Times New Roman" panose="02020603050405020304" pitchFamily="18" charset="0"/>
              </a:rPr>
              <a:t>Text mining</a:t>
            </a:r>
          </a:p>
          <a:p>
            <a:pPr algn="l">
              <a:buFont typeface="+mj-lt"/>
              <a:buAutoNum type="arabicPeriod"/>
            </a:pPr>
            <a:r>
              <a:rPr lang="en-IN" sz="2800" b="0" i="0" dirty="0">
                <a:solidFill>
                  <a:srgbClr val="292929"/>
                </a:solidFill>
                <a:effectLst/>
                <a:latin typeface="Times New Roman" panose="02020603050405020304" pitchFamily="18" charset="0"/>
                <a:cs typeface="Times New Roman" panose="02020603050405020304" pitchFamily="18" charset="0"/>
              </a:rPr>
              <a:t>Agriculture</a:t>
            </a:r>
          </a:p>
          <a:p>
            <a:pPr algn="l">
              <a:buFont typeface="+mj-lt"/>
              <a:buAutoNum type="arabicPeriod"/>
            </a:pPr>
            <a:r>
              <a:rPr lang="en-IN" sz="2800" b="0" i="0" dirty="0">
                <a:solidFill>
                  <a:srgbClr val="292929"/>
                </a:solidFill>
                <a:effectLst/>
                <a:latin typeface="Times New Roman" panose="02020603050405020304" pitchFamily="18" charset="0"/>
                <a:cs typeface="Times New Roman" panose="02020603050405020304" pitchFamily="18" charset="0"/>
              </a:rPr>
              <a:t>Finance</a:t>
            </a:r>
          </a:p>
          <a:p>
            <a:pPr algn="l">
              <a:buFont typeface="+mj-lt"/>
              <a:buAutoNum type="arabicPeriod"/>
            </a:pPr>
            <a:r>
              <a:rPr lang="en-IN" sz="2800" b="0" i="0" dirty="0">
                <a:solidFill>
                  <a:srgbClr val="292929"/>
                </a:solidFill>
                <a:effectLst/>
                <a:latin typeface="Times New Roman" panose="02020603050405020304" pitchFamily="18" charset="0"/>
                <a:cs typeface="Times New Roman" panose="02020603050405020304" pitchFamily="18" charset="0"/>
              </a:rPr>
              <a:t>Medical</a:t>
            </a:r>
          </a:p>
          <a:p>
            <a:pPr algn="l">
              <a:buFont typeface="+mj-lt"/>
              <a:buAutoNum type="arabicPeriod"/>
            </a:pPr>
            <a:r>
              <a:rPr lang="en-IN" sz="2800" b="0" i="0" dirty="0">
                <a:solidFill>
                  <a:srgbClr val="292929"/>
                </a:solidFill>
                <a:effectLst/>
                <a:latin typeface="Times New Roman" panose="02020603050405020304" pitchFamily="18" charset="0"/>
                <a:cs typeface="Times New Roman" panose="02020603050405020304" pitchFamily="18" charset="0"/>
              </a:rPr>
              <a:t>Facial recognition</a:t>
            </a:r>
          </a:p>
          <a:p>
            <a:pPr algn="l">
              <a:buFont typeface="+mj-lt"/>
              <a:buAutoNum type="arabicPeriod"/>
            </a:pPr>
            <a:r>
              <a:rPr lang="en-IN" sz="2800" b="0" i="0" dirty="0">
                <a:solidFill>
                  <a:srgbClr val="292929"/>
                </a:solidFill>
                <a:effectLst/>
                <a:latin typeface="Times New Roman" panose="02020603050405020304" pitchFamily="18" charset="0"/>
                <a:cs typeface="Times New Roman" panose="02020603050405020304" pitchFamily="18" charset="0"/>
              </a:rPr>
              <a:t>Recommendation systems (Amazon, Hulu, Netflix, etc)</a:t>
            </a:r>
          </a:p>
        </p:txBody>
      </p:sp>
    </p:spTree>
    <p:extLst>
      <p:ext uri="{BB962C8B-B14F-4D97-AF65-F5344CB8AC3E}">
        <p14:creationId xmlns:p14="http://schemas.microsoft.com/office/powerpoint/2010/main" val="2549962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useBgFill="1">
        <p:nvSpPr>
          <p:cNvPr id="28" name="Rectangle 9">
            <a:extLst>
              <a:ext uri="{FF2B5EF4-FFF2-40B4-BE49-F238E27FC236}">
                <a16:creationId xmlns:a16="http://schemas.microsoft.com/office/drawing/2014/main" id="{3758E4FA-C4A9-4D94-828D-0C4D6ED97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2E6DD1-C864-E55B-DB9C-CFC7C7DA29FE}"/>
              </a:ext>
            </a:extLst>
          </p:cNvPr>
          <p:cNvSpPr>
            <a:spLocks noGrp="1"/>
          </p:cNvSpPr>
          <p:nvPr>
            <p:ph type="title"/>
          </p:nvPr>
        </p:nvSpPr>
        <p:spPr>
          <a:xfrm>
            <a:off x="6096001" y="681047"/>
            <a:ext cx="5410200" cy="855654"/>
          </a:xfrm>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p:spPr>
        <p:txBody>
          <a:bodyPr anchor="b">
            <a:normAutofit fontScale="90000"/>
          </a:bodyPr>
          <a:lstStyle/>
          <a:p>
            <a:pPr algn="ctr"/>
            <a:r>
              <a:rPr lang="en-US" sz="5400" dirty="0"/>
              <a:t>Introduction</a:t>
            </a:r>
            <a:endParaRPr lang="en-IN" sz="5400" dirty="0"/>
          </a:p>
        </p:txBody>
      </p:sp>
      <p:pic>
        <p:nvPicPr>
          <p:cNvPr id="5" name="Picture 4">
            <a:extLst>
              <a:ext uri="{FF2B5EF4-FFF2-40B4-BE49-F238E27FC236}">
                <a16:creationId xmlns:a16="http://schemas.microsoft.com/office/drawing/2014/main" id="{695D232A-6348-F0D8-0C12-D6C1F561E1BF}"/>
              </a:ext>
            </a:extLst>
          </p:cNvPr>
          <p:cNvPicPr>
            <a:picLocks noChangeAspect="1"/>
          </p:cNvPicPr>
          <p:nvPr/>
        </p:nvPicPr>
        <p:blipFill>
          <a:blip r:embed="rId2"/>
          <a:stretch>
            <a:fillRect/>
          </a:stretch>
        </p:blipFill>
        <p:spPr>
          <a:xfrm>
            <a:off x="685800" y="1800753"/>
            <a:ext cx="4645357" cy="3251748"/>
          </a:xfrm>
          <a:prstGeom prst="rect">
            <a:avLst/>
          </a:prstGeom>
          <a:ln>
            <a:noFill/>
          </a:ln>
          <a:effectLst>
            <a:glow>
              <a:schemeClr val="accent1">
                <a:alpha val="40000"/>
              </a:schemeClr>
            </a:glow>
            <a:outerShdw blurRad="609600" dist="228600" dir="2160000" algn="tl" rotWithShape="0">
              <a:srgbClr val="333333">
                <a:alpha val="78000"/>
              </a:srgbClr>
            </a:outerShdw>
            <a:reflection blurRad="76200" stA="72000" endPos="57000" dir="5400000" sy="-100000" algn="bl" rotWithShape="0"/>
            <a:softEdge rad="165100"/>
          </a:effectLst>
        </p:spPr>
      </p:pic>
      <p:sp useBgFill="1">
        <p:nvSpPr>
          <p:cNvPr id="3" name="Content Placeholder 2">
            <a:extLst>
              <a:ext uri="{FF2B5EF4-FFF2-40B4-BE49-F238E27FC236}">
                <a16:creationId xmlns:a16="http://schemas.microsoft.com/office/drawing/2014/main" id="{AF60218F-A339-519D-5C2B-7BD9F530ED3A}"/>
              </a:ext>
            </a:extLst>
          </p:cNvPr>
          <p:cNvSpPr>
            <a:spLocks noGrp="1"/>
          </p:cNvSpPr>
          <p:nvPr>
            <p:ph idx="1"/>
          </p:nvPr>
        </p:nvSpPr>
        <p:spPr>
          <a:xfrm>
            <a:off x="6016957" y="1800753"/>
            <a:ext cx="4689153" cy="4376210"/>
          </a:xfrm>
        </p:spPr>
        <p:txBody>
          <a:bodyPr>
            <a:normAutofit/>
          </a:bodyPr>
          <a:lstStyle/>
          <a:p>
            <a:pPr>
              <a:lnSpc>
                <a:spcPct val="110000"/>
              </a:lnSpc>
            </a:pPr>
            <a:r>
              <a:rPr lang="en-US" sz="1400" dirty="0">
                <a:latin typeface="Times New Roman" panose="02020603050405020304" pitchFamily="18" charset="0"/>
                <a:cs typeface="Times New Roman" panose="02020603050405020304" pitchFamily="18" charset="0"/>
              </a:rPr>
              <a:t>The K-Nearest Neighbor (KNN) algorithm is a supervised learning algorithm in which is output value of data is known, but how to get the output is not known.</a:t>
            </a:r>
          </a:p>
          <a:p>
            <a:pPr>
              <a:lnSpc>
                <a:spcPct val="110000"/>
              </a:lnSpc>
            </a:pPr>
            <a:r>
              <a:rPr lang="en-US" sz="1400" dirty="0">
                <a:latin typeface="Times New Roman" panose="02020603050405020304" pitchFamily="18" charset="0"/>
                <a:cs typeface="Times New Roman" panose="02020603050405020304" pitchFamily="18" charset="0"/>
              </a:rPr>
              <a:t>The KNN algorithm stores all available cases and classifies new cases by a majority vote of its k neighbor</a:t>
            </a:r>
            <a:r>
              <a:rPr lang="en-US" sz="1400" dirty="0"/>
              <a:t>.</a:t>
            </a:r>
          </a:p>
          <a:p>
            <a:pPr>
              <a:lnSpc>
                <a:spcPct val="110000"/>
              </a:lnSpc>
            </a:pPr>
            <a:r>
              <a:rPr lang="en-US" sz="1400" dirty="0">
                <a:latin typeface="Times New Roman" panose="02020603050405020304" pitchFamily="18" charset="0"/>
                <a:cs typeface="Times New Roman" panose="02020603050405020304" pitchFamily="18" charset="0"/>
              </a:rPr>
              <a:t>KNN is a non-parametric supervised learning algorithm which classifies data into a particular category with the help of training set.</a:t>
            </a:r>
          </a:p>
          <a:p>
            <a:pPr>
              <a:lnSpc>
                <a:spcPct val="110000"/>
              </a:lnSpc>
            </a:pPr>
            <a:r>
              <a:rPr lang="en-US" sz="1400" dirty="0">
                <a:latin typeface="Times New Roman" panose="02020603050405020304" pitchFamily="18" charset="0"/>
                <a:cs typeface="Times New Roman" panose="02020603050405020304" pitchFamily="18" charset="0"/>
              </a:rPr>
              <a:t>KNN uses all of the data for training while classifying a new data point or instance.</a:t>
            </a:r>
          </a:p>
          <a:p>
            <a:pPr>
              <a:lnSpc>
                <a:spcPct val="110000"/>
              </a:lnSpc>
            </a:pPr>
            <a:r>
              <a:rPr lang="en-US" sz="1400" dirty="0">
                <a:latin typeface="Times New Roman" panose="02020603050405020304" pitchFamily="18" charset="0"/>
                <a:cs typeface="Times New Roman" panose="02020603050405020304" pitchFamily="18" charset="0"/>
              </a:rPr>
              <a:t>The value for a new instance (x) is predicted by searching the training set for the k most similar cases and summarizing the output values for those k cases.</a:t>
            </a:r>
          </a:p>
          <a:p>
            <a:pPr>
              <a:lnSpc>
                <a:spcPct val="110000"/>
              </a:lnSpc>
            </a:pPr>
            <a:endParaRPr lang="en-US" sz="1400" dirty="0"/>
          </a:p>
        </p:txBody>
      </p:sp>
      <p:grpSp>
        <p:nvGrpSpPr>
          <p:cNvPr id="29" name="Group 11">
            <a:extLst>
              <a:ext uri="{FF2B5EF4-FFF2-40B4-BE49-F238E27FC236}">
                <a16:creationId xmlns:a16="http://schemas.microsoft.com/office/drawing/2014/main" id="{C000ECD2-478B-4839-BD41-6164A9C207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7" y="6388267"/>
            <a:ext cx="358083" cy="368964"/>
            <a:chOff x="4135740" y="1795926"/>
            <a:chExt cx="558732" cy="575710"/>
          </a:xfrm>
        </p:grpSpPr>
        <p:grpSp>
          <p:nvGrpSpPr>
            <p:cNvPr id="13" name="Group 12">
              <a:extLst>
                <a:ext uri="{FF2B5EF4-FFF2-40B4-BE49-F238E27FC236}">
                  <a16:creationId xmlns:a16="http://schemas.microsoft.com/office/drawing/2014/main" id="{1D6FE141-FFE2-48EA-8A10-D0067D8E921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5" name="Straight Connector 14">
                <a:extLst>
                  <a:ext uri="{FF2B5EF4-FFF2-40B4-BE49-F238E27FC236}">
                    <a16:creationId xmlns:a16="http://schemas.microsoft.com/office/drawing/2014/main" id="{C473AB16-F1D4-4FC8-8529-2A92A8DEA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15">
                <a:extLst>
                  <a:ext uri="{FF2B5EF4-FFF2-40B4-BE49-F238E27FC236}">
                    <a16:creationId xmlns:a16="http://schemas.microsoft.com/office/drawing/2014/main" id="{09611FE6-D78F-4C11-B8AF-793BFED9B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Oval 13">
              <a:extLst>
                <a:ext uri="{FF2B5EF4-FFF2-40B4-BE49-F238E27FC236}">
                  <a16:creationId xmlns:a16="http://schemas.microsoft.com/office/drawing/2014/main" id="{599A5DCA-D8D2-4360-8385-27AF36474A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01184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46AD51EB-971C-4722-9A98-42EB5ABCA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9C8B20-E6FD-2177-2CF3-BCE26FF7F35A}"/>
              </a:ext>
            </a:extLst>
          </p:cNvPr>
          <p:cNvSpPr>
            <a:spLocks noGrp="1"/>
          </p:cNvSpPr>
          <p:nvPr>
            <p:ph type="title"/>
          </p:nvPr>
        </p:nvSpPr>
        <p:spPr>
          <a:xfrm>
            <a:off x="1008116" y="360680"/>
            <a:ext cx="4487278" cy="1092200"/>
          </a:xfrm>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a:effectLst>
            <a:glow rad="12700">
              <a:schemeClr val="accent1">
                <a:alpha val="40000"/>
              </a:schemeClr>
            </a:glow>
            <a:outerShdw blurRad="50800" dist="50800" dir="15540000" algn="ctr" rotWithShape="0">
              <a:srgbClr val="000000">
                <a:alpha val="43137"/>
              </a:srgbClr>
            </a:outerShdw>
            <a:reflection blurRad="38100" endPos="40000" dist="114300" dir="5400000" sy="-100000" algn="bl" rotWithShape="0"/>
            <a:softEdge rad="50800"/>
          </a:effectLst>
        </p:spPr>
        <p:txBody>
          <a:bodyPr>
            <a:normAutofit fontScale="90000"/>
          </a:bodyPr>
          <a:lstStyle/>
          <a:p>
            <a:pPr algn="ctr"/>
            <a:r>
              <a:rPr lang="en-US" sz="3700" dirty="0"/>
              <a:t>Nearest Neighbors Classification</a:t>
            </a:r>
            <a:endParaRPr lang="en-IN" sz="3700" dirty="0"/>
          </a:p>
        </p:txBody>
      </p:sp>
      <p:sp>
        <p:nvSpPr>
          <p:cNvPr id="3" name="Content Placeholder 2">
            <a:extLst>
              <a:ext uri="{FF2B5EF4-FFF2-40B4-BE49-F238E27FC236}">
                <a16:creationId xmlns:a16="http://schemas.microsoft.com/office/drawing/2014/main" id="{E0F686FB-9FE2-6A8C-7AD2-582FC1C31D63}"/>
              </a:ext>
            </a:extLst>
          </p:cNvPr>
          <p:cNvSpPr>
            <a:spLocks noGrp="1"/>
          </p:cNvSpPr>
          <p:nvPr>
            <p:ph idx="1"/>
          </p:nvPr>
        </p:nvSpPr>
        <p:spPr>
          <a:xfrm>
            <a:off x="904240" y="1813560"/>
            <a:ext cx="4709575" cy="4363401"/>
          </a:xfrm>
        </p:spPr>
        <p:txBody>
          <a:bodyPr>
            <a:normAutofit/>
          </a:bodyPr>
          <a:lstStyle/>
          <a:p>
            <a:pPr>
              <a:lnSpc>
                <a:spcPct val="110000"/>
              </a:lnSpc>
            </a:pPr>
            <a:r>
              <a:rPr lang="en-US" dirty="0">
                <a:latin typeface="Times New Roman" panose="02020603050405020304" pitchFamily="18" charset="0"/>
                <a:cs typeface="Times New Roman" panose="02020603050405020304" pitchFamily="18" charset="0"/>
              </a:rPr>
              <a:t>Neighbors-based classification is a type of instance-based learning or non-generalizing learning.</a:t>
            </a:r>
          </a:p>
          <a:p>
            <a:pPr>
              <a:lnSpc>
                <a:spcPct val="110000"/>
              </a:lnSpc>
            </a:pPr>
            <a:r>
              <a:rPr lang="en-US" dirty="0">
                <a:latin typeface="Times New Roman" panose="02020603050405020304" pitchFamily="18" charset="0"/>
                <a:cs typeface="Times New Roman" panose="02020603050405020304" pitchFamily="18" charset="0"/>
              </a:rPr>
              <a:t>Classification is computed from a simple majority vote of the nearest neighbors of each point.</a:t>
            </a:r>
          </a:p>
          <a:p>
            <a:pPr>
              <a:lnSpc>
                <a:spcPct val="110000"/>
              </a:lnSpc>
            </a:pPr>
            <a:r>
              <a:rPr lang="en-US" dirty="0">
                <a:latin typeface="Times New Roman" panose="02020603050405020304" pitchFamily="18" charset="0"/>
                <a:cs typeface="Times New Roman" panose="02020603050405020304" pitchFamily="18" charset="0"/>
              </a:rPr>
              <a:t>A query point is assigned the data class which hat the most representatives within the nearest neighbors of the point.</a:t>
            </a:r>
          </a:p>
          <a:p>
            <a:pPr>
              <a:lnSpc>
                <a:spcPct val="110000"/>
              </a:lnSpc>
            </a:pPr>
            <a:r>
              <a:rPr lang="en-US" dirty="0">
                <a:latin typeface="Times New Roman" panose="02020603050405020304" pitchFamily="18" charset="0"/>
                <a:cs typeface="Times New Roman" panose="02020603050405020304" pitchFamily="18" charset="0"/>
              </a:rPr>
              <a:t>The k-neighbors classification in </a:t>
            </a:r>
            <a:r>
              <a:rPr lang="en-US" dirty="0" err="1">
                <a:highlight>
                  <a:srgbClr val="C0C0C0"/>
                </a:highlight>
                <a:latin typeface="Times New Roman" panose="02020603050405020304" pitchFamily="18" charset="0"/>
                <a:cs typeface="Times New Roman" panose="02020603050405020304" pitchFamily="18" charset="0"/>
              </a:rPr>
              <a:t>KNeighborsClassifier</a:t>
            </a:r>
            <a:r>
              <a:rPr lang="en-US" dirty="0">
                <a:latin typeface="Times New Roman" panose="02020603050405020304" pitchFamily="18" charset="0"/>
                <a:cs typeface="Times New Roman" panose="02020603050405020304" pitchFamily="18" charset="0"/>
              </a:rPr>
              <a:t> is the most commonly used technique.</a:t>
            </a:r>
          </a:p>
          <a:p>
            <a:pPr>
              <a:lnSpc>
                <a:spcPct val="110000"/>
              </a:lnSpc>
            </a:pPr>
            <a:r>
              <a:rPr lang="en-IN" dirty="0">
                <a:latin typeface="Times New Roman" panose="02020603050405020304" pitchFamily="18" charset="0"/>
                <a:cs typeface="Times New Roman" panose="02020603050405020304" pitchFamily="18" charset="0"/>
              </a:rPr>
              <a:t>The basic 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classification uses uniform weights: that is, the value assigned to a query point is computed from a simple majority vote of the 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893B575B-BEC5-AC83-22F2-8B6F1E18AAC6}"/>
              </a:ext>
            </a:extLst>
          </p:cNvPr>
          <p:cNvPicPr>
            <a:picLocks noChangeAspect="1"/>
          </p:cNvPicPr>
          <p:nvPr/>
        </p:nvPicPr>
        <p:blipFill>
          <a:blip r:embed="rId2"/>
          <a:stretch>
            <a:fillRect/>
          </a:stretch>
        </p:blipFill>
        <p:spPr>
          <a:xfrm>
            <a:off x="7123101" y="685800"/>
            <a:ext cx="3743245" cy="2582839"/>
          </a:xfrm>
          <a:prstGeom prst="rect">
            <a:avLst/>
          </a:prstGeom>
          <a:effectLst>
            <a:glow>
              <a:schemeClr val="accent1">
                <a:alpha val="40000"/>
              </a:schemeClr>
            </a:glow>
            <a:outerShdw blurRad="88900" dist="152400" dir="11160000" algn="ctr" rotWithShape="0">
              <a:srgbClr val="000000">
                <a:alpha val="91000"/>
              </a:srgbClr>
            </a:outerShdw>
            <a:reflection blurRad="127000" endPos="14000" dir="5400000" sy="-100000" algn="bl" rotWithShape="0"/>
            <a:softEdge rad="76200"/>
          </a:effectLst>
        </p:spPr>
      </p:pic>
      <p:pic>
        <p:nvPicPr>
          <p:cNvPr id="7" name="Picture 6">
            <a:extLst>
              <a:ext uri="{FF2B5EF4-FFF2-40B4-BE49-F238E27FC236}">
                <a16:creationId xmlns:a16="http://schemas.microsoft.com/office/drawing/2014/main" id="{19D648B4-84BE-4120-FA8C-6A954E245416}"/>
              </a:ext>
            </a:extLst>
          </p:cNvPr>
          <p:cNvPicPr>
            <a:picLocks noChangeAspect="1"/>
          </p:cNvPicPr>
          <p:nvPr/>
        </p:nvPicPr>
        <p:blipFill>
          <a:blip r:embed="rId3"/>
          <a:stretch>
            <a:fillRect/>
          </a:stretch>
        </p:blipFill>
        <p:spPr>
          <a:xfrm>
            <a:off x="7000253" y="3589362"/>
            <a:ext cx="3988940" cy="2582839"/>
          </a:xfrm>
          <a:prstGeom prst="rect">
            <a:avLst/>
          </a:prstGeom>
          <a:effectLst>
            <a:glow>
              <a:schemeClr val="accent1">
                <a:alpha val="41000"/>
              </a:schemeClr>
            </a:glow>
            <a:outerShdw blurRad="254000" dist="368300" dir="9240000" sx="50000" sy="50000" algn="ctr" rotWithShape="0">
              <a:srgbClr val="000000"/>
            </a:outerShdw>
            <a:reflection stA="45000" endPos="20000" dir="5400000" sy="-100000" algn="bl" rotWithShape="0"/>
            <a:softEdge rad="152400"/>
          </a:effectLst>
        </p:spPr>
      </p:pic>
      <p:grpSp>
        <p:nvGrpSpPr>
          <p:cNvPr id="49" name="Group 48">
            <a:extLst>
              <a:ext uri="{FF2B5EF4-FFF2-40B4-BE49-F238E27FC236}">
                <a16:creationId xmlns:a16="http://schemas.microsoft.com/office/drawing/2014/main" id="{EFE3ADED-3AFE-42E4-A820-4CB5F2183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50" name="Group 49">
              <a:extLst>
                <a:ext uri="{FF2B5EF4-FFF2-40B4-BE49-F238E27FC236}">
                  <a16:creationId xmlns:a16="http://schemas.microsoft.com/office/drawing/2014/main" id="{FB868421-7660-4640-B7E5-9937EA958A4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52" name="Straight Connector 51">
                <a:extLst>
                  <a:ext uri="{FF2B5EF4-FFF2-40B4-BE49-F238E27FC236}">
                    <a16:creationId xmlns:a16="http://schemas.microsoft.com/office/drawing/2014/main" id="{038B2E97-CC66-48F0-8601-963C2A8AE7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2EF40EC-2AD0-439A-B9E0-11BF4A12CC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 name="Oval 50">
              <a:extLst>
                <a:ext uri="{FF2B5EF4-FFF2-40B4-BE49-F238E27FC236}">
                  <a16:creationId xmlns:a16="http://schemas.microsoft.com/office/drawing/2014/main" id="{E9BF3AA5-0411-4A21-A3C3-1389AF821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2967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AD51EB-971C-4722-9A98-42EB5ABCA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09398C-0A32-EB79-1A29-3EECDA3A5C10}"/>
              </a:ext>
            </a:extLst>
          </p:cNvPr>
          <p:cNvSpPr>
            <a:spLocks noGrp="1"/>
          </p:cNvSpPr>
          <p:nvPr>
            <p:ph type="title"/>
          </p:nvPr>
        </p:nvSpPr>
        <p:spPr>
          <a:xfrm>
            <a:off x="532518" y="312738"/>
            <a:ext cx="5563481" cy="368287"/>
          </a:xfrm>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p:spPr>
        <p:txBody>
          <a:bodyPr>
            <a:noAutofit/>
          </a:bodyPr>
          <a:lstStyle/>
          <a:p>
            <a:pPr>
              <a:lnSpc>
                <a:spcPct val="110000"/>
              </a:lnSpc>
            </a:pPr>
            <a:r>
              <a:rPr lang="en-US" sz="2000" dirty="0" err="1"/>
              <a:t>Sklearn.neighbors.KneighborsClassifier</a:t>
            </a:r>
            <a:endParaRPr lang="en-IN" sz="2000" dirty="0"/>
          </a:p>
        </p:txBody>
      </p:sp>
      <p:sp>
        <p:nvSpPr>
          <p:cNvPr id="3" name="Content Placeholder 2">
            <a:extLst>
              <a:ext uri="{FF2B5EF4-FFF2-40B4-BE49-F238E27FC236}">
                <a16:creationId xmlns:a16="http://schemas.microsoft.com/office/drawing/2014/main" id="{45681460-DA8B-B408-B857-277DA1AFCE57}"/>
              </a:ext>
            </a:extLst>
          </p:cNvPr>
          <p:cNvSpPr>
            <a:spLocks noGrp="1"/>
          </p:cNvSpPr>
          <p:nvPr>
            <p:ph idx="1"/>
          </p:nvPr>
        </p:nvSpPr>
        <p:spPr>
          <a:xfrm>
            <a:off x="353477" y="777364"/>
            <a:ext cx="5563480" cy="2057586"/>
          </a:xfrm>
        </p:spPr>
        <p:txBody>
          <a:bodyPr>
            <a:normAutofit/>
          </a:bodyPr>
          <a:lstStyle/>
          <a:p>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sklearn.neighbors.KNeighborsClassifier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n_neighbors</a:t>
            </a:r>
            <a:r>
              <a:rPr lang="en-US" dirty="0">
                <a:latin typeface="Times New Roman" panose="02020603050405020304" pitchFamily="18" charset="0"/>
                <a:cs typeface="Times New Roman" panose="02020603050405020304" pitchFamily="18" charset="0"/>
              </a:rPr>
              <a:t> = k, weights = ‘uniform’, algorithm = ‘auto’, </a:t>
            </a:r>
            <a:r>
              <a:rPr lang="en-US" dirty="0" err="1">
                <a:latin typeface="Times New Roman" panose="02020603050405020304" pitchFamily="18" charset="0"/>
                <a:cs typeface="Times New Roman" panose="02020603050405020304" pitchFamily="18" charset="0"/>
              </a:rPr>
              <a:t>leaf_size</a:t>
            </a:r>
            <a:r>
              <a:rPr lang="en-US" dirty="0">
                <a:latin typeface="Times New Roman" panose="02020603050405020304" pitchFamily="18" charset="0"/>
                <a:cs typeface="Times New Roman" panose="02020603050405020304" pitchFamily="18" charset="0"/>
              </a:rPr>
              <a:t> = 30, p = 2, metric = ‘</a:t>
            </a:r>
            <a:r>
              <a:rPr lang="en-US" dirty="0" err="1">
                <a:latin typeface="Times New Roman" panose="02020603050405020304" pitchFamily="18" charset="0"/>
                <a:cs typeface="Times New Roman" panose="02020603050405020304" pitchFamily="18" charset="0"/>
              </a:rPr>
              <a:t>minkowski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metric_params</a:t>
            </a:r>
            <a:r>
              <a:rPr lang="en-US" dirty="0">
                <a:latin typeface="Times New Roman" panose="02020603050405020304" pitchFamily="18" charset="0"/>
                <a:cs typeface="Times New Roman" panose="02020603050405020304" pitchFamily="18" charset="0"/>
              </a:rPr>
              <a:t> = None, </a:t>
            </a:r>
            <a:r>
              <a:rPr lang="en-US" dirty="0" err="1">
                <a:latin typeface="Times New Roman" panose="02020603050405020304" pitchFamily="18" charset="0"/>
                <a:cs typeface="Times New Roman" panose="02020603050405020304" pitchFamily="18" charset="0"/>
              </a:rPr>
              <a:t>n_jobs</a:t>
            </a:r>
            <a:r>
              <a:rPr lang="en-US" dirty="0">
                <a:latin typeface="Times New Roman" panose="02020603050405020304" pitchFamily="18" charset="0"/>
                <a:cs typeface="Times New Roman" panose="02020603050405020304" pitchFamily="18" charset="0"/>
              </a:rPr>
              <a:t> = None)</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19858F4-7950-2CCC-5F3F-DB3BC5F91EE7}"/>
              </a:ext>
            </a:extLst>
          </p:cNvPr>
          <p:cNvPicPr>
            <a:picLocks noChangeAspect="1"/>
          </p:cNvPicPr>
          <p:nvPr/>
        </p:nvPicPr>
        <p:blipFill>
          <a:blip r:embed="rId2"/>
          <a:stretch>
            <a:fillRect/>
          </a:stretch>
        </p:blipFill>
        <p:spPr>
          <a:xfrm>
            <a:off x="6156313" y="685799"/>
            <a:ext cx="5184787" cy="6028824"/>
          </a:xfrm>
          <a:prstGeom prst="rect">
            <a:avLst/>
          </a:prstGeom>
        </p:spPr>
      </p:pic>
      <p:grpSp>
        <p:nvGrpSpPr>
          <p:cNvPr id="12" name="Group 11">
            <a:extLst>
              <a:ext uri="{FF2B5EF4-FFF2-40B4-BE49-F238E27FC236}">
                <a16:creationId xmlns:a16="http://schemas.microsoft.com/office/drawing/2014/main" id="{A067C78B-85E8-4F6D-8955-09EB55C842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3" name="Group 12">
              <a:extLst>
                <a:ext uri="{FF2B5EF4-FFF2-40B4-BE49-F238E27FC236}">
                  <a16:creationId xmlns:a16="http://schemas.microsoft.com/office/drawing/2014/main" id="{8BB1DE1F-BC13-4674-9A74-6777A4E762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5" name="Straight Connector 14">
                <a:extLst>
                  <a:ext uri="{FF2B5EF4-FFF2-40B4-BE49-F238E27FC236}">
                    <a16:creationId xmlns:a16="http://schemas.microsoft.com/office/drawing/2014/main" id="{917D1C5A-B237-41CC-AA7E-C10F94DB03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0D033FD-B77C-4E68-803F-CCEAABD96E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Oval 13">
              <a:extLst>
                <a:ext uri="{FF2B5EF4-FFF2-40B4-BE49-F238E27FC236}">
                  <a16:creationId xmlns:a16="http://schemas.microsoft.com/office/drawing/2014/main" id="{7FA2F8D1-81EE-405E-8A4A-04A30DCE4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9779491-21CA-CE4C-B6E2-CF24D5CD63C6}"/>
              </a:ext>
            </a:extLst>
          </p:cNvPr>
          <p:cNvPicPr>
            <a:picLocks noChangeAspect="1"/>
          </p:cNvPicPr>
          <p:nvPr/>
        </p:nvPicPr>
        <p:blipFill>
          <a:blip r:embed="rId3"/>
          <a:stretch>
            <a:fillRect/>
          </a:stretch>
        </p:blipFill>
        <p:spPr>
          <a:xfrm>
            <a:off x="609019" y="2043490"/>
            <a:ext cx="4247497" cy="2837741"/>
          </a:xfrm>
          <a:prstGeom prst="rect">
            <a:avLst/>
          </a:prstGeom>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p:spPr>
      </p:pic>
      <p:pic>
        <p:nvPicPr>
          <p:cNvPr id="9" name="Picture 8">
            <a:extLst>
              <a:ext uri="{FF2B5EF4-FFF2-40B4-BE49-F238E27FC236}">
                <a16:creationId xmlns:a16="http://schemas.microsoft.com/office/drawing/2014/main" id="{AD4C0052-6C25-4B57-E369-E10EC78A1796}"/>
              </a:ext>
            </a:extLst>
          </p:cNvPr>
          <p:cNvPicPr>
            <a:picLocks noChangeAspect="1"/>
          </p:cNvPicPr>
          <p:nvPr/>
        </p:nvPicPr>
        <p:blipFill>
          <a:blip r:embed="rId4"/>
          <a:stretch>
            <a:fillRect/>
          </a:stretch>
        </p:blipFill>
        <p:spPr>
          <a:xfrm>
            <a:off x="172125" y="5029682"/>
            <a:ext cx="5742520" cy="1679866"/>
          </a:xfrm>
          <a:prstGeom prst="rect">
            <a:avLst/>
          </a:prstGeom>
        </p:spPr>
      </p:pic>
    </p:spTree>
    <p:extLst>
      <p:ext uri="{BB962C8B-B14F-4D97-AF65-F5344CB8AC3E}">
        <p14:creationId xmlns:p14="http://schemas.microsoft.com/office/powerpoint/2010/main" val="127271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000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DA8F16D-E6ED-436E-BA0C-5711B96A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9C654E-87A5-FC32-D305-27F0E36A6319}"/>
              </a:ext>
            </a:extLst>
          </p:cNvPr>
          <p:cNvSpPr>
            <a:spLocks noGrp="1"/>
          </p:cNvSpPr>
          <p:nvPr>
            <p:ph type="title"/>
          </p:nvPr>
        </p:nvSpPr>
        <p:spPr>
          <a:xfrm>
            <a:off x="6845006" y="279400"/>
            <a:ext cx="4569755" cy="1594443"/>
          </a:xfrm>
        </p:spPr>
        <p:txBody>
          <a:bodyPr>
            <a:normAutofit/>
          </a:bodyPr>
          <a:lstStyle/>
          <a:p>
            <a:pPr algn="ctr"/>
            <a:r>
              <a:rPr lang="en-US" dirty="0"/>
              <a:t>Choosing the Value of K</a:t>
            </a:r>
            <a:endParaRPr lang="en-IN" dirty="0"/>
          </a:p>
        </p:txBody>
      </p:sp>
      <p:pic>
        <p:nvPicPr>
          <p:cNvPr id="5" name="Picture 4">
            <a:extLst>
              <a:ext uri="{FF2B5EF4-FFF2-40B4-BE49-F238E27FC236}">
                <a16:creationId xmlns:a16="http://schemas.microsoft.com/office/drawing/2014/main" id="{0C17CECC-7DE8-5C64-CFC5-24EB5DEE0FE3}"/>
              </a:ext>
            </a:extLst>
          </p:cNvPr>
          <p:cNvPicPr>
            <a:picLocks noChangeAspect="1"/>
          </p:cNvPicPr>
          <p:nvPr/>
        </p:nvPicPr>
        <p:blipFill>
          <a:blip r:embed="rId2"/>
          <a:stretch>
            <a:fillRect/>
          </a:stretch>
        </p:blipFill>
        <p:spPr>
          <a:xfrm>
            <a:off x="525014" y="778967"/>
            <a:ext cx="5434888" cy="2350587"/>
          </a:xfrm>
          <a:prstGeom prst="rect">
            <a:avLst/>
          </a:prstGeom>
        </p:spPr>
      </p:pic>
      <p:sp>
        <p:nvSpPr>
          <p:cNvPr id="3" name="Content Placeholder 2">
            <a:extLst>
              <a:ext uri="{FF2B5EF4-FFF2-40B4-BE49-F238E27FC236}">
                <a16:creationId xmlns:a16="http://schemas.microsoft.com/office/drawing/2014/main" id="{6E7A2002-415E-16A4-97A0-C2B3EB9F6848}"/>
              </a:ext>
            </a:extLst>
          </p:cNvPr>
          <p:cNvSpPr>
            <a:spLocks noGrp="1"/>
          </p:cNvSpPr>
          <p:nvPr>
            <p:ph idx="1"/>
          </p:nvPr>
        </p:nvSpPr>
        <p:spPr>
          <a:xfrm>
            <a:off x="6664961" y="1873844"/>
            <a:ext cx="4841240" cy="4303120"/>
          </a:xfrm>
        </p:spPr>
        <p:txBody>
          <a:bodyPr>
            <a:normAutofit/>
          </a:bodyPr>
          <a:lstStyle/>
          <a:p>
            <a:pPr>
              <a:lnSpc>
                <a:spcPct val="110000"/>
              </a:lnSpc>
            </a:pPr>
            <a:r>
              <a:rPr lang="en-US" sz="1400" b="0" i="0" dirty="0">
                <a:effectLst/>
                <a:latin typeface="Times New Roman" panose="02020603050405020304" pitchFamily="18" charset="0"/>
                <a:cs typeface="Times New Roman" panose="02020603050405020304" pitchFamily="18" charset="0"/>
              </a:rPr>
              <a:t>The value of k is very crucial in the KNN algorithm to define the number of neighbors in the algorithm. </a:t>
            </a:r>
          </a:p>
          <a:p>
            <a:pPr>
              <a:lnSpc>
                <a:spcPct val="110000"/>
              </a:lnSpc>
            </a:pPr>
            <a:r>
              <a:rPr lang="en-US" sz="1400" b="0" i="0" dirty="0">
                <a:effectLst/>
                <a:latin typeface="Times New Roman" panose="02020603050405020304" pitchFamily="18" charset="0"/>
                <a:cs typeface="Times New Roman" panose="02020603050405020304" pitchFamily="18" charset="0"/>
              </a:rPr>
              <a:t>The value of k in the k-nearest neighbors (k-NN) algorithm should be chosen based on the input data. </a:t>
            </a:r>
          </a:p>
          <a:p>
            <a:pPr>
              <a:lnSpc>
                <a:spcPct val="110000"/>
              </a:lnSpc>
            </a:pPr>
            <a:r>
              <a:rPr lang="en-US" sz="1400" b="0" i="0" dirty="0">
                <a:effectLst/>
                <a:latin typeface="Times New Roman" panose="02020603050405020304" pitchFamily="18" charset="0"/>
                <a:cs typeface="Times New Roman" panose="02020603050405020304" pitchFamily="18" charset="0"/>
              </a:rPr>
              <a:t>If the input data has more outliers or noise, a higher value of k would be better. It is recommended to choose an odd value for k to avoid ties in classification. </a:t>
            </a:r>
          </a:p>
          <a:p>
            <a:pPr>
              <a:lnSpc>
                <a:spcPct val="110000"/>
              </a:lnSpc>
            </a:pPr>
            <a:r>
              <a:rPr lang="en-US" sz="1400" b="0"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Cross-validation</a:t>
            </a:r>
            <a:r>
              <a:rPr lang="en-US" sz="1400" b="0" i="0" dirty="0">
                <a:effectLst/>
                <a:latin typeface="Times New Roman" panose="02020603050405020304" pitchFamily="18" charset="0"/>
                <a:cs typeface="Times New Roman" panose="02020603050405020304" pitchFamily="18" charset="0"/>
              </a:rPr>
              <a:t> methods can help in selecting the best k value for the given dataset.</a:t>
            </a:r>
          </a:p>
          <a:p>
            <a:pPr>
              <a:lnSpc>
                <a:spcPct val="110000"/>
              </a:lnSpc>
            </a:pPr>
            <a:r>
              <a:rPr lang="en-US" sz="1400" dirty="0">
                <a:latin typeface="Times New Roman" panose="02020603050405020304" pitchFamily="18" charset="0"/>
                <a:cs typeface="Times New Roman" panose="02020603050405020304" pitchFamily="18" charset="0"/>
              </a:rPr>
              <a:t>The best value of K can be selected by taking the square root of the number of rows in the data. For example if data has 1000 rows then the k value can be square root of 1000.</a:t>
            </a:r>
          </a:p>
          <a:p>
            <a:pPr>
              <a:lnSpc>
                <a:spcPct val="110000"/>
              </a:lnSpc>
            </a:pPr>
            <a:r>
              <a:rPr lang="en-US" sz="1400" i="0" dirty="0">
                <a:effectLst/>
                <a:latin typeface="Times New Roman" panose="02020603050405020304" pitchFamily="18" charset="0"/>
                <a:cs typeface="Times New Roman" panose="02020603050405020304" pitchFamily="18" charset="0"/>
              </a:rPr>
              <a:t>The value of k in the KNN algorithm is related to the error rate of the model. A small value of k could lead to overfitting as well as a big value of k can lead to underfitting.</a:t>
            </a:r>
            <a:endParaRPr lang="en-US" sz="1400"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07F03D5C-2778-4AA3-9CAE-034E41B354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3" name="Group 12">
              <a:extLst>
                <a:ext uri="{FF2B5EF4-FFF2-40B4-BE49-F238E27FC236}">
                  <a16:creationId xmlns:a16="http://schemas.microsoft.com/office/drawing/2014/main" id="{B7ECCA3A-0659-4EC0-BA3F-B5CA3EEC60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5" name="Straight Connector 14">
                <a:extLst>
                  <a:ext uri="{FF2B5EF4-FFF2-40B4-BE49-F238E27FC236}">
                    <a16:creationId xmlns:a16="http://schemas.microsoft.com/office/drawing/2014/main" id="{5A40E924-2CF2-41A8-BBDA-C62AAA7526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15">
                <a:extLst>
                  <a:ext uri="{FF2B5EF4-FFF2-40B4-BE49-F238E27FC236}">
                    <a16:creationId xmlns:a16="http://schemas.microsoft.com/office/drawing/2014/main" id="{761D3586-77A4-487A-BEAB-4835C8F1A0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Oval 13">
              <a:extLst>
                <a:ext uri="{FF2B5EF4-FFF2-40B4-BE49-F238E27FC236}">
                  <a16:creationId xmlns:a16="http://schemas.microsoft.com/office/drawing/2014/main" id="{4C75FCAB-6D89-4593-BECF-F52AB70DA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2D02A71-BDC6-9161-2DD9-12F4772F61F1}"/>
              </a:ext>
            </a:extLst>
          </p:cNvPr>
          <p:cNvPicPr>
            <a:picLocks noChangeAspect="1"/>
          </p:cNvPicPr>
          <p:nvPr/>
        </p:nvPicPr>
        <p:blipFill>
          <a:blip r:embed="rId4"/>
          <a:stretch>
            <a:fillRect/>
          </a:stretch>
        </p:blipFill>
        <p:spPr>
          <a:xfrm>
            <a:off x="201685" y="3336274"/>
            <a:ext cx="6086844" cy="2350588"/>
          </a:xfrm>
          <a:prstGeom prst="rect">
            <a:avLst/>
          </a:prstGeom>
          <a:effectLst>
            <a:reflection stA="45000" endPos="0" dist="50800" dir="5400000" sy="-100000" algn="bl" rotWithShape="0"/>
            <a:softEdge rad="63500"/>
          </a:effectLst>
        </p:spPr>
      </p:pic>
    </p:spTree>
    <p:extLst>
      <p:ext uri="{BB962C8B-B14F-4D97-AF65-F5344CB8AC3E}">
        <p14:creationId xmlns:p14="http://schemas.microsoft.com/office/powerpoint/2010/main" val="314152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AD0A-5319-D026-00B3-5D2FBAB7142C}"/>
              </a:ext>
            </a:extLst>
          </p:cNvPr>
          <p:cNvSpPr>
            <a:spLocks noGrp="1"/>
          </p:cNvSpPr>
          <p:nvPr>
            <p:ph type="title"/>
          </p:nvPr>
        </p:nvSpPr>
        <p:spPr>
          <a:xfrm>
            <a:off x="1219205" y="344113"/>
            <a:ext cx="9493249" cy="681347"/>
          </a:xfrm>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p:spPr>
        <p:txBody>
          <a:bodyPr>
            <a:normAutofit fontScale="90000"/>
          </a:bodyPr>
          <a:lstStyle/>
          <a:p>
            <a:pPr algn="ctr"/>
            <a:r>
              <a:rPr lang="en-US" dirty="0"/>
              <a:t>Distance Metrics Used In KNN Algorithm</a:t>
            </a:r>
            <a:endParaRPr lang="en-IN" dirty="0"/>
          </a:p>
        </p:txBody>
      </p:sp>
      <p:sp>
        <p:nvSpPr>
          <p:cNvPr id="3" name="Content Placeholder 2">
            <a:extLst>
              <a:ext uri="{FF2B5EF4-FFF2-40B4-BE49-F238E27FC236}">
                <a16:creationId xmlns:a16="http://schemas.microsoft.com/office/drawing/2014/main" id="{EB102D43-D507-2982-B814-A35050702704}"/>
              </a:ext>
            </a:extLst>
          </p:cNvPr>
          <p:cNvSpPr>
            <a:spLocks noGrp="1"/>
          </p:cNvSpPr>
          <p:nvPr>
            <p:ph idx="1"/>
          </p:nvPr>
        </p:nvSpPr>
        <p:spPr>
          <a:xfrm>
            <a:off x="1219203" y="1219200"/>
            <a:ext cx="9493249" cy="4953007"/>
          </a:xfrm>
        </p:spPr>
        <p:txBody>
          <a:bodyPr>
            <a:normAutofit/>
          </a:bodyPr>
          <a:lstStyle/>
          <a:p>
            <a:r>
              <a:rPr lang="en-IN" sz="2000" b="1" i="0" dirty="0">
                <a:solidFill>
                  <a:srgbClr val="273239"/>
                </a:solidFill>
                <a:effectLst/>
                <a:latin typeface="Times New Roman" panose="02020603050405020304" pitchFamily="18" charset="0"/>
                <a:cs typeface="Times New Roman" panose="02020603050405020304" pitchFamily="18" charset="0"/>
              </a:rPr>
              <a:t>Euclidean Distance </a:t>
            </a:r>
            <a:r>
              <a:rPr lang="en-IN" sz="2000" b="1" i="0" dirty="0">
                <a:solidFill>
                  <a:srgbClr val="273239"/>
                </a:solidFill>
                <a:effectLst/>
                <a:latin typeface="Nunito" pitchFamily="2" charset="0"/>
              </a:rPr>
              <a:t>: </a:t>
            </a:r>
            <a:r>
              <a:rPr lang="en-US" sz="1800" b="0" i="0" dirty="0">
                <a:solidFill>
                  <a:srgbClr val="273239"/>
                </a:solidFill>
                <a:effectLst/>
                <a:latin typeface="Times New Roman" panose="02020603050405020304" pitchFamily="18" charset="0"/>
                <a:cs typeface="Times New Roman" panose="02020603050405020304" pitchFamily="18" charset="0"/>
              </a:rPr>
              <a:t>Euclidean distance can also be visualized as the length of the straight line that joins the two points which are into consideration</a:t>
            </a:r>
          </a:p>
          <a:p>
            <a:endParaRPr lang="en-US" sz="1800" dirty="0">
              <a:solidFill>
                <a:srgbClr val="273239"/>
              </a:solidFill>
              <a:latin typeface="Times New Roman" panose="02020603050405020304" pitchFamily="18" charset="0"/>
              <a:cs typeface="Times New Roman" panose="02020603050405020304" pitchFamily="18" charset="0"/>
            </a:endParaRPr>
          </a:p>
          <a:p>
            <a:pPr marL="0" indent="0">
              <a:buNone/>
            </a:pPr>
            <a:endParaRPr lang="en-US" sz="1800" dirty="0">
              <a:solidFill>
                <a:srgbClr val="273239"/>
              </a:solidFill>
              <a:latin typeface="Times New Roman" panose="02020603050405020304" pitchFamily="18" charset="0"/>
              <a:cs typeface="Times New Roman" panose="02020603050405020304" pitchFamily="18" charset="0"/>
            </a:endParaRPr>
          </a:p>
          <a:p>
            <a:r>
              <a:rPr lang="en-IN" sz="2000" b="1" i="0" dirty="0">
                <a:solidFill>
                  <a:srgbClr val="273239"/>
                </a:solidFill>
                <a:effectLst/>
                <a:latin typeface="Times New Roman" panose="02020603050405020304" pitchFamily="18" charset="0"/>
                <a:cs typeface="Times New Roman" panose="02020603050405020304" pitchFamily="18" charset="0"/>
              </a:rPr>
              <a:t>Manhattan Distance : </a:t>
            </a:r>
            <a:r>
              <a:rPr lang="en-US" b="0" i="0" dirty="0">
                <a:solidFill>
                  <a:srgbClr val="273239"/>
                </a:solidFill>
                <a:effectLst/>
                <a:latin typeface="Times New Roman" panose="02020603050405020304" pitchFamily="18" charset="0"/>
                <a:cs typeface="Times New Roman" panose="02020603050405020304" pitchFamily="18" charset="0"/>
              </a:rPr>
              <a:t>This distance metric is generally used when we are interested in the total distance traveled by the object instead of the displacement. This metric is calculated by summing the absolute difference between the coordinates of the points in n-dimensions.</a:t>
            </a:r>
            <a:endParaRPr lang="en-IN" b="1" i="0" dirty="0">
              <a:solidFill>
                <a:srgbClr val="273239"/>
              </a:solidFill>
              <a:effectLst/>
              <a:latin typeface="Times New Roman" panose="02020603050405020304" pitchFamily="18" charset="0"/>
              <a:cs typeface="Times New Roman" panose="02020603050405020304" pitchFamily="18" charset="0"/>
            </a:endParaRPr>
          </a:p>
          <a:p>
            <a:endParaRPr lang="en-US" sz="1800" b="0" i="0" dirty="0">
              <a:solidFill>
                <a:srgbClr val="273239"/>
              </a:solidFill>
              <a:effectLst/>
              <a:latin typeface="Times New Roman" panose="02020603050405020304" pitchFamily="18" charset="0"/>
              <a:cs typeface="Times New Roman" panose="02020603050405020304" pitchFamily="18" charset="0"/>
            </a:endParaRPr>
          </a:p>
          <a:p>
            <a:endParaRPr lang="en-US" sz="1800" dirty="0">
              <a:solidFill>
                <a:srgbClr val="273239"/>
              </a:solidFill>
              <a:latin typeface="Times New Roman" panose="02020603050405020304" pitchFamily="18" charset="0"/>
              <a:cs typeface="Times New Roman" panose="02020603050405020304" pitchFamily="18" charset="0"/>
            </a:endParaRPr>
          </a:p>
          <a:p>
            <a:r>
              <a:rPr lang="en-IN" sz="2000" b="1" i="0" dirty="0" err="1">
                <a:solidFill>
                  <a:srgbClr val="273239"/>
                </a:solidFill>
                <a:effectLst/>
                <a:latin typeface="Times New Roman" panose="02020603050405020304" pitchFamily="18" charset="0"/>
                <a:cs typeface="Times New Roman" panose="02020603050405020304" pitchFamily="18" charset="0"/>
              </a:rPr>
              <a:t>Minkowski</a:t>
            </a:r>
            <a:r>
              <a:rPr lang="en-IN" sz="2000" b="1" i="0" dirty="0">
                <a:solidFill>
                  <a:srgbClr val="273239"/>
                </a:solidFill>
                <a:effectLst/>
                <a:latin typeface="Times New Roman" panose="02020603050405020304" pitchFamily="18" charset="0"/>
                <a:cs typeface="Times New Roman" panose="02020603050405020304" pitchFamily="18" charset="0"/>
              </a:rPr>
              <a:t> Distance : </a:t>
            </a:r>
          </a:p>
          <a:p>
            <a:endParaRPr lang="en-US" sz="1800" b="0" i="0" dirty="0">
              <a:solidFill>
                <a:srgbClr val="273239"/>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A9A6819-0326-43D7-7ED0-DB61B57E5EFD}"/>
              </a:ext>
            </a:extLst>
          </p:cNvPr>
          <p:cNvPicPr>
            <a:picLocks noChangeAspect="1"/>
          </p:cNvPicPr>
          <p:nvPr/>
        </p:nvPicPr>
        <p:blipFill>
          <a:blip r:embed="rId2"/>
          <a:stretch>
            <a:fillRect/>
          </a:stretch>
        </p:blipFill>
        <p:spPr>
          <a:xfrm>
            <a:off x="4512888" y="2122151"/>
            <a:ext cx="2792152" cy="922624"/>
          </a:xfrm>
          <a:prstGeom prst="rect">
            <a:avLst/>
          </a:prstGeom>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a:effectLst>
            <a:glow>
              <a:schemeClr val="accent1"/>
            </a:glow>
            <a:outerShdw blurRad="63500" dist="152400" dir="12720000" algn="ctr" rotWithShape="0">
              <a:srgbClr val="000000">
                <a:alpha val="76000"/>
              </a:srgbClr>
            </a:outerShdw>
            <a:reflection blurRad="63500" stA="48000" endPos="65000" dist="50800" dir="5400000" sy="-100000" algn="bl" rotWithShape="0"/>
            <a:softEdge rad="152400"/>
          </a:effectLst>
        </p:spPr>
      </p:pic>
      <p:pic>
        <p:nvPicPr>
          <p:cNvPr id="7" name="Picture 6">
            <a:extLst>
              <a:ext uri="{FF2B5EF4-FFF2-40B4-BE49-F238E27FC236}">
                <a16:creationId xmlns:a16="http://schemas.microsoft.com/office/drawing/2014/main" id="{62FFFBFF-CBFA-ED20-C5DD-728B321A3D38}"/>
              </a:ext>
            </a:extLst>
          </p:cNvPr>
          <p:cNvPicPr>
            <a:picLocks noChangeAspect="1"/>
          </p:cNvPicPr>
          <p:nvPr/>
        </p:nvPicPr>
        <p:blipFill>
          <a:blip r:embed="rId3"/>
          <a:stretch>
            <a:fillRect/>
          </a:stretch>
        </p:blipFill>
        <p:spPr>
          <a:xfrm>
            <a:off x="4512889" y="4097611"/>
            <a:ext cx="2792152" cy="859123"/>
          </a:xfrm>
          <a:prstGeom prst="rect">
            <a:avLst/>
          </a:prstGeom>
          <a:effectLst>
            <a:outerShdw blurRad="292100" dist="50800" dir="11880000" algn="ctr" rotWithShape="0">
              <a:srgbClr val="000000">
                <a:alpha val="89000"/>
              </a:srgbClr>
            </a:outerShdw>
            <a:reflection blurRad="114300" stA="96000" endPos="58000" dist="127000" dir="5400000" sy="-100000" algn="bl" rotWithShape="0"/>
            <a:softEdge rad="127000"/>
          </a:effectLst>
        </p:spPr>
      </p:pic>
      <p:pic>
        <p:nvPicPr>
          <p:cNvPr id="9" name="Picture 8">
            <a:extLst>
              <a:ext uri="{FF2B5EF4-FFF2-40B4-BE49-F238E27FC236}">
                <a16:creationId xmlns:a16="http://schemas.microsoft.com/office/drawing/2014/main" id="{E75CA1B8-B9B6-7566-221C-B43AF63DC8B9}"/>
              </a:ext>
            </a:extLst>
          </p:cNvPr>
          <p:cNvPicPr>
            <a:picLocks noChangeAspect="1"/>
          </p:cNvPicPr>
          <p:nvPr/>
        </p:nvPicPr>
        <p:blipFill>
          <a:blip r:embed="rId4"/>
          <a:stretch>
            <a:fillRect/>
          </a:stretch>
        </p:blipFill>
        <p:spPr>
          <a:xfrm>
            <a:off x="4466562" y="5705545"/>
            <a:ext cx="2998529" cy="618447"/>
          </a:xfrm>
          <a:prstGeom prst="rect">
            <a:avLst/>
          </a:prstGeom>
          <a:effectLst>
            <a:glow>
              <a:schemeClr val="accent1">
                <a:alpha val="43000"/>
              </a:schemeClr>
            </a:glow>
            <a:outerShdw blurRad="266700" dist="228600" dir="10920000" sx="103000" sy="103000" algn="ctr" rotWithShape="0">
              <a:srgbClr val="000000">
                <a:alpha val="68000"/>
              </a:srgbClr>
            </a:outerShdw>
            <a:reflection blurRad="63500" stA="96000" endPos="63000" dist="114300" dir="5400000" sy="-100000" algn="bl" rotWithShape="0"/>
            <a:softEdge rad="63500"/>
          </a:effectLst>
        </p:spPr>
      </p:pic>
    </p:spTree>
    <p:extLst>
      <p:ext uri="{BB962C8B-B14F-4D97-AF65-F5344CB8AC3E}">
        <p14:creationId xmlns:p14="http://schemas.microsoft.com/office/powerpoint/2010/main" val="2427855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F0A2-5A98-0343-11CA-067860BBFFE0}"/>
              </a:ext>
            </a:extLst>
          </p:cNvPr>
          <p:cNvSpPr>
            <a:spLocks noGrp="1"/>
          </p:cNvSpPr>
          <p:nvPr>
            <p:ph type="title"/>
          </p:nvPr>
        </p:nvSpPr>
        <p:spPr>
          <a:xfrm>
            <a:off x="1219205" y="365133"/>
            <a:ext cx="9493249" cy="661027"/>
          </a:xfrm>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p:spPr>
        <p:txBody>
          <a:bodyPr>
            <a:normAutofit fontScale="90000"/>
          </a:bodyPr>
          <a:lstStyle/>
          <a:p>
            <a:pPr algn="ctr"/>
            <a:r>
              <a:rPr lang="en-US" dirty="0"/>
              <a:t>KNN is a Lazy Learner:</a:t>
            </a:r>
            <a:endParaRPr lang="en-IN" dirty="0"/>
          </a:p>
        </p:txBody>
      </p:sp>
      <p:sp>
        <p:nvSpPr>
          <p:cNvPr id="3" name="Content Placeholder 2">
            <a:extLst>
              <a:ext uri="{FF2B5EF4-FFF2-40B4-BE49-F238E27FC236}">
                <a16:creationId xmlns:a16="http://schemas.microsoft.com/office/drawing/2014/main" id="{C5116767-CA26-5C05-1928-4D73BFE9050D}"/>
              </a:ext>
            </a:extLst>
          </p:cNvPr>
          <p:cNvSpPr>
            <a:spLocks noGrp="1"/>
          </p:cNvSpPr>
          <p:nvPr>
            <p:ph idx="1"/>
          </p:nvPr>
        </p:nvSpPr>
        <p:spPr>
          <a:xfrm>
            <a:off x="894081" y="1148080"/>
            <a:ext cx="9818372" cy="5024127"/>
          </a:xfrm>
        </p:spPr>
        <p:txBody>
          <a:bodyPr>
            <a:normAutofit/>
          </a:bodyPr>
          <a:lstStyle/>
          <a:p>
            <a:r>
              <a:rPr lang="en-US" sz="1800" b="0" i="0" dirty="0">
                <a:solidFill>
                  <a:srgbClr val="292929"/>
                </a:solidFill>
                <a:effectLst/>
                <a:latin typeface="Times New Roman" panose="02020603050405020304" pitchFamily="18" charset="0"/>
                <a:cs typeface="Times New Roman" panose="02020603050405020304" pitchFamily="18" charset="0"/>
              </a:rPr>
              <a:t>KNN doesn’t get’s generalized on train data, instead it relies on test data .</a:t>
            </a:r>
          </a:p>
          <a:p>
            <a:r>
              <a:rPr lang="en-US" sz="2000" b="0" i="0" dirty="0">
                <a:solidFill>
                  <a:srgbClr val="292929"/>
                </a:solidFill>
                <a:effectLst/>
                <a:latin typeface="source-serif-pro"/>
              </a:rPr>
              <a:t>KNN doesn’t get’s generalized on train data, instead it relies on test data .</a:t>
            </a:r>
            <a:endParaRPr lang="en-US" sz="1800" dirty="0">
              <a:solidFill>
                <a:srgbClr val="292929"/>
              </a:solidFill>
              <a:latin typeface="Times New Roman" panose="02020603050405020304" pitchFamily="18" charset="0"/>
              <a:cs typeface="Times New Roman" panose="02020603050405020304" pitchFamily="18" charset="0"/>
            </a:endParaRPr>
          </a:p>
          <a:p>
            <a:r>
              <a:rPr lang="en-US" sz="2000" b="0" i="0" dirty="0">
                <a:solidFill>
                  <a:srgbClr val="292929"/>
                </a:solidFill>
                <a:effectLst/>
                <a:latin typeface="source-serif-pro"/>
              </a:rPr>
              <a:t>So, a lazy learner just stores the training data and waits for the test set. </a:t>
            </a:r>
            <a:endParaRPr lang="en-US" sz="1800" b="0" i="0" dirty="0">
              <a:solidFill>
                <a:srgbClr val="292929"/>
              </a:solidFill>
              <a:effectLst/>
              <a:latin typeface="Times New Roman" panose="02020603050405020304" pitchFamily="18" charset="0"/>
              <a:cs typeface="Times New Roman" panose="02020603050405020304" pitchFamily="18" charset="0"/>
            </a:endParaRPr>
          </a:p>
          <a:p>
            <a:r>
              <a:rPr lang="en-US" sz="2000" b="0" i="0" dirty="0">
                <a:solidFill>
                  <a:srgbClr val="292929"/>
                </a:solidFill>
                <a:effectLst/>
                <a:latin typeface="source-serif-pro"/>
              </a:rPr>
              <a:t>Such algorithms work less while training and more while classifying a given test dataset.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9567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6AD51EB-971C-4722-9A98-42EB5ABCA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5D4EC0-9AC9-9550-0790-AD76082CBD8C}"/>
              </a:ext>
            </a:extLst>
          </p:cNvPr>
          <p:cNvSpPr>
            <a:spLocks noGrp="1"/>
          </p:cNvSpPr>
          <p:nvPr>
            <p:ph type="title"/>
          </p:nvPr>
        </p:nvSpPr>
        <p:spPr>
          <a:xfrm>
            <a:off x="1603611" y="3930649"/>
            <a:ext cx="4026089" cy="2241551"/>
          </a:xfrm>
        </p:spPr>
        <p:txBody>
          <a:bodyPr anchor="ctr">
            <a:normAutofit/>
          </a:bodyPr>
          <a:lstStyle/>
          <a:p>
            <a:pPr>
              <a:lnSpc>
                <a:spcPct val="110000"/>
              </a:lnSpc>
            </a:pPr>
            <a:r>
              <a:rPr lang="en-US" sz="3100" b="1" i="0" dirty="0">
                <a:effectLst/>
                <a:latin typeface="source-serif-pro"/>
              </a:rPr>
              <a:t>DISTANCE CALCULATION — To find the distance of nearest neighbors</a:t>
            </a:r>
            <a:endParaRPr lang="en-IN" sz="3100" dirty="0"/>
          </a:p>
        </p:txBody>
      </p:sp>
      <p:pic>
        <p:nvPicPr>
          <p:cNvPr id="7" name="Picture 6">
            <a:extLst>
              <a:ext uri="{FF2B5EF4-FFF2-40B4-BE49-F238E27FC236}">
                <a16:creationId xmlns:a16="http://schemas.microsoft.com/office/drawing/2014/main" id="{71672A03-49E0-039B-D6BA-F6BC8A097136}"/>
              </a:ext>
            </a:extLst>
          </p:cNvPr>
          <p:cNvPicPr>
            <a:picLocks noChangeAspect="1"/>
          </p:cNvPicPr>
          <p:nvPr/>
        </p:nvPicPr>
        <p:blipFill>
          <a:blip r:embed="rId2"/>
          <a:stretch>
            <a:fillRect/>
          </a:stretch>
        </p:blipFill>
        <p:spPr>
          <a:xfrm>
            <a:off x="1219200" y="1487512"/>
            <a:ext cx="4706861" cy="1129645"/>
          </a:xfrm>
          <a:prstGeom prst="rect">
            <a:avLst/>
          </a:prstGeom>
          <a:effectLst>
            <a:glow>
              <a:schemeClr val="accent1">
                <a:alpha val="40000"/>
              </a:schemeClr>
            </a:glow>
            <a:outerShdw blurRad="190500" dist="177800" dir="10620000" sx="98000" sy="98000" algn="ctr" rotWithShape="0">
              <a:srgbClr val="000000">
                <a:alpha val="92000"/>
              </a:srgbClr>
            </a:outerShdw>
            <a:reflection blurRad="203200" stA="45000" endPos="54000" dist="50800" dir="5400000" sy="-100000" algn="bl" rotWithShape="0"/>
            <a:softEdge rad="101600"/>
          </a:effectLst>
        </p:spPr>
      </p:pic>
      <p:pic>
        <p:nvPicPr>
          <p:cNvPr id="5" name="Picture 4">
            <a:extLst>
              <a:ext uri="{FF2B5EF4-FFF2-40B4-BE49-F238E27FC236}">
                <a16:creationId xmlns:a16="http://schemas.microsoft.com/office/drawing/2014/main" id="{E9A2DE52-50D1-5E41-3644-07A4AB942EE3}"/>
              </a:ext>
            </a:extLst>
          </p:cNvPr>
          <p:cNvPicPr>
            <a:picLocks noChangeAspect="1"/>
          </p:cNvPicPr>
          <p:nvPr/>
        </p:nvPicPr>
        <p:blipFill>
          <a:blip r:embed="rId3"/>
          <a:stretch>
            <a:fillRect/>
          </a:stretch>
        </p:blipFill>
        <p:spPr>
          <a:xfrm>
            <a:off x="6441626" y="685800"/>
            <a:ext cx="4355490" cy="2733070"/>
          </a:xfrm>
          <a:prstGeom prst="rect">
            <a:avLst/>
          </a:prstGeom>
          <a:effectLst>
            <a:outerShdw blurRad="215900" dist="127000" dir="9180000" algn="ctr" rotWithShape="0">
              <a:srgbClr val="000000">
                <a:alpha val="92000"/>
              </a:srgbClr>
            </a:outerShdw>
            <a:reflection blurRad="152400" stA="85000" endPos="28000" dist="139700" dir="5400000" sy="-100000" algn="bl" rotWithShape="0"/>
            <a:softEdge rad="88900"/>
          </a:effectLst>
        </p:spPr>
      </p:pic>
      <p:sp>
        <p:nvSpPr>
          <p:cNvPr id="3" name="Content Placeholder 2">
            <a:extLst>
              <a:ext uri="{FF2B5EF4-FFF2-40B4-BE49-F238E27FC236}">
                <a16:creationId xmlns:a16="http://schemas.microsoft.com/office/drawing/2014/main" id="{40571F2C-46E3-B091-48C9-E710D17FFD22}"/>
              </a:ext>
            </a:extLst>
          </p:cNvPr>
          <p:cNvSpPr>
            <a:spLocks noGrp="1"/>
          </p:cNvSpPr>
          <p:nvPr>
            <p:ph idx="1"/>
          </p:nvPr>
        </p:nvSpPr>
        <p:spPr>
          <a:xfrm>
            <a:off x="6265941" y="4699272"/>
            <a:ext cx="4706860" cy="1873469"/>
          </a:xfrm>
        </p:spPr>
        <p:txBody>
          <a:bodyPr anchor="ctr">
            <a:normAutofit/>
          </a:bodyPr>
          <a:lstStyle/>
          <a:p>
            <a:r>
              <a:rPr lang="en-US" sz="2000" b="0" i="0" dirty="0">
                <a:effectLst/>
                <a:latin typeface="Times New Roman" panose="02020603050405020304" pitchFamily="18" charset="0"/>
                <a:cs typeface="Times New Roman" panose="02020603050405020304" pitchFamily="18" charset="0"/>
              </a:rPr>
              <a:t>There are many methods to find distance between the points , one such is </a:t>
            </a:r>
            <a:r>
              <a:rPr lang="en-US" sz="2000" b="1" i="0" dirty="0">
                <a:effectLst/>
                <a:latin typeface="Times New Roman" panose="02020603050405020304" pitchFamily="18" charset="0"/>
                <a:cs typeface="Times New Roman" panose="02020603050405020304" pitchFamily="18" charset="0"/>
              </a:rPr>
              <a:t>Euclidean Distance.</a:t>
            </a:r>
          </a:p>
          <a:p>
            <a:endParaRPr lang="en-US" b="1" dirty="0">
              <a:latin typeface="source-serif-pro"/>
              <a:cs typeface="Times New Roman" panose="02020603050405020304" pitchFamily="18" charset="0"/>
            </a:endParaRPr>
          </a:p>
          <a:p>
            <a:endParaRPr lang="en-US" b="1" i="0" dirty="0">
              <a:effectLst/>
              <a:latin typeface="source-serif-pro"/>
              <a:cs typeface="Times New Roman" panose="02020603050405020304" pitchFamily="18" charset="0"/>
            </a:endParaRPr>
          </a:p>
          <a:p>
            <a:endParaRPr lang="en-US" b="1" dirty="0">
              <a:latin typeface="source-serif-pro"/>
              <a:cs typeface="Times New Roman" panose="02020603050405020304" pitchFamily="18" charset="0"/>
            </a:endParaRPr>
          </a:p>
          <a:p>
            <a:endParaRPr lang="en-US" b="1" i="0" dirty="0">
              <a:effectLst/>
              <a:latin typeface="source-serif-pro"/>
              <a:cs typeface="Times New Roman" panose="02020603050405020304" pitchFamily="18" charset="0"/>
            </a:endParaRPr>
          </a:p>
          <a:p>
            <a:endParaRPr lang="en-IN" b="1" i="0" dirty="0">
              <a:effectLst/>
              <a:latin typeface="Times New Roman" panose="02020603050405020304" pitchFamily="18" charset="0"/>
              <a:cs typeface="Times New Roman" panose="02020603050405020304" pitchFamily="18" charset="0"/>
            </a:endParaRPr>
          </a:p>
          <a:p>
            <a:endParaRPr lang="en-US" b="0" i="0" dirty="0">
              <a:effectLst/>
              <a:latin typeface="source-serif-pro"/>
            </a:endParaRPr>
          </a:p>
        </p:txBody>
      </p:sp>
      <p:grpSp>
        <p:nvGrpSpPr>
          <p:cNvPr id="14" name="Group 13">
            <a:extLst>
              <a:ext uri="{FF2B5EF4-FFF2-40B4-BE49-F238E27FC236}">
                <a16:creationId xmlns:a16="http://schemas.microsoft.com/office/drawing/2014/main" id="{62DDEDFE-DA0E-4A73-8894-7BF19EB343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5" name="Group 14">
              <a:extLst>
                <a:ext uri="{FF2B5EF4-FFF2-40B4-BE49-F238E27FC236}">
                  <a16:creationId xmlns:a16="http://schemas.microsoft.com/office/drawing/2014/main" id="{D6D243BB-17C9-4E35-A6AB-BCBE2E1DAD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7" name="Straight Connector 16">
                <a:extLst>
                  <a:ext uri="{FF2B5EF4-FFF2-40B4-BE49-F238E27FC236}">
                    <a16:creationId xmlns:a16="http://schemas.microsoft.com/office/drawing/2014/main" id="{4D667C39-1E9A-4EBF-9AE0-A66827DE6D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BB0F062-CC3E-4632-907E-DADDD3052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15">
              <a:extLst>
                <a:ext uri="{FF2B5EF4-FFF2-40B4-BE49-F238E27FC236}">
                  <a16:creationId xmlns:a16="http://schemas.microsoft.com/office/drawing/2014/main" id="{0926B424-CBBD-44D8-9FE6-A5CD6739E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59412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AD51EB-971C-4722-9A98-42EB5ABCA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31C4C4-70F0-24E9-EC0E-D16F8F15A9EE}"/>
              </a:ext>
            </a:extLst>
          </p:cNvPr>
          <p:cNvSpPr>
            <a:spLocks noGrp="1"/>
          </p:cNvSpPr>
          <p:nvPr>
            <p:ph type="title"/>
          </p:nvPr>
        </p:nvSpPr>
        <p:spPr>
          <a:xfrm>
            <a:off x="843104" y="191815"/>
            <a:ext cx="4897296" cy="455448"/>
          </a:xfrm>
          <a:gradFill>
            <a:gsLst>
              <a:gs pos="0">
                <a:schemeClr val="accent2">
                  <a:lumMod val="0"/>
                  <a:lumOff val="100000"/>
                  <a:alpha val="80000"/>
                </a:schemeClr>
              </a:gs>
              <a:gs pos="26000">
                <a:schemeClr val="accent2">
                  <a:lumMod val="0"/>
                  <a:lumOff val="100000"/>
                </a:schemeClr>
              </a:gs>
              <a:gs pos="56000">
                <a:srgbClr val="F6BE98"/>
              </a:gs>
              <a:gs pos="82000">
                <a:schemeClr val="accent2">
                  <a:lumMod val="100000"/>
                </a:schemeClr>
              </a:gs>
            </a:gsLst>
            <a:path path="circle">
              <a:fillToRect l="50000" t="-80000" r="50000" b="180000"/>
            </a:path>
          </a:gradFill>
        </p:spPr>
        <p:txBody>
          <a:bodyPr>
            <a:noAutofit/>
          </a:bodyPr>
          <a:lstStyle/>
          <a:p>
            <a:pPr algn="ctr">
              <a:lnSpc>
                <a:spcPct val="110000"/>
              </a:lnSpc>
            </a:pPr>
            <a:r>
              <a:rPr lang="en-US" sz="2000" dirty="0" err="1"/>
              <a:t>sklearn.neigbors.KNeighborRegressor</a:t>
            </a:r>
            <a:endParaRPr lang="en-IN" sz="2000" dirty="0"/>
          </a:p>
        </p:txBody>
      </p:sp>
      <p:sp>
        <p:nvSpPr>
          <p:cNvPr id="3" name="Content Placeholder 2">
            <a:extLst>
              <a:ext uri="{FF2B5EF4-FFF2-40B4-BE49-F238E27FC236}">
                <a16:creationId xmlns:a16="http://schemas.microsoft.com/office/drawing/2014/main" id="{6C48A0C4-1883-BEF8-BEA0-3D05AEDFC1DE}"/>
              </a:ext>
            </a:extLst>
          </p:cNvPr>
          <p:cNvSpPr>
            <a:spLocks noGrp="1"/>
          </p:cNvSpPr>
          <p:nvPr>
            <p:ph idx="1"/>
          </p:nvPr>
        </p:nvSpPr>
        <p:spPr>
          <a:xfrm>
            <a:off x="174436" y="659514"/>
            <a:ext cx="5427578" cy="1747355"/>
          </a:xfrm>
        </p:spPr>
        <p:txBody>
          <a:bodyPr>
            <a:normAutofit/>
          </a:bodyPr>
          <a:lstStyle/>
          <a:p>
            <a:r>
              <a:rPr lang="en-IN" b="0" i="1" dirty="0">
                <a:effectLst/>
                <a:latin typeface="Times New Roman" panose="02020603050405020304" pitchFamily="18" charset="0"/>
                <a:cs typeface="Times New Roman" panose="02020603050405020304" pitchFamily="18" charset="0"/>
              </a:rPr>
              <a:t>class </a:t>
            </a:r>
            <a:r>
              <a:rPr lang="en-IN" b="0" i="0" dirty="0" err="1">
                <a:effectLst/>
                <a:latin typeface="Times New Roman" panose="02020603050405020304" pitchFamily="18" charset="0"/>
                <a:cs typeface="Times New Roman" panose="02020603050405020304" pitchFamily="18" charset="0"/>
              </a:rPr>
              <a:t>sklearn.neighbors.</a:t>
            </a:r>
            <a:r>
              <a:rPr lang="en-IN" b="1" i="0" dirty="0" err="1">
                <a:effectLst/>
                <a:latin typeface="Times New Roman" panose="02020603050405020304" pitchFamily="18" charset="0"/>
                <a:cs typeface="Times New Roman" panose="02020603050405020304" pitchFamily="18" charset="0"/>
              </a:rPr>
              <a:t>KNeighborsRegressor</a:t>
            </a:r>
            <a:r>
              <a:rPr lang="en-IN" b="0" i="0" dirty="0">
                <a:effectLst/>
                <a:latin typeface="Times New Roman" panose="02020603050405020304" pitchFamily="18" charset="0"/>
                <a:cs typeface="Times New Roman" panose="02020603050405020304" pitchFamily="18" charset="0"/>
              </a:rPr>
              <a:t>(</a:t>
            </a:r>
            <a:r>
              <a:rPr lang="en-IN" b="0" i="1" dirty="0" err="1">
                <a:effectLst/>
                <a:latin typeface="Times New Roman" panose="02020603050405020304" pitchFamily="18" charset="0"/>
                <a:cs typeface="Times New Roman" panose="02020603050405020304" pitchFamily="18" charset="0"/>
              </a:rPr>
              <a:t>n_neighbors</a:t>
            </a:r>
            <a:r>
              <a:rPr lang="en-IN" b="0" i="1" dirty="0">
                <a:effectLst/>
                <a:latin typeface="Times New Roman" panose="02020603050405020304" pitchFamily="18" charset="0"/>
                <a:cs typeface="Times New Roman" panose="02020603050405020304" pitchFamily="18" charset="0"/>
              </a:rPr>
              <a:t>=5</a:t>
            </a:r>
            <a:r>
              <a:rPr lang="en-IN" b="0" i="0" dirty="0">
                <a:effectLst/>
                <a:latin typeface="Times New Roman" panose="02020603050405020304" pitchFamily="18" charset="0"/>
                <a:cs typeface="Times New Roman" panose="02020603050405020304" pitchFamily="18" charset="0"/>
              </a:rPr>
              <a:t>, </a:t>
            </a:r>
            <a:r>
              <a:rPr lang="en-IN" b="0" i="1" dirty="0">
                <a:effectLst/>
                <a:latin typeface="Times New Roman" panose="02020603050405020304" pitchFamily="18" charset="0"/>
                <a:cs typeface="Times New Roman" panose="02020603050405020304" pitchFamily="18" charset="0"/>
              </a:rPr>
              <a:t>*</a:t>
            </a:r>
            <a:r>
              <a:rPr lang="en-IN" b="0" i="0" dirty="0">
                <a:effectLst/>
                <a:latin typeface="Times New Roman" panose="02020603050405020304" pitchFamily="18" charset="0"/>
                <a:cs typeface="Times New Roman" panose="02020603050405020304" pitchFamily="18" charset="0"/>
              </a:rPr>
              <a:t>, </a:t>
            </a:r>
            <a:r>
              <a:rPr lang="en-IN" b="0" i="1" dirty="0">
                <a:effectLst/>
                <a:latin typeface="Times New Roman" panose="02020603050405020304" pitchFamily="18" charset="0"/>
                <a:cs typeface="Times New Roman" panose="02020603050405020304" pitchFamily="18" charset="0"/>
              </a:rPr>
              <a:t>weights='uniform'</a:t>
            </a:r>
            <a:r>
              <a:rPr lang="en-IN" b="0" i="0" dirty="0">
                <a:effectLst/>
                <a:latin typeface="Times New Roman" panose="02020603050405020304" pitchFamily="18" charset="0"/>
                <a:cs typeface="Times New Roman" panose="02020603050405020304" pitchFamily="18" charset="0"/>
              </a:rPr>
              <a:t>, </a:t>
            </a:r>
            <a:r>
              <a:rPr lang="en-IN" b="0" i="1" dirty="0">
                <a:effectLst/>
                <a:latin typeface="Times New Roman" panose="02020603050405020304" pitchFamily="18" charset="0"/>
                <a:cs typeface="Times New Roman" panose="02020603050405020304" pitchFamily="18" charset="0"/>
              </a:rPr>
              <a:t>algorithm='auto'</a:t>
            </a:r>
            <a:r>
              <a:rPr lang="en-IN" b="0" i="0" dirty="0">
                <a:effectLst/>
                <a:latin typeface="Times New Roman" panose="02020603050405020304" pitchFamily="18" charset="0"/>
                <a:cs typeface="Times New Roman" panose="02020603050405020304" pitchFamily="18" charset="0"/>
              </a:rPr>
              <a:t>, </a:t>
            </a:r>
            <a:r>
              <a:rPr lang="en-IN" b="0" i="1" dirty="0" err="1">
                <a:effectLst/>
                <a:latin typeface="Times New Roman" panose="02020603050405020304" pitchFamily="18" charset="0"/>
                <a:cs typeface="Times New Roman" panose="02020603050405020304" pitchFamily="18" charset="0"/>
              </a:rPr>
              <a:t>leaf_size</a:t>
            </a:r>
            <a:r>
              <a:rPr lang="en-IN" b="0" i="1" dirty="0">
                <a:effectLst/>
                <a:latin typeface="Times New Roman" panose="02020603050405020304" pitchFamily="18" charset="0"/>
                <a:cs typeface="Times New Roman" panose="02020603050405020304" pitchFamily="18" charset="0"/>
              </a:rPr>
              <a:t>=30</a:t>
            </a:r>
            <a:r>
              <a:rPr lang="en-IN" b="0" i="0" dirty="0">
                <a:effectLst/>
                <a:latin typeface="Times New Roman" panose="02020603050405020304" pitchFamily="18" charset="0"/>
                <a:cs typeface="Times New Roman" panose="02020603050405020304" pitchFamily="18" charset="0"/>
              </a:rPr>
              <a:t>, </a:t>
            </a:r>
            <a:r>
              <a:rPr lang="en-IN" b="0" i="1" dirty="0">
                <a:effectLst/>
                <a:latin typeface="Times New Roman" panose="02020603050405020304" pitchFamily="18" charset="0"/>
                <a:cs typeface="Times New Roman" panose="02020603050405020304" pitchFamily="18" charset="0"/>
              </a:rPr>
              <a:t>p=2</a:t>
            </a:r>
            <a:r>
              <a:rPr lang="en-IN" b="0" i="0" dirty="0">
                <a:effectLst/>
                <a:latin typeface="Times New Roman" panose="02020603050405020304" pitchFamily="18" charset="0"/>
                <a:cs typeface="Times New Roman" panose="02020603050405020304" pitchFamily="18" charset="0"/>
              </a:rPr>
              <a:t>, </a:t>
            </a:r>
            <a:r>
              <a:rPr lang="en-IN" b="0" i="1" dirty="0">
                <a:effectLst/>
                <a:latin typeface="Times New Roman" panose="02020603050405020304" pitchFamily="18" charset="0"/>
                <a:cs typeface="Times New Roman" panose="02020603050405020304" pitchFamily="18" charset="0"/>
              </a:rPr>
              <a:t>metric='</a:t>
            </a:r>
            <a:r>
              <a:rPr lang="en-IN" b="0" i="1" dirty="0" err="1">
                <a:effectLst/>
                <a:latin typeface="Times New Roman" panose="02020603050405020304" pitchFamily="18" charset="0"/>
                <a:cs typeface="Times New Roman" panose="02020603050405020304" pitchFamily="18" charset="0"/>
              </a:rPr>
              <a:t>minkowski</a:t>
            </a:r>
            <a:r>
              <a:rPr lang="en-IN" b="0" i="1" dirty="0">
                <a:effectLst/>
                <a:latin typeface="Times New Roman" panose="02020603050405020304" pitchFamily="18" charset="0"/>
                <a:cs typeface="Times New Roman" panose="02020603050405020304" pitchFamily="18" charset="0"/>
              </a:rPr>
              <a:t>'</a:t>
            </a:r>
            <a:r>
              <a:rPr lang="en-IN" b="0" i="0" dirty="0">
                <a:effectLst/>
                <a:latin typeface="Times New Roman" panose="02020603050405020304" pitchFamily="18" charset="0"/>
                <a:cs typeface="Times New Roman" panose="02020603050405020304" pitchFamily="18" charset="0"/>
              </a:rPr>
              <a:t>, </a:t>
            </a:r>
            <a:r>
              <a:rPr lang="en-IN" b="0" i="1" dirty="0" err="1">
                <a:effectLst/>
                <a:latin typeface="Times New Roman" panose="02020603050405020304" pitchFamily="18" charset="0"/>
                <a:cs typeface="Times New Roman" panose="02020603050405020304" pitchFamily="18" charset="0"/>
              </a:rPr>
              <a:t>metric_params</a:t>
            </a:r>
            <a:r>
              <a:rPr lang="en-IN" b="0" i="1" dirty="0">
                <a:effectLst/>
                <a:latin typeface="Times New Roman" panose="02020603050405020304" pitchFamily="18" charset="0"/>
                <a:cs typeface="Times New Roman" panose="02020603050405020304" pitchFamily="18" charset="0"/>
              </a:rPr>
              <a:t>=None</a:t>
            </a:r>
            <a:r>
              <a:rPr lang="en-IN" b="0" i="0" dirty="0">
                <a:effectLst/>
                <a:latin typeface="Times New Roman" panose="02020603050405020304" pitchFamily="18" charset="0"/>
                <a:cs typeface="Times New Roman" panose="02020603050405020304" pitchFamily="18" charset="0"/>
              </a:rPr>
              <a:t>, </a:t>
            </a:r>
            <a:r>
              <a:rPr lang="en-IN" b="0" i="1" dirty="0" err="1">
                <a:effectLst/>
                <a:latin typeface="Times New Roman" panose="02020603050405020304" pitchFamily="18" charset="0"/>
                <a:cs typeface="Times New Roman" panose="02020603050405020304" pitchFamily="18" charset="0"/>
              </a:rPr>
              <a:t>n_jobs</a:t>
            </a:r>
            <a:r>
              <a:rPr lang="en-IN" b="0" i="1" dirty="0">
                <a:effectLst/>
                <a:latin typeface="Times New Roman" panose="02020603050405020304" pitchFamily="18" charset="0"/>
                <a:cs typeface="Times New Roman" panose="02020603050405020304" pitchFamily="18" charset="0"/>
              </a:rPr>
              <a:t>=None</a:t>
            </a:r>
            <a:r>
              <a:rPr lang="en-IN" b="0" i="0" dirty="0">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5A4D8FF-2B9B-929D-5B67-5D4406E64ED6}"/>
              </a:ext>
            </a:extLst>
          </p:cNvPr>
          <p:cNvPicPr>
            <a:picLocks noChangeAspect="1"/>
          </p:cNvPicPr>
          <p:nvPr/>
        </p:nvPicPr>
        <p:blipFill>
          <a:blip r:embed="rId2"/>
          <a:stretch>
            <a:fillRect/>
          </a:stretch>
        </p:blipFill>
        <p:spPr>
          <a:xfrm>
            <a:off x="6377910" y="92519"/>
            <a:ext cx="5692239" cy="6716508"/>
          </a:xfrm>
          <a:prstGeom prst="rect">
            <a:avLst/>
          </a:prstGeom>
        </p:spPr>
      </p:pic>
      <p:grpSp>
        <p:nvGrpSpPr>
          <p:cNvPr id="13" name="Group 12">
            <a:extLst>
              <a:ext uri="{FF2B5EF4-FFF2-40B4-BE49-F238E27FC236}">
                <a16:creationId xmlns:a16="http://schemas.microsoft.com/office/drawing/2014/main" id="{A067C78B-85E8-4F6D-8955-09EB55C842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4" name="Group 13">
              <a:extLst>
                <a:ext uri="{FF2B5EF4-FFF2-40B4-BE49-F238E27FC236}">
                  <a16:creationId xmlns:a16="http://schemas.microsoft.com/office/drawing/2014/main" id="{8BB1DE1F-BC13-4674-9A74-6777A4E762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6" name="Straight Connector 15">
                <a:extLst>
                  <a:ext uri="{FF2B5EF4-FFF2-40B4-BE49-F238E27FC236}">
                    <a16:creationId xmlns:a16="http://schemas.microsoft.com/office/drawing/2014/main" id="{917D1C5A-B237-41CC-AA7E-C10F94DB03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0D033FD-B77C-4E68-803F-CCEAABD96E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Oval 14">
              <a:extLst>
                <a:ext uri="{FF2B5EF4-FFF2-40B4-BE49-F238E27FC236}">
                  <a16:creationId xmlns:a16="http://schemas.microsoft.com/office/drawing/2014/main" id="{7FA2F8D1-81EE-405E-8A4A-04A30DCE4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ADF7D4C4-2FFB-01F3-6663-7AFEB62D74E7}"/>
              </a:ext>
            </a:extLst>
          </p:cNvPr>
          <p:cNvPicPr>
            <a:picLocks noChangeAspect="1"/>
          </p:cNvPicPr>
          <p:nvPr/>
        </p:nvPicPr>
        <p:blipFill>
          <a:blip r:embed="rId3"/>
          <a:stretch>
            <a:fillRect/>
          </a:stretch>
        </p:blipFill>
        <p:spPr>
          <a:xfrm>
            <a:off x="439097" y="2007677"/>
            <a:ext cx="5427579" cy="2842646"/>
          </a:xfrm>
          <a:prstGeom prst="rect">
            <a:avLst/>
          </a:prstGeom>
        </p:spPr>
      </p:pic>
      <p:pic>
        <p:nvPicPr>
          <p:cNvPr id="10" name="Picture 9">
            <a:extLst>
              <a:ext uri="{FF2B5EF4-FFF2-40B4-BE49-F238E27FC236}">
                <a16:creationId xmlns:a16="http://schemas.microsoft.com/office/drawing/2014/main" id="{D9BE33DA-25BE-96CC-AE55-0544D549AE04}"/>
              </a:ext>
            </a:extLst>
          </p:cNvPr>
          <p:cNvPicPr>
            <a:picLocks noChangeAspect="1"/>
          </p:cNvPicPr>
          <p:nvPr/>
        </p:nvPicPr>
        <p:blipFill>
          <a:blip r:embed="rId4"/>
          <a:stretch>
            <a:fillRect/>
          </a:stretch>
        </p:blipFill>
        <p:spPr>
          <a:xfrm>
            <a:off x="174436" y="5020044"/>
            <a:ext cx="5976453" cy="1604650"/>
          </a:xfrm>
          <a:prstGeom prst="rect">
            <a:avLst/>
          </a:prstGeom>
        </p:spPr>
      </p:pic>
    </p:spTree>
    <p:extLst>
      <p:ext uri="{BB962C8B-B14F-4D97-AF65-F5344CB8AC3E}">
        <p14:creationId xmlns:p14="http://schemas.microsoft.com/office/powerpoint/2010/main" val="2298930971"/>
      </p:ext>
    </p:extLst>
  </p:cSld>
  <p:clrMapOvr>
    <a:masterClrMapping/>
  </p:clrMapOvr>
</p:sld>
</file>

<file path=ppt/theme/theme1.xml><?xml version="1.0" encoding="utf-8"?>
<a:theme xmlns:a="http://schemas.openxmlformats.org/drawingml/2006/main" name="Streetscap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emplate>Circuit</Template>
  <TotalTime>691</TotalTime>
  <Words>1136</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Consolas</vt:lpstr>
      <vt:lpstr>Franklin Gothic Heavy</vt:lpstr>
      <vt:lpstr>Helvetica</vt:lpstr>
      <vt:lpstr>Nunito</vt:lpstr>
      <vt:lpstr>source-serif-pro</vt:lpstr>
      <vt:lpstr>Times New Roman</vt:lpstr>
      <vt:lpstr>var(--font-brand-secondary)</vt:lpstr>
      <vt:lpstr>StreetscapeVTI</vt:lpstr>
      <vt:lpstr>K-Nearest NEIGHBOR algorithm</vt:lpstr>
      <vt:lpstr>Introduction</vt:lpstr>
      <vt:lpstr>Nearest Neighbors Classification</vt:lpstr>
      <vt:lpstr>Sklearn.neighbors.KneighborsClassifier</vt:lpstr>
      <vt:lpstr>Choosing the Value of K</vt:lpstr>
      <vt:lpstr>Distance Metrics Used In KNN Algorithm</vt:lpstr>
      <vt:lpstr>KNN is a Lazy Learner:</vt:lpstr>
      <vt:lpstr>DISTANCE CALCULATION — To find the distance of nearest neighbors</vt:lpstr>
      <vt:lpstr>sklearn.neigbors.KNeighborRegressor</vt:lpstr>
      <vt:lpstr>Understanding Confusion Matrix </vt:lpstr>
      <vt:lpstr>Some Metrics we can derive from Confusion Matrix</vt:lpstr>
      <vt:lpstr>Advantages:</vt:lpstr>
      <vt:lpstr>Disadvantages:</vt:lpstr>
      <vt:lpstr>Application of KNN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K-Nearest NEIGHBOR algorithm</dc:title>
  <dc:creator>Aditya Shakya</dc:creator>
  <cp:lastModifiedBy>Aditya Shakya</cp:lastModifiedBy>
  <cp:revision>3</cp:revision>
  <dcterms:created xsi:type="dcterms:W3CDTF">2023-05-17T17:30:22Z</dcterms:created>
  <dcterms:modified xsi:type="dcterms:W3CDTF">2023-05-22T05:16:58Z</dcterms:modified>
</cp:coreProperties>
</file>