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7556500" cy="10693400"/>
  <p:notesSz cx="7556500" cy="10693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0" d="100"/>
          <a:sy n="40" d="100"/>
        </p:scale>
        <p:origin x="2236" y="4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6737" y="3314954"/>
            <a:ext cx="6423025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3475" y="5988304"/>
            <a:ext cx="5289550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7825" y="2459482"/>
            <a:ext cx="3287077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1597" y="2459482"/>
            <a:ext cx="3287077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825" y="427736"/>
            <a:ext cx="6800850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825" y="2459482"/>
            <a:ext cx="6800850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9210" y="9944862"/>
            <a:ext cx="2418080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825" y="9944862"/>
            <a:ext cx="173799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40680" y="9944862"/>
            <a:ext cx="173799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jp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jp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jp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8.png"/><Relationship Id="rId11" Type="http://schemas.openxmlformats.org/officeDocument/2006/relationships/image" Target="../media/image43.png"/><Relationship Id="rId5" Type="http://schemas.openxmlformats.org/officeDocument/2006/relationships/image" Target="../media/image37.png"/><Relationship Id="rId10" Type="http://schemas.openxmlformats.org/officeDocument/2006/relationships/image" Target="../media/image42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5.png"/><Relationship Id="rId18" Type="http://schemas.openxmlformats.org/officeDocument/2006/relationships/image" Target="../media/image60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12" Type="http://schemas.openxmlformats.org/officeDocument/2006/relationships/image" Target="../media/image54.png"/><Relationship Id="rId17" Type="http://schemas.openxmlformats.org/officeDocument/2006/relationships/image" Target="../media/image59.png"/><Relationship Id="rId2" Type="http://schemas.openxmlformats.org/officeDocument/2006/relationships/image" Target="../media/image44.png"/><Relationship Id="rId16" Type="http://schemas.openxmlformats.org/officeDocument/2006/relationships/image" Target="../media/image5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8.png"/><Relationship Id="rId11" Type="http://schemas.openxmlformats.org/officeDocument/2006/relationships/image" Target="../media/image53.png"/><Relationship Id="rId5" Type="http://schemas.openxmlformats.org/officeDocument/2006/relationships/image" Target="../media/image47.png"/><Relationship Id="rId15" Type="http://schemas.openxmlformats.org/officeDocument/2006/relationships/image" Target="../media/image57.png"/><Relationship Id="rId10" Type="http://schemas.openxmlformats.org/officeDocument/2006/relationships/image" Target="../media/image52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Relationship Id="rId14" Type="http://schemas.openxmlformats.org/officeDocument/2006/relationships/image" Target="../media/image5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848392" y="4816220"/>
          <a:ext cx="4358636" cy="10568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5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43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43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86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971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496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4163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1973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8605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444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3083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149036">
                <a:tc>
                  <a:txBody>
                    <a:bodyPr/>
                    <a:lstStyle/>
                    <a:p>
                      <a:pPr marR="36195" algn="r">
                        <a:lnSpc>
                          <a:spcPts val="765"/>
                        </a:lnSpc>
                      </a:pPr>
                      <a:r>
                        <a:rPr sz="700" b="1" spc="-10" dirty="0">
                          <a:latin typeface="Arial"/>
                          <a:cs typeface="Arial"/>
                        </a:rPr>
                        <a:t>age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5">
                      <a:solidFill>
                        <a:srgbClr val="BCBC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ts val="765"/>
                        </a:lnSpc>
                      </a:pPr>
                      <a:r>
                        <a:rPr sz="700" b="1" spc="-10" dirty="0">
                          <a:latin typeface="Arial"/>
                          <a:cs typeface="Arial"/>
                        </a:rPr>
                        <a:t>sex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5">
                      <a:solidFill>
                        <a:srgbClr val="BCBC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ts val="765"/>
                        </a:lnSpc>
                      </a:pPr>
                      <a:r>
                        <a:rPr sz="700" b="1" spc="-10" dirty="0">
                          <a:latin typeface="Arial"/>
                          <a:cs typeface="Arial"/>
                        </a:rPr>
                        <a:t>cp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5">
                      <a:solidFill>
                        <a:srgbClr val="BCBC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ts val="765"/>
                        </a:lnSpc>
                      </a:pPr>
                      <a:r>
                        <a:rPr sz="700" b="1" spc="-10" dirty="0">
                          <a:latin typeface="Arial"/>
                          <a:cs typeface="Arial"/>
                        </a:rPr>
                        <a:t>trestbps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5">
                      <a:solidFill>
                        <a:srgbClr val="BCBC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65"/>
                        </a:lnSpc>
                      </a:pPr>
                      <a:r>
                        <a:rPr sz="700" b="1" spc="-10" dirty="0">
                          <a:latin typeface="Arial"/>
                          <a:cs typeface="Arial"/>
                        </a:rPr>
                        <a:t>chol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5">
                      <a:solidFill>
                        <a:srgbClr val="BCBC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ts val="765"/>
                        </a:lnSpc>
                      </a:pPr>
                      <a:r>
                        <a:rPr sz="700" b="1" spc="-10" dirty="0">
                          <a:latin typeface="Arial"/>
                          <a:cs typeface="Arial"/>
                        </a:rPr>
                        <a:t>fbs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5">
                      <a:solidFill>
                        <a:srgbClr val="BCBC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ts val="765"/>
                        </a:lnSpc>
                      </a:pPr>
                      <a:r>
                        <a:rPr sz="700" b="1" spc="-10" dirty="0">
                          <a:latin typeface="Arial"/>
                          <a:cs typeface="Arial"/>
                        </a:rPr>
                        <a:t>restecg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5">
                      <a:solidFill>
                        <a:srgbClr val="BCBC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ts val="765"/>
                        </a:lnSpc>
                      </a:pPr>
                      <a:r>
                        <a:rPr sz="700" b="1" spc="-10" dirty="0">
                          <a:latin typeface="Arial"/>
                          <a:cs typeface="Arial"/>
                        </a:rPr>
                        <a:t>thalach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5">
                      <a:solidFill>
                        <a:srgbClr val="BCBC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ts val="765"/>
                        </a:lnSpc>
                      </a:pPr>
                      <a:r>
                        <a:rPr sz="700" b="1" spc="-10" dirty="0">
                          <a:latin typeface="Arial"/>
                          <a:cs typeface="Arial"/>
                        </a:rPr>
                        <a:t>exang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5">
                      <a:solidFill>
                        <a:srgbClr val="BCBC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ts val="765"/>
                        </a:lnSpc>
                      </a:pPr>
                      <a:r>
                        <a:rPr sz="700" b="1" spc="-10" dirty="0">
                          <a:latin typeface="Arial"/>
                          <a:cs typeface="Arial"/>
                        </a:rPr>
                        <a:t>oldpeak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5">
                      <a:solidFill>
                        <a:srgbClr val="BCBC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ts val="765"/>
                        </a:lnSpc>
                      </a:pPr>
                      <a:r>
                        <a:rPr sz="700" b="1" spc="-10" dirty="0">
                          <a:latin typeface="Arial"/>
                          <a:cs typeface="Arial"/>
                        </a:rPr>
                        <a:t>slope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5">
                      <a:solidFill>
                        <a:srgbClr val="BCBC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65"/>
                        </a:lnSpc>
                      </a:pPr>
                      <a:r>
                        <a:rPr sz="700" b="1" spc="-10" dirty="0">
                          <a:latin typeface="Arial"/>
                          <a:cs typeface="Arial"/>
                        </a:rPr>
                        <a:t>ca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5">
                      <a:solidFill>
                        <a:srgbClr val="BCBC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ts val="765"/>
                        </a:lnSpc>
                      </a:pPr>
                      <a:r>
                        <a:rPr sz="700" b="1" spc="-10" dirty="0">
                          <a:latin typeface="Arial"/>
                          <a:cs typeface="Arial"/>
                        </a:rPr>
                        <a:t>thal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5">
                      <a:solidFill>
                        <a:srgbClr val="BCBC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4290" algn="r">
                        <a:lnSpc>
                          <a:spcPts val="765"/>
                        </a:lnSpc>
                      </a:pPr>
                      <a:r>
                        <a:rPr sz="700" b="1" spc="-10" dirty="0">
                          <a:latin typeface="Arial"/>
                          <a:cs typeface="Arial"/>
                        </a:rPr>
                        <a:t>target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5">
                      <a:solidFill>
                        <a:srgbClr val="BCBCB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3950">
                <a:tc>
                  <a:txBody>
                    <a:bodyPr/>
                    <a:lstStyle/>
                    <a:p>
                      <a:pPr marR="36195" algn="r">
                        <a:lnSpc>
                          <a:spcPct val="100000"/>
                        </a:lnSpc>
                        <a:spcBef>
                          <a:spcPts val="305"/>
                        </a:spcBef>
                        <a:tabLst>
                          <a:tab pos="189865" algn="l"/>
                        </a:tabLst>
                      </a:pPr>
                      <a:r>
                        <a:rPr sz="700" b="1" spc="-5" dirty="0">
                          <a:latin typeface="Arial"/>
                          <a:cs typeface="Arial"/>
                        </a:rPr>
                        <a:t>0	</a:t>
                      </a:r>
                      <a:r>
                        <a:rPr sz="700" spc="-10" dirty="0">
                          <a:latin typeface="Arial MT"/>
                          <a:cs typeface="Arial MT"/>
                        </a:rPr>
                        <a:t>52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8735" marB="0">
                    <a:lnT w="9525">
                      <a:solidFill>
                        <a:srgbClr val="BCBCBC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700" dirty="0">
                          <a:latin typeface="Arial MT"/>
                          <a:cs typeface="Arial MT"/>
                        </a:rPr>
                        <a:t>1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8735" marB="0">
                    <a:lnT w="9525">
                      <a:solidFill>
                        <a:srgbClr val="BCBCBC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700" dirty="0">
                          <a:latin typeface="Arial MT"/>
                          <a:cs typeface="Arial MT"/>
                        </a:rPr>
                        <a:t>0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8735" marB="0">
                    <a:lnT w="9525">
                      <a:solidFill>
                        <a:srgbClr val="BCBCBC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700" spc="-10" dirty="0">
                          <a:latin typeface="Arial MT"/>
                          <a:cs typeface="Arial MT"/>
                        </a:rPr>
                        <a:t>125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8735" marB="0">
                    <a:lnT w="9525">
                      <a:solidFill>
                        <a:srgbClr val="BCBCBC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365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700" spc="-10" dirty="0">
                          <a:latin typeface="Arial MT"/>
                          <a:cs typeface="Arial MT"/>
                        </a:rPr>
                        <a:t>212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8735" marB="0">
                    <a:lnT w="9525">
                      <a:solidFill>
                        <a:srgbClr val="BCBCBC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700" dirty="0">
                          <a:latin typeface="Arial MT"/>
                          <a:cs typeface="Arial MT"/>
                        </a:rPr>
                        <a:t>0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8735" marB="0">
                    <a:lnT w="9525">
                      <a:solidFill>
                        <a:srgbClr val="BCBCBC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700" dirty="0">
                          <a:latin typeface="Arial MT"/>
                          <a:cs typeface="Arial MT"/>
                        </a:rPr>
                        <a:t>1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8735" marB="0">
                    <a:lnT w="9525">
                      <a:solidFill>
                        <a:srgbClr val="BCBCBC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700" spc="-10" dirty="0">
                          <a:latin typeface="Arial MT"/>
                          <a:cs typeface="Arial MT"/>
                        </a:rPr>
                        <a:t>168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8735" marB="0">
                    <a:lnT w="9525">
                      <a:solidFill>
                        <a:srgbClr val="BCBCBC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700" dirty="0">
                          <a:latin typeface="Arial MT"/>
                          <a:cs typeface="Arial MT"/>
                        </a:rPr>
                        <a:t>0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8735" marB="0">
                    <a:lnT w="9525">
                      <a:solidFill>
                        <a:srgbClr val="BCBCBC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700" spc="-10" dirty="0">
                          <a:latin typeface="Arial MT"/>
                          <a:cs typeface="Arial MT"/>
                        </a:rPr>
                        <a:t>1.0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8735" marB="0">
                    <a:lnT w="9525">
                      <a:solidFill>
                        <a:srgbClr val="BCBCBC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700" dirty="0">
                          <a:latin typeface="Arial MT"/>
                          <a:cs typeface="Arial MT"/>
                        </a:rPr>
                        <a:t>2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8735" marB="0">
                    <a:lnT w="9525">
                      <a:solidFill>
                        <a:srgbClr val="BCBCBC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48260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700" dirty="0">
                          <a:latin typeface="Arial MT"/>
                          <a:cs typeface="Arial MT"/>
                        </a:rPr>
                        <a:t>2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8735" marB="0">
                    <a:lnT w="9525">
                      <a:solidFill>
                        <a:srgbClr val="BCBCBC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700" dirty="0">
                          <a:latin typeface="Arial MT"/>
                          <a:cs typeface="Arial MT"/>
                        </a:rPr>
                        <a:t>3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8735" marB="0">
                    <a:lnT w="9525">
                      <a:solidFill>
                        <a:srgbClr val="BCBCBC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34290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700" dirty="0">
                          <a:latin typeface="Arial MT"/>
                          <a:cs typeface="Arial MT"/>
                        </a:rPr>
                        <a:t>0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8735" marB="0">
                    <a:lnT w="9525">
                      <a:solidFill>
                        <a:srgbClr val="BCBCBC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290">
                <a:tc>
                  <a:txBody>
                    <a:bodyPr/>
                    <a:lstStyle/>
                    <a:p>
                      <a:pPr marR="36195" algn="r">
                        <a:lnSpc>
                          <a:spcPct val="100000"/>
                        </a:lnSpc>
                        <a:spcBef>
                          <a:spcPts val="280"/>
                        </a:spcBef>
                        <a:tabLst>
                          <a:tab pos="189865" algn="l"/>
                        </a:tabLst>
                      </a:pPr>
                      <a:r>
                        <a:rPr sz="700" b="1" spc="-5" dirty="0">
                          <a:latin typeface="Arial"/>
                          <a:cs typeface="Arial"/>
                        </a:rPr>
                        <a:t>1	</a:t>
                      </a:r>
                      <a:r>
                        <a:rPr sz="700" spc="-10" dirty="0">
                          <a:latin typeface="Arial MT"/>
                          <a:cs typeface="Arial MT"/>
                        </a:rPr>
                        <a:t>53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5560" marB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700" dirty="0">
                          <a:latin typeface="Arial MT"/>
                          <a:cs typeface="Arial MT"/>
                        </a:rPr>
                        <a:t>1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5560" marB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700" dirty="0">
                          <a:latin typeface="Arial MT"/>
                          <a:cs typeface="Arial MT"/>
                        </a:rPr>
                        <a:t>0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5560" marB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700" spc="-10" dirty="0">
                          <a:latin typeface="Arial MT"/>
                          <a:cs typeface="Arial MT"/>
                        </a:rPr>
                        <a:t>140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5560" marB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33655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700" spc="-10" dirty="0">
                          <a:latin typeface="Arial MT"/>
                          <a:cs typeface="Arial MT"/>
                        </a:rPr>
                        <a:t>203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5560" marB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700" dirty="0">
                          <a:latin typeface="Arial MT"/>
                          <a:cs typeface="Arial MT"/>
                        </a:rPr>
                        <a:t>1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5560" marB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700" dirty="0">
                          <a:latin typeface="Arial MT"/>
                          <a:cs typeface="Arial MT"/>
                        </a:rPr>
                        <a:t>0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5560" marB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700" spc="-10" dirty="0">
                          <a:latin typeface="Arial MT"/>
                          <a:cs typeface="Arial MT"/>
                        </a:rPr>
                        <a:t>155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5560" marB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700" dirty="0">
                          <a:latin typeface="Arial MT"/>
                          <a:cs typeface="Arial MT"/>
                        </a:rPr>
                        <a:t>1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5560" marB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700" spc="-10" dirty="0">
                          <a:latin typeface="Arial MT"/>
                          <a:cs typeface="Arial MT"/>
                        </a:rPr>
                        <a:t>3.1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5560" marB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700" dirty="0">
                          <a:latin typeface="Arial MT"/>
                          <a:cs typeface="Arial MT"/>
                        </a:rPr>
                        <a:t>0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5560" marB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4826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700" dirty="0">
                          <a:latin typeface="Arial MT"/>
                          <a:cs typeface="Arial MT"/>
                        </a:rPr>
                        <a:t>0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5560" marB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700" dirty="0">
                          <a:latin typeface="Arial MT"/>
                          <a:cs typeface="Arial MT"/>
                        </a:rPr>
                        <a:t>3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5560" marB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R="34290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700" dirty="0">
                          <a:latin typeface="Arial MT"/>
                          <a:cs typeface="Arial MT"/>
                        </a:rPr>
                        <a:t>0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5560" marB="0">
                    <a:solidFill>
                      <a:srgbClr val="F4F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290">
                <a:tc>
                  <a:txBody>
                    <a:bodyPr/>
                    <a:lstStyle/>
                    <a:p>
                      <a:pPr marR="36195" algn="r">
                        <a:lnSpc>
                          <a:spcPct val="100000"/>
                        </a:lnSpc>
                        <a:spcBef>
                          <a:spcPts val="280"/>
                        </a:spcBef>
                        <a:tabLst>
                          <a:tab pos="189865" algn="l"/>
                        </a:tabLst>
                      </a:pPr>
                      <a:r>
                        <a:rPr sz="700" b="1" spc="-5" dirty="0">
                          <a:latin typeface="Arial"/>
                          <a:cs typeface="Arial"/>
                        </a:rPr>
                        <a:t>2	</a:t>
                      </a:r>
                      <a:r>
                        <a:rPr sz="700" spc="-10" dirty="0">
                          <a:latin typeface="Arial MT"/>
                          <a:cs typeface="Arial MT"/>
                        </a:rPr>
                        <a:t>70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5560" marB="0"/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700" dirty="0">
                          <a:latin typeface="Arial MT"/>
                          <a:cs typeface="Arial MT"/>
                        </a:rPr>
                        <a:t>1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5560" marB="0"/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700" dirty="0">
                          <a:latin typeface="Arial MT"/>
                          <a:cs typeface="Arial MT"/>
                        </a:rPr>
                        <a:t>0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5560" marB="0"/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700" spc="-10" dirty="0">
                          <a:latin typeface="Arial MT"/>
                          <a:cs typeface="Arial MT"/>
                        </a:rPr>
                        <a:t>145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5560" marB="0"/>
                </a:tc>
                <a:tc>
                  <a:txBody>
                    <a:bodyPr/>
                    <a:lstStyle/>
                    <a:p>
                      <a:pPr marL="33655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700" spc="-10" dirty="0">
                          <a:latin typeface="Arial MT"/>
                          <a:cs typeface="Arial MT"/>
                        </a:rPr>
                        <a:t>174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5560" marB="0"/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700" dirty="0">
                          <a:latin typeface="Arial MT"/>
                          <a:cs typeface="Arial MT"/>
                        </a:rPr>
                        <a:t>0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5560" marB="0"/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700" dirty="0">
                          <a:latin typeface="Arial MT"/>
                          <a:cs typeface="Arial MT"/>
                        </a:rPr>
                        <a:t>1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5560" marB="0"/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700" spc="-10" dirty="0">
                          <a:latin typeface="Arial MT"/>
                          <a:cs typeface="Arial MT"/>
                        </a:rPr>
                        <a:t>125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5560" marB="0"/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700" dirty="0">
                          <a:latin typeface="Arial MT"/>
                          <a:cs typeface="Arial MT"/>
                        </a:rPr>
                        <a:t>1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5560" marB="0"/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700" spc="-10" dirty="0">
                          <a:latin typeface="Arial MT"/>
                          <a:cs typeface="Arial MT"/>
                        </a:rPr>
                        <a:t>2.6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5560" marB="0"/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700" dirty="0">
                          <a:latin typeface="Arial MT"/>
                          <a:cs typeface="Arial MT"/>
                        </a:rPr>
                        <a:t>0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5560" marB="0"/>
                </a:tc>
                <a:tc>
                  <a:txBody>
                    <a:bodyPr/>
                    <a:lstStyle/>
                    <a:p>
                      <a:pPr marL="4826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700" dirty="0">
                          <a:latin typeface="Arial MT"/>
                          <a:cs typeface="Arial MT"/>
                        </a:rPr>
                        <a:t>0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5560" marB="0"/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700" dirty="0">
                          <a:latin typeface="Arial MT"/>
                          <a:cs typeface="Arial MT"/>
                        </a:rPr>
                        <a:t>3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5560" marB="0"/>
                </a:tc>
                <a:tc>
                  <a:txBody>
                    <a:bodyPr/>
                    <a:lstStyle/>
                    <a:p>
                      <a:pPr marR="34290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700" dirty="0">
                          <a:latin typeface="Arial MT"/>
                          <a:cs typeface="Arial MT"/>
                        </a:rPr>
                        <a:t>0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556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290">
                <a:tc>
                  <a:txBody>
                    <a:bodyPr/>
                    <a:lstStyle/>
                    <a:p>
                      <a:pPr marR="36195" algn="r">
                        <a:lnSpc>
                          <a:spcPct val="100000"/>
                        </a:lnSpc>
                        <a:spcBef>
                          <a:spcPts val="280"/>
                        </a:spcBef>
                        <a:tabLst>
                          <a:tab pos="189865" algn="l"/>
                        </a:tabLst>
                      </a:pPr>
                      <a:r>
                        <a:rPr sz="700" b="1" spc="-5" dirty="0">
                          <a:latin typeface="Arial"/>
                          <a:cs typeface="Arial"/>
                        </a:rPr>
                        <a:t>3	</a:t>
                      </a:r>
                      <a:r>
                        <a:rPr sz="700" spc="-10" dirty="0">
                          <a:latin typeface="Arial MT"/>
                          <a:cs typeface="Arial MT"/>
                        </a:rPr>
                        <a:t>61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5560" marB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700" dirty="0">
                          <a:latin typeface="Arial MT"/>
                          <a:cs typeface="Arial MT"/>
                        </a:rPr>
                        <a:t>1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5560" marB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700" dirty="0">
                          <a:latin typeface="Arial MT"/>
                          <a:cs typeface="Arial MT"/>
                        </a:rPr>
                        <a:t>0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5560" marB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700" spc="-10" dirty="0">
                          <a:latin typeface="Arial MT"/>
                          <a:cs typeface="Arial MT"/>
                        </a:rPr>
                        <a:t>148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5560" marB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33655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700" spc="-10" dirty="0">
                          <a:latin typeface="Arial MT"/>
                          <a:cs typeface="Arial MT"/>
                        </a:rPr>
                        <a:t>203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5560" marB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700" dirty="0">
                          <a:latin typeface="Arial MT"/>
                          <a:cs typeface="Arial MT"/>
                        </a:rPr>
                        <a:t>0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5560" marB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700" dirty="0">
                          <a:latin typeface="Arial MT"/>
                          <a:cs typeface="Arial MT"/>
                        </a:rPr>
                        <a:t>1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5560" marB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700" spc="-10" dirty="0">
                          <a:latin typeface="Arial MT"/>
                          <a:cs typeface="Arial MT"/>
                        </a:rPr>
                        <a:t>161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5560" marB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700" dirty="0">
                          <a:latin typeface="Arial MT"/>
                          <a:cs typeface="Arial MT"/>
                        </a:rPr>
                        <a:t>0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5560" marB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700" spc="-10" dirty="0">
                          <a:latin typeface="Arial MT"/>
                          <a:cs typeface="Arial MT"/>
                        </a:rPr>
                        <a:t>0.0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5560" marB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700" dirty="0">
                          <a:latin typeface="Arial MT"/>
                          <a:cs typeface="Arial MT"/>
                        </a:rPr>
                        <a:t>2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5560" marB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4826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700" dirty="0">
                          <a:latin typeface="Arial MT"/>
                          <a:cs typeface="Arial MT"/>
                        </a:rPr>
                        <a:t>1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5560" marB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700" dirty="0">
                          <a:latin typeface="Arial MT"/>
                          <a:cs typeface="Arial MT"/>
                        </a:rPr>
                        <a:t>3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5560" marB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R="34290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700" dirty="0">
                          <a:latin typeface="Arial MT"/>
                          <a:cs typeface="Arial MT"/>
                        </a:rPr>
                        <a:t>0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5560" marB="0">
                    <a:solidFill>
                      <a:srgbClr val="F4F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3032">
                <a:tc>
                  <a:txBody>
                    <a:bodyPr/>
                    <a:lstStyle/>
                    <a:p>
                      <a:pPr marR="36195" algn="r">
                        <a:lnSpc>
                          <a:spcPts val="745"/>
                        </a:lnSpc>
                        <a:spcBef>
                          <a:spcPts val="280"/>
                        </a:spcBef>
                        <a:tabLst>
                          <a:tab pos="189865" algn="l"/>
                        </a:tabLst>
                      </a:pPr>
                      <a:r>
                        <a:rPr sz="700" b="1" spc="-5" dirty="0">
                          <a:latin typeface="Arial"/>
                          <a:cs typeface="Arial"/>
                        </a:rPr>
                        <a:t>4	</a:t>
                      </a:r>
                      <a:r>
                        <a:rPr sz="700" spc="-10" dirty="0">
                          <a:latin typeface="Arial MT"/>
                          <a:cs typeface="Arial MT"/>
                        </a:rPr>
                        <a:t>62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5560" marB="0"/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ts val="745"/>
                        </a:lnSpc>
                        <a:spcBef>
                          <a:spcPts val="280"/>
                        </a:spcBef>
                      </a:pPr>
                      <a:r>
                        <a:rPr sz="700" dirty="0">
                          <a:latin typeface="Arial MT"/>
                          <a:cs typeface="Arial MT"/>
                        </a:rPr>
                        <a:t>0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5560" marB="0"/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ts val="745"/>
                        </a:lnSpc>
                        <a:spcBef>
                          <a:spcPts val="280"/>
                        </a:spcBef>
                      </a:pPr>
                      <a:r>
                        <a:rPr sz="700" dirty="0">
                          <a:latin typeface="Arial MT"/>
                          <a:cs typeface="Arial MT"/>
                        </a:rPr>
                        <a:t>0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5560" marB="0"/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ts val="745"/>
                        </a:lnSpc>
                        <a:spcBef>
                          <a:spcPts val="280"/>
                        </a:spcBef>
                      </a:pPr>
                      <a:r>
                        <a:rPr sz="700" spc="-10" dirty="0">
                          <a:latin typeface="Arial MT"/>
                          <a:cs typeface="Arial MT"/>
                        </a:rPr>
                        <a:t>138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5560" marB="0"/>
                </a:tc>
                <a:tc>
                  <a:txBody>
                    <a:bodyPr/>
                    <a:lstStyle/>
                    <a:p>
                      <a:pPr marL="33655" algn="ctr">
                        <a:lnSpc>
                          <a:spcPts val="745"/>
                        </a:lnSpc>
                        <a:spcBef>
                          <a:spcPts val="280"/>
                        </a:spcBef>
                      </a:pPr>
                      <a:r>
                        <a:rPr sz="700" spc="-10" dirty="0">
                          <a:latin typeface="Arial MT"/>
                          <a:cs typeface="Arial MT"/>
                        </a:rPr>
                        <a:t>294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5560" marB="0"/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ts val="745"/>
                        </a:lnSpc>
                        <a:spcBef>
                          <a:spcPts val="280"/>
                        </a:spcBef>
                      </a:pPr>
                      <a:r>
                        <a:rPr sz="700" dirty="0">
                          <a:latin typeface="Arial MT"/>
                          <a:cs typeface="Arial MT"/>
                        </a:rPr>
                        <a:t>1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5560" marB="0"/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ts val="745"/>
                        </a:lnSpc>
                        <a:spcBef>
                          <a:spcPts val="280"/>
                        </a:spcBef>
                      </a:pPr>
                      <a:r>
                        <a:rPr sz="700" dirty="0">
                          <a:latin typeface="Arial MT"/>
                          <a:cs typeface="Arial MT"/>
                        </a:rPr>
                        <a:t>1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5560" marB="0"/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ts val="745"/>
                        </a:lnSpc>
                        <a:spcBef>
                          <a:spcPts val="280"/>
                        </a:spcBef>
                      </a:pPr>
                      <a:r>
                        <a:rPr sz="700" spc="-10" dirty="0">
                          <a:latin typeface="Arial MT"/>
                          <a:cs typeface="Arial MT"/>
                        </a:rPr>
                        <a:t>106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5560" marB="0"/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ts val="745"/>
                        </a:lnSpc>
                        <a:spcBef>
                          <a:spcPts val="280"/>
                        </a:spcBef>
                      </a:pPr>
                      <a:r>
                        <a:rPr sz="700" dirty="0">
                          <a:latin typeface="Arial MT"/>
                          <a:cs typeface="Arial MT"/>
                        </a:rPr>
                        <a:t>0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5560" marB="0"/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ts val="745"/>
                        </a:lnSpc>
                        <a:spcBef>
                          <a:spcPts val="280"/>
                        </a:spcBef>
                      </a:pPr>
                      <a:r>
                        <a:rPr sz="700" spc="-10" dirty="0">
                          <a:latin typeface="Arial MT"/>
                          <a:cs typeface="Arial MT"/>
                        </a:rPr>
                        <a:t>1.9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5560" marB="0"/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ts val="745"/>
                        </a:lnSpc>
                        <a:spcBef>
                          <a:spcPts val="280"/>
                        </a:spcBef>
                      </a:pPr>
                      <a:r>
                        <a:rPr sz="700" dirty="0">
                          <a:latin typeface="Arial MT"/>
                          <a:cs typeface="Arial MT"/>
                        </a:rPr>
                        <a:t>1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5560" marB="0"/>
                </a:tc>
                <a:tc>
                  <a:txBody>
                    <a:bodyPr/>
                    <a:lstStyle/>
                    <a:p>
                      <a:pPr marL="48260" algn="ctr">
                        <a:lnSpc>
                          <a:spcPts val="745"/>
                        </a:lnSpc>
                        <a:spcBef>
                          <a:spcPts val="280"/>
                        </a:spcBef>
                      </a:pPr>
                      <a:r>
                        <a:rPr sz="700" dirty="0">
                          <a:latin typeface="Arial MT"/>
                          <a:cs typeface="Arial MT"/>
                        </a:rPr>
                        <a:t>3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5560" marB="0"/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ts val="745"/>
                        </a:lnSpc>
                        <a:spcBef>
                          <a:spcPts val="280"/>
                        </a:spcBef>
                      </a:pPr>
                      <a:r>
                        <a:rPr sz="700" dirty="0">
                          <a:latin typeface="Arial MT"/>
                          <a:cs typeface="Arial MT"/>
                        </a:rPr>
                        <a:t>2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5560" marB="0"/>
                </a:tc>
                <a:tc>
                  <a:txBody>
                    <a:bodyPr/>
                    <a:lstStyle/>
                    <a:p>
                      <a:pPr marR="34290" algn="r">
                        <a:lnSpc>
                          <a:spcPts val="745"/>
                        </a:lnSpc>
                        <a:spcBef>
                          <a:spcPts val="280"/>
                        </a:spcBef>
                      </a:pPr>
                      <a:r>
                        <a:rPr sz="700" dirty="0">
                          <a:latin typeface="Arial MT"/>
                          <a:cs typeface="Arial MT"/>
                        </a:rPr>
                        <a:t>0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556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844733" y="1561982"/>
          <a:ext cx="6404606" cy="248872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32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93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43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43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86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1971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9496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4163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1973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8605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444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302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899919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204928"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750" spc="75" dirty="0">
                          <a:solidFill>
                            <a:srgbClr val="202020"/>
                          </a:solidFill>
                          <a:latin typeface="Lucida Sans Unicode"/>
                          <a:cs typeface="Lucida Sans Unicode"/>
                        </a:rPr>
                        <a:t>df</a:t>
                      </a:r>
                      <a:endParaRPr sz="750">
                        <a:latin typeface="Lucida Sans Unicode"/>
                        <a:cs typeface="Lucida Sans Unicode"/>
                      </a:endParaRPr>
                    </a:p>
                  </a:txBody>
                  <a:tcPr marL="0" marR="0" marT="40005" marB="0">
                    <a:lnT w="9525">
                      <a:solidFill>
                        <a:srgbClr val="DFDFDF"/>
                      </a:solidFill>
                      <a:prstDash val="solid"/>
                    </a:lnT>
                    <a:lnB w="9525">
                      <a:solidFill>
                        <a:srgbClr val="DFDFDF"/>
                      </a:solidFill>
                      <a:prstDash val="solid"/>
                    </a:lnB>
                    <a:solidFill>
                      <a:srgbClr val="F4F4F4"/>
                    </a:solidFill>
                  </a:tcPr>
                </a:tc>
                <a:tc gridSpan="1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DFDFDF"/>
                      </a:solidFill>
                      <a:prstDash val="solid"/>
                    </a:lnT>
                    <a:lnB w="9525">
                      <a:solidFill>
                        <a:srgbClr val="DFDFDF"/>
                      </a:solidFill>
                      <a:prstDash val="solid"/>
                    </a:lnB>
                    <a:solidFill>
                      <a:srgbClr val="F4F4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20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DFDFDF"/>
                      </a:solidFill>
                      <a:prstDash val="solid"/>
                    </a:lnT>
                    <a:lnB w="9525">
                      <a:solidFill>
                        <a:srgbClr val="BCBC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700" b="1" spc="-10" dirty="0">
                          <a:latin typeface="Arial"/>
                          <a:cs typeface="Arial"/>
                        </a:rPr>
                        <a:t>age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75565" marB="0">
                    <a:lnT w="9525">
                      <a:solidFill>
                        <a:srgbClr val="DFDFDF"/>
                      </a:solidFill>
                      <a:prstDash val="solid"/>
                    </a:lnT>
                    <a:lnB w="9525">
                      <a:solidFill>
                        <a:srgbClr val="BCBC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700" b="1" spc="-10" dirty="0">
                          <a:latin typeface="Arial"/>
                          <a:cs typeface="Arial"/>
                        </a:rPr>
                        <a:t>sex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75565" marB="0">
                    <a:lnT w="9525">
                      <a:solidFill>
                        <a:srgbClr val="DFDFDF"/>
                      </a:solidFill>
                      <a:prstDash val="solid"/>
                    </a:lnT>
                    <a:lnB w="9525">
                      <a:solidFill>
                        <a:srgbClr val="BCBC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700" b="1" spc="-10" dirty="0">
                          <a:latin typeface="Arial"/>
                          <a:cs typeface="Arial"/>
                        </a:rPr>
                        <a:t>cp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75565" marB="0">
                    <a:lnT w="9525">
                      <a:solidFill>
                        <a:srgbClr val="DFDFDF"/>
                      </a:solidFill>
                      <a:prstDash val="solid"/>
                    </a:lnT>
                    <a:lnB w="9525">
                      <a:solidFill>
                        <a:srgbClr val="BCBC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700" b="1" spc="-10" dirty="0">
                          <a:latin typeface="Arial"/>
                          <a:cs typeface="Arial"/>
                        </a:rPr>
                        <a:t>trestbps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75565" marB="0">
                    <a:lnT w="9525">
                      <a:solidFill>
                        <a:srgbClr val="DFDFDF"/>
                      </a:solidFill>
                      <a:prstDash val="solid"/>
                    </a:lnT>
                    <a:lnB w="9525">
                      <a:solidFill>
                        <a:srgbClr val="BCBC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700" b="1" spc="-10" dirty="0">
                          <a:latin typeface="Arial"/>
                          <a:cs typeface="Arial"/>
                        </a:rPr>
                        <a:t>chol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75565" marB="0">
                    <a:lnT w="9525">
                      <a:solidFill>
                        <a:srgbClr val="DFDFDF"/>
                      </a:solidFill>
                      <a:prstDash val="solid"/>
                    </a:lnT>
                    <a:lnB w="9525">
                      <a:solidFill>
                        <a:srgbClr val="BCBC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700" b="1" spc="-10" dirty="0">
                          <a:latin typeface="Arial"/>
                          <a:cs typeface="Arial"/>
                        </a:rPr>
                        <a:t>fbs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75565" marB="0">
                    <a:lnT w="9525">
                      <a:solidFill>
                        <a:srgbClr val="DFDFDF"/>
                      </a:solidFill>
                      <a:prstDash val="solid"/>
                    </a:lnT>
                    <a:lnB w="9525">
                      <a:solidFill>
                        <a:srgbClr val="BCBC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700" b="1" spc="-10" dirty="0">
                          <a:latin typeface="Arial"/>
                          <a:cs typeface="Arial"/>
                        </a:rPr>
                        <a:t>restecg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75565" marB="0">
                    <a:lnT w="9525">
                      <a:solidFill>
                        <a:srgbClr val="DFDFDF"/>
                      </a:solidFill>
                      <a:prstDash val="solid"/>
                    </a:lnT>
                    <a:lnB w="9525">
                      <a:solidFill>
                        <a:srgbClr val="BCBC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700" b="1" spc="-10" dirty="0">
                          <a:latin typeface="Arial"/>
                          <a:cs typeface="Arial"/>
                        </a:rPr>
                        <a:t>thalach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75565" marB="0">
                    <a:lnT w="9525">
                      <a:solidFill>
                        <a:srgbClr val="DFDFDF"/>
                      </a:solidFill>
                      <a:prstDash val="solid"/>
                    </a:lnT>
                    <a:lnB w="9525">
                      <a:solidFill>
                        <a:srgbClr val="BCBC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700" b="1" spc="-10" dirty="0">
                          <a:latin typeface="Arial"/>
                          <a:cs typeface="Arial"/>
                        </a:rPr>
                        <a:t>exang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75565" marB="0">
                    <a:lnT w="9525">
                      <a:solidFill>
                        <a:srgbClr val="DFDFDF"/>
                      </a:solidFill>
                      <a:prstDash val="solid"/>
                    </a:lnT>
                    <a:lnB w="9525">
                      <a:solidFill>
                        <a:srgbClr val="BCBC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700" b="1" spc="-10" dirty="0">
                          <a:latin typeface="Arial"/>
                          <a:cs typeface="Arial"/>
                        </a:rPr>
                        <a:t>oldpeak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75565" marB="0">
                    <a:lnT w="9525">
                      <a:solidFill>
                        <a:srgbClr val="DFDFDF"/>
                      </a:solidFill>
                      <a:prstDash val="solid"/>
                    </a:lnT>
                    <a:lnB w="9525">
                      <a:solidFill>
                        <a:srgbClr val="BCBC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700" b="1" spc="-10" dirty="0">
                          <a:latin typeface="Arial"/>
                          <a:cs typeface="Arial"/>
                        </a:rPr>
                        <a:t>slope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75565" marB="0">
                    <a:lnT w="9525">
                      <a:solidFill>
                        <a:srgbClr val="DFDFDF"/>
                      </a:solidFill>
                      <a:prstDash val="solid"/>
                    </a:lnT>
                    <a:lnB w="9525">
                      <a:solidFill>
                        <a:srgbClr val="BCBC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700" b="1" spc="-10" dirty="0">
                          <a:latin typeface="Arial"/>
                          <a:cs typeface="Arial"/>
                        </a:rPr>
                        <a:t>ca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75565" marB="0">
                    <a:lnT w="9525">
                      <a:solidFill>
                        <a:srgbClr val="DFDFDF"/>
                      </a:solidFill>
                      <a:prstDash val="solid"/>
                    </a:lnT>
                    <a:lnB w="9525">
                      <a:solidFill>
                        <a:srgbClr val="BCBC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700" b="1" spc="-10" dirty="0">
                          <a:latin typeface="Arial"/>
                          <a:cs typeface="Arial"/>
                        </a:rPr>
                        <a:t>thal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75565" marB="0">
                    <a:lnT w="9525">
                      <a:solidFill>
                        <a:srgbClr val="DFDFDF"/>
                      </a:solidFill>
                      <a:prstDash val="solid"/>
                    </a:lnT>
                    <a:lnB w="9525">
                      <a:solidFill>
                        <a:srgbClr val="BCBC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4290" algn="r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700" b="1" spc="-10" dirty="0">
                          <a:latin typeface="Arial"/>
                          <a:cs typeface="Arial"/>
                        </a:rPr>
                        <a:t>target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75565" marB="0">
                    <a:lnT w="9525">
                      <a:solidFill>
                        <a:srgbClr val="DFDFDF"/>
                      </a:solidFill>
                      <a:prstDash val="solid"/>
                    </a:lnT>
                    <a:lnB w="9525">
                      <a:solidFill>
                        <a:srgbClr val="BCBC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DFDFDF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3950">
                <a:tc>
                  <a:txBody>
                    <a:bodyPr/>
                    <a:lstStyle/>
                    <a:p>
                      <a:pPr marR="36195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700" b="1" dirty="0">
                          <a:latin typeface="Arial"/>
                          <a:cs typeface="Arial"/>
                        </a:rPr>
                        <a:t>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T w="9525">
                      <a:solidFill>
                        <a:srgbClr val="BCBCBC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53340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700" spc="-10" dirty="0">
                          <a:latin typeface="Arial MT"/>
                          <a:cs typeface="Arial MT"/>
                        </a:rPr>
                        <a:t>52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8735" marB="0">
                    <a:lnT w="9525">
                      <a:solidFill>
                        <a:srgbClr val="BCBCBC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700" dirty="0">
                          <a:latin typeface="Arial MT"/>
                          <a:cs typeface="Arial MT"/>
                        </a:rPr>
                        <a:t>1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8735" marB="0">
                    <a:lnT w="9525">
                      <a:solidFill>
                        <a:srgbClr val="BCBCBC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700" dirty="0">
                          <a:latin typeface="Arial MT"/>
                          <a:cs typeface="Arial MT"/>
                        </a:rPr>
                        <a:t>0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8735" marB="0">
                    <a:lnT w="9525">
                      <a:solidFill>
                        <a:srgbClr val="BCBCBC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700" spc="-10" dirty="0">
                          <a:latin typeface="Arial MT"/>
                          <a:cs typeface="Arial MT"/>
                        </a:rPr>
                        <a:t>125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8735" marB="0">
                    <a:lnT w="9525">
                      <a:solidFill>
                        <a:srgbClr val="BCBCBC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700" spc="-10" dirty="0">
                          <a:latin typeface="Arial MT"/>
                          <a:cs typeface="Arial MT"/>
                        </a:rPr>
                        <a:t>212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8735" marB="0">
                    <a:lnT w="9525">
                      <a:solidFill>
                        <a:srgbClr val="BCBCBC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700" dirty="0">
                          <a:latin typeface="Arial MT"/>
                          <a:cs typeface="Arial MT"/>
                        </a:rPr>
                        <a:t>0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8735" marB="0">
                    <a:lnT w="9525">
                      <a:solidFill>
                        <a:srgbClr val="BCBCBC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700" dirty="0">
                          <a:latin typeface="Arial MT"/>
                          <a:cs typeface="Arial MT"/>
                        </a:rPr>
                        <a:t>1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8735" marB="0">
                    <a:lnT w="9525">
                      <a:solidFill>
                        <a:srgbClr val="BCBCBC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700" spc="-10" dirty="0">
                          <a:latin typeface="Arial MT"/>
                          <a:cs typeface="Arial MT"/>
                        </a:rPr>
                        <a:t>168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8735" marB="0">
                    <a:lnT w="9525">
                      <a:solidFill>
                        <a:srgbClr val="BCBCBC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700" dirty="0">
                          <a:latin typeface="Arial MT"/>
                          <a:cs typeface="Arial MT"/>
                        </a:rPr>
                        <a:t>0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8735" marB="0">
                    <a:lnT w="9525">
                      <a:solidFill>
                        <a:srgbClr val="BCBCBC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700" spc="-10" dirty="0">
                          <a:latin typeface="Arial MT"/>
                          <a:cs typeface="Arial MT"/>
                        </a:rPr>
                        <a:t>1.0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8735" marB="0">
                    <a:lnT w="9525">
                      <a:solidFill>
                        <a:srgbClr val="BCBCBC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700" dirty="0">
                          <a:latin typeface="Arial MT"/>
                          <a:cs typeface="Arial MT"/>
                        </a:rPr>
                        <a:t>2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8735" marB="0">
                    <a:lnT w="9525">
                      <a:solidFill>
                        <a:srgbClr val="BCBCBC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48260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700" dirty="0">
                          <a:latin typeface="Arial MT"/>
                          <a:cs typeface="Arial MT"/>
                        </a:rPr>
                        <a:t>2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8735" marB="0">
                    <a:lnT w="9525">
                      <a:solidFill>
                        <a:srgbClr val="BCBCBC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700" dirty="0">
                          <a:latin typeface="Arial MT"/>
                          <a:cs typeface="Arial MT"/>
                        </a:rPr>
                        <a:t>3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8735" marB="0">
                    <a:lnT w="9525">
                      <a:solidFill>
                        <a:srgbClr val="BCBCBC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34290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700" dirty="0">
                          <a:latin typeface="Arial MT"/>
                          <a:cs typeface="Arial MT"/>
                        </a:rPr>
                        <a:t>0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8735" marB="0">
                    <a:lnT w="9525">
                      <a:solidFill>
                        <a:srgbClr val="BCBCBC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290">
                <a:tc>
                  <a:txBody>
                    <a:bodyPr/>
                    <a:lstStyle/>
                    <a:p>
                      <a:pPr marR="36195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700" b="1" dirty="0">
                          <a:latin typeface="Arial"/>
                          <a:cs typeface="Arial"/>
                        </a:rPr>
                        <a:t>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35560" marB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5334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700" spc="-10" dirty="0">
                          <a:latin typeface="Arial MT"/>
                          <a:cs typeface="Arial MT"/>
                        </a:rPr>
                        <a:t>53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5560" marB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700" dirty="0">
                          <a:latin typeface="Arial MT"/>
                          <a:cs typeface="Arial MT"/>
                        </a:rPr>
                        <a:t>1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5560" marB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700" dirty="0">
                          <a:latin typeface="Arial MT"/>
                          <a:cs typeface="Arial MT"/>
                        </a:rPr>
                        <a:t>0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5560" marB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700" spc="-10" dirty="0">
                          <a:latin typeface="Arial MT"/>
                          <a:cs typeface="Arial MT"/>
                        </a:rPr>
                        <a:t>140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5560" marB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700" spc="-10" dirty="0">
                          <a:latin typeface="Arial MT"/>
                          <a:cs typeface="Arial MT"/>
                        </a:rPr>
                        <a:t>203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5560" marB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700" dirty="0">
                          <a:latin typeface="Arial MT"/>
                          <a:cs typeface="Arial MT"/>
                        </a:rPr>
                        <a:t>1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5560" marB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700" dirty="0">
                          <a:latin typeface="Arial MT"/>
                          <a:cs typeface="Arial MT"/>
                        </a:rPr>
                        <a:t>0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5560" marB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700" spc="-10" dirty="0">
                          <a:latin typeface="Arial MT"/>
                          <a:cs typeface="Arial MT"/>
                        </a:rPr>
                        <a:t>155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5560" marB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700" dirty="0">
                          <a:latin typeface="Arial MT"/>
                          <a:cs typeface="Arial MT"/>
                        </a:rPr>
                        <a:t>1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5560" marB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700" spc="-10" dirty="0">
                          <a:latin typeface="Arial MT"/>
                          <a:cs typeface="Arial MT"/>
                        </a:rPr>
                        <a:t>3.1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5560" marB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700" dirty="0">
                          <a:latin typeface="Arial MT"/>
                          <a:cs typeface="Arial MT"/>
                        </a:rPr>
                        <a:t>0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5560" marB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4826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700" dirty="0">
                          <a:latin typeface="Arial MT"/>
                          <a:cs typeface="Arial MT"/>
                        </a:rPr>
                        <a:t>0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5560" marB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700" dirty="0">
                          <a:latin typeface="Arial MT"/>
                          <a:cs typeface="Arial MT"/>
                        </a:rPr>
                        <a:t>3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5560" marB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R="34290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700" dirty="0">
                          <a:latin typeface="Arial MT"/>
                          <a:cs typeface="Arial MT"/>
                        </a:rPr>
                        <a:t>0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5560" marB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290">
                <a:tc>
                  <a:txBody>
                    <a:bodyPr/>
                    <a:lstStyle/>
                    <a:p>
                      <a:pPr marR="36195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700" b="1" dirty="0">
                          <a:latin typeface="Arial"/>
                          <a:cs typeface="Arial"/>
                        </a:rPr>
                        <a:t>2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35560" marB="0"/>
                </a:tc>
                <a:tc>
                  <a:txBody>
                    <a:bodyPr/>
                    <a:lstStyle/>
                    <a:p>
                      <a:pPr marL="5334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700" spc="-10" dirty="0">
                          <a:latin typeface="Arial MT"/>
                          <a:cs typeface="Arial MT"/>
                        </a:rPr>
                        <a:t>70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5560" marB="0"/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700" dirty="0">
                          <a:latin typeface="Arial MT"/>
                          <a:cs typeface="Arial MT"/>
                        </a:rPr>
                        <a:t>1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5560" marB="0"/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700" dirty="0">
                          <a:latin typeface="Arial MT"/>
                          <a:cs typeface="Arial MT"/>
                        </a:rPr>
                        <a:t>0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5560" marB="0"/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700" spc="-10" dirty="0">
                          <a:latin typeface="Arial MT"/>
                          <a:cs typeface="Arial MT"/>
                        </a:rPr>
                        <a:t>145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5560" marB="0"/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700" spc="-10" dirty="0">
                          <a:latin typeface="Arial MT"/>
                          <a:cs typeface="Arial MT"/>
                        </a:rPr>
                        <a:t>174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5560" marB="0"/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700" dirty="0">
                          <a:latin typeface="Arial MT"/>
                          <a:cs typeface="Arial MT"/>
                        </a:rPr>
                        <a:t>0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5560" marB="0"/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700" dirty="0">
                          <a:latin typeface="Arial MT"/>
                          <a:cs typeface="Arial MT"/>
                        </a:rPr>
                        <a:t>1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5560" marB="0"/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700" spc="-10" dirty="0">
                          <a:latin typeface="Arial MT"/>
                          <a:cs typeface="Arial MT"/>
                        </a:rPr>
                        <a:t>125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5560" marB="0"/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700" dirty="0">
                          <a:latin typeface="Arial MT"/>
                          <a:cs typeface="Arial MT"/>
                        </a:rPr>
                        <a:t>1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5560" marB="0"/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700" spc="-10" dirty="0">
                          <a:latin typeface="Arial MT"/>
                          <a:cs typeface="Arial MT"/>
                        </a:rPr>
                        <a:t>2.6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5560" marB="0"/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700" dirty="0">
                          <a:latin typeface="Arial MT"/>
                          <a:cs typeface="Arial MT"/>
                        </a:rPr>
                        <a:t>0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5560" marB="0"/>
                </a:tc>
                <a:tc>
                  <a:txBody>
                    <a:bodyPr/>
                    <a:lstStyle/>
                    <a:p>
                      <a:pPr marL="4826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700" dirty="0">
                          <a:latin typeface="Arial MT"/>
                          <a:cs typeface="Arial MT"/>
                        </a:rPr>
                        <a:t>0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5560" marB="0"/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700" dirty="0">
                          <a:latin typeface="Arial MT"/>
                          <a:cs typeface="Arial MT"/>
                        </a:rPr>
                        <a:t>3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5560" marB="0"/>
                </a:tc>
                <a:tc>
                  <a:txBody>
                    <a:bodyPr/>
                    <a:lstStyle/>
                    <a:p>
                      <a:pPr marR="34290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700" dirty="0">
                          <a:latin typeface="Arial MT"/>
                          <a:cs typeface="Arial MT"/>
                        </a:rPr>
                        <a:t>0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556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290">
                <a:tc>
                  <a:txBody>
                    <a:bodyPr/>
                    <a:lstStyle/>
                    <a:p>
                      <a:pPr marR="36195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700" b="1" dirty="0">
                          <a:latin typeface="Arial"/>
                          <a:cs typeface="Arial"/>
                        </a:rPr>
                        <a:t>3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35560" marB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5334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700" spc="-10" dirty="0">
                          <a:latin typeface="Arial MT"/>
                          <a:cs typeface="Arial MT"/>
                        </a:rPr>
                        <a:t>61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5560" marB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700" dirty="0">
                          <a:latin typeface="Arial MT"/>
                          <a:cs typeface="Arial MT"/>
                        </a:rPr>
                        <a:t>1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5560" marB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700" dirty="0">
                          <a:latin typeface="Arial MT"/>
                          <a:cs typeface="Arial MT"/>
                        </a:rPr>
                        <a:t>0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5560" marB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700" spc="-10" dirty="0">
                          <a:latin typeface="Arial MT"/>
                          <a:cs typeface="Arial MT"/>
                        </a:rPr>
                        <a:t>148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5560" marB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700" spc="-10" dirty="0">
                          <a:latin typeface="Arial MT"/>
                          <a:cs typeface="Arial MT"/>
                        </a:rPr>
                        <a:t>203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5560" marB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700" dirty="0">
                          <a:latin typeface="Arial MT"/>
                          <a:cs typeface="Arial MT"/>
                        </a:rPr>
                        <a:t>0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5560" marB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700" dirty="0">
                          <a:latin typeface="Arial MT"/>
                          <a:cs typeface="Arial MT"/>
                        </a:rPr>
                        <a:t>1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5560" marB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700" spc="-10" dirty="0">
                          <a:latin typeface="Arial MT"/>
                          <a:cs typeface="Arial MT"/>
                        </a:rPr>
                        <a:t>161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5560" marB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700" dirty="0">
                          <a:latin typeface="Arial MT"/>
                          <a:cs typeface="Arial MT"/>
                        </a:rPr>
                        <a:t>0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5560" marB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700" spc="-10" dirty="0">
                          <a:latin typeface="Arial MT"/>
                          <a:cs typeface="Arial MT"/>
                        </a:rPr>
                        <a:t>0.0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5560" marB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700" dirty="0">
                          <a:latin typeface="Arial MT"/>
                          <a:cs typeface="Arial MT"/>
                        </a:rPr>
                        <a:t>2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5560" marB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4826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700" dirty="0">
                          <a:latin typeface="Arial MT"/>
                          <a:cs typeface="Arial MT"/>
                        </a:rPr>
                        <a:t>1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5560" marB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700" dirty="0">
                          <a:latin typeface="Arial MT"/>
                          <a:cs typeface="Arial MT"/>
                        </a:rPr>
                        <a:t>3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5560" marB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R="34290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700" dirty="0">
                          <a:latin typeface="Arial MT"/>
                          <a:cs typeface="Arial MT"/>
                        </a:rPr>
                        <a:t>0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5560" marB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290">
                <a:tc>
                  <a:txBody>
                    <a:bodyPr/>
                    <a:lstStyle/>
                    <a:p>
                      <a:pPr marR="36195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700" b="1" dirty="0">
                          <a:latin typeface="Arial"/>
                          <a:cs typeface="Arial"/>
                        </a:rPr>
                        <a:t>4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35560" marB="0"/>
                </a:tc>
                <a:tc>
                  <a:txBody>
                    <a:bodyPr/>
                    <a:lstStyle/>
                    <a:p>
                      <a:pPr marL="5334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700" spc="-10" dirty="0">
                          <a:latin typeface="Arial MT"/>
                          <a:cs typeface="Arial MT"/>
                        </a:rPr>
                        <a:t>62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5560" marB="0"/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700" dirty="0">
                          <a:latin typeface="Arial MT"/>
                          <a:cs typeface="Arial MT"/>
                        </a:rPr>
                        <a:t>0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5560" marB="0"/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700" dirty="0">
                          <a:latin typeface="Arial MT"/>
                          <a:cs typeface="Arial MT"/>
                        </a:rPr>
                        <a:t>0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5560" marB="0"/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700" spc="-10" dirty="0">
                          <a:latin typeface="Arial MT"/>
                          <a:cs typeface="Arial MT"/>
                        </a:rPr>
                        <a:t>138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5560" marB="0"/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700" spc="-10" dirty="0">
                          <a:latin typeface="Arial MT"/>
                          <a:cs typeface="Arial MT"/>
                        </a:rPr>
                        <a:t>294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5560" marB="0"/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700" dirty="0">
                          <a:latin typeface="Arial MT"/>
                          <a:cs typeface="Arial MT"/>
                        </a:rPr>
                        <a:t>1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5560" marB="0"/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700" dirty="0">
                          <a:latin typeface="Arial MT"/>
                          <a:cs typeface="Arial MT"/>
                        </a:rPr>
                        <a:t>1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5560" marB="0"/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700" spc="-10" dirty="0">
                          <a:latin typeface="Arial MT"/>
                          <a:cs typeface="Arial MT"/>
                        </a:rPr>
                        <a:t>106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5560" marB="0"/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700" dirty="0">
                          <a:latin typeface="Arial MT"/>
                          <a:cs typeface="Arial MT"/>
                        </a:rPr>
                        <a:t>0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5560" marB="0"/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700" spc="-10" dirty="0">
                          <a:latin typeface="Arial MT"/>
                          <a:cs typeface="Arial MT"/>
                        </a:rPr>
                        <a:t>1.9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5560" marB="0"/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700" dirty="0">
                          <a:latin typeface="Arial MT"/>
                          <a:cs typeface="Arial MT"/>
                        </a:rPr>
                        <a:t>1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5560" marB="0"/>
                </a:tc>
                <a:tc>
                  <a:txBody>
                    <a:bodyPr/>
                    <a:lstStyle/>
                    <a:p>
                      <a:pPr marL="4826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700" dirty="0">
                          <a:latin typeface="Arial MT"/>
                          <a:cs typeface="Arial MT"/>
                        </a:rPr>
                        <a:t>3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5560" marB="0"/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700" dirty="0">
                          <a:latin typeface="Arial MT"/>
                          <a:cs typeface="Arial MT"/>
                        </a:rPr>
                        <a:t>2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5560" marB="0"/>
                </a:tc>
                <a:tc>
                  <a:txBody>
                    <a:bodyPr/>
                    <a:lstStyle/>
                    <a:p>
                      <a:pPr marR="34290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700" dirty="0">
                          <a:latin typeface="Arial MT"/>
                          <a:cs typeface="Arial MT"/>
                        </a:rPr>
                        <a:t>0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556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290">
                <a:tc>
                  <a:txBody>
                    <a:bodyPr/>
                    <a:lstStyle/>
                    <a:p>
                      <a:pPr marR="36195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700" b="1" spc="-10" dirty="0">
                          <a:latin typeface="Arial"/>
                          <a:cs typeface="Arial"/>
                        </a:rPr>
                        <a:t>...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35560" marB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78105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700" spc="-10" dirty="0">
                          <a:latin typeface="Arial MT"/>
                          <a:cs typeface="Arial MT"/>
                        </a:rPr>
                        <a:t>...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5560" marB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700" spc="-10" dirty="0">
                          <a:latin typeface="Arial MT"/>
                          <a:cs typeface="Arial MT"/>
                        </a:rPr>
                        <a:t>...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5560" marB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700" spc="-10" dirty="0">
                          <a:latin typeface="Arial MT"/>
                          <a:cs typeface="Arial MT"/>
                        </a:rPr>
                        <a:t>...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5560" marB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700" spc="-10" dirty="0">
                          <a:latin typeface="Arial MT"/>
                          <a:cs typeface="Arial MT"/>
                        </a:rPr>
                        <a:t>...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5560" marB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700" spc="-10" dirty="0">
                          <a:latin typeface="Arial MT"/>
                          <a:cs typeface="Arial MT"/>
                        </a:rPr>
                        <a:t>...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5560" marB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700" spc="-10" dirty="0">
                          <a:latin typeface="Arial MT"/>
                          <a:cs typeface="Arial MT"/>
                        </a:rPr>
                        <a:t>...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5560" marB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700" spc="-10" dirty="0">
                          <a:latin typeface="Arial MT"/>
                          <a:cs typeface="Arial MT"/>
                        </a:rPr>
                        <a:t>...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5560" marB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700" spc="-10" dirty="0">
                          <a:latin typeface="Arial MT"/>
                          <a:cs typeface="Arial MT"/>
                        </a:rPr>
                        <a:t>...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5560" marB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700" spc="-10" dirty="0">
                          <a:latin typeface="Arial MT"/>
                          <a:cs typeface="Arial MT"/>
                        </a:rPr>
                        <a:t>...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5560" marB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700" spc="-10" dirty="0">
                          <a:latin typeface="Arial MT"/>
                          <a:cs typeface="Arial MT"/>
                        </a:rPr>
                        <a:t>...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5560" marB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700" spc="-10" dirty="0">
                          <a:latin typeface="Arial MT"/>
                          <a:cs typeface="Arial MT"/>
                        </a:rPr>
                        <a:t>...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5560" marB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2413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700" spc="-10" dirty="0">
                          <a:latin typeface="Arial MT"/>
                          <a:cs typeface="Arial MT"/>
                        </a:rPr>
                        <a:t>...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5560" marB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700" spc="-10" dirty="0">
                          <a:latin typeface="Arial MT"/>
                          <a:cs typeface="Arial MT"/>
                        </a:rPr>
                        <a:t>...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5560" marB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R="34290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700" spc="-10" dirty="0">
                          <a:latin typeface="Arial MT"/>
                          <a:cs typeface="Arial MT"/>
                        </a:rPr>
                        <a:t>...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5560" marB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290">
                <a:tc>
                  <a:txBody>
                    <a:bodyPr/>
                    <a:lstStyle/>
                    <a:p>
                      <a:pPr marL="4381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700" b="1" spc="-10" dirty="0">
                          <a:latin typeface="Arial"/>
                          <a:cs typeface="Arial"/>
                        </a:rPr>
                        <a:t>1020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35560" marB="0"/>
                </a:tc>
                <a:tc>
                  <a:txBody>
                    <a:bodyPr/>
                    <a:lstStyle/>
                    <a:p>
                      <a:pPr marL="5334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700" spc="-10" dirty="0">
                          <a:latin typeface="Arial MT"/>
                          <a:cs typeface="Arial MT"/>
                        </a:rPr>
                        <a:t>59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5560" marB="0"/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700" dirty="0">
                          <a:latin typeface="Arial MT"/>
                          <a:cs typeface="Arial MT"/>
                        </a:rPr>
                        <a:t>1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5560" marB="0"/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700" dirty="0">
                          <a:latin typeface="Arial MT"/>
                          <a:cs typeface="Arial MT"/>
                        </a:rPr>
                        <a:t>1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5560" marB="0"/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700" spc="-10" dirty="0">
                          <a:latin typeface="Arial MT"/>
                          <a:cs typeface="Arial MT"/>
                        </a:rPr>
                        <a:t>140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5560" marB="0"/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700" spc="-10" dirty="0">
                          <a:latin typeface="Arial MT"/>
                          <a:cs typeface="Arial MT"/>
                        </a:rPr>
                        <a:t>221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5560" marB="0"/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700" dirty="0">
                          <a:latin typeface="Arial MT"/>
                          <a:cs typeface="Arial MT"/>
                        </a:rPr>
                        <a:t>0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5560" marB="0"/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700" dirty="0">
                          <a:latin typeface="Arial MT"/>
                          <a:cs typeface="Arial MT"/>
                        </a:rPr>
                        <a:t>1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5560" marB="0"/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700" spc="-10" dirty="0">
                          <a:latin typeface="Arial MT"/>
                          <a:cs typeface="Arial MT"/>
                        </a:rPr>
                        <a:t>164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5560" marB="0"/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700" dirty="0">
                          <a:latin typeface="Arial MT"/>
                          <a:cs typeface="Arial MT"/>
                        </a:rPr>
                        <a:t>1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5560" marB="0"/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700" spc="-10" dirty="0">
                          <a:latin typeface="Arial MT"/>
                          <a:cs typeface="Arial MT"/>
                        </a:rPr>
                        <a:t>0.0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5560" marB="0"/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700" dirty="0">
                          <a:latin typeface="Arial MT"/>
                          <a:cs typeface="Arial MT"/>
                        </a:rPr>
                        <a:t>2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5560" marB="0"/>
                </a:tc>
                <a:tc>
                  <a:txBody>
                    <a:bodyPr/>
                    <a:lstStyle/>
                    <a:p>
                      <a:pPr marL="4826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700" dirty="0">
                          <a:latin typeface="Arial MT"/>
                          <a:cs typeface="Arial MT"/>
                        </a:rPr>
                        <a:t>0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5560" marB="0"/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700" dirty="0">
                          <a:latin typeface="Arial MT"/>
                          <a:cs typeface="Arial MT"/>
                        </a:rPr>
                        <a:t>2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5560" marB="0"/>
                </a:tc>
                <a:tc>
                  <a:txBody>
                    <a:bodyPr/>
                    <a:lstStyle/>
                    <a:p>
                      <a:pPr marR="34290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700" dirty="0">
                          <a:latin typeface="Arial MT"/>
                          <a:cs typeface="Arial MT"/>
                        </a:rPr>
                        <a:t>1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556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0290">
                <a:tc>
                  <a:txBody>
                    <a:bodyPr/>
                    <a:lstStyle/>
                    <a:p>
                      <a:pPr marL="4381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700" b="1" spc="-10" dirty="0">
                          <a:latin typeface="Arial"/>
                          <a:cs typeface="Arial"/>
                        </a:rPr>
                        <a:t>1021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35560" marB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5334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700" spc="-10" dirty="0">
                          <a:latin typeface="Arial MT"/>
                          <a:cs typeface="Arial MT"/>
                        </a:rPr>
                        <a:t>60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5560" marB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700" dirty="0">
                          <a:latin typeface="Arial MT"/>
                          <a:cs typeface="Arial MT"/>
                        </a:rPr>
                        <a:t>1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5560" marB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700" dirty="0">
                          <a:latin typeface="Arial MT"/>
                          <a:cs typeface="Arial MT"/>
                        </a:rPr>
                        <a:t>0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5560" marB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700" spc="-10" dirty="0">
                          <a:latin typeface="Arial MT"/>
                          <a:cs typeface="Arial MT"/>
                        </a:rPr>
                        <a:t>125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5560" marB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700" spc="-10" dirty="0">
                          <a:latin typeface="Arial MT"/>
                          <a:cs typeface="Arial MT"/>
                        </a:rPr>
                        <a:t>258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5560" marB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700" dirty="0">
                          <a:latin typeface="Arial MT"/>
                          <a:cs typeface="Arial MT"/>
                        </a:rPr>
                        <a:t>0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5560" marB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700" dirty="0">
                          <a:latin typeface="Arial MT"/>
                          <a:cs typeface="Arial MT"/>
                        </a:rPr>
                        <a:t>0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5560" marB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700" spc="-10" dirty="0">
                          <a:latin typeface="Arial MT"/>
                          <a:cs typeface="Arial MT"/>
                        </a:rPr>
                        <a:t>141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5560" marB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700" dirty="0">
                          <a:latin typeface="Arial MT"/>
                          <a:cs typeface="Arial MT"/>
                        </a:rPr>
                        <a:t>1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5560" marB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700" spc="-10" dirty="0">
                          <a:latin typeface="Arial MT"/>
                          <a:cs typeface="Arial MT"/>
                        </a:rPr>
                        <a:t>2.8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5560" marB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700" dirty="0">
                          <a:latin typeface="Arial MT"/>
                          <a:cs typeface="Arial MT"/>
                        </a:rPr>
                        <a:t>1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5560" marB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4826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700" dirty="0">
                          <a:latin typeface="Arial MT"/>
                          <a:cs typeface="Arial MT"/>
                        </a:rPr>
                        <a:t>1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5560" marB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700" dirty="0">
                          <a:latin typeface="Arial MT"/>
                          <a:cs typeface="Arial MT"/>
                        </a:rPr>
                        <a:t>3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5560" marB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R="34290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700" dirty="0">
                          <a:latin typeface="Arial MT"/>
                          <a:cs typeface="Arial MT"/>
                        </a:rPr>
                        <a:t>0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5560" marB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0290">
                <a:tc>
                  <a:txBody>
                    <a:bodyPr/>
                    <a:lstStyle/>
                    <a:p>
                      <a:pPr marL="4381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700" b="1" spc="-10" dirty="0">
                          <a:latin typeface="Arial"/>
                          <a:cs typeface="Arial"/>
                        </a:rPr>
                        <a:t>1022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35560" marB="0"/>
                </a:tc>
                <a:tc>
                  <a:txBody>
                    <a:bodyPr/>
                    <a:lstStyle/>
                    <a:p>
                      <a:pPr marL="5334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700" spc="-10" dirty="0">
                          <a:latin typeface="Arial MT"/>
                          <a:cs typeface="Arial MT"/>
                        </a:rPr>
                        <a:t>47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5560" marB="0"/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700" dirty="0">
                          <a:latin typeface="Arial MT"/>
                          <a:cs typeface="Arial MT"/>
                        </a:rPr>
                        <a:t>1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5560" marB="0"/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700" dirty="0">
                          <a:latin typeface="Arial MT"/>
                          <a:cs typeface="Arial MT"/>
                        </a:rPr>
                        <a:t>0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5560" marB="0"/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700" spc="-10" dirty="0">
                          <a:latin typeface="Arial MT"/>
                          <a:cs typeface="Arial MT"/>
                        </a:rPr>
                        <a:t>110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5560" marB="0"/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700" spc="-10" dirty="0">
                          <a:latin typeface="Arial MT"/>
                          <a:cs typeface="Arial MT"/>
                        </a:rPr>
                        <a:t>275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5560" marB="0"/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700" dirty="0">
                          <a:latin typeface="Arial MT"/>
                          <a:cs typeface="Arial MT"/>
                        </a:rPr>
                        <a:t>0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5560" marB="0"/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700" dirty="0">
                          <a:latin typeface="Arial MT"/>
                          <a:cs typeface="Arial MT"/>
                        </a:rPr>
                        <a:t>0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5560" marB="0"/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700" spc="-10" dirty="0">
                          <a:latin typeface="Arial MT"/>
                          <a:cs typeface="Arial MT"/>
                        </a:rPr>
                        <a:t>118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5560" marB="0"/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700" dirty="0">
                          <a:latin typeface="Arial MT"/>
                          <a:cs typeface="Arial MT"/>
                        </a:rPr>
                        <a:t>1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5560" marB="0"/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700" spc="-10" dirty="0">
                          <a:latin typeface="Arial MT"/>
                          <a:cs typeface="Arial MT"/>
                        </a:rPr>
                        <a:t>1.0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5560" marB="0"/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700" dirty="0">
                          <a:latin typeface="Arial MT"/>
                          <a:cs typeface="Arial MT"/>
                        </a:rPr>
                        <a:t>1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5560" marB="0"/>
                </a:tc>
                <a:tc>
                  <a:txBody>
                    <a:bodyPr/>
                    <a:lstStyle/>
                    <a:p>
                      <a:pPr marL="4826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700" dirty="0">
                          <a:latin typeface="Arial MT"/>
                          <a:cs typeface="Arial MT"/>
                        </a:rPr>
                        <a:t>1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5560" marB="0"/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700" dirty="0">
                          <a:latin typeface="Arial MT"/>
                          <a:cs typeface="Arial MT"/>
                        </a:rPr>
                        <a:t>2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5560" marB="0"/>
                </a:tc>
                <a:tc>
                  <a:txBody>
                    <a:bodyPr/>
                    <a:lstStyle/>
                    <a:p>
                      <a:pPr marR="34290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700" dirty="0">
                          <a:latin typeface="Arial MT"/>
                          <a:cs typeface="Arial MT"/>
                        </a:rPr>
                        <a:t>0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556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0290">
                <a:tc>
                  <a:txBody>
                    <a:bodyPr/>
                    <a:lstStyle/>
                    <a:p>
                      <a:pPr marL="4381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700" b="1" spc="-10" dirty="0">
                          <a:latin typeface="Arial"/>
                          <a:cs typeface="Arial"/>
                        </a:rPr>
                        <a:t>1023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35560" marB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5334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700" spc="-10" dirty="0">
                          <a:latin typeface="Arial MT"/>
                          <a:cs typeface="Arial MT"/>
                        </a:rPr>
                        <a:t>50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5560" marB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700" dirty="0">
                          <a:latin typeface="Arial MT"/>
                          <a:cs typeface="Arial MT"/>
                        </a:rPr>
                        <a:t>0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5560" marB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700" dirty="0">
                          <a:latin typeface="Arial MT"/>
                          <a:cs typeface="Arial MT"/>
                        </a:rPr>
                        <a:t>0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5560" marB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700" spc="-10" dirty="0">
                          <a:latin typeface="Arial MT"/>
                          <a:cs typeface="Arial MT"/>
                        </a:rPr>
                        <a:t>110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5560" marB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700" spc="-10" dirty="0">
                          <a:latin typeface="Arial MT"/>
                          <a:cs typeface="Arial MT"/>
                        </a:rPr>
                        <a:t>254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5560" marB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700" dirty="0">
                          <a:latin typeface="Arial MT"/>
                          <a:cs typeface="Arial MT"/>
                        </a:rPr>
                        <a:t>0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5560" marB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700" dirty="0">
                          <a:latin typeface="Arial MT"/>
                          <a:cs typeface="Arial MT"/>
                        </a:rPr>
                        <a:t>0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5560" marB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700" spc="-10" dirty="0">
                          <a:latin typeface="Arial MT"/>
                          <a:cs typeface="Arial MT"/>
                        </a:rPr>
                        <a:t>159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5560" marB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700" dirty="0">
                          <a:latin typeface="Arial MT"/>
                          <a:cs typeface="Arial MT"/>
                        </a:rPr>
                        <a:t>0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5560" marB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700" spc="-10" dirty="0">
                          <a:latin typeface="Arial MT"/>
                          <a:cs typeface="Arial MT"/>
                        </a:rPr>
                        <a:t>0.0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5560" marB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700" dirty="0">
                          <a:latin typeface="Arial MT"/>
                          <a:cs typeface="Arial MT"/>
                        </a:rPr>
                        <a:t>2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5560" marB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4826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700" dirty="0">
                          <a:latin typeface="Arial MT"/>
                          <a:cs typeface="Arial MT"/>
                        </a:rPr>
                        <a:t>0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5560" marB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700" dirty="0">
                          <a:latin typeface="Arial MT"/>
                          <a:cs typeface="Arial MT"/>
                        </a:rPr>
                        <a:t>2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5560" marB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R="34290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700" dirty="0">
                          <a:latin typeface="Arial MT"/>
                          <a:cs typeface="Arial MT"/>
                        </a:rPr>
                        <a:t>1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5560" marB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43032">
                <a:tc>
                  <a:txBody>
                    <a:bodyPr/>
                    <a:lstStyle/>
                    <a:p>
                      <a:pPr marL="43815">
                        <a:lnSpc>
                          <a:spcPts val="745"/>
                        </a:lnSpc>
                        <a:spcBef>
                          <a:spcPts val="280"/>
                        </a:spcBef>
                      </a:pPr>
                      <a:r>
                        <a:rPr sz="700" b="1" spc="-10" dirty="0">
                          <a:latin typeface="Arial"/>
                          <a:cs typeface="Arial"/>
                        </a:rPr>
                        <a:t>1024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35560" marB="0"/>
                </a:tc>
                <a:tc>
                  <a:txBody>
                    <a:bodyPr/>
                    <a:lstStyle/>
                    <a:p>
                      <a:pPr marL="53340" algn="ctr">
                        <a:lnSpc>
                          <a:spcPts val="745"/>
                        </a:lnSpc>
                        <a:spcBef>
                          <a:spcPts val="280"/>
                        </a:spcBef>
                      </a:pPr>
                      <a:r>
                        <a:rPr sz="700" spc="-10" dirty="0">
                          <a:latin typeface="Arial MT"/>
                          <a:cs typeface="Arial MT"/>
                        </a:rPr>
                        <a:t>54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5560" marB="0"/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ts val="745"/>
                        </a:lnSpc>
                        <a:spcBef>
                          <a:spcPts val="280"/>
                        </a:spcBef>
                      </a:pPr>
                      <a:r>
                        <a:rPr sz="700" dirty="0">
                          <a:latin typeface="Arial MT"/>
                          <a:cs typeface="Arial MT"/>
                        </a:rPr>
                        <a:t>1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5560" marB="0"/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ts val="745"/>
                        </a:lnSpc>
                        <a:spcBef>
                          <a:spcPts val="280"/>
                        </a:spcBef>
                      </a:pPr>
                      <a:r>
                        <a:rPr sz="700" dirty="0">
                          <a:latin typeface="Arial MT"/>
                          <a:cs typeface="Arial MT"/>
                        </a:rPr>
                        <a:t>0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5560" marB="0"/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ts val="745"/>
                        </a:lnSpc>
                        <a:spcBef>
                          <a:spcPts val="280"/>
                        </a:spcBef>
                      </a:pPr>
                      <a:r>
                        <a:rPr sz="700" spc="-10" dirty="0">
                          <a:latin typeface="Arial MT"/>
                          <a:cs typeface="Arial MT"/>
                        </a:rPr>
                        <a:t>120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5560" marB="0"/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ts val="745"/>
                        </a:lnSpc>
                        <a:spcBef>
                          <a:spcPts val="280"/>
                        </a:spcBef>
                      </a:pPr>
                      <a:r>
                        <a:rPr sz="700" spc="-10" dirty="0">
                          <a:latin typeface="Arial MT"/>
                          <a:cs typeface="Arial MT"/>
                        </a:rPr>
                        <a:t>188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5560" marB="0"/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ts val="745"/>
                        </a:lnSpc>
                        <a:spcBef>
                          <a:spcPts val="280"/>
                        </a:spcBef>
                      </a:pPr>
                      <a:r>
                        <a:rPr sz="700" dirty="0">
                          <a:latin typeface="Arial MT"/>
                          <a:cs typeface="Arial MT"/>
                        </a:rPr>
                        <a:t>0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5560" marB="0"/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ts val="745"/>
                        </a:lnSpc>
                        <a:spcBef>
                          <a:spcPts val="280"/>
                        </a:spcBef>
                      </a:pPr>
                      <a:r>
                        <a:rPr sz="700" dirty="0">
                          <a:latin typeface="Arial MT"/>
                          <a:cs typeface="Arial MT"/>
                        </a:rPr>
                        <a:t>1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5560" marB="0"/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ts val="745"/>
                        </a:lnSpc>
                        <a:spcBef>
                          <a:spcPts val="280"/>
                        </a:spcBef>
                      </a:pPr>
                      <a:r>
                        <a:rPr sz="700" spc="-10" dirty="0">
                          <a:latin typeface="Arial MT"/>
                          <a:cs typeface="Arial MT"/>
                        </a:rPr>
                        <a:t>113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5560" marB="0"/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ts val="745"/>
                        </a:lnSpc>
                        <a:spcBef>
                          <a:spcPts val="280"/>
                        </a:spcBef>
                      </a:pPr>
                      <a:r>
                        <a:rPr sz="700" dirty="0">
                          <a:latin typeface="Arial MT"/>
                          <a:cs typeface="Arial MT"/>
                        </a:rPr>
                        <a:t>0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5560" marB="0"/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ts val="745"/>
                        </a:lnSpc>
                        <a:spcBef>
                          <a:spcPts val="280"/>
                        </a:spcBef>
                      </a:pPr>
                      <a:r>
                        <a:rPr sz="700" spc="-10" dirty="0">
                          <a:latin typeface="Arial MT"/>
                          <a:cs typeface="Arial MT"/>
                        </a:rPr>
                        <a:t>1.4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5560" marB="0"/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ts val="745"/>
                        </a:lnSpc>
                        <a:spcBef>
                          <a:spcPts val="280"/>
                        </a:spcBef>
                      </a:pPr>
                      <a:r>
                        <a:rPr sz="700" dirty="0">
                          <a:latin typeface="Arial MT"/>
                          <a:cs typeface="Arial MT"/>
                        </a:rPr>
                        <a:t>1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5560" marB="0"/>
                </a:tc>
                <a:tc>
                  <a:txBody>
                    <a:bodyPr/>
                    <a:lstStyle/>
                    <a:p>
                      <a:pPr marL="48260" algn="ctr">
                        <a:lnSpc>
                          <a:spcPts val="745"/>
                        </a:lnSpc>
                        <a:spcBef>
                          <a:spcPts val="280"/>
                        </a:spcBef>
                      </a:pPr>
                      <a:r>
                        <a:rPr sz="700" dirty="0">
                          <a:latin typeface="Arial MT"/>
                          <a:cs typeface="Arial MT"/>
                        </a:rPr>
                        <a:t>1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5560" marB="0"/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ts val="745"/>
                        </a:lnSpc>
                        <a:spcBef>
                          <a:spcPts val="280"/>
                        </a:spcBef>
                      </a:pPr>
                      <a:r>
                        <a:rPr sz="700" dirty="0">
                          <a:latin typeface="Arial MT"/>
                          <a:cs typeface="Arial MT"/>
                        </a:rPr>
                        <a:t>3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5560" marB="0"/>
                </a:tc>
                <a:tc>
                  <a:txBody>
                    <a:bodyPr/>
                    <a:lstStyle/>
                    <a:p>
                      <a:pPr marR="34290" algn="r">
                        <a:lnSpc>
                          <a:spcPts val="745"/>
                        </a:lnSpc>
                        <a:spcBef>
                          <a:spcPts val="280"/>
                        </a:spcBef>
                      </a:pPr>
                      <a:r>
                        <a:rPr sz="700" dirty="0">
                          <a:latin typeface="Arial MT"/>
                          <a:cs typeface="Arial MT"/>
                        </a:rPr>
                        <a:t>0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556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grpSp>
        <p:nvGrpSpPr>
          <p:cNvPr id="4" name="object 4"/>
          <p:cNvGrpSpPr/>
          <p:nvPr/>
        </p:nvGrpSpPr>
        <p:grpSpPr>
          <a:xfrm>
            <a:off x="848392" y="292158"/>
            <a:ext cx="6404610" cy="908050"/>
            <a:chOff x="848392" y="292158"/>
            <a:chExt cx="6404610" cy="908050"/>
          </a:xfrm>
        </p:grpSpPr>
        <p:sp>
          <p:nvSpPr>
            <p:cNvPr id="5" name="object 5"/>
            <p:cNvSpPr/>
            <p:nvPr/>
          </p:nvSpPr>
          <p:spPr>
            <a:xfrm>
              <a:off x="848392" y="292158"/>
              <a:ext cx="6404610" cy="908050"/>
            </a:xfrm>
            <a:custGeom>
              <a:avLst/>
              <a:gdLst/>
              <a:ahLst/>
              <a:cxnLst/>
              <a:rect l="l" t="t" r="r" b="b"/>
              <a:pathLst>
                <a:path w="6404609" h="908050">
                  <a:moveTo>
                    <a:pt x="6404010" y="907539"/>
                  </a:moveTo>
                  <a:lnTo>
                    <a:pt x="0" y="907539"/>
                  </a:lnTo>
                  <a:lnTo>
                    <a:pt x="0" y="0"/>
                  </a:lnTo>
                  <a:lnTo>
                    <a:pt x="6404010" y="0"/>
                  </a:lnTo>
                  <a:lnTo>
                    <a:pt x="6404010" y="907539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48385" y="292163"/>
              <a:ext cx="6404610" cy="908050"/>
            </a:xfrm>
            <a:custGeom>
              <a:avLst/>
              <a:gdLst/>
              <a:ahLst/>
              <a:cxnLst/>
              <a:rect l="l" t="t" r="r" b="b"/>
              <a:pathLst>
                <a:path w="6404609" h="908050">
                  <a:moveTo>
                    <a:pt x="6404013" y="0"/>
                  </a:moveTo>
                  <a:lnTo>
                    <a:pt x="6396698" y="0"/>
                  </a:lnTo>
                  <a:lnTo>
                    <a:pt x="0" y="0"/>
                  </a:lnTo>
                  <a:lnTo>
                    <a:pt x="0" y="7315"/>
                  </a:lnTo>
                  <a:lnTo>
                    <a:pt x="6396698" y="7315"/>
                  </a:lnTo>
                  <a:lnTo>
                    <a:pt x="6396698" y="900226"/>
                  </a:lnTo>
                  <a:lnTo>
                    <a:pt x="0" y="900226"/>
                  </a:lnTo>
                  <a:lnTo>
                    <a:pt x="0" y="907542"/>
                  </a:lnTo>
                  <a:lnTo>
                    <a:pt x="6396698" y="907542"/>
                  </a:lnTo>
                  <a:lnTo>
                    <a:pt x="6404013" y="907542"/>
                  </a:lnTo>
                  <a:lnTo>
                    <a:pt x="6404013" y="900226"/>
                  </a:lnTo>
                  <a:lnTo>
                    <a:pt x="6404013" y="7315"/>
                  </a:lnTo>
                  <a:lnTo>
                    <a:pt x="6404013" y="0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292158" y="1272887"/>
            <a:ext cx="6960870" cy="212725"/>
            <a:chOff x="292158" y="1272887"/>
            <a:chExt cx="6960870" cy="212725"/>
          </a:xfrm>
        </p:grpSpPr>
        <p:sp>
          <p:nvSpPr>
            <p:cNvPr id="8" name="object 8"/>
            <p:cNvSpPr/>
            <p:nvPr/>
          </p:nvSpPr>
          <p:spPr>
            <a:xfrm>
              <a:off x="848393" y="1272887"/>
              <a:ext cx="6404610" cy="212725"/>
            </a:xfrm>
            <a:custGeom>
              <a:avLst/>
              <a:gdLst/>
              <a:ahLst/>
              <a:cxnLst/>
              <a:rect l="l" t="t" r="r" b="b"/>
              <a:pathLst>
                <a:path w="6404609" h="212725">
                  <a:moveTo>
                    <a:pt x="6404010" y="212247"/>
                  </a:moveTo>
                  <a:lnTo>
                    <a:pt x="0" y="212247"/>
                  </a:lnTo>
                  <a:lnTo>
                    <a:pt x="0" y="0"/>
                  </a:lnTo>
                  <a:lnTo>
                    <a:pt x="6404010" y="0"/>
                  </a:lnTo>
                  <a:lnTo>
                    <a:pt x="6404010" y="212247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48385" y="1272895"/>
              <a:ext cx="6404610" cy="212725"/>
            </a:xfrm>
            <a:custGeom>
              <a:avLst/>
              <a:gdLst/>
              <a:ahLst/>
              <a:cxnLst/>
              <a:rect l="l" t="t" r="r" b="b"/>
              <a:pathLst>
                <a:path w="6404609" h="212725">
                  <a:moveTo>
                    <a:pt x="6404013" y="0"/>
                  </a:moveTo>
                  <a:lnTo>
                    <a:pt x="6396698" y="0"/>
                  </a:lnTo>
                  <a:lnTo>
                    <a:pt x="0" y="0"/>
                  </a:lnTo>
                  <a:lnTo>
                    <a:pt x="0" y="7315"/>
                  </a:lnTo>
                  <a:lnTo>
                    <a:pt x="6396698" y="7315"/>
                  </a:lnTo>
                  <a:lnTo>
                    <a:pt x="6396698" y="204927"/>
                  </a:lnTo>
                  <a:lnTo>
                    <a:pt x="0" y="204927"/>
                  </a:lnTo>
                  <a:lnTo>
                    <a:pt x="0" y="212242"/>
                  </a:lnTo>
                  <a:lnTo>
                    <a:pt x="6396698" y="212242"/>
                  </a:lnTo>
                  <a:lnTo>
                    <a:pt x="6404013" y="212242"/>
                  </a:lnTo>
                  <a:lnTo>
                    <a:pt x="6404013" y="204927"/>
                  </a:lnTo>
                  <a:lnTo>
                    <a:pt x="6404013" y="7315"/>
                  </a:lnTo>
                  <a:lnTo>
                    <a:pt x="6404013" y="0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2158" y="1272887"/>
              <a:ext cx="563552" cy="212247"/>
            </a:xfrm>
            <a:prstGeom prst="rect">
              <a:avLst/>
            </a:prstGeom>
          </p:spPr>
        </p:pic>
      </p:grpSp>
      <p:grpSp>
        <p:nvGrpSpPr>
          <p:cNvPr id="11" name="object 11"/>
          <p:cNvGrpSpPr/>
          <p:nvPr/>
        </p:nvGrpSpPr>
        <p:grpSpPr>
          <a:xfrm>
            <a:off x="848392" y="4522465"/>
            <a:ext cx="6404610" cy="212725"/>
            <a:chOff x="848392" y="4522465"/>
            <a:chExt cx="6404610" cy="212725"/>
          </a:xfrm>
        </p:grpSpPr>
        <p:sp>
          <p:nvSpPr>
            <p:cNvPr id="12" name="object 12"/>
            <p:cNvSpPr/>
            <p:nvPr/>
          </p:nvSpPr>
          <p:spPr>
            <a:xfrm>
              <a:off x="848392" y="4522465"/>
              <a:ext cx="6404610" cy="212725"/>
            </a:xfrm>
            <a:custGeom>
              <a:avLst/>
              <a:gdLst/>
              <a:ahLst/>
              <a:cxnLst/>
              <a:rect l="l" t="t" r="r" b="b"/>
              <a:pathLst>
                <a:path w="6404609" h="212725">
                  <a:moveTo>
                    <a:pt x="6404010" y="212247"/>
                  </a:moveTo>
                  <a:lnTo>
                    <a:pt x="0" y="212247"/>
                  </a:lnTo>
                  <a:lnTo>
                    <a:pt x="0" y="0"/>
                  </a:lnTo>
                  <a:lnTo>
                    <a:pt x="6404010" y="0"/>
                  </a:lnTo>
                  <a:lnTo>
                    <a:pt x="6404010" y="212247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48385" y="4522469"/>
              <a:ext cx="6404610" cy="212725"/>
            </a:xfrm>
            <a:custGeom>
              <a:avLst/>
              <a:gdLst/>
              <a:ahLst/>
              <a:cxnLst/>
              <a:rect l="l" t="t" r="r" b="b"/>
              <a:pathLst>
                <a:path w="6404609" h="212725">
                  <a:moveTo>
                    <a:pt x="6404013" y="0"/>
                  </a:moveTo>
                  <a:lnTo>
                    <a:pt x="6396698" y="0"/>
                  </a:lnTo>
                  <a:lnTo>
                    <a:pt x="0" y="0"/>
                  </a:lnTo>
                  <a:lnTo>
                    <a:pt x="0" y="7315"/>
                  </a:lnTo>
                  <a:lnTo>
                    <a:pt x="6396698" y="7315"/>
                  </a:lnTo>
                  <a:lnTo>
                    <a:pt x="6396698" y="204927"/>
                  </a:lnTo>
                  <a:lnTo>
                    <a:pt x="0" y="204927"/>
                  </a:lnTo>
                  <a:lnTo>
                    <a:pt x="0" y="212242"/>
                  </a:lnTo>
                  <a:lnTo>
                    <a:pt x="6396698" y="212242"/>
                  </a:lnTo>
                  <a:lnTo>
                    <a:pt x="6404013" y="212242"/>
                  </a:lnTo>
                  <a:lnTo>
                    <a:pt x="6404013" y="204927"/>
                  </a:lnTo>
                  <a:lnTo>
                    <a:pt x="6404013" y="7315"/>
                  </a:lnTo>
                  <a:lnTo>
                    <a:pt x="6404013" y="0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292158" y="6081384"/>
            <a:ext cx="6960870" cy="212725"/>
            <a:chOff x="292158" y="6081384"/>
            <a:chExt cx="6960870" cy="212725"/>
          </a:xfrm>
        </p:grpSpPr>
        <p:sp>
          <p:nvSpPr>
            <p:cNvPr id="15" name="object 15"/>
            <p:cNvSpPr/>
            <p:nvPr/>
          </p:nvSpPr>
          <p:spPr>
            <a:xfrm>
              <a:off x="848393" y="6081384"/>
              <a:ext cx="6404610" cy="212725"/>
            </a:xfrm>
            <a:custGeom>
              <a:avLst/>
              <a:gdLst/>
              <a:ahLst/>
              <a:cxnLst/>
              <a:rect l="l" t="t" r="r" b="b"/>
              <a:pathLst>
                <a:path w="6404609" h="212725">
                  <a:moveTo>
                    <a:pt x="6404010" y="212247"/>
                  </a:moveTo>
                  <a:lnTo>
                    <a:pt x="0" y="212247"/>
                  </a:lnTo>
                  <a:lnTo>
                    <a:pt x="0" y="0"/>
                  </a:lnTo>
                  <a:lnTo>
                    <a:pt x="6404010" y="0"/>
                  </a:lnTo>
                  <a:lnTo>
                    <a:pt x="6404010" y="212247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48385" y="6081394"/>
              <a:ext cx="6404610" cy="212725"/>
            </a:xfrm>
            <a:custGeom>
              <a:avLst/>
              <a:gdLst/>
              <a:ahLst/>
              <a:cxnLst/>
              <a:rect l="l" t="t" r="r" b="b"/>
              <a:pathLst>
                <a:path w="6404609" h="212725">
                  <a:moveTo>
                    <a:pt x="6404013" y="0"/>
                  </a:moveTo>
                  <a:lnTo>
                    <a:pt x="6396698" y="0"/>
                  </a:lnTo>
                  <a:lnTo>
                    <a:pt x="0" y="0"/>
                  </a:lnTo>
                  <a:lnTo>
                    <a:pt x="0" y="7315"/>
                  </a:lnTo>
                  <a:lnTo>
                    <a:pt x="6396698" y="7315"/>
                  </a:lnTo>
                  <a:lnTo>
                    <a:pt x="6396698" y="204927"/>
                  </a:lnTo>
                  <a:lnTo>
                    <a:pt x="0" y="204927"/>
                  </a:lnTo>
                  <a:lnTo>
                    <a:pt x="0" y="212242"/>
                  </a:lnTo>
                  <a:lnTo>
                    <a:pt x="6396698" y="212242"/>
                  </a:lnTo>
                  <a:lnTo>
                    <a:pt x="6404013" y="212242"/>
                  </a:lnTo>
                  <a:lnTo>
                    <a:pt x="6404013" y="204927"/>
                  </a:lnTo>
                  <a:lnTo>
                    <a:pt x="6404013" y="7315"/>
                  </a:lnTo>
                  <a:lnTo>
                    <a:pt x="6404013" y="0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2158" y="6081384"/>
              <a:ext cx="563552" cy="212247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848392" y="6112597"/>
            <a:ext cx="6396990" cy="3371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085">
              <a:lnSpc>
                <a:spcPct val="100000"/>
              </a:lnSpc>
              <a:spcBef>
                <a:spcPts val="100"/>
              </a:spcBef>
            </a:pPr>
            <a:r>
              <a:rPr sz="750" spc="105" dirty="0">
                <a:solidFill>
                  <a:srgbClr val="202020"/>
                </a:solidFill>
                <a:latin typeface="Lucida Sans Unicode"/>
                <a:cs typeface="Lucida Sans Unicode"/>
              </a:rPr>
              <a:t>sns</a:t>
            </a:r>
            <a:r>
              <a:rPr sz="750" b="1" spc="105" dirty="0">
                <a:solidFill>
                  <a:srgbClr val="A921FF"/>
                </a:solidFill>
                <a:latin typeface="Courier New"/>
                <a:cs typeface="Courier New"/>
              </a:rPr>
              <a:t>.</a:t>
            </a:r>
            <a:r>
              <a:rPr sz="750" spc="105" dirty="0">
                <a:solidFill>
                  <a:srgbClr val="202020"/>
                </a:solidFill>
                <a:latin typeface="Lucida Sans Unicode"/>
                <a:cs typeface="Lucida Sans Unicode"/>
              </a:rPr>
              <a:t>distplot</a:t>
            </a:r>
            <a:r>
              <a:rPr sz="750" spc="105" dirty="0">
                <a:solidFill>
                  <a:srgbClr val="0054A9"/>
                </a:solidFill>
                <a:latin typeface="Lucida Sans Unicode"/>
                <a:cs typeface="Lucida Sans Unicode"/>
              </a:rPr>
              <a:t>(</a:t>
            </a:r>
            <a:r>
              <a:rPr sz="750" spc="105" dirty="0">
                <a:solidFill>
                  <a:srgbClr val="202020"/>
                </a:solidFill>
                <a:latin typeface="Lucida Sans Unicode"/>
                <a:cs typeface="Lucida Sans Unicode"/>
              </a:rPr>
              <a:t>df</a:t>
            </a:r>
            <a:r>
              <a:rPr sz="750" spc="105" dirty="0">
                <a:solidFill>
                  <a:srgbClr val="0054A9"/>
                </a:solidFill>
                <a:latin typeface="Lucida Sans Unicode"/>
                <a:cs typeface="Lucida Sans Unicode"/>
              </a:rPr>
              <a:t>[</a:t>
            </a:r>
            <a:r>
              <a:rPr sz="750" spc="105" dirty="0">
                <a:solidFill>
                  <a:srgbClr val="B92020"/>
                </a:solidFill>
                <a:latin typeface="Lucida Sans Unicode"/>
                <a:cs typeface="Lucida Sans Unicode"/>
              </a:rPr>
              <a:t>'age'</a:t>
            </a:r>
            <a:r>
              <a:rPr sz="750" spc="105" dirty="0">
                <a:solidFill>
                  <a:srgbClr val="0054A9"/>
                </a:solidFill>
                <a:latin typeface="Lucida Sans Unicode"/>
                <a:cs typeface="Lucida Sans Unicode"/>
              </a:rPr>
              <a:t>])</a:t>
            </a:r>
            <a:endParaRPr sz="750">
              <a:latin typeface="Lucida Sans Unicode"/>
              <a:cs typeface="Lucida Sans Unicode"/>
            </a:endParaRPr>
          </a:p>
          <a:p>
            <a:pPr marL="36195">
              <a:lnSpc>
                <a:spcPct val="100000"/>
              </a:lnSpc>
              <a:spcBef>
                <a:spcPts val="655"/>
              </a:spcBef>
            </a:pPr>
            <a:r>
              <a:rPr sz="750" spc="10" dirty="0">
                <a:latin typeface="Lucida Sans Unicode"/>
                <a:cs typeface="Lucida Sans Unicode"/>
              </a:rPr>
              <a:t>&lt;Axes:</a:t>
            </a:r>
            <a:r>
              <a:rPr sz="750" spc="190" dirty="0">
                <a:latin typeface="Lucida Sans Unicode"/>
                <a:cs typeface="Lucida Sans Unicode"/>
              </a:rPr>
              <a:t> </a:t>
            </a:r>
            <a:r>
              <a:rPr sz="750" spc="85" dirty="0">
                <a:latin typeface="Lucida Sans Unicode"/>
                <a:cs typeface="Lucida Sans Unicode"/>
              </a:rPr>
              <a:t>xlabel='age',</a:t>
            </a:r>
            <a:r>
              <a:rPr sz="750" spc="195" dirty="0">
                <a:latin typeface="Lucida Sans Unicode"/>
                <a:cs typeface="Lucida Sans Unicode"/>
              </a:rPr>
              <a:t> </a:t>
            </a:r>
            <a:r>
              <a:rPr sz="750" spc="70" dirty="0">
                <a:latin typeface="Lucida Sans Unicode"/>
                <a:cs typeface="Lucida Sans Unicode"/>
              </a:rPr>
              <a:t>ylabel='Density'&gt;</a:t>
            </a:r>
            <a:endParaRPr sz="750">
              <a:latin typeface="Lucida Sans Unicode"/>
              <a:cs typeface="Lucida Sans Unicode"/>
            </a:endParaRPr>
          </a:p>
        </p:txBody>
      </p:sp>
      <p:pic>
        <p:nvPicPr>
          <p:cNvPr id="19" name="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06943" y="6601023"/>
            <a:ext cx="4098566" cy="3044649"/>
          </a:xfrm>
          <a:prstGeom prst="rect">
            <a:avLst/>
          </a:prstGeom>
        </p:spPr>
      </p:pic>
      <p:grpSp>
        <p:nvGrpSpPr>
          <p:cNvPr id="20" name="object 20"/>
          <p:cNvGrpSpPr/>
          <p:nvPr/>
        </p:nvGrpSpPr>
        <p:grpSpPr>
          <a:xfrm>
            <a:off x="292158" y="9806688"/>
            <a:ext cx="6960870" cy="212725"/>
            <a:chOff x="292158" y="9806688"/>
            <a:chExt cx="6960870" cy="212725"/>
          </a:xfrm>
        </p:grpSpPr>
        <p:sp>
          <p:nvSpPr>
            <p:cNvPr id="21" name="object 21"/>
            <p:cNvSpPr/>
            <p:nvPr/>
          </p:nvSpPr>
          <p:spPr>
            <a:xfrm>
              <a:off x="848393" y="9806688"/>
              <a:ext cx="6404610" cy="212725"/>
            </a:xfrm>
            <a:custGeom>
              <a:avLst/>
              <a:gdLst/>
              <a:ahLst/>
              <a:cxnLst/>
              <a:rect l="l" t="t" r="r" b="b"/>
              <a:pathLst>
                <a:path w="6404609" h="212725">
                  <a:moveTo>
                    <a:pt x="6404010" y="212247"/>
                  </a:moveTo>
                  <a:lnTo>
                    <a:pt x="0" y="212247"/>
                  </a:lnTo>
                  <a:lnTo>
                    <a:pt x="0" y="0"/>
                  </a:lnTo>
                  <a:lnTo>
                    <a:pt x="6404010" y="0"/>
                  </a:lnTo>
                  <a:lnTo>
                    <a:pt x="6404010" y="212247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848385" y="9806698"/>
              <a:ext cx="6404610" cy="212725"/>
            </a:xfrm>
            <a:custGeom>
              <a:avLst/>
              <a:gdLst/>
              <a:ahLst/>
              <a:cxnLst/>
              <a:rect l="l" t="t" r="r" b="b"/>
              <a:pathLst>
                <a:path w="6404609" h="212725">
                  <a:moveTo>
                    <a:pt x="6404013" y="0"/>
                  </a:moveTo>
                  <a:lnTo>
                    <a:pt x="6396698" y="0"/>
                  </a:lnTo>
                  <a:lnTo>
                    <a:pt x="0" y="0"/>
                  </a:lnTo>
                  <a:lnTo>
                    <a:pt x="0" y="7315"/>
                  </a:lnTo>
                  <a:lnTo>
                    <a:pt x="6396698" y="7315"/>
                  </a:lnTo>
                  <a:lnTo>
                    <a:pt x="6396698" y="204927"/>
                  </a:lnTo>
                  <a:lnTo>
                    <a:pt x="0" y="204927"/>
                  </a:lnTo>
                  <a:lnTo>
                    <a:pt x="0" y="212242"/>
                  </a:lnTo>
                  <a:lnTo>
                    <a:pt x="6396698" y="212242"/>
                  </a:lnTo>
                  <a:lnTo>
                    <a:pt x="6404013" y="212242"/>
                  </a:lnTo>
                  <a:lnTo>
                    <a:pt x="6404013" y="204927"/>
                  </a:lnTo>
                  <a:lnTo>
                    <a:pt x="6404013" y="7315"/>
                  </a:lnTo>
                  <a:lnTo>
                    <a:pt x="6404013" y="0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2158" y="9806688"/>
              <a:ext cx="563552" cy="212247"/>
            </a:xfrm>
            <a:prstGeom prst="rect">
              <a:avLst/>
            </a:prstGeom>
          </p:spPr>
        </p:pic>
      </p:grpSp>
      <p:pic>
        <p:nvPicPr>
          <p:cNvPr id="24" name="object 2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92158" y="292158"/>
            <a:ext cx="563552" cy="907539"/>
          </a:xfrm>
          <a:prstGeom prst="rect">
            <a:avLst/>
          </a:prstGeom>
        </p:spPr>
      </p:pic>
      <p:sp>
        <p:nvSpPr>
          <p:cNvPr id="25" name="object 25"/>
          <p:cNvSpPr txBox="1"/>
          <p:nvPr/>
        </p:nvSpPr>
        <p:spPr>
          <a:xfrm>
            <a:off x="848392" y="9837901"/>
            <a:ext cx="6396990" cy="3371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085">
              <a:lnSpc>
                <a:spcPct val="100000"/>
              </a:lnSpc>
              <a:spcBef>
                <a:spcPts val="100"/>
              </a:spcBef>
            </a:pPr>
            <a:r>
              <a:rPr sz="750" spc="60" dirty="0">
                <a:solidFill>
                  <a:srgbClr val="202020"/>
                </a:solidFill>
                <a:latin typeface="Lucida Sans Unicode"/>
                <a:cs typeface="Lucida Sans Unicode"/>
              </a:rPr>
              <a:t>sns</a:t>
            </a:r>
            <a:r>
              <a:rPr sz="750" b="1" spc="60" dirty="0">
                <a:solidFill>
                  <a:srgbClr val="A921FF"/>
                </a:solidFill>
                <a:latin typeface="Courier New"/>
                <a:cs typeface="Courier New"/>
              </a:rPr>
              <a:t>.</a:t>
            </a:r>
            <a:r>
              <a:rPr sz="750" spc="60" dirty="0">
                <a:solidFill>
                  <a:srgbClr val="202020"/>
                </a:solidFill>
                <a:latin typeface="Lucida Sans Unicode"/>
                <a:cs typeface="Lucida Sans Unicode"/>
              </a:rPr>
              <a:t>heatmap</a:t>
            </a:r>
            <a:r>
              <a:rPr sz="750" spc="60" dirty="0">
                <a:solidFill>
                  <a:srgbClr val="0054A9"/>
                </a:solidFill>
                <a:latin typeface="Lucida Sans Unicode"/>
                <a:cs typeface="Lucida Sans Unicode"/>
              </a:rPr>
              <a:t>(</a:t>
            </a:r>
            <a:r>
              <a:rPr sz="750" spc="60" dirty="0">
                <a:solidFill>
                  <a:srgbClr val="202020"/>
                </a:solidFill>
                <a:latin typeface="Lucida Sans Unicode"/>
                <a:cs typeface="Lucida Sans Unicode"/>
              </a:rPr>
              <a:t>df</a:t>
            </a:r>
            <a:r>
              <a:rPr sz="750" b="1" spc="60" dirty="0">
                <a:solidFill>
                  <a:srgbClr val="A921FF"/>
                </a:solidFill>
                <a:latin typeface="Courier New"/>
                <a:cs typeface="Courier New"/>
              </a:rPr>
              <a:t>.</a:t>
            </a:r>
            <a:r>
              <a:rPr sz="750" spc="60" dirty="0">
                <a:solidFill>
                  <a:srgbClr val="202020"/>
                </a:solidFill>
                <a:latin typeface="Lucida Sans Unicode"/>
                <a:cs typeface="Lucida Sans Unicode"/>
              </a:rPr>
              <a:t>corr</a:t>
            </a:r>
            <a:r>
              <a:rPr sz="750" spc="60" dirty="0">
                <a:solidFill>
                  <a:srgbClr val="0054A9"/>
                </a:solidFill>
                <a:latin typeface="Lucida Sans Unicode"/>
                <a:cs typeface="Lucida Sans Unicode"/>
              </a:rPr>
              <a:t>())</a:t>
            </a:r>
            <a:endParaRPr sz="750">
              <a:latin typeface="Lucida Sans Unicode"/>
              <a:cs typeface="Lucida Sans Unicode"/>
            </a:endParaRPr>
          </a:p>
          <a:p>
            <a:pPr marL="36195">
              <a:lnSpc>
                <a:spcPct val="100000"/>
              </a:lnSpc>
              <a:spcBef>
                <a:spcPts val="655"/>
              </a:spcBef>
            </a:pPr>
            <a:r>
              <a:rPr sz="750" spc="10" dirty="0">
                <a:latin typeface="Lucida Sans Unicode"/>
                <a:cs typeface="Lucida Sans Unicode"/>
              </a:rPr>
              <a:t>&lt;Axes:</a:t>
            </a:r>
            <a:r>
              <a:rPr sz="750" spc="150" dirty="0">
                <a:latin typeface="Lucida Sans Unicode"/>
                <a:cs typeface="Lucida Sans Unicode"/>
              </a:rPr>
              <a:t> </a:t>
            </a:r>
            <a:r>
              <a:rPr sz="750" spc="-145" dirty="0">
                <a:latin typeface="Lucida Sans Unicode"/>
                <a:cs typeface="Lucida Sans Unicode"/>
              </a:rPr>
              <a:t>&gt;</a:t>
            </a:r>
            <a:endParaRPr sz="750">
              <a:latin typeface="Lucida Sans Unicode"/>
              <a:cs typeface="Lucida Sans Unicode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848392" y="316053"/>
            <a:ext cx="6396990" cy="112776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45085" marR="5142865">
              <a:lnSpc>
                <a:spcPct val="102499"/>
              </a:lnSpc>
              <a:spcBef>
                <a:spcPts val="75"/>
              </a:spcBef>
            </a:pPr>
            <a:r>
              <a:rPr sz="750" b="1" spc="-5" dirty="0">
                <a:solidFill>
                  <a:srgbClr val="007F00"/>
                </a:solidFill>
                <a:latin typeface="Courier New"/>
                <a:cs typeface="Courier New"/>
              </a:rPr>
              <a:t>import </a:t>
            </a:r>
            <a:r>
              <a:rPr sz="750" spc="-55" dirty="0">
                <a:solidFill>
                  <a:srgbClr val="202020"/>
                </a:solidFill>
                <a:latin typeface="Lucida Sans Unicode"/>
                <a:cs typeface="Lucida Sans Unicode"/>
              </a:rPr>
              <a:t>numpy</a:t>
            </a:r>
            <a:r>
              <a:rPr sz="750" spc="-50" dirty="0">
                <a:solidFill>
                  <a:srgbClr val="202020"/>
                </a:solidFill>
                <a:latin typeface="Lucida Sans Unicode"/>
                <a:cs typeface="Lucida Sans Unicode"/>
              </a:rPr>
              <a:t> </a:t>
            </a:r>
            <a:r>
              <a:rPr sz="750" b="1" spc="-5" dirty="0">
                <a:solidFill>
                  <a:srgbClr val="007F00"/>
                </a:solidFill>
                <a:latin typeface="Courier New"/>
                <a:cs typeface="Courier New"/>
              </a:rPr>
              <a:t>as </a:t>
            </a:r>
            <a:r>
              <a:rPr sz="750" spc="-20" dirty="0">
                <a:solidFill>
                  <a:srgbClr val="202020"/>
                </a:solidFill>
                <a:latin typeface="Lucida Sans Unicode"/>
                <a:cs typeface="Lucida Sans Unicode"/>
              </a:rPr>
              <a:t>np </a:t>
            </a:r>
            <a:r>
              <a:rPr sz="750" spc="-15" dirty="0">
                <a:solidFill>
                  <a:srgbClr val="202020"/>
                </a:solidFill>
                <a:latin typeface="Lucida Sans Unicode"/>
                <a:cs typeface="Lucida Sans Unicode"/>
              </a:rPr>
              <a:t> </a:t>
            </a:r>
            <a:r>
              <a:rPr sz="750" b="1" spc="-5" dirty="0">
                <a:solidFill>
                  <a:srgbClr val="007F00"/>
                </a:solidFill>
                <a:latin typeface="Courier New"/>
                <a:cs typeface="Courier New"/>
              </a:rPr>
              <a:t>import </a:t>
            </a:r>
            <a:r>
              <a:rPr sz="750" spc="10" dirty="0">
                <a:solidFill>
                  <a:srgbClr val="202020"/>
                </a:solidFill>
                <a:latin typeface="Lucida Sans Unicode"/>
                <a:cs typeface="Lucida Sans Unicode"/>
              </a:rPr>
              <a:t>pandas</a:t>
            </a:r>
            <a:r>
              <a:rPr sz="750" spc="15" dirty="0">
                <a:solidFill>
                  <a:srgbClr val="202020"/>
                </a:solidFill>
                <a:latin typeface="Lucida Sans Unicode"/>
                <a:cs typeface="Lucida Sans Unicode"/>
              </a:rPr>
              <a:t> </a:t>
            </a:r>
            <a:r>
              <a:rPr sz="750" b="1" spc="-5" dirty="0">
                <a:solidFill>
                  <a:srgbClr val="007F00"/>
                </a:solidFill>
                <a:latin typeface="Courier New"/>
                <a:cs typeface="Courier New"/>
              </a:rPr>
              <a:t>as </a:t>
            </a:r>
            <a:r>
              <a:rPr sz="750" spc="-25" dirty="0">
                <a:solidFill>
                  <a:srgbClr val="202020"/>
                </a:solidFill>
                <a:latin typeface="Lucida Sans Unicode"/>
                <a:cs typeface="Lucida Sans Unicode"/>
              </a:rPr>
              <a:t>pd </a:t>
            </a:r>
            <a:r>
              <a:rPr sz="750" spc="-20" dirty="0">
                <a:solidFill>
                  <a:srgbClr val="202020"/>
                </a:solidFill>
                <a:latin typeface="Lucida Sans Unicode"/>
                <a:cs typeface="Lucida Sans Unicode"/>
              </a:rPr>
              <a:t> </a:t>
            </a:r>
            <a:r>
              <a:rPr sz="750" b="1" spc="-5" dirty="0">
                <a:solidFill>
                  <a:srgbClr val="007F00"/>
                </a:solidFill>
                <a:latin typeface="Courier New"/>
                <a:cs typeface="Courier New"/>
              </a:rPr>
              <a:t>import</a:t>
            </a:r>
            <a:r>
              <a:rPr sz="750" b="1" spc="-30" dirty="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sz="750" spc="30" dirty="0">
                <a:solidFill>
                  <a:srgbClr val="202020"/>
                </a:solidFill>
                <a:latin typeface="Lucida Sans Unicode"/>
                <a:cs typeface="Lucida Sans Unicode"/>
              </a:rPr>
              <a:t>seaborn</a:t>
            </a:r>
            <a:r>
              <a:rPr sz="750" spc="185" dirty="0">
                <a:solidFill>
                  <a:srgbClr val="202020"/>
                </a:solidFill>
                <a:latin typeface="Lucida Sans Unicode"/>
                <a:cs typeface="Lucida Sans Unicode"/>
              </a:rPr>
              <a:t> </a:t>
            </a:r>
            <a:r>
              <a:rPr sz="750" b="1" spc="-5" dirty="0">
                <a:solidFill>
                  <a:srgbClr val="007F00"/>
                </a:solidFill>
                <a:latin typeface="Courier New"/>
                <a:cs typeface="Courier New"/>
              </a:rPr>
              <a:t>as</a:t>
            </a:r>
            <a:r>
              <a:rPr sz="750" b="1" spc="-25" dirty="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sz="750" spc="35" dirty="0">
                <a:solidFill>
                  <a:srgbClr val="202020"/>
                </a:solidFill>
                <a:latin typeface="Lucida Sans Unicode"/>
                <a:cs typeface="Lucida Sans Unicode"/>
              </a:rPr>
              <a:t>sns</a:t>
            </a:r>
            <a:endParaRPr sz="750">
              <a:latin typeface="Lucida Sans Unicode"/>
              <a:cs typeface="Lucida Sans Unicode"/>
            </a:endParaRPr>
          </a:p>
          <a:p>
            <a:pPr marL="45085">
              <a:lnSpc>
                <a:spcPct val="100000"/>
              </a:lnSpc>
              <a:spcBef>
                <a:spcPts val="20"/>
              </a:spcBef>
            </a:pPr>
            <a:r>
              <a:rPr sz="750" b="1" spc="-5" dirty="0">
                <a:solidFill>
                  <a:srgbClr val="007F00"/>
                </a:solidFill>
                <a:latin typeface="Courier New"/>
                <a:cs typeface="Courier New"/>
              </a:rPr>
              <a:t>import</a:t>
            </a:r>
            <a:r>
              <a:rPr sz="750" b="1" spc="-15" dirty="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sz="750" spc="75" dirty="0">
                <a:solidFill>
                  <a:srgbClr val="202020"/>
                </a:solidFill>
                <a:latin typeface="Lucida Sans Unicode"/>
                <a:cs typeface="Lucida Sans Unicode"/>
              </a:rPr>
              <a:t>matplotlib.pyplot</a:t>
            </a:r>
            <a:r>
              <a:rPr sz="750" spc="204" dirty="0">
                <a:solidFill>
                  <a:srgbClr val="202020"/>
                </a:solidFill>
                <a:latin typeface="Lucida Sans Unicode"/>
                <a:cs typeface="Lucida Sans Unicode"/>
              </a:rPr>
              <a:t> </a:t>
            </a:r>
            <a:r>
              <a:rPr sz="750" b="1" spc="-5" dirty="0">
                <a:solidFill>
                  <a:srgbClr val="007F00"/>
                </a:solidFill>
                <a:latin typeface="Courier New"/>
                <a:cs typeface="Courier New"/>
              </a:rPr>
              <a:t>as</a:t>
            </a:r>
            <a:r>
              <a:rPr sz="750" b="1" spc="-10" dirty="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sz="750" spc="125" dirty="0">
                <a:solidFill>
                  <a:srgbClr val="202020"/>
                </a:solidFill>
                <a:latin typeface="Lucida Sans Unicode"/>
                <a:cs typeface="Lucida Sans Unicode"/>
              </a:rPr>
              <a:t>plt</a:t>
            </a:r>
            <a:endParaRPr sz="750">
              <a:latin typeface="Lucida Sans Unicode"/>
              <a:cs typeface="Lucida Sans Unicode"/>
            </a:endParaRPr>
          </a:p>
          <a:p>
            <a:pPr marL="45085">
              <a:lnSpc>
                <a:spcPct val="100000"/>
              </a:lnSpc>
              <a:spcBef>
                <a:spcPts val="25"/>
              </a:spcBef>
            </a:pPr>
            <a:r>
              <a:rPr sz="750" b="1" spc="-5" dirty="0">
                <a:solidFill>
                  <a:srgbClr val="007F00"/>
                </a:solidFill>
                <a:latin typeface="Courier New"/>
                <a:cs typeface="Courier New"/>
              </a:rPr>
              <a:t>import</a:t>
            </a:r>
            <a:r>
              <a:rPr sz="750" b="1" spc="-40" dirty="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sz="750" spc="65" dirty="0">
                <a:solidFill>
                  <a:srgbClr val="202020"/>
                </a:solidFill>
                <a:latin typeface="Lucida Sans Unicode"/>
                <a:cs typeface="Lucida Sans Unicode"/>
              </a:rPr>
              <a:t>sklearn</a:t>
            </a:r>
            <a:endParaRPr sz="750">
              <a:latin typeface="Lucida Sans Unicode"/>
              <a:cs typeface="Lucida Sans Unicode"/>
            </a:endParaRPr>
          </a:p>
          <a:p>
            <a:pPr marL="45085" marR="4456430">
              <a:lnSpc>
                <a:spcPct val="102499"/>
              </a:lnSpc>
            </a:pPr>
            <a:r>
              <a:rPr sz="750" b="1" spc="-5" dirty="0">
                <a:solidFill>
                  <a:srgbClr val="007F00"/>
                </a:solidFill>
                <a:latin typeface="Courier New"/>
                <a:cs typeface="Courier New"/>
              </a:rPr>
              <a:t>import </a:t>
            </a:r>
            <a:r>
              <a:rPr sz="750" spc="35" dirty="0">
                <a:solidFill>
                  <a:srgbClr val="202020"/>
                </a:solidFill>
                <a:latin typeface="Lucida Sans Unicode"/>
                <a:cs typeface="Lucida Sans Unicode"/>
              </a:rPr>
              <a:t>warnings </a:t>
            </a:r>
            <a:r>
              <a:rPr sz="750" spc="40" dirty="0">
                <a:solidFill>
                  <a:srgbClr val="202020"/>
                </a:solidFill>
                <a:latin typeface="Lucida Sans Unicode"/>
                <a:cs typeface="Lucida Sans Unicode"/>
              </a:rPr>
              <a:t> </a:t>
            </a:r>
            <a:r>
              <a:rPr sz="750" spc="85" dirty="0">
                <a:solidFill>
                  <a:srgbClr val="202020"/>
                </a:solidFill>
                <a:latin typeface="Lucida Sans Unicode"/>
                <a:cs typeface="Lucida Sans Unicode"/>
              </a:rPr>
              <a:t>warnings</a:t>
            </a:r>
            <a:r>
              <a:rPr sz="750" b="1" spc="85" dirty="0">
                <a:solidFill>
                  <a:srgbClr val="A921FF"/>
                </a:solidFill>
                <a:latin typeface="Courier New"/>
                <a:cs typeface="Courier New"/>
              </a:rPr>
              <a:t>.</a:t>
            </a:r>
            <a:r>
              <a:rPr sz="750" spc="85" dirty="0">
                <a:solidFill>
                  <a:srgbClr val="202020"/>
                </a:solidFill>
                <a:latin typeface="Lucida Sans Unicode"/>
                <a:cs typeface="Lucida Sans Unicode"/>
              </a:rPr>
              <a:t>filterwarnings</a:t>
            </a:r>
            <a:r>
              <a:rPr sz="750" spc="85" dirty="0">
                <a:solidFill>
                  <a:srgbClr val="0054A9"/>
                </a:solidFill>
                <a:latin typeface="Lucida Sans Unicode"/>
                <a:cs typeface="Lucida Sans Unicode"/>
              </a:rPr>
              <a:t>(</a:t>
            </a:r>
            <a:r>
              <a:rPr sz="750" spc="85" dirty="0">
                <a:solidFill>
                  <a:srgbClr val="B92020"/>
                </a:solidFill>
                <a:latin typeface="Lucida Sans Unicode"/>
                <a:cs typeface="Lucida Sans Unicode"/>
              </a:rPr>
              <a:t>'ignore'</a:t>
            </a:r>
            <a:r>
              <a:rPr sz="750" spc="85" dirty="0">
                <a:solidFill>
                  <a:srgbClr val="0054A9"/>
                </a:solidFill>
                <a:latin typeface="Lucida Sans Unicode"/>
                <a:cs typeface="Lucida Sans Unicode"/>
              </a:rPr>
              <a:t>)</a:t>
            </a:r>
            <a:endParaRPr sz="75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850">
              <a:latin typeface="Lucida Sans Unicode"/>
              <a:cs typeface="Lucida Sans Unicode"/>
            </a:endParaRPr>
          </a:p>
          <a:p>
            <a:pPr marL="45085">
              <a:lnSpc>
                <a:spcPct val="100000"/>
              </a:lnSpc>
            </a:pPr>
            <a:r>
              <a:rPr sz="750" spc="75" dirty="0">
                <a:solidFill>
                  <a:srgbClr val="202020"/>
                </a:solidFill>
                <a:latin typeface="Lucida Sans Unicode"/>
                <a:cs typeface="Lucida Sans Unicode"/>
              </a:rPr>
              <a:t>df</a:t>
            </a:r>
            <a:r>
              <a:rPr sz="750" b="1" spc="75" dirty="0">
                <a:solidFill>
                  <a:srgbClr val="A921FF"/>
                </a:solidFill>
                <a:latin typeface="Courier New"/>
                <a:cs typeface="Courier New"/>
              </a:rPr>
              <a:t>=</a:t>
            </a:r>
            <a:r>
              <a:rPr sz="750" spc="75" dirty="0">
                <a:solidFill>
                  <a:srgbClr val="202020"/>
                </a:solidFill>
                <a:latin typeface="Lucida Sans Unicode"/>
                <a:cs typeface="Lucida Sans Unicode"/>
              </a:rPr>
              <a:t>pd</a:t>
            </a:r>
            <a:r>
              <a:rPr sz="750" b="1" spc="75" dirty="0">
                <a:solidFill>
                  <a:srgbClr val="A921FF"/>
                </a:solidFill>
                <a:latin typeface="Courier New"/>
                <a:cs typeface="Courier New"/>
              </a:rPr>
              <a:t>.</a:t>
            </a:r>
            <a:r>
              <a:rPr sz="750" spc="75" dirty="0">
                <a:solidFill>
                  <a:srgbClr val="202020"/>
                </a:solidFill>
                <a:latin typeface="Lucida Sans Unicode"/>
                <a:cs typeface="Lucida Sans Unicode"/>
              </a:rPr>
              <a:t>read_csv</a:t>
            </a:r>
            <a:r>
              <a:rPr sz="750" spc="75" dirty="0">
                <a:solidFill>
                  <a:srgbClr val="0054A9"/>
                </a:solidFill>
                <a:latin typeface="Lucida Sans Unicode"/>
                <a:cs typeface="Lucida Sans Unicode"/>
              </a:rPr>
              <a:t>(</a:t>
            </a:r>
            <a:r>
              <a:rPr sz="750" spc="75" dirty="0">
                <a:solidFill>
                  <a:srgbClr val="B92020"/>
                </a:solidFill>
                <a:latin typeface="Lucida Sans Unicode"/>
                <a:cs typeface="Lucida Sans Unicode"/>
              </a:rPr>
              <a:t>"heart[1].csv"</a:t>
            </a:r>
            <a:r>
              <a:rPr sz="750" spc="75" dirty="0">
                <a:solidFill>
                  <a:srgbClr val="0054A9"/>
                </a:solidFill>
                <a:latin typeface="Lucida Sans Unicode"/>
                <a:cs typeface="Lucida Sans Unicode"/>
              </a:rPr>
              <a:t>)</a:t>
            </a:r>
            <a:endParaRPr sz="750">
              <a:latin typeface="Lucida Sans Unicode"/>
              <a:cs typeface="Lucida Sans Unicode"/>
            </a:endParaRPr>
          </a:p>
        </p:txBody>
      </p:sp>
      <p:pic>
        <p:nvPicPr>
          <p:cNvPr id="27" name="object 2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92158" y="1558323"/>
            <a:ext cx="563552" cy="212247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92158" y="4522465"/>
            <a:ext cx="563552" cy="212247"/>
          </a:xfrm>
          <a:prstGeom prst="rect">
            <a:avLst/>
          </a:prstGeom>
        </p:spPr>
      </p:pic>
      <p:pic>
        <p:nvPicPr>
          <p:cNvPr id="29" name="object 29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92158" y="1807164"/>
            <a:ext cx="556234" cy="2642111"/>
          </a:xfrm>
          <a:prstGeom prst="rect">
            <a:avLst/>
          </a:prstGeom>
        </p:spPr>
      </p:pic>
      <p:sp>
        <p:nvSpPr>
          <p:cNvPr id="30" name="object 30"/>
          <p:cNvSpPr txBox="1"/>
          <p:nvPr/>
        </p:nvSpPr>
        <p:spPr>
          <a:xfrm>
            <a:off x="835692" y="4187734"/>
            <a:ext cx="6409690" cy="5060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dirty="0">
                <a:latin typeface="Arial MT"/>
                <a:cs typeface="Arial MT"/>
              </a:rPr>
              <a:t>1025</a:t>
            </a:r>
            <a:r>
              <a:rPr sz="800" spc="-15" dirty="0">
                <a:latin typeface="Arial MT"/>
                <a:cs typeface="Arial MT"/>
              </a:rPr>
              <a:t> </a:t>
            </a:r>
            <a:r>
              <a:rPr sz="800" spc="-5" dirty="0">
                <a:latin typeface="Arial MT"/>
                <a:cs typeface="Arial MT"/>
              </a:rPr>
              <a:t>rows</a:t>
            </a:r>
            <a:r>
              <a:rPr sz="800" spc="-15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×</a:t>
            </a:r>
            <a:r>
              <a:rPr sz="800" spc="-15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14</a:t>
            </a:r>
            <a:r>
              <a:rPr sz="800" spc="-15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columns</a:t>
            </a:r>
            <a:endParaRPr sz="8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9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750">
              <a:latin typeface="Arial MT"/>
              <a:cs typeface="Arial MT"/>
            </a:endParaRPr>
          </a:p>
          <a:p>
            <a:pPr marL="57785">
              <a:lnSpc>
                <a:spcPct val="100000"/>
              </a:lnSpc>
            </a:pPr>
            <a:r>
              <a:rPr sz="750" spc="60" dirty="0">
                <a:solidFill>
                  <a:srgbClr val="202020"/>
                </a:solidFill>
                <a:latin typeface="Lucida Sans Unicode"/>
                <a:cs typeface="Lucida Sans Unicode"/>
              </a:rPr>
              <a:t>df</a:t>
            </a:r>
            <a:r>
              <a:rPr sz="750" b="1" spc="60" dirty="0">
                <a:solidFill>
                  <a:srgbClr val="A921FF"/>
                </a:solidFill>
                <a:latin typeface="Courier New"/>
                <a:cs typeface="Courier New"/>
              </a:rPr>
              <a:t>.</a:t>
            </a:r>
            <a:r>
              <a:rPr sz="750" spc="60" dirty="0">
                <a:solidFill>
                  <a:srgbClr val="202020"/>
                </a:solidFill>
                <a:latin typeface="Lucida Sans Unicode"/>
                <a:cs typeface="Lucida Sans Unicode"/>
              </a:rPr>
              <a:t>head</a:t>
            </a:r>
            <a:r>
              <a:rPr sz="750" spc="60" dirty="0">
                <a:solidFill>
                  <a:srgbClr val="0054A9"/>
                </a:solidFill>
                <a:latin typeface="Lucida Sans Unicode"/>
                <a:cs typeface="Lucida Sans Unicode"/>
              </a:rPr>
              <a:t>()</a:t>
            </a:r>
            <a:endParaRPr sz="750">
              <a:latin typeface="Lucida Sans Unicode"/>
              <a:cs typeface="Lucida Sans Unicode"/>
            </a:endParaRPr>
          </a:p>
        </p:txBody>
      </p:sp>
      <p:pic>
        <p:nvPicPr>
          <p:cNvPr id="31" name="object 31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292158" y="4771306"/>
            <a:ext cx="556234" cy="1236888"/>
          </a:xfrm>
          <a:prstGeom prst="rect">
            <a:avLst/>
          </a:prstGeom>
        </p:spPr>
      </p:pic>
      <p:pic>
        <p:nvPicPr>
          <p:cNvPr id="32" name="object 32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292158" y="6330225"/>
            <a:ext cx="556234" cy="212247"/>
          </a:xfrm>
          <a:prstGeom prst="rect">
            <a:avLst/>
          </a:prstGeom>
        </p:spPr>
      </p:pic>
      <p:pic>
        <p:nvPicPr>
          <p:cNvPr id="33" name="object 33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292158" y="10055529"/>
            <a:ext cx="556234" cy="21224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848392" y="4757669"/>
          <a:ext cx="2402204" cy="21986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32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93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43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43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86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973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3210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4903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BCBC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65"/>
                        </a:lnSpc>
                      </a:pPr>
                      <a:r>
                        <a:rPr sz="700" b="1" spc="-10" dirty="0">
                          <a:latin typeface="Arial"/>
                          <a:cs typeface="Arial"/>
                        </a:rPr>
                        <a:t>age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5">
                      <a:solidFill>
                        <a:srgbClr val="BCBC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ts val="765"/>
                        </a:lnSpc>
                      </a:pPr>
                      <a:r>
                        <a:rPr sz="700" b="1" spc="-10" dirty="0">
                          <a:latin typeface="Arial"/>
                          <a:cs typeface="Arial"/>
                        </a:rPr>
                        <a:t>sex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5">
                      <a:solidFill>
                        <a:srgbClr val="BCBC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ts val="765"/>
                        </a:lnSpc>
                      </a:pPr>
                      <a:r>
                        <a:rPr sz="700" b="1" spc="-10" dirty="0">
                          <a:latin typeface="Arial"/>
                          <a:cs typeface="Arial"/>
                        </a:rPr>
                        <a:t>cp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5">
                      <a:solidFill>
                        <a:srgbClr val="BCBC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ts val="765"/>
                        </a:lnSpc>
                      </a:pPr>
                      <a:r>
                        <a:rPr sz="700" b="1" spc="-10" dirty="0">
                          <a:latin typeface="Arial"/>
                          <a:cs typeface="Arial"/>
                        </a:rPr>
                        <a:t>trestbps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5">
                      <a:solidFill>
                        <a:srgbClr val="BCBC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ts val="765"/>
                        </a:lnSpc>
                      </a:pPr>
                      <a:r>
                        <a:rPr sz="700" b="1" spc="-10" dirty="0">
                          <a:latin typeface="Arial"/>
                          <a:cs typeface="Arial"/>
                        </a:rPr>
                        <a:t>chol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5">
                      <a:solidFill>
                        <a:srgbClr val="BCBC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ts val="765"/>
                        </a:lnSpc>
                      </a:pPr>
                      <a:r>
                        <a:rPr sz="700" b="1" spc="-10" dirty="0">
                          <a:latin typeface="Arial"/>
                          <a:cs typeface="Arial"/>
                        </a:rPr>
                        <a:t>oldpeak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5">
                      <a:solidFill>
                        <a:srgbClr val="BCBC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ts val="765"/>
                        </a:lnSpc>
                      </a:pPr>
                      <a:r>
                        <a:rPr sz="700" b="1" spc="-10" dirty="0">
                          <a:latin typeface="Arial"/>
                          <a:cs typeface="Arial"/>
                        </a:rPr>
                        <a:t>target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5">
                      <a:solidFill>
                        <a:srgbClr val="BCBCB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3950">
                <a:tc>
                  <a:txBody>
                    <a:bodyPr/>
                    <a:lstStyle/>
                    <a:p>
                      <a:pPr marR="36195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700" b="1" dirty="0">
                          <a:latin typeface="Arial"/>
                          <a:cs typeface="Arial"/>
                        </a:rPr>
                        <a:t>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T w="9525">
                      <a:solidFill>
                        <a:srgbClr val="BCBCBC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53340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700" spc="-10" dirty="0">
                          <a:latin typeface="Arial MT"/>
                          <a:cs typeface="Arial MT"/>
                        </a:rPr>
                        <a:t>52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8735" marB="0">
                    <a:lnT w="9525">
                      <a:solidFill>
                        <a:srgbClr val="BCBCBC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700" dirty="0">
                          <a:latin typeface="Arial MT"/>
                          <a:cs typeface="Arial MT"/>
                        </a:rPr>
                        <a:t>1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8735" marB="0">
                    <a:lnT w="9525">
                      <a:solidFill>
                        <a:srgbClr val="BCBCBC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700" dirty="0">
                          <a:latin typeface="Arial MT"/>
                          <a:cs typeface="Arial MT"/>
                        </a:rPr>
                        <a:t>0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8735" marB="0">
                    <a:lnT w="9525">
                      <a:solidFill>
                        <a:srgbClr val="BCBCBC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700" spc="-10" dirty="0">
                          <a:latin typeface="Arial MT"/>
                          <a:cs typeface="Arial MT"/>
                        </a:rPr>
                        <a:t>125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8735" marB="0">
                    <a:lnT w="9525">
                      <a:solidFill>
                        <a:srgbClr val="BCBCBC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700" spc="-10" dirty="0">
                          <a:latin typeface="Arial MT"/>
                          <a:cs typeface="Arial MT"/>
                        </a:rPr>
                        <a:t>212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8735" marB="0">
                    <a:lnT w="9525">
                      <a:solidFill>
                        <a:srgbClr val="BCBCBC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700" spc="-10" dirty="0">
                          <a:latin typeface="Arial MT"/>
                          <a:cs typeface="Arial MT"/>
                        </a:rPr>
                        <a:t>1.0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8735" marB="0">
                    <a:lnT w="9525">
                      <a:solidFill>
                        <a:srgbClr val="BCBCBC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700" dirty="0">
                          <a:latin typeface="Arial MT"/>
                          <a:cs typeface="Arial MT"/>
                        </a:rPr>
                        <a:t>0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8735" marB="0">
                    <a:lnT w="9525">
                      <a:solidFill>
                        <a:srgbClr val="BCBCBC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290">
                <a:tc>
                  <a:txBody>
                    <a:bodyPr/>
                    <a:lstStyle/>
                    <a:p>
                      <a:pPr marR="36195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700" b="1" dirty="0">
                          <a:latin typeface="Arial"/>
                          <a:cs typeface="Arial"/>
                        </a:rPr>
                        <a:t>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35560" marB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5334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700" spc="-10" dirty="0">
                          <a:latin typeface="Arial MT"/>
                          <a:cs typeface="Arial MT"/>
                        </a:rPr>
                        <a:t>53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5560" marB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700" dirty="0">
                          <a:latin typeface="Arial MT"/>
                          <a:cs typeface="Arial MT"/>
                        </a:rPr>
                        <a:t>1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5560" marB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700" dirty="0">
                          <a:latin typeface="Arial MT"/>
                          <a:cs typeface="Arial MT"/>
                        </a:rPr>
                        <a:t>0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5560" marB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700" spc="-10" dirty="0">
                          <a:latin typeface="Arial MT"/>
                          <a:cs typeface="Arial MT"/>
                        </a:rPr>
                        <a:t>140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5560" marB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700" spc="-10" dirty="0">
                          <a:latin typeface="Arial MT"/>
                          <a:cs typeface="Arial MT"/>
                        </a:rPr>
                        <a:t>203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5560" marB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700" spc="-10" dirty="0">
                          <a:latin typeface="Arial MT"/>
                          <a:cs typeface="Arial MT"/>
                        </a:rPr>
                        <a:t>3.1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5560" marB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700" dirty="0">
                          <a:latin typeface="Arial MT"/>
                          <a:cs typeface="Arial MT"/>
                        </a:rPr>
                        <a:t>0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5560" marB="0">
                    <a:solidFill>
                      <a:srgbClr val="F4F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290">
                <a:tc>
                  <a:txBody>
                    <a:bodyPr/>
                    <a:lstStyle/>
                    <a:p>
                      <a:pPr marR="36195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700" b="1" dirty="0">
                          <a:latin typeface="Arial"/>
                          <a:cs typeface="Arial"/>
                        </a:rPr>
                        <a:t>2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35560" marB="0"/>
                </a:tc>
                <a:tc>
                  <a:txBody>
                    <a:bodyPr/>
                    <a:lstStyle/>
                    <a:p>
                      <a:pPr marL="5334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700" spc="-10" dirty="0">
                          <a:latin typeface="Arial MT"/>
                          <a:cs typeface="Arial MT"/>
                        </a:rPr>
                        <a:t>70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5560" marB="0"/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700" dirty="0">
                          <a:latin typeface="Arial MT"/>
                          <a:cs typeface="Arial MT"/>
                        </a:rPr>
                        <a:t>1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5560" marB="0"/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700" dirty="0">
                          <a:latin typeface="Arial MT"/>
                          <a:cs typeface="Arial MT"/>
                        </a:rPr>
                        <a:t>0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5560" marB="0"/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700" spc="-10" dirty="0">
                          <a:latin typeface="Arial MT"/>
                          <a:cs typeface="Arial MT"/>
                        </a:rPr>
                        <a:t>145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5560" marB="0"/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700" spc="-10" dirty="0">
                          <a:latin typeface="Arial MT"/>
                          <a:cs typeface="Arial MT"/>
                        </a:rPr>
                        <a:t>174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5560" marB="0"/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700" spc="-10" dirty="0">
                          <a:latin typeface="Arial MT"/>
                          <a:cs typeface="Arial MT"/>
                        </a:rPr>
                        <a:t>2.6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5560" marB="0"/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700" dirty="0">
                          <a:latin typeface="Arial MT"/>
                          <a:cs typeface="Arial MT"/>
                        </a:rPr>
                        <a:t>0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556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290">
                <a:tc>
                  <a:txBody>
                    <a:bodyPr/>
                    <a:lstStyle/>
                    <a:p>
                      <a:pPr marR="36195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700" b="1" dirty="0">
                          <a:latin typeface="Arial"/>
                          <a:cs typeface="Arial"/>
                        </a:rPr>
                        <a:t>3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35560" marB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5334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700" spc="-10" dirty="0">
                          <a:latin typeface="Arial MT"/>
                          <a:cs typeface="Arial MT"/>
                        </a:rPr>
                        <a:t>61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5560" marB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700" dirty="0">
                          <a:latin typeface="Arial MT"/>
                          <a:cs typeface="Arial MT"/>
                        </a:rPr>
                        <a:t>1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5560" marB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700" dirty="0">
                          <a:latin typeface="Arial MT"/>
                          <a:cs typeface="Arial MT"/>
                        </a:rPr>
                        <a:t>0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5560" marB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700" spc="-10" dirty="0">
                          <a:latin typeface="Arial MT"/>
                          <a:cs typeface="Arial MT"/>
                        </a:rPr>
                        <a:t>148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5560" marB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700" spc="-10" dirty="0">
                          <a:latin typeface="Arial MT"/>
                          <a:cs typeface="Arial MT"/>
                        </a:rPr>
                        <a:t>203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5560" marB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700" spc="-10" dirty="0">
                          <a:latin typeface="Arial MT"/>
                          <a:cs typeface="Arial MT"/>
                        </a:rPr>
                        <a:t>0.0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5560" marB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700" dirty="0">
                          <a:latin typeface="Arial MT"/>
                          <a:cs typeface="Arial MT"/>
                        </a:rPr>
                        <a:t>0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5560" marB="0">
                    <a:solidFill>
                      <a:srgbClr val="F4F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290">
                <a:tc>
                  <a:txBody>
                    <a:bodyPr/>
                    <a:lstStyle/>
                    <a:p>
                      <a:pPr marR="36195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700" b="1" dirty="0">
                          <a:latin typeface="Arial"/>
                          <a:cs typeface="Arial"/>
                        </a:rPr>
                        <a:t>4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35560" marB="0"/>
                </a:tc>
                <a:tc>
                  <a:txBody>
                    <a:bodyPr/>
                    <a:lstStyle/>
                    <a:p>
                      <a:pPr marL="5334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700" spc="-10" dirty="0">
                          <a:latin typeface="Arial MT"/>
                          <a:cs typeface="Arial MT"/>
                        </a:rPr>
                        <a:t>62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5560" marB="0"/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700" dirty="0">
                          <a:latin typeface="Arial MT"/>
                          <a:cs typeface="Arial MT"/>
                        </a:rPr>
                        <a:t>0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5560" marB="0"/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700" dirty="0">
                          <a:latin typeface="Arial MT"/>
                          <a:cs typeface="Arial MT"/>
                        </a:rPr>
                        <a:t>0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5560" marB="0"/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700" spc="-10" dirty="0">
                          <a:latin typeface="Arial MT"/>
                          <a:cs typeface="Arial MT"/>
                        </a:rPr>
                        <a:t>138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5560" marB="0"/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700" spc="-10" dirty="0">
                          <a:latin typeface="Arial MT"/>
                          <a:cs typeface="Arial MT"/>
                        </a:rPr>
                        <a:t>294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5560" marB="0"/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700" spc="-10" dirty="0">
                          <a:latin typeface="Arial MT"/>
                          <a:cs typeface="Arial MT"/>
                        </a:rPr>
                        <a:t>1.9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5560" marB="0"/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700" dirty="0">
                          <a:latin typeface="Arial MT"/>
                          <a:cs typeface="Arial MT"/>
                        </a:rPr>
                        <a:t>0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556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290">
                <a:tc>
                  <a:txBody>
                    <a:bodyPr/>
                    <a:lstStyle/>
                    <a:p>
                      <a:pPr marR="36195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700" b="1" spc="-10" dirty="0">
                          <a:latin typeface="Arial"/>
                          <a:cs typeface="Arial"/>
                        </a:rPr>
                        <a:t>...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35560" marB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78105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700" spc="-10" dirty="0">
                          <a:latin typeface="Arial MT"/>
                          <a:cs typeface="Arial MT"/>
                        </a:rPr>
                        <a:t>...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5560" marB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700" spc="-10" dirty="0">
                          <a:latin typeface="Arial MT"/>
                          <a:cs typeface="Arial MT"/>
                        </a:rPr>
                        <a:t>...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5560" marB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700" spc="-10" dirty="0">
                          <a:latin typeface="Arial MT"/>
                          <a:cs typeface="Arial MT"/>
                        </a:rPr>
                        <a:t>...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5560" marB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700" spc="-10" dirty="0">
                          <a:latin typeface="Arial MT"/>
                          <a:cs typeface="Arial MT"/>
                        </a:rPr>
                        <a:t>...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5560" marB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700" spc="-10" dirty="0">
                          <a:latin typeface="Arial MT"/>
                          <a:cs typeface="Arial MT"/>
                        </a:rPr>
                        <a:t>...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5560" marB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700" spc="-10" dirty="0">
                          <a:latin typeface="Arial MT"/>
                          <a:cs typeface="Arial MT"/>
                        </a:rPr>
                        <a:t>...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5560" marB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700" spc="-10" dirty="0">
                          <a:latin typeface="Arial MT"/>
                          <a:cs typeface="Arial MT"/>
                        </a:rPr>
                        <a:t>...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5560" marB="0">
                    <a:solidFill>
                      <a:srgbClr val="F4F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290">
                <a:tc>
                  <a:txBody>
                    <a:bodyPr/>
                    <a:lstStyle/>
                    <a:p>
                      <a:pPr marR="36195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700" b="1" spc="-10" dirty="0">
                          <a:latin typeface="Arial"/>
                          <a:cs typeface="Arial"/>
                        </a:rPr>
                        <a:t>1020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35560" marB="0"/>
                </a:tc>
                <a:tc>
                  <a:txBody>
                    <a:bodyPr/>
                    <a:lstStyle/>
                    <a:p>
                      <a:pPr marL="5334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700" spc="-10" dirty="0">
                          <a:latin typeface="Arial MT"/>
                          <a:cs typeface="Arial MT"/>
                        </a:rPr>
                        <a:t>59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5560" marB="0"/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700" dirty="0">
                          <a:latin typeface="Arial MT"/>
                          <a:cs typeface="Arial MT"/>
                        </a:rPr>
                        <a:t>1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5560" marB="0"/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700" dirty="0">
                          <a:latin typeface="Arial MT"/>
                          <a:cs typeface="Arial MT"/>
                        </a:rPr>
                        <a:t>1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5560" marB="0"/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700" spc="-10" dirty="0">
                          <a:latin typeface="Arial MT"/>
                          <a:cs typeface="Arial MT"/>
                        </a:rPr>
                        <a:t>140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5560" marB="0"/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700" spc="-10" dirty="0">
                          <a:latin typeface="Arial MT"/>
                          <a:cs typeface="Arial MT"/>
                        </a:rPr>
                        <a:t>221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5560" marB="0"/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700" spc="-10" dirty="0">
                          <a:latin typeface="Arial MT"/>
                          <a:cs typeface="Arial MT"/>
                        </a:rPr>
                        <a:t>0.0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5560" marB="0"/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700" dirty="0">
                          <a:latin typeface="Arial MT"/>
                          <a:cs typeface="Arial MT"/>
                        </a:rPr>
                        <a:t>1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556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290">
                <a:tc>
                  <a:txBody>
                    <a:bodyPr/>
                    <a:lstStyle/>
                    <a:p>
                      <a:pPr marR="36195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700" b="1" spc="-10" dirty="0">
                          <a:latin typeface="Arial"/>
                          <a:cs typeface="Arial"/>
                        </a:rPr>
                        <a:t>1021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35560" marB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5334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700" spc="-10" dirty="0">
                          <a:latin typeface="Arial MT"/>
                          <a:cs typeface="Arial MT"/>
                        </a:rPr>
                        <a:t>60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5560" marB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700" dirty="0">
                          <a:latin typeface="Arial MT"/>
                          <a:cs typeface="Arial MT"/>
                        </a:rPr>
                        <a:t>1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5560" marB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700" dirty="0">
                          <a:latin typeface="Arial MT"/>
                          <a:cs typeface="Arial MT"/>
                        </a:rPr>
                        <a:t>0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5560" marB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700" spc="-10" dirty="0">
                          <a:latin typeface="Arial MT"/>
                          <a:cs typeface="Arial MT"/>
                        </a:rPr>
                        <a:t>125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5560" marB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700" spc="-10" dirty="0">
                          <a:latin typeface="Arial MT"/>
                          <a:cs typeface="Arial MT"/>
                        </a:rPr>
                        <a:t>258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5560" marB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700" spc="-10" dirty="0">
                          <a:latin typeface="Arial MT"/>
                          <a:cs typeface="Arial MT"/>
                        </a:rPr>
                        <a:t>2.8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5560" marB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700" dirty="0">
                          <a:latin typeface="Arial MT"/>
                          <a:cs typeface="Arial MT"/>
                        </a:rPr>
                        <a:t>0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5560" marB="0">
                    <a:solidFill>
                      <a:srgbClr val="F4F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0290">
                <a:tc>
                  <a:txBody>
                    <a:bodyPr/>
                    <a:lstStyle/>
                    <a:p>
                      <a:pPr marR="36195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700" b="1" spc="-10" dirty="0">
                          <a:latin typeface="Arial"/>
                          <a:cs typeface="Arial"/>
                        </a:rPr>
                        <a:t>1022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35560" marB="0"/>
                </a:tc>
                <a:tc>
                  <a:txBody>
                    <a:bodyPr/>
                    <a:lstStyle/>
                    <a:p>
                      <a:pPr marL="5334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700" spc="-10" dirty="0">
                          <a:latin typeface="Arial MT"/>
                          <a:cs typeface="Arial MT"/>
                        </a:rPr>
                        <a:t>47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5560" marB="0"/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700" dirty="0">
                          <a:latin typeface="Arial MT"/>
                          <a:cs typeface="Arial MT"/>
                        </a:rPr>
                        <a:t>1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5560" marB="0"/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700" dirty="0">
                          <a:latin typeface="Arial MT"/>
                          <a:cs typeface="Arial MT"/>
                        </a:rPr>
                        <a:t>0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5560" marB="0"/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700" spc="-10" dirty="0">
                          <a:latin typeface="Arial MT"/>
                          <a:cs typeface="Arial MT"/>
                        </a:rPr>
                        <a:t>110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5560" marB="0"/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700" spc="-10" dirty="0">
                          <a:latin typeface="Arial MT"/>
                          <a:cs typeface="Arial MT"/>
                        </a:rPr>
                        <a:t>275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5560" marB="0"/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700" spc="-10" dirty="0">
                          <a:latin typeface="Arial MT"/>
                          <a:cs typeface="Arial MT"/>
                        </a:rPr>
                        <a:t>1.0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5560" marB="0"/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700" dirty="0">
                          <a:latin typeface="Arial MT"/>
                          <a:cs typeface="Arial MT"/>
                        </a:rPr>
                        <a:t>0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556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0290">
                <a:tc>
                  <a:txBody>
                    <a:bodyPr/>
                    <a:lstStyle/>
                    <a:p>
                      <a:pPr marR="36195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700" b="1" spc="-10" dirty="0">
                          <a:latin typeface="Arial"/>
                          <a:cs typeface="Arial"/>
                        </a:rPr>
                        <a:t>1023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35560" marB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5334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700" spc="-10" dirty="0">
                          <a:latin typeface="Arial MT"/>
                          <a:cs typeface="Arial MT"/>
                        </a:rPr>
                        <a:t>50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5560" marB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700" dirty="0">
                          <a:latin typeface="Arial MT"/>
                          <a:cs typeface="Arial MT"/>
                        </a:rPr>
                        <a:t>0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5560" marB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700" dirty="0">
                          <a:latin typeface="Arial MT"/>
                          <a:cs typeface="Arial MT"/>
                        </a:rPr>
                        <a:t>0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5560" marB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700" spc="-10" dirty="0">
                          <a:latin typeface="Arial MT"/>
                          <a:cs typeface="Arial MT"/>
                        </a:rPr>
                        <a:t>110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5560" marB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700" spc="-10" dirty="0">
                          <a:latin typeface="Arial MT"/>
                          <a:cs typeface="Arial MT"/>
                        </a:rPr>
                        <a:t>254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5560" marB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700" spc="-10" dirty="0">
                          <a:latin typeface="Arial MT"/>
                          <a:cs typeface="Arial MT"/>
                        </a:rPr>
                        <a:t>0.0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5560" marB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700" dirty="0">
                          <a:latin typeface="Arial MT"/>
                          <a:cs typeface="Arial MT"/>
                        </a:rPr>
                        <a:t>1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5560" marB="0">
                    <a:solidFill>
                      <a:srgbClr val="F4F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43032">
                <a:tc>
                  <a:txBody>
                    <a:bodyPr/>
                    <a:lstStyle/>
                    <a:p>
                      <a:pPr marR="36195" algn="r">
                        <a:lnSpc>
                          <a:spcPts val="745"/>
                        </a:lnSpc>
                        <a:spcBef>
                          <a:spcPts val="280"/>
                        </a:spcBef>
                      </a:pPr>
                      <a:r>
                        <a:rPr sz="700" b="1" spc="-10" dirty="0">
                          <a:latin typeface="Arial"/>
                          <a:cs typeface="Arial"/>
                        </a:rPr>
                        <a:t>1024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35560" marB="0"/>
                </a:tc>
                <a:tc>
                  <a:txBody>
                    <a:bodyPr/>
                    <a:lstStyle/>
                    <a:p>
                      <a:pPr marL="53340" algn="ctr">
                        <a:lnSpc>
                          <a:spcPts val="745"/>
                        </a:lnSpc>
                        <a:spcBef>
                          <a:spcPts val="280"/>
                        </a:spcBef>
                      </a:pPr>
                      <a:r>
                        <a:rPr sz="700" spc="-10" dirty="0">
                          <a:latin typeface="Arial MT"/>
                          <a:cs typeface="Arial MT"/>
                        </a:rPr>
                        <a:t>54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5560" marB="0"/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ts val="745"/>
                        </a:lnSpc>
                        <a:spcBef>
                          <a:spcPts val="280"/>
                        </a:spcBef>
                      </a:pPr>
                      <a:r>
                        <a:rPr sz="700" dirty="0">
                          <a:latin typeface="Arial MT"/>
                          <a:cs typeface="Arial MT"/>
                        </a:rPr>
                        <a:t>1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5560" marB="0"/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ts val="745"/>
                        </a:lnSpc>
                        <a:spcBef>
                          <a:spcPts val="280"/>
                        </a:spcBef>
                      </a:pPr>
                      <a:r>
                        <a:rPr sz="700" dirty="0">
                          <a:latin typeface="Arial MT"/>
                          <a:cs typeface="Arial MT"/>
                        </a:rPr>
                        <a:t>0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5560" marB="0"/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ts val="745"/>
                        </a:lnSpc>
                        <a:spcBef>
                          <a:spcPts val="280"/>
                        </a:spcBef>
                      </a:pPr>
                      <a:r>
                        <a:rPr sz="700" spc="-10" dirty="0">
                          <a:latin typeface="Arial MT"/>
                          <a:cs typeface="Arial MT"/>
                        </a:rPr>
                        <a:t>120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5560" marB="0"/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ts val="745"/>
                        </a:lnSpc>
                        <a:spcBef>
                          <a:spcPts val="280"/>
                        </a:spcBef>
                      </a:pPr>
                      <a:r>
                        <a:rPr sz="700" spc="-10" dirty="0">
                          <a:latin typeface="Arial MT"/>
                          <a:cs typeface="Arial MT"/>
                        </a:rPr>
                        <a:t>188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5560" marB="0"/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ts val="745"/>
                        </a:lnSpc>
                        <a:spcBef>
                          <a:spcPts val="280"/>
                        </a:spcBef>
                      </a:pPr>
                      <a:r>
                        <a:rPr sz="700" spc="-10" dirty="0">
                          <a:latin typeface="Arial MT"/>
                          <a:cs typeface="Arial MT"/>
                        </a:rPr>
                        <a:t>1.4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5560" marB="0"/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ts val="745"/>
                        </a:lnSpc>
                        <a:spcBef>
                          <a:spcPts val="280"/>
                        </a:spcBef>
                      </a:pPr>
                      <a:r>
                        <a:rPr sz="700" dirty="0">
                          <a:latin typeface="Arial MT"/>
                          <a:cs typeface="Arial MT"/>
                        </a:rPr>
                        <a:t>0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556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848392" y="7721811"/>
          <a:ext cx="2255518" cy="10568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5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43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43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86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973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3210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49036">
                <a:tc>
                  <a:txBody>
                    <a:bodyPr/>
                    <a:lstStyle/>
                    <a:p>
                      <a:pPr marR="36195" algn="r">
                        <a:lnSpc>
                          <a:spcPts val="765"/>
                        </a:lnSpc>
                      </a:pPr>
                      <a:r>
                        <a:rPr sz="700" b="1" spc="-10" dirty="0">
                          <a:latin typeface="Arial"/>
                          <a:cs typeface="Arial"/>
                        </a:rPr>
                        <a:t>age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5">
                      <a:solidFill>
                        <a:srgbClr val="BCBC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ts val="765"/>
                        </a:lnSpc>
                      </a:pPr>
                      <a:r>
                        <a:rPr sz="700" b="1" spc="-10" dirty="0">
                          <a:latin typeface="Arial"/>
                          <a:cs typeface="Arial"/>
                        </a:rPr>
                        <a:t>sex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5">
                      <a:solidFill>
                        <a:srgbClr val="BCBC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ts val="765"/>
                        </a:lnSpc>
                      </a:pPr>
                      <a:r>
                        <a:rPr sz="700" b="1" spc="-10" dirty="0">
                          <a:latin typeface="Arial"/>
                          <a:cs typeface="Arial"/>
                        </a:rPr>
                        <a:t>cp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5">
                      <a:solidFill>
                        <a:srgbClr val="BCBC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ts val="765"/>
                        </a:lnSpc>
                      </a:pPr>
                      <a:r>
                        <a:rPr sz="700" b="1" spc="-10" dirty="0">
                          <a:latin typeface="Arial"/>
                          <a:cs typeface="Arial"/>
                        </a:rPr>
                        <a:t>trestbps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5">
                      <a:solidFill>
                        <a:srgbClr val="BCBC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65"/>
                        </a:lnSpc>
                      </a:pPr>
                      <a:r>
                        <a:rPr sz="700" b="1" spc="-10" dirty="0">
                          <a:latin typeface="Arial"/>
                          <a:cs typeface="Arial"/>
                        </a:rPr>
                        <a:t>chol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5">
                      <a:solidFill>
                        <a:srgbClr val="BCBC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ts val="765"/>
                        </a:lnSpc>
                      </a:pPr>
                      <a:r>
                        <a:rPr sz="700" b="1" spc="-10" dirty="0">
                          <a:latin typeface="Arial"/>
                          <a:cs typeface="Arial"/>
                        </a:rPr>
                        <a:t>oldpeak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5">
                      <a:solidFill>
                        <a:srgbClr val="BCBC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ts val="765"/>
                        </a:lnSpc>
                      </a:pPr>
                      <a:r>
                        <a:rPr sz="700" b="1" spc="-10" dirty="0">
                          <a:latin typeface="Arial"/>
                          <a:cs typeface="Arial"/>
                        </a:rPr>
                        <a:t>target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5">
                      <a:solidFill>
                        <a:srgbClr val="BCBCB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3950">
                <a:tc>
                  <a:txBody>
                    <a:bodyPr/>
                    <a:lstStyle/>
                    <a:p>
                      <a:pPr marR="36195" algn="r">
                        <a:lnSpc>
                          <a:spcPct val="100000"/>
                        </a:lnSpc>
                        <a:spcBef>
                          <a:spcPts val="305"/>
                        </a:spcBef>
                        <a:tabLst>
                          <a:tab pos="189865" algn="l"/>
                        </a:tabLst>
                      </a:pPr>
                      <a:r>
                        <a:rPr sz="700" b="1" spc="-5" dirty="0">
                          <a:latin typeface="Arial"/>
                          <a:cs typeface="Arial"/>
                        </a:rPr>
                        <a:t>0	</a:t>
                      </a:r>
                      <a:r>
                        <a:rPr sz="700" spc="-10" dirty="0">
                          <a:latin typeface="Arial MT"/>
                          <a:cs typeface="Arial MT"/>
                        </a:rPr>
                        <a:t>52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8735" marB="0">
                    <a:lnT w="9525">
                      <a:solidFill>
                        <a:srgbClr val="BCBCBC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700" dirty="0">
                          <a:latin typeface="Arial MT"/>
                          <a:cs typeface="Arial MT"/>
                        </a:rPr>
                        <a:t>1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8735" marB="0">
                    <a:lnT w="9525">
                      <a:solidFill>
                        <a:srgbClr val="BCBCBC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700" dirty="0">
                          <a:latin typeface="Arial MT"/>
                          <a:cs typeface="Arial MT"/>
                        </a:rPr>
                        <a:t>0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8735" marB="0">
                    <a:lnT w="9525">
                      <a:solidFill>
                        <a:srgbClr val="BCBCBC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700" spc="-10" dirty="0">
                          <a:latin typeface="Arial MT"/>
                          <a:cs typeface="Arial MT"/>
                        </a:rPr>
                        <a:t>125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8735" marB="0">
                    <a:lnT w="9525">
                      <a:solidFill>
                        <a:srgbClr val="BCBCBC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365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700" spc="-10" dirty="0">
                          <a:latin typeface="Arial MT"/>
                          <a:cs typeface="Arial MT"/>
                        </a:rPr>
                        <a:t>212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8735" marB="0">
                    <a:lnT w="9525">
                      <a:solidFill>
                        <a:srgbClr val="BCBCBC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700" spc="-10" dirty="0">
                          <a:latin typeface="Arial MT"/>
                          <a:cs typeface="Arial MT"/>
                        </a:rPr>
                        <a:t>1.0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8735" marB="0">
                    <a:lnT w="9525">
                      <a:solidFill>
                        <a:srgbClr val="BCBCBC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700" dirty="0">
                          <a:latin typeface="Arial MT"/>
                          <a:cs typeface="Arial MT"/>
                        </a:rPr>
                        <a:t>0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8735" marB="0">
                    <a:lnT w="9525">
                      <a:solidFill>
                        <a:srgbClr val="BCBCBC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290">
                <a:tc>
                  <a:txBody>
                    <a:bodyPr/>
                    <a:lstStyle/>
                    <a:p>
                      <a:pPr marR="36195" algn="r">
                        <a:lnSpc>
                          <a:spcPct val="100000"/>
                        </a:lnSpc>
                        <a:spcBef>
                          <a:spcPts val="280"/>
                        </a:spcBef>
                        <a:tabLst>
                          <a:tab pos="189865" algn="l"/>
                        </a:tabLst>
                      </a:pPr>
                      <a:r>
                        <a:rPr sz="700" b="1" spc="-5" dirty="0">
                          <a:latin typeface="Arial"/>
                          <a:cs typeface="Arial"/>
                        </a:rPr>
                        <a:t>1	</a:t>
                      </a:r>
                      <a:r>
                        <a:rPr sz="700" spc="-10" dirty="0">
                          <a:latin typeface="Arial MT"/>
                          <a:cs typeface="Arial MT"/>
                        </a:rPr>
                        <a:t>53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5560" marB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700" dirty="0">
                          <a:latin typeface="Arial MT"/>
                          <a:cs typeface="Arial MT"/>
                        </a:rPr>
                        <a:t>1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5560" marB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700" dirty="0">
                          <a:latin typeface="Arial MT"/>
                          <a:cs typeface="Arial MT"/>
                        </a:rPr>
                        <a:t>0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5560" marB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700" spc="-10" dirty="0">
                          <a:latin typeface="Arial MT"/>
                          <a:cs typeface="Arial MT"/>
                        </a:rPr>
                        <a:t>140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5560" marB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33655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700" spc="-10" dirty="0">
                          <a:latin typeface="Arial MT"/>
                          <a:cs typeface="Arial MT"/>
                        </a:rPr>
                        <a:t>203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5560" marB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700" spc="-10" dirty="0">
                          <a:latin typeface="Arial MT"/>
                          <a:cs typeface="Arial MT"/>
                        </a:rPr>
                        <a:t>3.1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5560" marB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700" dirty="0">
                          <a:latin typeface="Arial MT"/>
                          <a:cs typeface="Arial MT"/>
                        </a:rPr>
                        <a:t>0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5560" marB="0">
                    <a:solidFill>
                      <a:srgbClr val="F4F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290">
                <a:tc>
                  <a:txBody>
                    <a:bodyPr/>
                    <a:lstStyle/>
                    <a:p>
                      <a:pPr marR="36195" algn="r">
                        <a:lnSpc>
                          <a:spcPct val="100000"/>
                        </a:lnSpc>
                        <a:spcBef>
                          <a:spcPts val="280"/>
                        </a:spcBef>
                        <a:tabLst>
                          <a:tab pos="189865" algn="l"/>
                        </a:tabLst>
                      </a:pPr>
                      <a:r>
                        <a:rPr sz="700" b="1" spc="-5" dirty="0">
                          <a:latin typeface="Arial"/>
                          <a:cs typeface="Arial"/>
                        </a:rPr>
                        <a:t>2	</a:t>
                      </a:r>
                      <a:r>
                        <a:rPr sz="700" spc="-10" dirty="0">
                          <a:latin typeface="Arial MT"/>
                          <a:cs typeface="Arial MT"/>
                        </a:rPr>
                        <a:t>70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5560" marB="0"/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700" dirty="0">
                          <a:latin typeface="Arial MT"/>
                          <a:cs typeface="Arial MT"/>
                        </a:rPr>
                        <a:t>1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5560" marB="0"/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700" dirty="0">
                          <a:latin typeface="Arial MT"/>
                          <a:cs typeface="Arial MT"/>
                        </a:rPr>
                        <a:t>0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5560" marB="0"/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700" spc="-10" dirty="0">
                          <a:latin typeface="Arial MT"/>
                          <a:cs typeface="Arial MT"/>
                        </a:rPr>
                        <a:t>145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5560" marB="0"/>
                </a:tc>
                <a:tc>
                  <a:txBody>
                    <a:bodyPr/>
                    <a:lstStyle/>
                    <a:p>
                      <a:pPr marL="33655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700" spc="-10" dirty="0">
                          <a:latin typeface="Arial MT"/>
                          <a:cs typeface="Arial MT"/>
                        </a:rPr>
                        <a:t>174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5560" marB="0"/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700" spc="-10" dirty="0">
                          <a:latin typeface="Arial MT"/>
                          <a:cs typeface="Arial MT"/>
                        </a:rPr>
                        <a:t>2.6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5560" marB="0"/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700" dirty="0">
                          <a:latin typeface="Arial MT"/>
                          <a:cs typeface="Arial MT"/>
                        </a:rPr>
                        <a:t>0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556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290">
                <a:tc>
                  <a:txBody>
                    <a:bodyPr/>
                    <a:lstStyle/>
                    <a:p>
                      <a:pPr marR="36195" algn="r">
                        <a:lnSpc>
                          <a:spcPct val="100000"/>
                        </a:lnSpc>
                        <a:spcBef>
                          <a:spcPts val="280"/>
                        </a:spcBef>
                        <a:tabLst>
                          <a:tab pos="189865" algn="l"/>
                        </a:tabLst>
                      </a:pPr>
                      <a:r>
                        <a:rPr sz="700" b="1" spc="-5" dirty="0">
                          <a:latin typeface="Arial"/>
                          <a:cs typeface="Arial"/>
                        </a:rPr>
                        <a:t>3	</a:t>
                      </a:r>
                      <a:r>
                        <a:rPr sz="700" spc="-10" dirty="0">
                          <a:latin typeface="Arial MT"/>
                          <a:cs typeface="Arial MT"/>
                        </a:rPr>
                        <a:t>61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5560" marB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700" dirty="0">
                          <a:latin typeface="Arial MT"/>
                          <a:cs typeface="Arial MT"/>
                        </a:rPr>
                        <a:t>1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5560" marB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700" dirty="0">
                          <a:latin typeface="Arial MT"/>
                          <a:cs typeface="Arial MT"/>
                        </a:rPr>
                        <a:t>0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5560" marB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700" spc="-10" dirty="0">
                          <a:latin typeface="Arial MT"/>
                          <a:cs typeface="Arial MT"/>
                        </a:rPr>
                        <a:t>148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5560" marB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33655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700" spc="-10" dirty="0">
                          <a:latin typeface="Arial MT"/>
                          <a:cs typeface="Arial MT"/>
                        </a:rPr>
                        <a:t>203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5560" marB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700" spc="-10" dirty="0">
                          <a:latin typeface="Arial MT"/>
                          <a:cs typeface="Arial MT"/>
                        </a:rPr>
                        <a:t>0.0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5560" marB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700" dirty="0">
                          <a:latin typeface="Arial MT"/>
                          <a:cs typeface="Arial MT"/>
                        </a:rPr>
                        <a:t>0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5560" marB="0">
                    <a:solidFill>
                      <a:srgbClr val="F4F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3032">
                <a:tc>
                  <a:txBody>
                    <a:bodyPr/>
                    <a:lstStyle/>
                    <a:p>
                      <a:pPr marR="36195" algn="r">
                        <a:lnSpc>
                          <a:spcPts val="745"/>
                        </a:lnSpc>
                        <a:spcBef>
                          <a:spcPts val="280"/>
                        </a:spcBef>
                        <a:tabLst>
                          <a:tab pos="189865" algn="l"/>
                        </a:tabLst>
                      </a:pPr>
                      <a:r>
                        <a:rPr sz="700" b="1" spc="-5" dirty="0">
                          <a:latin typeface="Arial"/>
                          <a:cs typeface="Arial"/>
                        </a:rPr>
                        <a:t>4	</a:t>
                      </a:r>
                      <a:r>
                        <a:rPr sz="700" spc="-10" dirty="0">
                          <a:latin typeface="Arial MT"/>
                          <a:cs typeface="Arial MT"/>
                        </a:rPr>
                        <a:t>62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5560" marB="0"/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ts val="745"/>
                        </a:lnSpc>
                        <a:spcBef>
                          <a:spcPts val="280"/>
                        </a:spcBef>
                      </a:pPr>
                      <a:r>
                        <a:rPr sz="700" dirty="0">
                          <a:latin typeface="Arial MT"/>
                          <a:cs typeface="Arial MT"/>
                        </a:rPr>
                        <a:t>0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5560" marB="0"/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ts val="745"/>
                        </a:lnSpc>
                        <a:spcBef>
                          <a:spcPts val="280"/>
                        </a:spcBef>
                      </a:pPr>
                      <a:r>
                        <a:rPr sz="700" dirty="0">
                          <a:latin typeface="Arial MT"/>
                          <a:cs typeface="Arial MT"/>
                        </a:rPr>
                        <a:t>0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5560" marB="0"/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ts val="745"/>
                        </a:lnSpc>
                        <a:spcBef>
                          <a:spcPts val="280"/>
                        </a:spcBef>
                      </a:pPr>
                      <a:r>
                        <a:rPr sz="700" spc="-10" dirty="0">
                          <a:latin typeface="Arial MT"/>
                          <a:cs typeface="Arial MT"/>
                        </a:rPr>
                        <a:t>138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5560" marB="0"/>
                </a:tc>
                <a:tc>
                  <a:txBody>
                    <a:bodyPr/>
                    <a:lstStyle/>
                    <a:p>
                      <a:pPr marL="33655" algn="ctr">
                        <a:lnSpc>
                          <a:spcPts val="745"/>
                        </a:lnSpc>
                        <a:spcBef>
                          <a:spcPts val="280"/>
                        </a:spcBef>
                      </a:pPr>
                      <a:r>
                        <a:rPr sz="700" spc="-10" dirty="0">
                          <a:latin typeface="Arial MT"/>
                          <a:cs typeface="Arial MT"/>
                        </a:rPr>
                        <a:t>294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5560" marB="0"/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ts val="745"/>
                        </a:lnSpc>
                        <a:spcBef>
                          <a:spcPts val="280"/>
                        </a:spcBef>
                      </a:pPr>
                      <a:r>
                        <a:rPr sz="700" spc="-10" dirty="0">
                          <a:latin typeface="Arial MT"/>
                          <a:cs typeface="Arial MT"/>
                        </a:rPr>
                        <a:t>1.9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5560" marB="0"/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ts val="745"/>
                        </a:lnSpc>
                        <a:spcBef>
                          <a:spcPts val="280"/>
                        </a:spcBef>
                      </a:pPr>
                      <a:r>
                        <a:rPr sz="700" dirty="0">
                          <a:latin typeface="Arial MT"/>
                          <a:cs typeface="Arial MT"/>
                        </a:rPr>
                        <a:t>0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556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848392" y="9280730"/>
          <a:ext cx="2402204" cy="10568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32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93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43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43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86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973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3210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4903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BCBC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65"/>
                        </a:lnSpc>
                      </a:pPr>
                      <a:r>
                        <a:rPr sz="700" b="1" spc="-10" dirty="0">
                          <a:latin typeface="Arial"/>
                          <a:cs typeface="Arial"/>
                        </a:rPr>
                        <a:t>age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5">
                      <a:solidFill>
                        <a:srgbClr val="BCBC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ts val="765"/>
                        </a:lnSpc>
                      </a:pPr>
                      <a:r>
                        <a:rPr sz="700" b="1" spc="-10" dirty="0">
                          <a:latin typeface="Arial"/>
                          <a:cs typeface="Arial"/>
                        </a:rPr>
                        <a:t>sex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5">
                      <a:solidFill>
                        <a:srgbClr val="BCBC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ts val="765"/>
                        </a:lnSpc>
                      </a:pPr>
                      <a:r>
                        <a:rPr sz="700" b="1" spc="-10" dirty="0">
                          <a:latin typeface="Arial"/>
                          <a:cs typeface="Arial"/>
                        </a:rPr>
                        <a:t>cp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5">
                      <a:solidFill>
                        <a:srgbClr val="BCBC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ts val="765"/>
                        </a:lnSpc>
                      </a:pPr>
                      <a:r>
                        <a:rPr sz="700" b="1" spc="-10" dirty="0">
                          <a:latin typeface="Arial"/>
                          <a:cs typeface="Arial"/>
                        </a:rPr>
                        <a:t>trestbps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5">
                      <a:solidFill>
                        <a:srgbClr val="BCBC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65"/>
                        </a:lnSpc>
                      </a:pPr>
                      <a:r>
                        <a:rPr sz="700" b="1" spc="-10" dirty="0">
                          <a:latin typeface="Arial"/>
                          <a:cs typeface="Arial"/>
                        </a:rPr>
                        <a:t>chol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5">
                      <a:solidFill>
                        <a:srgbClr val="BCBC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ts val="765"/>
                        </a:lnSpc>
                      </a:pPr>
                      <a:r>
                        <a:rPr sz="700" b="1" spc="-10" dirty="0">
                          <a:latin typeface="Arial"/>
                          <a:cs typeface="Arial"/>
                        </a:rPr>
                        <a:t>oldpeak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5">
                      <a:solidFill>
                        <a:srgbClr val="BCBC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ts val="765"/>
                        </a:lnSpc>
                      </a:pPr>
                      <a:r>
                        <a:rPr sz="700" b="1" spc="-10" dirty="0">
                          <a:latin typeface="Arial"/>
                          <a:cs typeface="Arial"/>
                        </a:rPr>
                        <a:t>target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5">
                      <a:solidFill>
                        <a:srgbClr val="BCBCB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39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700" b="1" spc="-10" dirty="0">
                          <a:latin typeface="Arial"/>
                          <a:cs typeface="Arial"/>
                        </a:rPr>
                        <a:t>1020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T w="9525">
                      <a:solidFill>
                        <a:srgbClr val="BCBCBC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53340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700" spc="-10" dirty="0">
                          <a:latin typeface="Arial MT"/>
                          <a:cs typeface="Arial MT"/>
                        </a:rPr>
                        <a:t>59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8735" marB="0">
                    <a:lnT w="9525">
                      <a:solidFill>
                        <a:srgbClr val="BCBCBC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700" dirty="0">
                          <a:latin typeface="Arial MT"/>
                          <a:cs typeface="Arial MT"/>
                        </a:rPr>
                        <a:t>1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8735" marB="0">
                    <a:lnT w="9525">
                      <a:solidFill>
                        <a:srgbClr val="BCBCBC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700" dirty="0">
                          <a:latin typeface="Arial MT"/>
                          <a:cs typeface="Arial MT"/>
                        </a:rPr>
                        <a:t>1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8735" marB="0">
                    <a:lnT w="9525">
                      <a:solidFill>
                        <a:srgbClr val="BCBCBC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700" spc="-10" dirty="0">
                          <a:latin typeface="Arial MT"/>
                          <a:cs typeface="Arial MT"/>
                        </a:rPr>
                        <a:t>140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8735" marB="0">
                    <a:lnT w="9525">
                      <a:solidFill>
                        <a:srgbClr val="BCBCBC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365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700" spc="-10" dirty="0">
                          <a:latin typeface="Arial MT"/>
                          <a:cs typeface="Arial MT"/>
                        </a:rPr>
                        <a:t>221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8735" marB="0">
                    <a:lnT w="9525">
                      <a:solidFill>
                        <a:srgbClr val="BCBCBC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700" spc="-10" dirty="0">
                          <a:latin typeface="Arial MT"/>
                          <a:cs typeface="Arial MT"/>
                        </a:rPr>
                        <a:t>0.0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8735" marB="0">
                    <a:lnT w="9525">
                      <a:solidFill>
                        <a:srgbClr val="BCBCBC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700" dirty="0">
                          <a:latin typeface="Arial MT"/>
                          <a:cs typeface="Arial MT"/>
                        </a:rPr>
                        <a:t>1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8735" marB="0">
                    <a:lnT w="9525">
                      <a:solidFill>
                        <a:srgbClr val="BCBCBC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2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700" b="1" spc="-10" dirty="0">
                          <a:latin typeface="Arial"/>
                          <a:cs typeface="Arial"/>
                        </a:rPr>
                        <a:t>1021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35560" marB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5334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700" spc="-10" dirty="0">
                          <a:latin typeface="Arial MT"/>
                          <a:cs typeface="Arial MT"/>
                        </a:rPr>
                        <a:t>60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5560" marB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700" dirty="0">
                          <a:latin typeface="Arial MT"/>
                          <a:cs typeface="Arial MT"/>
                        </a:rPr>
                        <a:t>1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5560" marB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700" dirty="0">
                          <a:latin typeface="Arial MT"/>
                          <a:cs typeface="Arial MT"/>
                        </a:rPr>
                        <a:t>0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5560" marB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700" spc="-10" dirty="0">
                          <a:latin typeface="Arial MT"/>
                          <a:cs typeface="Arial MT"/>
                        </a:rPr>
                        <a:t>125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5560" marB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33655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700" spc="-10" dirty="0">
                          <a:latin typeface="Arial MT"/>
                          <a:cs typeface="Arial MT"/>
                        </a:rPr>
                        <a:t>258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5560" marB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700" spc="-10" dirty="0">
                          <a:latin typeface="Arial MT"/>
                          <a:cs typeface="Arial MT"/>
                        </a:rPr>
                        <a:t>2.8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5560" marB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700" dirty="0">
                          <a:latin typeface="Arial MT"/>
                          <a:cs typeface="Arial MT"/>
                        </a:rPr>
                        <a:t>0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5560" marB="0">
                    <a:solidFill>
                      <a:srgbClr val="F4F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2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700" b="1" spc="-10" dirty="0">
                          <a:latin typeface="Arial"/>
                          <a:cs typeface="Arial"/>
                        </a:rPr>
                        <a:t>1022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35560" marB="0"/>
                </a:tc>
                <a:tc>
                  <a:txBody>
                    <a:bodyPr/>
                    <a:lstStyle/>
                    <a:p>
                      <a:pPr marL="5334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700" spc="-10" dirty="0">
                          <a:latin typeface="Arial MT"/>
                          <a:cs typeface="Arial MT"/>
                        </a:rPr>
                        <a:t>47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5560" marB="0"/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700" dirty="0">
                          <a:latin typeface="Arial MT"/>
                          <a:cs typeface="Arial MT"/>
                        </a:rPr>
                        <a:t>1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5560" marB="0"/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700" dirty="0">
                          <a:latin typeface="Arial MT"/>
                          <a:cs typeface="Arial MT"/>
                        </a:rPr>
                        <a:t>0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5560" marB="0"/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700" spc="-10" dirty="0">
                          <a:latin typeface="Arial MT"/>
                          <a:cs typeface="Arial MT"/>
                        </a:rPr>
                        <a:t>110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5560" marB="0"/>
                </a:tc>
                <a:tc>
                  <a:txBody>
                    <a:bodyPr/>
                    <a:lstStyle/>
                    <a:p>
                      <a:pPr marL="33655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700" spc="-10" dirty="0">
                          <a:latin typeface="Arial MT"/>
                          <a:cs typeface="Arial MT"/>
                        </a:rPr>
                        <a:t>275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5560" marB="0"/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700" spc="-10" dirty="0">
                          <a:latin typeface="Arial MT"/>
                          <a:cs typeface="Arial MT"/>
                        </a:rPr>
                        <a:t>1.0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5560" marB="0"/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700" dirty="0">
                          <a:latin typeface="Arial MT"/>
                          <a:cs typeface="Arial MT"/>
                        </a:rPr>
                        <a:t>0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556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2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700" b="1" spc="-10" dirty="0">
                          <a:latin typeface="Arial"/>
                          <a:cs typeface="Arial"/>
                        </a:rPr>
                        <a:t>1023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35560" marB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5334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700" spc="-10" dirty="0">
                          <a:latin typeface="Arial MT"/>
                          <a:cs typeface="Arial MT"/>
                        </a:rPr>
                        <a:t>50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5560" marB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700" dirty="0">
                          <a:latin typeface="Arial MT"/>
                          <a:cs typeface="Arial MT"/>
                        </a:rPr>
                        <a:t>0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5560" marB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700" dirty="0">
                          <a:latin typeface="Arial MT"/>
                          <a:cs typeface="Arial MT"/>
                        </a:rPr>
                        <a:t>0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5560" marB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700" spc="-10" dirty="0">
                          <a:latin typeface="Arial MT"/>
                          <a:cs typeface="Arial MT"/>
                        </a:rPr>
                        <a:t>110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5560" marB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33655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700" spc="-10" dirty="0">
                          <a:latin typeface="Arial MT"/>
                          <a:cs typeface="Arial MT"/>
                        </a:rPr>
                        <a:t>254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5560" marB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700" spc="-10" dirty="0">
                          <a:latin typeface="Arial MT"/>
                          <a:cs typeface="Arial MT"/>
                        </a:rPr>
                        <a:t>0.0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5560" marB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700" dirty="0">
                          <a:latin typeface="Arial MT"/>
                          <a:cs typeface="Arial MT"/>
                        </a:rPr>
                        <a:t>1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5560" marB="0">
                    <a:solidFill>
                      <a:srgbClr val="F4F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3032">
                <a:tc>
                  <a:txBody>
                    <a:bodyPr/>
                    <a:lstStyle/>
                    <a:p>
                      <a:pPr algn="ctr">
                        <a:lnSpc>
                          <a:spcPts val="745"/>
                        </a:lnSpc>
                        <a:spcBef>
                          <a:spcPts val="280"/>
                        </a:spcBef>
                      </a:pPr>
                      <a:r>
                        <a:rPr sz="700" b="1" spc="-10" dirty="0">
                          <a:latin typeface="Arial"/>
                          <a:cs typeface="Arial"/>
                        </a:rPr>
                        <a:t>1024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35560" marB="0"/>
                </a:tc>
                <a:tc>
                  <a:txBody>
                    <a:bodyPr/>
                    <a:lstStyle/>
                    <a:p>
                      <a:pPr marL="53340" algn="ctr">
                        <a:lnSpc>
                          <a:spcPts val="745"/>
                        </a:lnSpc>
                        <a:spcBef>
                          <a:spcPts val="280"/>
                        </a:spcBef>
                      </a:pPr>
                      <a:r>
                        <a:rPr sz="700" spc="-10" dirty="0">
                          <a:latin typeface="Arial MT"/>
                          <a:cs typeface="Arial MT"/>
                        </a:rPr>
                        <a:t>54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5560" marB="0"/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ts val="745"/>
                        </a:lnSpc>
                        <a:spcBef>
                          <a:spcPts val="280"/>
                        </a:spcBef>
                      </a:pPr>
                      <a:r>
                        <a:rPr sz="700" dirty="0">
                          <a:latin typeface="Arial MT"/>
                          <a:cs typeface="Arial MT"/>
                        </a:rPr>
                        <a:t>1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5560" marB="0"/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ts val="745"/>
                        </a:lnSpc>
                        <a:spcBef>
                          <a:spcPts val="280"/>
                        </a:spcBef>
                      </a:pPr>
                      <a:r>
                        <a:rPr sz="700" dirty="0">
                          <a:latin typeface="Arial MT"/>
                          <a:cs typeface="Arial MT"/>
                        </a:rPr>
                        <a:t>0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5560" marB="0"/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ts val="745"/>
                        </a:lnSpc>
                        <a:spcBef>
                          <a:spcPts val="280"/>
                        </a:spcBef>
                      </a:pPr>
                      <a:r>
                        <a:rPr sz="700" spc="-10" dirty="0">
                          <a:latin typeface="Arial MT"/>
                          <a:cs typeface="Arial MT"/>
                        </a:rPr>
                        <a:t>120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5560" marB="0"/>
                </a:tc>
                <a:tc>
                  <a:txBody>
                    <a:bodyPr/>
                    <a:lstStyle/>
                    <a:p>
                      <a:pPr marL="33655" algn="ctr">
                        <a:lnSpc>
                          <a:spcPts val="745"/>
                        </a:lnSpc>
                        <a:spcBef>
                          <a:spcPts val="280"/>
                        </a:spcBef>
                      </a:pPr>
                      <a:r>
                        <a:rPr sz="700" spc="-10" dirty="0">
                          <a:latin typeface="Arial MT"/>
                          <a:cs typeface="Arial MT"/>
                        </a:rPr>
                        <a:t>188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5560" marB="0"/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ts val="745"/>
                        </a:lnSpc>
                        <a:spcBef>
                          <a:spcPts val="280"/>
                        </a:spcBef>
                      </a:pPr>
                      <a:r>
                        <a:rPr sz="700" spc="-10" dirty="0">
                          <a:latin typeface="Arial MT"/>
                          <a:cs typeface="Arial MT"/>
                        </a:rPr>
                        <a:t>1.4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5560" marB="0"/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ts val="745"/>
                        </a:lnSpc>
                        <a:spcBef>
                          <a:spcPts val="280"/>
                        </a:spcBef>
                      </a:pPr>
                      <a:r>
                        <a:rPr sz="700" dirty="0">
                          <a:latin typeface="Arial MT"/>
                          <a:cs typeface="Arial MT"/>
                        </a:rPr>
                        <a:t>0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556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6943" y="416579"/>
            <a:ext cx="4040015" cy="3337404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848392" y="3893042"/>
            <a:ext cx="6404610" cy="212725"/>
            <a:chOff x="848392" y="3893042"/>
            <a:chExt cx="6404610" cy="212725"/>
          </a:xfrm>
        </p:grpSpPr>
        <p:sp>
          <p:nvSpPr>
            <p:cNvPr id="7" name="object 7"/>
            <p:cNvSpPr/>
            <p:nvPr/>
          </p:nvSpPr>
          <p:spPr>
            <a:xfrm>
              <a:off x="848392" y="3893042"/>
              <a:ext cx="6404610" cy="212725"/>
            </a:xfrm>
            <a:custGeom>
              <a:avLst/>
              <a:gdLst/>
              <a:ahLst/>
              <a:cxnLst/>
              <a:rect l="l" t="t" r="r" b="b"/>
              <a:pathLst>
                <a:path w="6404609" h="212725">
                  <a:moveTo>
                    <a:pt x="6404010" y="212247"/>
                  </a:moveTo>
                  <a:lnTo>
                    <a:pt x="0" y="212247"/>
                  </a:lnTo>
                  <a:lnTo>
                    <a:pt x="0" y="0"/>
                  </a:lnTo>
                  <a:lnTo>
                    <a:pt x="6404010" y="0"/>
                  </a:lnTo>
                  <a:lnTo>
                    <a:pt x="6404010" y="212247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48385" y="3893045"/>
              <a:ext cx="6404610" cy="212725"/>
            </a:xfrm>
            <a:custGeom>
              <a:avLst/>
              <a:gdLst/>
              <a:ahLst/>
              <a:cxnLst/>
              <a:rect l="l" t="t" r="r" b="b"/>
              <a:pathLst>
                <a:path w="6404609" h="212725">
                  <a:moveTo>
                    <a:pt x="6404013" y="0"/>
                  </a:moveTo>
                  <a:lnTo>
                    <a:pt x="6396698" y="0"/>
                  </a:lnTo>
                  <a:lnTo>
                    <a:pt x="0" y="0"/>
                  </a:lnTo>
                  <a:lnTo>
                    <a:pt x="0" y="7327"/>
                  </a:lnTo>
                  <a:lnTo>
                    <a:pt x="6396698" y="7327"/>
                  </a:lnTo>
                  <a:lnTo>
                    <a:pt x="6396698" y="204927"/>
                  </a:lnTo>
                  <a:lnTo>
                    <a:pt x="0" y="204927"/>
                  </a:lnTo>
                  <a:lnTo>
                    <a:pt x="0" y="212255"/>
                  </a:lnTo>
                  <a:lnTo>
                    <a:pt x="6396698" y="212255"/>
                  </a:lnTo>
                  <a:lnTo>
                    <a:pt x="6404013" y="212255"/>
                  </a:lnTo>
                  <a:lnTo>
                    <a:pt x="6404013" y="204927"/>
                  </a:lnTo>
                  <a:lnTo>
                    <a:pt x="6404013" y="7327"/>
                  </a:lnTo>
                  <a:lnTo>
                    <a:pt x="6404013" y="0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848392" y="4178478"/>
            <a:ext cx="6404610" cy="212725"/>
            <a:chOff x="848392" y="4178478"/>
            <a:chExt cx="6404610" cy="212725"/>
          </a:xfrm>
        </p:grpSpPr>
        <p:sp>
          <p:nvSpPr>
            <p:cNvPr id="10" name="object 10"/>
            <p:cNvSpPr/>
            <p:nvPr/>
          </p:nvSpPr>
          <p:spPr>
            <a:xfrm>
              <a:off x="848392" y="4178478"/>
              <a:ext cx="6404610" cy="212725"/>
            </a:xfrm>
            <a:custGeom>
              <a:avLst/>
              <a:gdLst/>
              <a:ahLst/>
              <a:cxnLst/>
              <a:rect l="l" t="t" r="r" b="b"/>
              <a:pathLst>
                <a:path w="6404609" h="212725">
                  <a:moveTo>
                    <a:pt x="6404010" y="212247"/>
                  </a:moveTo>
                  <a:lnTo>
                    <a:pt x="0" y="212247"/>
                  </a:lnTo>
                  <a:lnTo>
                    <a:pt x="0" y="0"/>
                  </a:lnTo>
                  <a:lnTo>
                    <a:pt x="6404010" y="0"/>
                  </a:lnTo>
                  <a:lnTo>
                    <a:pt x="6404010" y="212247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48385" y="4178490"/>
              <a:ext cx="6404610" cy="212725"/>
            </a:xfrm>
            <a:custGeom>
              <a:avLst/>
              <a:gdLst/>
              <a:ahLst/>
              <a:cxnLst/>
              <a:rect l="l" t="t" r="r" b="b"/>
              <a:pathLst>
                <a:path w="6404609" h="212725">
                  <a:moveTo>
                    <a:pt x="6404013" y="0"/>
                  </a:moveTo>
                  <a:lnTo>
                    <a:pt x="6396698" y="0"/>
                  </a:lnTo>
                  <a:lnTo>
                    <a:pt x="0" y="0"/>
                  </a:lnTo>
                  <a:lnTo>
                    <a:pt x="0" y="7315"/>
                  </a:lnTo>
                  <a:lnTo>
                    <a:pt x="6396698" y="7315"/>
                  </a:lnTo>
                  <a:lnTo>
                    <a:pt x="6396698" y="204927"/>
                  </a:lnTo>
                  <a:lnTo>
                    <a:pt x="0" y="204927"/>
                  </a:lnTo>
                  <a:lnTo>
                    <a:pt x="0" y="212242"/>
                  </a:lnTo>
                  <a:lnTo>
                    <a:pt x="6396698" y="212242"/>
                  </a:lnTo>
                  <a:lnTo>
                    <a:pt x="6404013" y="212242"/>
                  </a:lnTo>
                  <a:lnTo>
                    <a:pt x="6404013" y="204927"/>
                  </a:lnTo>
                  <a:lnTo>
                    <a:pt x="6404013" y="7315"/>
                  </a:lnTo>
                  <a:lnTo>
                    <a:pt x="6404013" y="0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848392" y="4463914"/>
            <a:ext cx="6404610" cy="212725"/>
            <a:chOff x="848392" y="4463914"/>
            <a:chExt cx="6404610" cy="212725"/>
          </a:xfrm>
        </p:grpSpPr>
        <p:sp>
          <p:nvSpPr>
            <p:cNvPr id="13" name="object 13"/>
            <p:cNvSpPr/>
            <p:nvPr/>
          </p:nvSpPr>
          <p:spPr>
            <a:xfrm>
              <a:off x="848392" y="4463914"/>
              <a:ext cx="6404610" cy="212725"/>
            </a:xfrm>
            <a:custGeom>
              <a:avLst/>
              <a:gdLst/>
              <a:ahLst/>
              <a:cxnLst/>
              <a:rect l="l" t="t" r="r" b="b"/>
              <a:pathLst>
                <a:path w="6404609" h="212725">
                  <a:moveTo>
                    <a:pt x="6404010" y="212247"/>
                  </a:moveTo>
                  <a:lnTo>
                    <a:pt x="0" y="212247"/>
                  </a:lnTo>
                  <a:lnTo>
                    <a:pt x="0" y="0"/>
                  </a:lnTo>
                  <a:lnTo>
                    <a:pt x="6404010" y="0"/>
                  </a:lnTo>
                  <a:lnTo>
                    <a:pt x="6404010" y="212247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48385" y="4463922"/>
              <a:ext cx="6404610" cy="212725"/>
            </a:xfrm>
            <a:custGeom>
              <a:avLst/>
              <a:gdLst/>
              <a:ahLst/>
              <a:cxnLst/>
              <a:rect l="l" t="t" r="r" b="b"/>
              <a:pathLst>
                <a:path w="6404609" h="212725">
                  <a:moveTo>
                    <a:pt x="6404013" y="0"/>
                  </a:moveTo>
                  <a:lnTo>
                    <a:pt x="6396698" y="0"/>
                  </a:lnTo>
                  <a:lnTo>
                    <a:pt x="0" y="0"/>
                  </a:lnTo>
                  <a:lnTo>
                    <a:pt x="0" y="7315"/>
                  </a:lnTo>
                  <a:lnTo>
                    <a:pt x="6396698" y="7315"/>
                  </a:lnTo>
                  <a:lnTo>
                    <a:pt x="6396698" y="204927"/>
                  </a:lnTo>
                  <a:lnTo>
                    <a:pt x="0" y="204927"/>
                  </a:lnTo>
                  <a:lnTo>
                    <a:pt x="0" y="212242"/>
                  </a:lnTo>
                  <a:lnTo>
                    <a:pt x="6396698" y="212242"/>
                  </a:lnTo>
                  <a:lnTo>
                    <a:pt x="6404013" y="212242"/>
                  </a:lnTo>
                  <a:lnTo>
                    <a:pt x="6404013" y="204927"/>
                  </a:lnTo>
                  <a:lnTo>
                    <a:pt x="6404013" y="7315"/>
                  </a:lnTo>
                  <a:lnTo>
                    <a:pt x="6404013" y="0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848392" y="7428055"/>
            <a:ext cx="6404610" cy="212725"/>
            <a:chOff x="848392" y="7428055"/>
            <a:chExt cx="6404610" cy="212725"/>
          </a:xfrm>
        </p:grpSpPr>
        <p:sp>
          <p:nvSpPr>
            <p:cNvPr id="16" name="object 16"/>
            <p:cNvSpPr/>
            <p:nvPr/>
          </p:nvSpPr>
          <p:spPr>
            <a:xfrm>
              <a:off x="848392" y="7428055"/>
              <a:ext cx="6404610" cy="212725"/>
            </a:xfrm>
            <a:custGeom>
              <a:avLst/>
              <a:gdLst/>
              <a:ahLst/>
              <a:cxnLst/>
              <a:rect l="l" t="t" r="r" b="b"/>
              <a:pathLst>
                <a:path w="6404609" h="212725">
                  <a:moveTo>
                    <a:pt x="6404010" y="212247"/>
                  </a:moveTo>
                  <a:lnTo>
                    <a:pt x="0" y="212247"/>
                  </a:lnTo>
                  <a:lnTo>
                    <a:pt x="0" y="0"/>
                  </a:lnTo>
                  <a:lnTo>
                    <a:pt x="6404010" y="0"/>
                  </a:lnTo>
                  <a:lnTo>
                    <a:pt x="6404010" y="212247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48385" y="7428064"/>
              <a:ext cx="6404610" cy="212725"/>
            </a:xfrm>
            <a:custGeom>
              <a:avLst/>
              <a:gdLst/>
              <a:ahLst/>
              <a:cxnLst/>
              <a:rect l="l" t="t" r="r" b="b"/>
              <a:pathLst>
                <a:path w="6404609" h="212725">
                  <a:moveTo>
                    <a:pt x="6404013" y="0"/>
                  </a:moveTo>
                  <a:lnTo>
                    <a:pt x="6396698" y="0"/>
                  </a:lnTo>
                  <a:lnTo>
                    <a:pt x="0" y="0"/>
                  </a:lnTo>
                  <a:lnTo>
                    <a:pt x="0" y="7315"/>
                  </a:lnTo>
                  <a:lnTo>
                    <a:pt x="6396698" y="7315"/>
                  </a:lnTo>
                  <a:lnTo>
                    <a:pt x="6396698" y="204927"/>
                  </a:lnTo>
                  <a:lnTo>
                    <a:pt x="0" y="204927"/>
                  </a:lnTo>
                  <a:lnTo>
                    <a:pt x="0" y="212242"/>
                  </a:lnTo>
                  <a:lnTo>
                    <a:pt x="6396698" y="212242"/>
                  </a:lnTo>
                  <a:lnTo>
                    <a:pt x="6404013" y="212242"/>
                  </a:lnTo>
                  <a:lnTo>
                    <a:pt x="6404013" y="204927"/>
                  </a:lnTo>
                  <a:lnTo>
                    <a:pt x="6404013" y="7315"/>
                  </a:lnTo>
                  <a:lnTo>
                    <a:pt x="6404013" y="0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848392" y="8986975"/>
            <a:ext cx="6404610" cy="212725"/>
            <a:chOff x="848392" y="8986975"/>
            <a:chExt cx="6404610" cy="212725"/>
          </a:xfrm>
        </p:grpSpPr>
        <p:sp>
          <p:nvSpPr>
            <p:cNvPr id="19" name="object 19"/>
            <p:cNvSpPr/>
            <p:nvPr/>
          </p:nvSpPr>
          <p:spPr>
            <a:xfrm>
              <a:off x="848392" y="8986975"/>
              <a:ext cx="6404610" cy="212725"/>
            </a:xfrm>
            <a:custGeom>
              <a:avLst/>
              <a:gdLst/>
              <a:ahLst/>
              <a:cxnLst/>
              <a:rect l="l" t="t" r="r" b="b"/>
              <a:pathLst>
                <a:path w="6404609" h="212725">
                  <a:moveTo>
                    <a:pt x="6404010" y="212247"/>
                  </a:moveTo>
                  <a:lnTo>
                    <a:pt x="0" y="212247"/>
                  </a:lnTo>
                  <a:lnTo>
                    <a:pt x="0" y="0"/>
                  </a:lnTo>
                  <a:lnTo>
                    <a:pt x="6404010" y="0"/>
                  </a:lnTo>
                  <a:lnTo>
                    <a:pt x="6404010" y="212247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848385" y="8986977"/>
              <a:ext cx="6404610" cy="212725"/>
            </a:xfrm>
            <a:custGeom>
              <a:avLst/>
              <a:gdLst/>
              <a:ahLst/>
              <a:cxnLst/>
              <a:rect l="l" t="t" r="r" b="b"/>
              <a:pathLst>
                <a:path w="6404609" h="212725">
                  <a:moveTo>
                    <a:pt x="6404013" y="0"/>
                  </a:moveTo>
                  <a:lnTo>
                    <a:pt x="6396698" y="0"/>
                  </a:lnTo>
                  <a:lnTo>
                    <a:pt x="0" y="0"/>
                  </a:lnTo>
                  <a:lnTo>
                    <a:pt x="0" y="7327"/>
                  </a:lnTo>
                  <a:lnTo>
                    <a:pt x="6396698" y="7327"/>
                  </a:lnTo>
                  <a:lnTo>
                    <a:pt x="6396698" y="204927"/>
                  </a:lnTo>
                  <a:lnTo>
                    <a:pt x="0" y="204927"/>
                  </a:lnTo>
                  <a:lnTo>
                    <a:pt x="0" y="212255"/>
                  </a:lnTo>
                  <a:lnTo>
                    <a:pt x="6396698" y="212255"/>
                  </a:lnTo>
                  <a:lnTo>
                    <a:pt x="6404013" y="212255"/>
                  </a:lnTo>
                  <a:lnTo>
                    <a:pt x="6404013" y="204927"/>
                  </a:lnTo>
                  <a:lnTo>
                    <a:pt x="6404013" y="7327"/>
                  </a:lnTo>
                  <a:lnTo>
                    <a:pt x="6404013" y="0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1" name="object 2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92158" y="3893042"/>
            <a:ext cx="563552" cy="212247"/>
          </a:xfrm>
          <a:prstGeom prst="rect">
            <a:avLst/>
          </a:prstGeom>
        </p:spPr>
      </p:pic>
      <p:grpSp>
        <p:nvGrpSpPr>
          <p:cNvPr id="22" name="object 22"/>
          <p:cNvGrpSpPr/>
          <p:nvPr/>
        </p:nvGrpSpPr>
        <p:grpSpPr>
          <a:xfrm>
            <a:off x="848392" y="10545894"/>
            <a:ext cx="6404610" cy="15240"/>
            <a:chOff x="848392" y="10545894"/>
            <a:chExt cx="6404610" cy="15240"/>
          </a:xfrm>
        </p:grpSpPr>
        <p:sp>
          <p:nvSpPr>
            <p:cNvPr id="23" name="object 23"/>
            <p:cNvSpPr/>
            <p:nvPr/>
          </p:nvSpPr>
          <p:spPr>
            <a:xfrm>
              <a:off x="848392" y="10545894"/>
              <a:ext cx="6404610" cy="15240"/>
            </a:xfrm>
            <a:custGeom>
              <a:avLst/>
              <a:gdLst/>
              <a:ahLst/>
              <a:cxnLst/>
              <a:rect l="l" t="t" r="r" b="b"/>
              <a:pathLst>
                <a:path w="6404609" h="15240">
                  <a:moveTo>
                    <a:pt x="0" y="0"/>
                  </a:moveTo>
                  <a:lnTo>
                    <a:pt x="6404009" y="0"/>
                  </a:lnTo>
                  <a:lnTo>
                    <a:pt x="6404009" y="14636"/>
                  </a:lnTo>
                  <a:lnTo>
                    <a:pt x="0" y="146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848385" y="10545902"/>
              <a:ext cx="6404610" cy="15240"/>
            </a:xfrm>
            <a:custGeom>
              <a:avLst/>
              <a:gdLst/>
              <a:ahLst/>
              <a:cxnLst/>
              <a:rect l="l" t="t" r="r" b="b"/>
              <a:pathLst>
                <a:path w="6404609" h="15240">
                  <a:moveTo>
                    <a:pt x="6404013" y="0"/>
                  </a:moveTo>
                  <a:lnTo>
                    <a:pt x="6396698" y="0"/>
                  </a:lnTo>
                  <a:lnTo>
                    <a:pt x="7315" y="0"/>
                  </a:lnTo>
                  <a:lnTo>
                    <a:pt x="0" y="0"/>
                  </a:lnTo>
                  <a:lnTo>
                    <a:pt x="0" y="7315"/>
                  </a:lnTo>
                  <a:lnTo>
                    <a:pt x="0" y="14630"/>
                  </a:lnTo>
                  <a:lnTo>
                    <a:pt x="7315" y="14630"/>
                  </a:lnTo>
                  <a:lnTo>
                    <a:pt x="7315" y="7315"/>
                  </a:lnTo>
                  <a:lnTo>
                    <a:pt x="6396698" y="7315"/>
                  </a:lnTo>
                  <a:lnTo>
                    <a:pt x="6396698" y="14630"/>
                  </a:lnTo>
                  <a:lnTo>
                    <a:pt x="6404013" y="14630"/>
                  </a:lnTo>
                  <a:lnTo>
                    <a:pt x="6404013" y="7315"/>
                  </a:lnTo>
                  <a:lnTo>
                    <a:pt x="6404013" y="0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5" name="object 2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92158" y="4178478"/>
            <a:ext cx="563552" cy="212247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92158" y="4463913"/>
            <a:ext cx="563552" cy="212247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92158" y="7428055"/>
            <a:ext cx="563552" cy="212247"/>
          </a:xfrm>
          <a:prstGeom prst="rect">
            <a:avLst/>
          </a:prstGeom>
        </p:spPr>
      </p:pic>
      <p:sp>
        <p:nvSpPr>
          <p:cNvPr id="28" name="object 28"/>
          <p:cNvSpPr txBox="1"/>
          <p:nvPr/>
        </p:nvSpPr>
        <p:spPr>
          <a:xfrm>
            <a:off x="848392" y="3916936"/>
            <a:ext cx="6396990" cy="7105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085">
              <a:lnSpc>
                <a:spcPct val="100000"/>
              </a:lnSpc>
              <a:spcBef>
                <a:spcPts val="100"/>
              </a:spcBef>
            </a:pPr>
            <a:r>
              <a:rPr sz="750" spc="130" dirty="0">
                <a:solidFill>
                  <a:srgbClr val="202020"/>
                </a:solidFill>
                <a:latin typeface="Lucida Sans Unicode"/>
                <a:cs typeface="Lucida Sans Unicode"/>
              </a:rPr>
              <a:t>df</a:t>
            </a:r>
            <a:r>
              <a:rPr sz="750" b="1" spc="130" dirty="0">
                <a:solidFill>
                  <a:srgbClr val="A921FF"/>
                </a:solidFill>
                <a:latin typeface="Courier New"/>
                <a:cs typeface="Courier New"/>
              </a:rPr>
              <a:t>.</a:t>
            </a:r>
            <a:r>
              <a:rPr sz="750" spc="130" dirty="0">
                <a:solidFill>
                  <a:srgbClr val="202020"/>
                </a:solidFill>
                <a:latin typeface="Lucida Sans Unicode"/>
                <a:cs typeface="Lucida Sans Unicode"/>
              </a:rPr>
              <a:t>tail</a:t>
            </a:r>
            <a:r>
              <a:rPr sz="750" spc="130" dirty="0">
                <a:solidFill>
                  <a:srgbClr val="0054A9"/>
                </a:solidFill>
                <a:latin typeface="Lucida Sans Unicode"/>
                <a:cs typeface="Lucida Sans Unicode"/>
              </a:rPr>
              <a:t>()</a:t>
            </a:r>
            <a:endParaRPr sz="750">
              <a:latin typeface="Lucida Sans Unicode"/>
              <a:cs typeface="Lucida Sans Unicode"/>
            </a:endParaRPr>
          </a:p>
          <a:p>
            <a:pPr marL="45085" marR="1883410">
              <a:lnSpc>
                <a:spcPct val="249700"/>
              </a:lnSpc>
            </a:pPr>
            <a:r>
              <a:rPr sz="750" spc="105" dirty="0">
                <a:solidFill>
                  <a:srgbClr val="202020"/>
                </a:solidFill>
                <a:latin typeface="Lucida Sans Unicode"/>
                <a:cs typeface="Lucida Sans Unicode"/>
              </a:rPr>
              <a:t>heart</a:t>
            </a:r>
            <a:r>
              <a:rPr sz="750" b="1" spc="105" dirty="0">
                <a:solidFill>
                  <a:srgbClr val="A921FF"/>
                </a:solidFill>
                <a:latin typeface="Courier New"/>
                <a:cs typeface="Courier New"/>
              </a:rPr>
              <a:t>=</a:t>
            </a:r>
            <a:r>
              <a:rPr sz="750" spc="105" dirty="0">
                <a:solidFill>
                  <a:srgbClr val="202020"/>
                </a:solidFill>
                <a:latin typeface="Lucida Sans Unicode"/>
                <a:cs typeface="Lucida Sans Unicode"/>
              </a:rPr>
              <a:t>df</a:t>
            </a:r>
            <a:r>
              <a:rPr sz="750" b="1" spc="105" dirty="0">
                <a:solidFill>
                  <a:srgbClr val="A921FF"/>
                </a:solidFill>
                <a:latin typeface="Courier New"/>
                <a:cs typeface="Courier New"/>
              </a:rPr>
              <a:t>.</a:t>
            </a:r>
            <a:r>
              <a:rPr sz="750" spc="105" dirty="0">
                <a:solidFill>
                  <a:srgbClr val="202020"/>
                </a:solidFill>
                <a:latin typeface="Lucida Sans Unicode"/>
                <a:cs typeface="Lucida Sans Unicode"/>
              </a:rPr>
              <a:t>drop</a:t>
            </a:r>
            <a:r>
              <a:rPr sz="750" spc="105" dirty="0">
                <a:solidFill>
                  <a:srgbClr val="0054A9"/>
                </a:solidFill>
                <a:latin typeface="Lucida Sans Unicode"/>
                <a:cs typeface="Lucida Sans Unicode"/>
              </a:rPr>
              <a:t>(</a:t>
            </a:r>
            <a:r>
              <a:rPr sz="750" spc="105" dirty="0">
                <a:solidFill>
                  <a:srgbClr val="202020"/>
                </a:solidFill>
                <a:latin typeface="Lucida Sans Unicode"/>
                <a:cs typeface="Lucida Sans Unicode"/>
              </a:rPr>
              <a:t>columns</a:t>
            </a:r>
            <a:r>
              <a:rPr sz="750" b="1" spc="105" dirty="0">
                <a:solidFill>
                  <a:srgbClr val="A921FF"/>
                </a:solidFill>
                <a:latin typeface="Courier New"/>
                <a:cs typeface="Courier New"/>
              </a:rPr>
              <a:t>=</a:t>
            </a:r>
            <a:r>
              <a:rPr sz="750" spc="105" dirty="0">
                <a:solidFill>
                  <a:srgbClr val="0054A9"/>
                </a:solidFill>
                <a:latin typeface="Lucida Sans Unicode"/>
                <a:cs typeface="Lucida Sans Unicode"/>
              </a:rPr>
              <a:t>[</a:t>
            </a:r>
            <a:r>
              <a:rPr sz="750" spc="105" dirty="0">
                <a:solidFill>
                  <a:srgbClr val="B92020"/>
                </a:solidFill>
                <a:latin typeface="Lucida Sans Unicode"/>
                <a:cs typeface="Lucida Sans Unicode"/>
              </a:rPr>
              <a:t>'fbs'</a:t>
            </a:r>
            <a:r>
              <a:rPr sz="750" spc="105" dirty="0">
                <a:solidFill>
                  <a:srgbClr val="0054A9"/>
                </a:solidFill>
                <a:latin typeface="Lucida Sans Unicode"/>
                <a:cs typeface="Lucida Sans Unicode"/>
              </a:rPr>
              <a:t>,</a:t>
            </a:r>
            <a:r>
              <a:rPr sz="750" spc="105" dirty="0">
                <a:solidFill>
                  <a:srgbClr val="B92020"/>
                </a:solidFill>
                <a:latin typeface="Lucida Sans Unicode"/>
                <a:cs typeface="Lucida Sans Unicode"/>
              </a:rPr>
              <a:t>'restecg'</a:t>
            </a:r>
            <a:r>
              <a:rPr sz="750" spc="105" dirty="0">
                <a:solidFill>
                  <a:srgbClr val="0054A9"/>
                </a:solidFill>
                <a:latin typeface="Lucida Sans Unicode"/>
                <a:cs typeface="Lucida Sans Unicode"/>
              </a:rPr>
              <a:t>,</a:t>
            </a:r>
            <a:r>
              <a:rPr sz="750" spc="105" dirty="0">
                <a:solidFill>
                  <a:srgbClr val="B92020"/>
                </a:solidFill>
                <a:latin typeface="Lucida Sans Unicode"/>
                <a:cs typeface="Lucida Sans Unicode"/>
              </a:rPr>
              <a:t>'thalach'</a:t>
            </a:r>
            <a:r>
              <a:rPr sz="750" spc="105" dirty="0">
                <a:solidFill>
                  <a:srgbClr val="0054A9"/>
                </a:solidFill>
                <a:latin typeface="Lucida Sans Unicode"/>
                <a:cs typeface="Lucida Sans Unicode"/>
              </a:rPr>
              <a:t>,</a:t>
            </a:r>
            <a:r>
              <a:rPr sz="750" spc="105" dirty="0">
                <a:solidFill>
                  <a:srgbClr val="B92020"/>
                </a:solidFill>
                <a:latin typeface="Lucida Sans Unicode"/>
                <a:cs typeface="Lucida Sans Unicode"/>
              </a:rPr>
              <a:t>'exang'</a:t>
            </a:r>
            <a:r>
              <a:rPr sz="750" spc="105" dirty="0">
                <a:solidFill>
                  <a:srgbClr val="0054A9"/>
                </a:solidFill>
                <a:latin typeface="Lucida Sans Unicode"/>
                <a:cs typeface="Lucida Sans Unicode"/>
              </a:rPr>
              <a:t>,</a:t>
            </a:r>
            <a:r>
              <a:rPr sz="750" spc="105" dirty="0">
                <a:solidFill>
                  <a:srgbClr val="B92020"/>
                </a:solidFill>
                <a:latin typeface="Lucida Sans Unicode"/>
                <a:cs typeface="Lucida Sans Unicode"/>
              </a:rPr>
              <a:t>'slope'</a:t>
            </a:r>
            <a:r>
              <a:rPr sz="750" spc="105" dirty="0">
                <a:solidFill>
                  <a:srgbClr val="0054A9"/>
                </a:solidFill>
                <a:latin typeface="Lucida Sans Unicode"/>
                <a:cs typeface="Lucida Sans Unicode"/>
              </a:rPr>
              <a:t>,</a:t>
            </a:r>
            <a:r>
              <a:rPr sz="750" spc="105" dirty="0">
                <a:solidFill>
                  <a:srgbClr val="B92020"/>
                </a:solidFill>
                <a:latin typeface="Lucida Sans Unicode"/>
                <a:cs typeface="Lucida Sans Unicode"/>
              </a:rPr>
              <a:t>'ca'</a:t>
            </a:r>
            <a:r>
              <a:rPr sz="750" spc="105" dirty="0">
                <a:solidFill>
                  <a:srgbClr val="0054A9"/>
                </a:solidFill>
                <a:latin typeface="Lucida Sans Unicode"/>
                <a:cs typeface="Lucida Sans Unicode"/>
              </a:rPr>
              <a:t>,</a:t>
            </a:r>
            <a:r>
              <a:rPr sz="750" spc="105" dirty="0">
                <a:solidFill>
                  <a:srgbClr val="B92020"/>
                </a:solidFill>
                <a:latin typeface="Lucida Sans Unicode"/>
                <a:cs typeface="Lucida Sans Unicode"/>
              </a:rPr>
              <a:t>'thal'</a:t>
            </a:r>
            <a:r>
              <a:rPr sz="750" spc="105" dirty="0">
                <a:solidFill>
                  <a:srgbClr val="0054A9"/>
                </a:solidFill>
                <a:latin typeface="Lucida Sans Unicode"/>
                <a:cs typeface="Lucida Sans Unicode"/>
              </a:rPr>
              <a:t>]) </a:t>
            </a:r>
            <a:r>
              <a:rPr sz="750" spc="110" dirty="0">
                <a:solidFill>
                  <a:srgbClr val="0054A9"/>
                </a:solidFill>
                <a:latin typeface="Lucida Sans Unicode"/>
                <a:cs typeface="Lucida Sans Unicode"/>
              </a:rPr>
              <a:t> </a:t>
            </a:r>
            <a:r>
              <a:rPr sz="750" spc="70" dirty="0">
                <a:solidFill>
                  <a:srgbClr val="202020"/>
                </a:solidFill>
                <a:latin typeface="Lucida Sans Unicode"/>
                <a:cs typeface="Lucida Sans Unicode"/>
              </a:rPr>
              <a:t>heart</a:t>
            </a:r>
            <a:endParaRPr sz="750">
              <a:latin typeface="Lucida Sans Unicode"/>
              <a:cs typeface="Lucida Sans Unicode"/>
            </a:endParaRPr>
          </a:p>
        </p:txBody>
      </p:sp>
      <p:pic>
        <p:nvPicPr>
          <p:cNvPr id="29" name="object 2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92158" y="4712755"/>
            <a:ext cx="556234" cy="2642111"/>
          </a:xfrm>
          <a:prstGeom prst="rect">
            <a:avLst/>
          </a:prstGeom>
        </p:spPr>
      </p:pic>
      <p:sp>
        <p:nvSpPr>
          <p:cNvPr id="30" name="object 30"/>
          <p:cNvSpPr txBox="1"/>
          <p:nvPr/>
        </p:nvSpPr>
        <p:spPr>
          <a:xfrm>
            <a:off x="835692" y="7093325"/>
            <a:ext cx="6409690" cy="4984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dirty="0">
                <a:latin typeface="Arial MT"/>
                <a:cs typeface="Arial MT"/>
              </a:rPr>
              <a:t>1025</a:t>
            </a:r>
            <a:r>
              <a:rPr sz="800" spc="-15" dirty="0">
                <a:latin typeface="Arial MT"/>
                <a:cs typeface="Arial MT"/>
              </a:rPr>
              <a:t> </a:t>
            </a:r>
            <a:r>
              <a:rPr sz="800" spc="-5" dirty="0">
                <a:latin typeface="Arial MT"/>
                <a:cs typeface="Arial MT"/>
              </a:rPr>
              <a:t>rows</a:t>
            </a:r>
            <a:r>
              <a:rPr sz="800" spc="-15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×</a:t>
            </a:r>
            <a:r>
              <a:rPr sz="800" spc="-15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7</a:t>
            </a:r>
            <a:r>
              <a:rPr sz="800" spc="-15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columns</a:t>
            </a:r>
            <a:endParaRPr sz="8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9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700">
              <a:latin typeface="Arial MT"/>
              <a:cs typeface="Arial MT"/>
            </a:endParaRPr>
          </a:p>
          <a:p>
            <a:pPr marL="57785">
              <a:lnSpc>
                <a:spcPct val="100000"/>
              </a:lnSpc>
            </a:pPr>
            <a:r>
              <a:rPr sz="750" spc="60" dirty="0">
                <a:solidFill>
                  <a:srgbClr val="202020"/>
                </a:solidFill>
                <a:latin typeface="Lucida Sans Unicode"/>
                <a:cs typeface="Lucida Sans Unicode"/>
              </a:rPr>
              <a:t>heart</a:t>
            </a:r>
            <a:r>
              <a:rPr sz="750" b="1" spc="60" dirty="0">
                <a:solidFill>
                  <a:srgbClr val="A921FF"/>
                </a:solidFill>
                <a:latin typeface="Courier New"/>
                <a:cs typeface="Courier New"/>
              </a:rPr>
              <a:t>.</a:t>
            </a:r>
            <a:r>
              <a:rPr sz="750" spc="60" dirty="0">
                <a:solidFill>
                  <a:srgbClr val="202020"/>
                </a:solidFill>
                <a:latin typeface="Lucida Sans Unicode"/>
                <a:cs typeface="Lucida Sans Unicode"/>
              </a:rPr>
              <a:t>head</a:t>
            </a:r>
            <a:r>
              <a:rPr sz="750" spc="60" dirty="0">
                <a:solidFill>
                  <a:srgbClr val="0054A9"/>
                </a:solidFill>
                <a:latin typeface="Lucida Sans Unicode"/>
                <a:cs typeface="Lucida Sans Unicode"/>
              </a:rPr>
              <a:t>()</a:t>
            </a:r>
            <a:endParaRPr sz="750">
              <a:latin typeface="Lucida Sans Unicode"/>
              <a:cs typeface="Lucida Sans Unicode"/>
            </a:endParaRPr>
          </a:p>
        </p:txBody>
      </p:sp>
      <p:pic>
        <p:nvPicPr>
          <p:cNvPr id="31" name="object 3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92158" y="8986974"/>
            <a:ext cx="563552" cy="212247"/>
          </a:xfrm>
          <a:prstGeom prst="rect">
            <a:avLst/>
          </a:prstGeom>
        </p:spPr>
      </p:pic>
      <p:pic>
        <p:nvPicPr>
          <p:cNvPr id="32" name="object 3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92158" y="7676897"/>
            <a:ext cx="556234" cy="1236888"/>
          </a:xfrm>
          <a:prstGeom prst="rect">
            <a:avLst/>
          </a:prstGeom>
        </p:spPr>
      </p:pic>
      <p:sp>
        <p:nvSpPr>
          <p:cNvPr id="33" name="object 33"/>
          <p:cNvSpPr txBox="1"/>
          <p:nvPr/>
        </p:nvSpPr>
        <p:spPr>
          <a:xfrm>
            <a:off x="848392" y="9010869"/>
            <a:ext cx="6396990" cy="139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085">
              <a:lnSpc>
                <a:spcPct val="100000"/>
              </a:lnSpc>
              <a:spcBef>
                <a:spcPts val="100"/>
              </a:spcBef>
            </a:pPr>
            <a:r>
              <a:rPr sz="750" spc="114" dirty="0">
                <a:solidFill>
                  <a:srgbClr val="202020"/>
                </a:solidFill>
                <a:latin typeface="Lucida Sans Unicode"/>
                <a:cs typeface="Lucida Sans Unicode"/>
              </a:rPr>
              <a:t>heart</a:t>
            </a:r>
            <a:r>
              <a:rPr sz="750" b="1" spc="114" dirty="0">
                <a:solidFill>
                  <a:srgbClr val="A921FF"/>
                </a:solidFill>
                <a:latin typeface="Courier New"/>
                <a:cs typeface="Courier New"/>
              </a:rPr>
              <a:t>.</a:t>
            </a:r>
            <a:r>
              <a:rPr sz="750" spc="114" dirty="0">
                <a:solidFill>
                  <a:srgbClr val="202020"/>
                </a:solidFill>
                <a:latin typeface="Lucida Sans Unicode"/>
                <a:cs typeface="Lucida Sans Unicode"/>
              </a:rPr>
              <a:t>tail</a:t>
            </a:r>
            <a:r>
              <a:rPr sz="750" spc="114" dirty="0">
                <a:solidFill>
                  <a:srgbClr val="0054A9"/>
                </a:solidFill>
                <a:latin typeface="Lucida Sans Unicode"/>
                <a:cs typeface="Lucida Sans Unicode"/>
              </a:rPr>
              <a:t>()</a:t>
            </a:r>
            <a:endParaRPr sz="750">
              <a:latin typeface="Lucida Sans Unicode"/>
              <a:cs typeface="Lucida Sans Unicode"/>
            </a:endParaRPr>
          </a:p>
        </p:txBody>
      </p:sp>
      <p:pic>
        <p:nvPicPr>
          <p:cNvPr id="34" name="object 34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292158" y="9235816"/>
            <a:ext cx="556234" cy="123688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848392" y="402942"/>
          <a:ext cx="4481192" cy="16750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7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07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07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07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07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18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071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9880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4903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BCBC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ts val="765"/>
                        </a:lnSpc>
                      </a:pPr>
                      <a:r>
                        <a:rPr sz="700" b="1" spc="-10" dirty="0">
                          <a:latin typeface="Arial"/>
                          <a:cs typeface="Arial"/>
                        </a:rPr>
                        <a:t>age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5">
                      <a:solidFill>
                        <a:srgbClr val="BCBC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ts val="765"/>
                        </a:lnSpc>
                      </a:pPr>
                      <a:r>
                        <a:rPr sz="700" b="1" spc="-10" dirty="0">
                          <a:latin typeface="Arial"/>
                          <a:cs typeface="Arial"/>
                        </a:rPr>
                        <a:t>sex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5">
                      <a:solidFill>
                        <a:srgbClr val="BCBC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ts val="765"/>
                        </a:lnSpc>
                      </a:pPr>
                      <a:r>
                        <a:rPr sz="700" b="1" spc="-10" dirty="0">
                          <a:latin typeface="Arial"/>
                          <a:cs typeface="Arial"/>
                        </a:rPr>
                        <a:t>cp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5">
                      <a:solidFill>
                        <a:srgbClr val="BCBC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ts val="765"/>
                        </a:lnSpc>
                      </a:pPr>
                      <a:r>
                        <a:rPr sz="700" b="1" spc="-10" dirty="0">
                          <a:latin typeface="Arial"/>
                          <a:cs typeface="Arial"/>
                        </a:rPr>
                        <a:t>trestbps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5">
                      <a:solidFill>
                        <a:srgbClr val="BCBC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ts val="765"/>
                        </a:lnSpc>
                      </a:pPr>
                      <a:r>
                        <a:rPr sz="700" b="1" spc="-10" dirty="0">
                          <a:latin typeface="Arial"/>
                          <a:cs typeface="Arial"/>
                        </a:rPr>
                        <a:t>chol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5">
                      <a:solidFill>
                        <a:srgbClr val="BCBC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ts val="765"/>
                        </a:lnSpc>
                      </a:pPr>
                      <a:r>
                        <a:rPr sz="700" b="1" spc="-10" dirty="0">
                          <a:latin typeface="Arial"/>
                          <a:cs typeface="Arial"/>
                        </a:rPr>
                        <a:t>oldpeak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5">
                      <a:solidFill>
                        <a:srgbClr val="BCBC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3655" algn="r">
                        <a:lnSpc>
                          <a:spcPts val="765"/>
                        </a:lnSpc>
                      </a:pPr>
                      <a:r>
                        <a:rPr sz="700" b="1" spc="-10" dirty="0">
                          <a:latin typeface="Arial"/>
                          <a:cs typeface="Arial"/>
                        </a:rPr>
                        <a:t>target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5">
                      <a:solidFill>
                        <a:srgbClr val="BCBCB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39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700" b="1" spc="-10" dirty="0">
                          <a:latin typeface="Arial"/>
                          <a:cs typeface="Arial"/>
                        </a:rPr>
                        <a:t>count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T w="9525">
                      <a:solidFill>
                        <a:srgbClr val="BCBCBC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700" spc="-10" dirty="0">
                          <a:latin typeface="Arial MT"/>
                          <a:cs typeface="Arial MT"/>
                        </a:rPr>
                        <a:t>1025.000000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8735" marB="0">
                    <a:lnT w="9525">
                      <a:solidFill>
                        <a:srgbClr val="BCBCBC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700" spc="-10" dirty="0">
                          <a:latin typeface="Arial MT"/>
                          <a:cs typeface="Arial MT"/>
                        </a:rPr>
                        <a:t>1025.000000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8735" marB="0">
                    <a:lnT w="9525">
                      <a:solidFill>
                        <a:srgbClr val="BCBCBC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700" spc="-10" dirty="0">
                          <a:latin typeface="Arial MT"/>
                          <a:cs typeface="Arial MT"/>
                        </a:rPr>
                        <a:t>1025.000000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8735" marB="0">
                    <a:lnT w="9525">
                      <a:solidFill>
                        <a:srgbClr val="BCBCBC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700" spc="-10" dirty="0">
                          <a:latin typeface="Arial MT"/>
                          <a:cs typeface="Arial MT"/>
                        </a:rPr>
                        <a:t>1025.000000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8735" marB="0">
                    <a:lnT w="9525">
                      <a:solidFill>
                        <a:srgbClr val="BCBCBC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700" spc="-10" dirty="0">
                          <a:latin typeface="Arial MT"/>
                          <a:cs typeface="Arial MT"/>
                        </a:rPr>
                        <a:t>1025.00000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8735" marB="0">
                    <a:lnT w="9525">
                      <a:solidFill>
                        <a:srgbClr val="BCBCBC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700" spc="-10" dirty="0">
                          <a:latin typeface="Arial MT"/>
                          <a:cs typeface="Arial MT"/>
                        </a:rPr>
                        <a:t>1025.000000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8735" marB="0">
                    <a:lnT w="9525">
                      <a:solidFill>
                        <a:srgbClr val="BCBCBC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33655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700" spc="-10" dirty="0">
                          <a:latin typeface="Arial MT"/>
                          <a:cs typeface="Arial MT"/>
                        </a:rPr>
                        <a:t>1025.000000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8735" marB="0">
                    <a:lnT w="9525">
                      <a:solidFill>
                        <a:srgbClr val="BCBCBC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290"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700" b="1" spc="-10" dirty="0">
                          <a:latin typeface="Arial"/>
                          <a:cs typeface="Arial"/>
                        </a:rPr>
                        <a:t>mean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35560" marB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700" spc="-10" dirty="0">
                          <a:latin typeface="Arial MT"/>
                          <a:cs typeface="Arial MT"/>
                        </a:rPr>
                        <a:t>54.434146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5560" marB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700" spc="-10" dirty="0">
                          <a:latin typeface="Arial MT"/>
                          <a:cs typeface="Arial MT"/>
                        </a:rPr>
                        <a:t>0.695610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5560" marB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700" spc="-10" dirty="0">
                          <a:latin typeface="Arial MT"/>
                          <a:cs typeface="Arial MT"/>
                        </a:rPr>
                        <a:t>0.942439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5560" marB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700" spc="-10" dirty="0">
                          <a:latin typeface="Arial MT"/>
                          <a:cs typeface="Arial MT"/>
                        </a:rPr>
                        <a:t>131.611707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5560" marB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700" spc="-10" dirty="0">
                          <a:latin typeface="Arial MT"/>
                          <a:cs typeface="Arial MT"/>
                        </a:rPr>
                        <a:t>246.00000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5560" marB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700" spc="-10" dirty="0">
                          <a:latin typeface="Arial MT"/>
                          <a:cs typeface="Arial MT"/>
                        </a:rPr>
                        <a:t>1.071512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5560" marB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R="33655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700" spc="-10" dirty="0">
                          <a:latin typeface="Arial MT"/>
                          <a:cs typeface="Arial MT"/>
                        </a:rPr>
                        <a:t>0.513171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5560" marB="0">
                    <a:solidFill>
                      <a:srgbClr val="F4F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290">
                <a:tc>
                  <a:txBody>
                    <a:bodyPr/>
                    <a:lstStyle/>
                    <a:p>
                      <a:pPr marL="10668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700" b="1" spc="-10" dirty="0">
                          <a:latin typeface="Arial"/>
                          <a:cs typeface="Arial"/>
                        </a:rPr>
                        <a:t>std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35560" marB="0"/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700" spc="-10" dirty="0">
                          <a:latin typeface="Arial MT"/>
                          <a:cs typeface="Arial MT"/>
                        </a:rPr>
                        <a:t>9.072290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5560" marB="0"/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700" spc="-10" dirty="0">
                          <a:latin typeface="Arial MT"/>
                          <a:cs typeface="Arial MT"/>
                        </a:rPr>
                        <a:t>0.460373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5560" marB="0"/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700" spc="-10" dirty="0">
                          <a:latin typeface="Arial MT"/>
                          <a:cs typeface="Arial MT"/>
                        </a:rPr>
                        <a:t>1.029641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5560" marB="0"/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700" spc="-10" dirty="0">
                          <a:latin typeface="Arial MT"/>
                          <a:cs typeface="Arial MT"/>
                        </a:rPr>
                        <a:t>17.516718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5560" marB="0"/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700" spc="-10" dirty="0">
                          <a:latin typeface="Arial MT"/>
                          <a:cs typeface="Arial MT"/>
                        </a:rPr>
                        <a:t>51.59251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5560" marB="0"/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700" spc="-10" dirty="0">
                          <a:latin typeface="Arial MT"/>
                          <a:cs typeface="Arial MT"/>
                        </a:rPr>
                        <a:t>1.175053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5560" marB="0"/>
                </a:tc>
                <a:tc>
                  <a:txBody>
                    <a:bodyPr/>
                    <a:lstStyle/>
                    <a:p>
                      <a:pPr marR="33655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700" spc="-10" dirty="0">
                          <a:latin typeface="Arial MT"/>
                          <a:cs typeface="Arial MT"/>
                        </a:rPr>
                        <a:t>0.500070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556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290">
                <a:tc>
                  <a:txBody>
                    <a:bodyPr/>
                    <a:lstStyle/>
                    <a:p>
                      <a:pPr marL="8255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700" b="1" spc="-10" dirty="0">
                          <a:latin typeface="Arial"/>
                          <a:cs typeface="Arial"/>
                        </a:rPr>
                        <a:t>min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35560" marB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700" spc="-10" dirty="0">
                          <a:latin typeface="Arial MT"/>
                          <a:cs typeface="Arial MT"/>
                        </a:rPr>
                        <a:t>29.000000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5560" marB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700" spc="-10" dirty="0">
                          <a:latin typeface="Arial MT"/>
                          <a:cs typeface="Arial MT"/>
                        </a:rPr>
                        <a:t>0.000000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5560" marB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700" spc="-10" dirty="0">
                          <a:latin typeface="Arial MT"/>
                          <a:cs typeface="Arial MT"/>
                        </a:rPr>
                        <a:t>0.000000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5560" marB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700" spc="-10" dirty="0">
                          <a:latin typeface="Arial MT"/>
                          <a:cs typeface="Arial MT"/>
                        </a:rPr>
                        <a:t>94.000000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5560" marB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700" spc="-10" dirty="0">
                          <a:latin typeface="Arial MT"/>
                          <a:cs typeface="Arial MT"/>
                        </a:rPr>
                        <a:t>126.00000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5560" marB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700" spc="-10" dirty="0">
                          <a:latin typeface="Arial MT"/>
                          <a:cs typeface="Arial MT"/>
                        </a:rPr>
                        <a:t>0.000000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5560" marB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R="33655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700" spc="-10" dirty="0">
                          <a:latin typeface="Arial MT"/>
                          <a:cs typeface="Arial MT"/>
                        </a:rPr>
                        <a:t>0.000000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5560" marB="0">
                    <a:solidFill>
                      <a:srgbClr val="F4F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290">
                <a:tc>
                  <a:txBody>
                    <a:bodyPr/>
                    <a:lstStyle/>
                    <a:p>
                      <a:pPr marL="62865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700" b="1" spc="-10" dirty="0">
                          <a:latin typeface="Arial"/>
                          <a:cs typeface="Arial"/>
                        </a:rPr>
                        <a:t>25%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35560" marB="0"/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700" spc="-10" dirty="0">
                          <a:latin typeface="Arial MT"/>
                          <a:cs typeface="Arial MT"/>
                        </a:rPr>
                        <a:t>48.000000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5560" marB="0"/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700" spc="-10" dirty="0">
                          <a:latin typeface="Arial MT"/>
                          <a:cs typeface="Arial MT"/>
                        </a:rPr>
                        <a:t>0.000000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5560" marB="0"/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700" spc="-10" dirty="0">
                          <a:latin typeface="Arial MT"/>
                          <a:cs typeface="Arial MT"/>
                        </a:rPr>
                        <a:t>0.000000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5560" marB="0"/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700" spc="-10" dirty="0">
                          <a:latin typeface="Arial MT"/>
                          <a:cs typeface="Arial MT"/>
                        </a:rPr>
                        <a:t>120.000000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5560" marB="0"/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700" spc="-10" dirty="0">
                          <a:latin typeface="Arial MT"/>
                          <a:cs typeface="Arial MT"/>
                        </a:rPr>
                        <a:t>211.00000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5560" marB="0"/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700" spc="-10" dirty="0">
                          <a:latin typeface="Arial MT"/>
                          <a:cs typeface="Arial MT"/>
                        </a:rPr>
                        <a:t>0.000000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5560" marB="0"/>
                </a:tc>
                <a:tc>
                  <a:txBody>
                    <a:bodyPr/>
                    <a:lstStyle/>
                    <a:p>
                      <a:pPr marR="33655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700" spc="-10" dirty="0">
                          <a:latin typeface="Arial MT"/>
                          <a:cs typeface="Arial MT"/>
                        </a:rPr>
                        <a:t>0.000000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556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290">
                <a:tc>
                  <a:txBody>
                    <a:bodyPr/>
                    <a:lstStyle/>
                    <a:p>
                      <a:pPr marL="62865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700" b="1" spc="-10" dirty="0">
                          <a:latin typeface="Arial"/>
                          <a:cs typeface="Arial"/>
                        </a:rPr>
                        <a:t>50%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35560" marB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700" spc="-10" dirty="0">
                          <a:latin typeface="Arial MT"/>
                          <a:cs typeface="Arial MT"/>
                        </a:rPr>
                        <a:t>56.000000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5560" marB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700" spc="-10" dirty="0">
                          <a:latin typeface="Arial MT"/>
                          <a:cs typeface="Arial MT"/>
                        </a:rPr>
                        <a:t>1.000000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5560" marB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700" spc="-10" dirty="0">
                          <a:latin typeface="Arial MT"/>
                          <a:cs typeface="Arial MT"/>
                        </a:rPr>
                        <a:t>1.000000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5560" marB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700" spc="-10" dirty="0">
                          <a:latin typeface="Arial MT"/>
                          <a:cs typeface="Arial MT"/>
                        </a:rPr>
                        <a:t>130.000000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5560" marB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700" spc="-10" dirty="0">
                          <a:latin typeface="Arial MT"/>
                          <a:cs typeface="Arial MT"/>
                        </a:rPr>
                        <a:t>240.00000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5560" marB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700" spc="-10" dirty="0">
                          <a:latin typeface="Arial MT"/>
                          <a:cs typeface="Arial MT"/>
                        </a:rPr>
                        <a:t>0.800000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5560" marB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R="33655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700" spc="-10" dirty="0">
                          <a:latin typeface="Arial MT"/>
                          <a:cs typeface="Arial MT"/>
                        </a:rPr>
                        <a:t>1.000000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5560" marB="0">
                    <a:solidFill>
                      <a:srgbClr val="F4F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290">
                <a:tc>
                  <a:txBody>
                    <a:bodyPr/>
                    <a:lstStyle/>
                    <a:p>
                      <a:pPr marL="62865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700" b="1" spc="-10" dirty="0">
                          <a:latin typeface="Arial"/>
                          <a:cs typeface="Arial"/>
                        </a:rPr>
                        <a:t>75%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35560" marB="0"/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700" spc="-10" dirty="0">
                          <a:latin typeface="Arial MT"/>
                          <a:cs typeface="Arial MT"/>
                        </a:rPr>
                        <a:t>61.000000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5560" marB="0"/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700" spc="-10" dirty="0">
                          <a:latin typeface="Arial MT"/>
                          <a:cs typeface="Arial MT"/>
                        </a:rPr>
                        <a:t>1.000000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5560" marB="0"/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700" spc="-10" dirty="0">
                          <a:latin typeface="Arial MT"/>
                          <a:cs typeface="Arial MT"/>
                        </a:rPr>
                        <a:t>2.000000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5560" marB="0"/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700" spc="-10" dirty="0">
                          <a:latin typeface="Arial MT"/>
                          <a:cs typeface="Arial MT"/>
                        </a:rPr>
                        <a:t>140.000000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5560" marB="0"/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700" spc="-10" dirty="0">
                          <a:latin typeface="Arial MT"/>
                          <a:cs typeface="Arial MT"/>
                        </a:rPr>
                        <a:t>275.00000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5560" marB="0"/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700" spc="-10" dirty="0">
                          <a:latin typeface="Arial MT"/>
                          <a:cs typeface="Arial MT"/>
                        </a:rPr>
                        <a:t>1.800000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5560" marB="0"/>
                </a:tc>
                <a:tc>
                  <a:txBody>
                    <a:bodyPr/>
                    <a:lstStyle/>
                    <a:p>
                      <a:pPr marR="33655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700" spc="-10" dirty="0">
                          <a:latin typeface="Arial MT"/>
                          <a:cs typeface="Arial MT"/>
                        </a:rPr>
                        <a:t>1.000000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556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290">
                <a:tc>
                  <a:txBody>
                    <a:bodyPr/>
                    <a:lstStyle/>
                    <a:p>
                      <a:pPr marL="62865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700" b="1" spc="-10" dirty="0">
                          <a:latin typeface="Arial"/>
                          <a:cs typeface="Arial"/>
                        </a:rPr>
                        <a:t>max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35560" marB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700" spc="-10" dirty="0">
                          <a:latin typeface="Arial MT"/>
                          <a:cs typeface="Arial MT"/>
                        </a:rPr>
                        <a:t>77.000000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5560" marB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700" spc="-10" dirty="0">
                          <a:latin typeface="Arial MT"/>
                          <a:cs typeface="Arial MT"/>
                        </a:rPr>
                        <a:t>1.000000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5560" marB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700" spc="-10" dirty="0">
                          <a:latin typeface="Arial MT"/>
                          <a:cs typeface="Arial MT"/>
                        </a:rPr>
                        <a:t>3.000000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5560" marB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700" spc="-10" dirty="0">
                          <a:latin typeface="Arial MT"/>
                          <a:cs typeface="Arial MT"/>
                        </a:rPr>
                        <a:t>200.000000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5560" marB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700" spc="-10" dirty="0">
                          <a:latin typeface="Arial MT"/>
                          <a:cs typeface="Arial MT"/>
                        </a:rPr>
                        <a:t>564.00000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5560" marB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700" spc="-10" dirty="0">
                          <a:latin typeface="Arial MT"/>
                          <a:cs typeface="Arial MT"/>
                        </a:rPr>
                        <a:t>6.200000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5560" marB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R="33655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700" spc="-10" dirty="0">
                          <a:latin typeface="Arial MT"/>
                          <a:cs typeface="Arial MT"/>
                        </a:rPr>
                        <a:t>1.000000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5560" marB="0">
                    <a:solidFill>
                      <a:srgbClr val="F4F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pSp>
        <p:nvGrpSpPr>
          <p:cNvPr id="3" name="object 3"/>
          <p:cNvGrpSpPr/>
          <p:nvPr/>
        </p:nvGrpSpPr>
        <p:grpSpPr>
          <a:xfrm>
            <a:off x="848392" y="123823"/>
            <a:ext cx="6404610" cy="198120"/>
            <a:chOff x="848392" y="123823"/>
            <a:chExt cx="6404610" cy="198120"/>
          </a:xfrm>
        </p:grpSpPr>
        <p:sp>
          <p:nvSpPr>
            <p:cNvPr id="4" name="object 4"/>
            <p:cNvSpPr/>
            <p:nvPr/>
          </p:nvSpPr>
          <p:spPr>
            <a:xfrm>
              <a:off x="848392" y="123823"/>
              <a:ext cx="6404610" cy="198120"/>
            </a:xfrm>
            <a:custGeom>
              <a:avLst/>
              <a:gdLst/>
              <a:ahLst/>
              <a:cxnLst/>
              <a:rect l="l" t="t" r="r" b="b"/>
              <a:pathLst>
                <a:path w="6404609" h="198120">
                  <a:moveTo>
                    <a:pt x="0" y="197609"/>
                  </a:moveTo>
                  <a:lnTo>
                    <a:pt x="0" y="0"/>
                  </a:lnTo>
                  <a:lnTo>
                    <a:pt x="6404009" y="0"/>
                  </a:lnTo>
                  <a:lnTo>
                    <a:pt x="6404009" y="197609"/>
                  </a:lnTo>
                  <a:lnTo>
                    <a:pt x="0" y="197609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48385" y="123824"/>
              <a:ext cx="6404610" cy="198120"/>
            </a:xfrm>
            <a:custGeom>
              <a:avLst/>
              <a:gdLst/>
              <a:ahLst/>
              <a:cxnLst/>
              <a:rect l="l" t="t" r="r" b="b"/>
              <a:pathLst>
                <a:path w="6404609" h="198120">
                  <a:moveTo>
                    <a:pt x="6404013" y="0"/>
                  </a:moveTo>
                  <a:lnTo>
                    <a:pt x="6396698" y="0"/>
                  </a:lnTo>
                  <a:lnTo>
                    <a:pt x="6396698" y="190296"/>
                  </a:lnTo>
                  <a:lnTo>
                    <a:pt x="0" y="190296"/>
                  </a:lnTo>
                  <a:lnTo>
                    <a:pt x="0" y="197612"/>
                  </a:lnTo>
                  <a:lnTo>
                    <a:pt x="6396698" y="197612"/>
                  </a:lnTo>
                  <a:lnTo>
                    <a:pt x="6404013" y="197612"/>
                  </a:lnTo>
                  <a:lnTo>
                    <a:pt x="6404013" y="190296"/>
                  </a:lnTo>
                  <a:lnTo>
                    <a:pt x="6404013" y="0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292158" y="2238978"/>
            <a:ext cx="6960870" cy="212725"/>
            <a:chOff x="292158" y="2238978"/>
            <a:chExt cx="6960870" cy="212725"/>
          </a:xfrm>
        </p:grpSpPr>
        <p:sp>
          <p:nvSpPr>
            <p:cNvPr id="7" name="object 7"/>
            <p:cNvSpPr/>
            <p:nvPr/>
          </p:nvSpPr>
          <p:spPr>
            <a:xfrm>
              <a:off x="848393" y="2238978"/>
              <a:ext cx="6404610" cy="212725"/>
            </a:xfrm>
            <a:custGeom>
              <a:avLst/>
              <a:gdLst/>
              <a:ahLst/>
              <a:cxnLst/>
              <a:rect l="l" t="t" r="r" b="b"/>
              <a:pathLst>
                <a:path w="6404609" h="212725">
                  <a:moveTo>
                    <a:pt x="6404010" y="212247"/>
                  </a:moveTo>
                  <a:lnTo>
                    <a:pt x="0" y="212247"/>
                  </a:lnTo>
                  <a:lnTo>
                    <a:pt x="0" y="0"/>
                  </a:lnTo>
                  <a:lnTo>
                    <a:pt x="6404010" y="0"/>
                  </a:lnTo>
                  <a:lnTo>
                    <a:pt x="6404010" y="212247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48385" y="2238984"/>
              <a:ext cx="6404610" cy="212725"/>
            </a:xfrm>
            <a:custGeom>
              <a:avLst/>
              <a:gdLst/>
              <a:ahLst/>
              <a:cxnLst/>
              <a:rect l="l" t="t" r="r" b="b"/>
              <a:pathLst>
                <a:path w="6404609" h="212725">
                  <a:moveTo>
                    <a:pt x="6404013" y="0"/>
                  </a:moveTo>
                  <a:lnTo>
                    <a:pt x="6396698" y="0"/>
                  </a:lnTo>
                  <a:lnTo>
                    <a:pt x="0" y="0"/>
                  </a:lnTo>
                  <a:lnTo>
                    <a:pt x="0" y="7315"/>
                  </a:lnTo>
                  <a:lnTo>
                    <a:pt x="6396698" y="7315"/>
                  </a:lnTo>
                  <a:lnTo>
                    <a:pt x="6396698" y="204927"/>
                  </a:lnTo>
                  <a:lnTo>
                    <a:pt x="0" y="204927"/>
                  </a:lnTo>
                  <a:lnTo>
                    <a:pt x="0" y="212242"/>
                  </a:lnTo>
                  <a:lnTo>
                    <a:pt x="6396698" y="212242"/>
                  </a:lnTo>
                  <a:lnTo>
                    <a:pt x="6404013" y="212242"/>
                  </a:lnTo>
                  <a:lnTo>
                    <a:pt x="6404013" y="204927"/>
                  </a:lnTo>
                  <a:lnTo>
                    <a:pt x="6404013" y="7315"/>
                  </a:lnTo>
                  <a:lnTo>
                    <a:pt x="6404013" y="0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2158" y="2238978"/>
              <a:ext cx="563552" cy="212247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848392" y="2262872"/>
            <a:ext cx="6396990" cy="3448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085">
              <a:lnSpc>
                <a:spcPct val="100000"/>
              </a:lnSpc>
              <a:spcBef>
                <a:spcPts val="100"/>
              </a:spcBef>
            </a:pPr>
            <a:r>
              <a:rPr sz="750" spc="100" dirty="0">
                <a:solidFill>
                  <a:srgbClr val="202020"/>
                </a:solidFill>
                <a:latin typeface="Lucida Sans Unicode"/>
                <a:cs typeface="Lucida Sans Unicode"/>
              </a:rPr>
              <a:t>sns</a:t>
            </a:r>
            <a:r>
              <a:rPr sz="750" b="1" spc="100" dirty="0">
                <a:solidFill>
                  <a:srgbClr val="A921FF"/>
                </a:solidFill>
                <a:latin typeface="Courier New"/>
                <a:cs typeface="Courier New"/>
              </a:rPr>
              <a:t>.</a:t>
            </a:r>
            <a:r>
              <a:rPr sz="750" spc="100" dirty="0">
                <a:solidFill>
                  <a:srgbClr val="202020"/>
                </a:solidFill>
                <a:latin typeface="Lucida Sans Unicode"/>
                <a:cs typeface="Lucida Sans Unicode"/>
              </a:rPr>
              <a:t>displot</a:t>
            </a:r>
            <a:r>
              <a:rPr sz="750" spc="100" dirty="0">
                <a:solidFill>
                  <a:srgbClr val="0054A9"/>
                </a:solidFill>
                <a:latin typeface="Lucida Sans Unicode"/>
                <a:cs typeface="Lucida Sans Unicode"/>
              </a:rPr>
              <a:t>(</a:t>
            </a:r>
            <a:r>
              <a:rPr sz="750" spc="100" dirty="0">
                <a:solidFill>
                  <a:srgbClr val="202020"/>
                </a:solidFill>
                <a:latin typeface="Lucida Sans Unicode"/>
                <a:cs typeface="Lucida Sans Unicode"/>
              </a:rPr>
              <a:t>x</a:t>
            </a:r>
            <a:r>
              <a:rPr sz="750" spc="100" dirty="0">
                <a:solidFill>
                  <a:srgbClr val="0054A9"/>
                </a:solidFill>
                <a:latin typeface="Lucida Sans Unicode"/>
                <a:cs typeface="Lucida Sans Unicode"/>
              </a:rPr>
              <a:t>[</a:t>
            </a:r>
            <a:r>
              <a:rPr sz="750" spc="100" dirty="0">
                <a:solidFill>
                  <a:srgbClr val="B92020"/>
                </a:solidFill>
                <a:latin typeface="Lucida Sans Unicode"/>
                <a:cs typeface="Lucida Sans Unicode"/>
              </a:rPr>
              <a:t>'age'</a:t>
            </a:r>
            <a:r>
              <a:rPr sz="750" spc="100" dirty="0">
                <a:solidFill>
                  <a:srgbClr val="0054A9"/>
                </a:solidFill>
                <a:latin typeface="Lucida Sans Unicode"/>
                <a:cs typeface="Lucida Sans Unicode"/>
              </a:rPr>
              <a:t>])</a:t>
            </a:r>
            <a:endParaRPr sz="750">
              <a:latin typeface="Lucida Sans Unicode"/>
              <a:cs typeface="Lucida Sans Unicode"/>
            </a:endParaRPr>
          </a:p>
          <a:p>
            <a:pPr marL="36195">
              <a:lnSpc>
                <a:spcPct val="100000"/>
              </a:lnSpc>
              <a:spcBef>
                <a:spcPts val="710"/>
              </a:spcBef>
            </a:pPr>
            <a:r>
              <a:rPr sz="750" spc="60" dirty="0">
                <a:latin typeface="Lucida Sans Unicode"/>
                <a:cs typeface="Lucida Sans Unicode"/>
              </a:rPr>
              <a:t>&lt;seaborn.axisgrid.FacetGrid</a:t>
            </a:r>
            <a:r>
              <a:rPr sz="750" spc="220" dirty="0">
                <a:latin typeface="Lucida Sans Unicode"/>
                <a:cs typeface="Lucida Sans Unicode"/>
              </a:rPr>
              <a:t> </a:t>
            </a:r>
            <a:r>
              <a:rPr sz="750" spc="100" dirty="0">
                <a:latin typeface="Lucida Sans Unicode"/>
                <a:cs typeface="Lucida Sans Unicode"/>
              </a:rPr>
              <a:t>at</a:t>
            </a:r>
            <a:r>
              <a:rPr sz="750" spc="225" dirty="0">
                <a:latin typeface="Lucida Sans Unicode"/>
                <a:cs typeface="Lucida Sans Unicode"/>
              </a:rPr>
              <a:t> </a:t>
            </a:r>
            <a:r>
              <a:rPr sz="750" spc="-35" dirty="0">
                <a:latin typeface="Lucida Sans Unicode"/>
                <a:cs typeface="Lucida Sans Unicode"/>
              </a:rPr>
              <a:t>0x26222e90d60&gt;</a:t>
            </a:r>
            <a:endParaRPr sz="750">
              <a:latin typeface="Lucida Sans Unicode"/>
              <a:cs typeface="Lucida Sans Unicode"/>
            </a:endParaRPr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92158" y="123823"/>
            <a:ext cx="563552" cy="197611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06943" y="2758617"/>
            <a:ext cx="3513056" cy="3454506"/>
          </a:xfrm>
          <a:prstGeom prst="rect">
            <a:avLst/>
          </a:prstGeom>
        </p:spPr>
      </p:pic>
      <p:grpSp>
        <p:nvGrpSpPr>
          <p:cNvPr id="13" name="object 13"/>
          <p:cNvGrpSpPr/>
          <p:nvPr/>
        </p:nvGrpSpPr>
        <p:grpSpPr>
          <a:xfrm>
            <a:off x="292158" y="6381457"/>
            <a:ext cx="6960870" cy="212725"/>
            <a:chOff x="292158" y="6381457"/>
            <a:chExt cx="6960870" cy="212725"/>
          </a:xfrm>
        </p:grpSpPr>
        <p:sp>
          <p:nvSpPr>
            <p:cNvPr id="14" name="object 14"/>
            <p:cNvSpPr/>
            <p:nvPr/>
          </p:nvSpPr>
          <p:spPr>
            <a:xfrm>
              <a:off x="848393" y="6381458"/>
              <a:ext cx="6404610" cy="212725"/>
            </a:xfrm>
            <a:custGeom>
              <a:avLst/>
              <a:gdLst/>
              <a:ahLst/>
              <a:cxnLst/>
              <a:rect l="l" t="t" r="r" b="b"/>
              <a:pathLst>
                <a:path w="6404609" h="212725">
                  <a:moveTo>
                    <a:pt x="6404010" y="212247"/>
                  </a:moveTo>
                  <a:lnTo>
                    <a:pt x="0" y="212247"/>
                  </a:lnTo>
                  <a:lnTo>
                    <a:pt x="0" y="0"/>
                  </a:lnTo>
                  <a:lnTo>
                    <a:pt x="6404010" y="0"/>
                  </a:lnTo>
                  <a:lnTo>
                    <a:pt x="6404010" y="212247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48385" y="6381470"/>
              <a:ext cx="6404610" cy="212725"/>
            </a:xfrm>
            <a:custGeom>
              <a:avLst/>
              <a:gdLst/>
              <a:ahLst/>
              <a:cxnLst/>
              <a:rect l="l" t="t" r="r" b="b"/>
              <a:pathLst>
                <a:path w="6404609" h="212725">
                  <a:moveTo>
                    <a:pt x="6404013" y="0"/>
                  </a:moveTo>
                  <a:lnTo>
                    <a:pt x="6396698" y="0"/>
                  </a:lnTo>
                  <a:lnTo>
                    <a:pt x="0" y="0"/>
                  </a:lnTo>
                  <a:lnTo>
                    <a:pt x="0" y="7315"/>
                  </a:lnTo>
                  <a:lnTo>
                    <a:pt x="6396698" y="7315"/>
                  </a:lnTo>
                  <a:lnTo>
                    <a:pt x="6396698" y="204927"/>
                  </a:lnTo>
                  <a:lnTo>
                    <a:pt x="0" y="204927"/>
                  </a:lnTo>
                  <a:lnTo>
                    <a:pt x="0" y="212242"/>
                  </a:lnTo>
                  <a:lnTo>
                    <a:pt x="6396698" y="212242"/>
                  </a:lnTo>
                  <a:lnTo>
                    <a:pt x="6404013" y="212242"/>
                  </a:lnTo>
                  <a:lnTo>
                    <a:pt x="6404013" y="204927"/>
                  </a:lnTo>
                  <a:lnTo>
                    <a:pt x="6404013" y="7315"/>
                  </a:lnTo>
                  <a:lnTo>
                    <a:pt x="6404013" y="0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2158" y="6381457"/>
              <a:ext cx="563552" cy="212247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848392" y="103806"/>
            <a:ext cx="6396990" cy="139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085">
              <a:lnSpc>
                <a:spcPct val="100000"/>
              </a:lnSpc>
              <a:spcBef>
                <a:spcPts val="100"/>
              </a:spcBef>
            </a:pPr>
            <a:r>
              <a:rPr sz="750" spc="75" dirty="0">
                <a:solidFill>
                  <a:srgbClr val="202020"/>
                </a:solidFill>
                <a:latin typeface="Lucida Sans Unicode"/>
                <a:cs typeface="Lucida Sans Unicode"/>
              </a:rPr>
              <a:t>heart</a:t>
            </a:r>
            <a:r>
              <a:rPr sz="750" b="1" spc="75" dirty="0">
                <a:solidFill>
                  <a:srgbClr val="A921FF"/>
                </a:solidFill>
                <a:latin typeface="Courier New"/>
                <a:cs typeface="Courier New"/>
              </a:rPr>
              <a:t>.</a:t>
            </a:r>
            <a:r>
              <a:rPr sz="750" spc="75" dirty="0">
                <a:solidFill>
                  <a:srgbClr val="202020"/>
                </a:solidFill>
                <a:latin typeface="Lucida Sans Unicode"/>
                <a:cs typeface="Lucida Sans Unicode"/>
              </a:rPr>
              <a:t>describe</a:t>
            </a:r>
            <a:r>
              <a:rPr sz="750" spc="75" dirty="0">
                <a:solidFill>
                  <a:srgbClr val="0054A9"/>
                </a:solidFill>
                <a:latin typeface="Lucida Sans Unicode"/>
                <a:cs typeface="Lucida Sans Unicode"/>
              </a:rPr>
              <a:t>()</a:t>
            </a:r>
            <a:endParaRPr sz="750">
              <a:latin typeface="Lucida Sans Unicode"/>
              <a:cs typeface="Lucida Sans Unicode"/>
            </a:endParaRPr>
          </a:p>
        </p:txBody>
      </p:sp>
      <p:pic>
        <p:nvPicPr>
          <p:cNvPr id="18" name="object 1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92158" y="358028"/>
            <a:ext cx="556234" cy="1807760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92158" y="2487819"/>
            <a:ext cx="556234" cy="212247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848392" y="6405352"/>
            <a:ext cx="6396990" cy="139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085">
              <a:lnSpc>
                <a:spcPct val="100000"/>
              </a:lnSpc>
              <a:spcBef>
                <a:spcPts val="100"/>
              </a:spcBef>
            </a:pPr>
            <a:r>
              <a:rPr sz="750" spc="85" dirty="0">
                <a:solidFill>
                  <a:srgbClr val="202020"/>
                </a:solidFill>
                <a:latin typeface="Lucida Sans Unicode"/>
                <a:cs typeface="Lucida Sans Unicode"/>
              </a:rPr>
              <a:t>heart</a:t>
            </a:r>
            <a:r>
              <a:rPr sz="750" spc="85" dirty="0">
                <a:solidFill>
                  <a:srgbClr val="0054A9"/>
                </a:solidFill>
                <a:latin typeface="Lucida Sans Unicode"/>
                <a:cs typeface="Lucida Sans Unicode"/>
              </a:rPr>
              <a:t>[</a:t>
            </a:r>
            <a:r>
              <a:rPr sz="750" spc="85" dirty="0">
                <a:solidFill>
                  <a:srgbClr val="B92020"/>
                </a:solidFill>
                <a:latin typeface="Lucida Sans Unicode"/>
                <a:cs typeface="Lucida Sans Unicode"/>
              </a:rPr>
              <a:t>'age'</a:t>
            </a:r>
            <a:r>
              <a:rPr sz="750" spc="85" dirty="0">
                <a:solidFill>
                  <a:srgbClr val="0054A9"/>
                </a:solidFill>
                <a:latin typeface="Lucida Sans Unicode"/>
                <a:cs typeface="Lucida Sans Unicode"/>
              </a:rPr>
              <a:t>]</a:t>
            </a:r>
            <a:r>
              <a:rPr sz="750" b="1" spc="85" dirty="0">
                <a:solidFill>
                  <a:srgbClr val="A921FF"/>
                </a:solidFill>
                <a:latin typeface="Courier New"/>
                <a:cs typeface="Courier New"/>
              </a:rPr>
              <a:t>.</a:t>
            </a:r>
            <a:r>
              <a:rPr sz="750" spc="85" dirty="0">
                <a:solidFill>
                  <a:srgbClr val="202020"/>
                </a:solidFill>
                <a:latin typeface="Lucida Sans Unicode"/>
                <a:cs typeface="Lucida Sans Unicode"/>
              </a:rPr>
              <a:t>value_counts</a:t>
            </a:r>
            <a:r>
              <a:rPr sz="750" spc="85" dirty="0">
                <a:solidFill>
                  <a:srgbClr val="0054A9"/>
                </a:solidFill>
                <a:latin typeface="Lucida Sans Unicode"/>
                <a:cs typeface="Lucida Sans Unicode"/>
              </a:rPr>
              <a:t>()</a:t>
            </a:r>
            <a:endParaRPr sz="75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853237" y="130654"/>
          <a:ext cx="520700" cy="47947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0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0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3928">
                <a:tc>
                  <a:txBody>
                    <a:bodyPr/>
                    <a:lstStyle/>
                    <a:p>
                      <a:pPr marL="31750">
                        <a:lnSpc>
                          <a:spcPts val="795"/>
                        </a:lnSpc>
                      </a:pPr>
                      <a:r>
                        <a:rPr sz="750" spc="-30" dirty="0">
                          <a:latin typeface="Lucida Sans Unicode"/>
                          <a:cs typeface="Lucida Sans Unicode"/>
                        </a:rPr>
                        <a:t>58</a:t>
                      </a:r>
                      <a:endParaRPr sz="75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795"/>
                        </a:lnSpc>
                      </a:pPr>
                      <a:r>
                        <a:rPr sz="750" spc="-30" dirty="0">
                          <a:latin typeface="Lucida Sans Unicode"/>
                          <a:cs typeface="Lucida Sans Unicode"/>
                        </a:rPr>
                        <a:t>68</a:t>
                      </a:r>
                      <a:endParaRPr sz="75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101">
                <a:tc>
                  <a:txBody>
                    <a:bodyPr/>
                    <a:lstStyle/>
                    <a:p>
                      <a:pPr marL="31750">
                        <a:lnSpc>
                          <a:spcPts val="819"/>
                        </a:lnSpc>
                      </a:pPr>
                      <a:r>
                        <a:rPr sz="750" spc="-30" dirty="0">
                          <a:latin typeface="Lucida Sans Unicode"/>
                          <a:cs typeface="Lucida Sans Unicode"/>
                        </a:rPr>
                        <a:t>57</a:t>
                      </a:r>
                      <a:endParaRPr sz="75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819"/>
                        </a:lnSpc>
                      </a:pPr>
                      <a:r>
                        <a:rPr sz="750" spc="-30" dirty="0">
                          <a:latin typeface="Lucida Sans Unicode"/>
                          <a:cs typeface="Lucida Sans Unicode"/>
                        </a:rPr>
                        <a:t>57</a:t>
                      </a:r>
                      <a:endParaRPr sz="75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7101">
                <a:tc>
                  <a:txBody>
                    <a:bodyPr/>
                    <a:lstStyle/>
                    <a:p>
                      <a:pPr marL="31750">
                        <a:lnSpc>
                          <a:spcPts val="819"/>
                        </a:lnSpc>
                      </a:pPr>
                      <a:r>
                        <a:rPr sz="750" spc="-30" dirty="0">
                          <a:latin typeface="Lucida Sans Unicode"/>
                          <a:cs typeface="Lucida Sans Unicode"/>
                        </a:rPr>
                        <a:t>54</a:t>
                      </a:r>
                      <a:endParaRPr sz="75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819"/>
                        </a:lnSpc>
                      </a:pPr>
                      <a:r>
                        <a:rPr sz="750" spc="-30" dirty="0">
                          <a:latin typeface="Lucida Sans Unicode"/>
                          <a:cs typeface="Lucida Sans Unicode"/>
                        </a:rPr>
                        <a:t>53</a:t>
                      </a:r>
                      <a:endParaRPr sz="75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7101">
                <a:tc>
                  <a:txBody>
                    <a:bodyPr/>
                    <a:lstStyle/>
                    <a:p>
                      <a:pPr marL="31750">
                        <a:lnSpc>
                          <a:spcPts val="819"/>
                        </a:lnSpc>
                      </a:pPr>
                      <a:r>
                        <a:rPr sz="750" spc="-30" dirty="0">
                          <a:latin typeface="Lucida Sans Unicode"/>
                          <a:cs typeface="Lucida Sans Unicode"/>
                        </a:rPr>
                        <a:t>59</a:t>
                      </a:r>
                      <a:endParaRPr sz="75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819"/>
                        </a:lnSpc>
                      </a:pPr>
                      <a:r>
                        <a:rPr sz="750" spc="-30" dirty="0">
                          <a:latin typeface="Lucida Sans Unicode"/>
                          <a:cs typeface="Lucida Sans Unicode"/>
                        </a:rPr>
                        <a:t>46</a:t>
                      </a:r>
                      <a:endParaRPr sz="75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7101">
                <a:tc>
                  <a:txBody>
                    <a:bodyPr/>
                    <a:lstStyle/>
                    <a:p>
                      <a:pPr marL="31750">
                        <a:lnSpc>
                          <a:spcPts val="819"/>
                        </a:lnSpc>
                      </a:pPr>
                      <a:r>
                        <a:rPr sz="750" spc="-30" dirty="0">
                          <a:latin typeface="Lucida Sans Unicode"/>
                          <a:cs typeface="Lucida Sans Unicode"/>
                        </a:rPr>
                        <a:t>52</a:t>
                      </a:r>
                      <a:endParaRPr sz="75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819"/>
                        </a:lnSpc>
                      </a:pPr>
                      <a:r>
                        <a:rPr sz="750" spc="-30" dirty="0">
                          <a:latin typeface="Lucida Sans Unicode"/>
                          <a:cs typeface="Lucida Sans Unicode"/>
                        </a:rPr>
                        <a:t>43</a:t>
                      </a:r>
                      <a:endParaRPr sz="75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7101">
                <a:tc>
                  <a:txBody>
                    <a:bodyPr/>
                    <a:lstStyle/>
                    <a:p>
                      <a:pPr marL="31750">
                        <a:lnSpc>
                          <a:spcPts val="819"/>
                        </a:lnSpc>
                      </a:pPr>
                      <a:r>
                        <a:rPr sz="750" spc="-30" dirty="0">
                          <a:latin typeface="Lucida Sans Unicode"/>
                          <a:cs typeface="Lucida Sans Unicode"/>
                        </a:rPr>
                        <a:t>51</a:t>
                      </a:r>
                      <a:endParaRPr sz="75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819"/>
                        </a:lnSpc>
                      </a:pPr>
                      <a:r>
                        <a:rPr sz="750" spc="-30" dirty="0">
                          <a:latin typeface="Lucida Sans Unicode"/>
                          <a:cs typeface="Lucida Sans Unicode"/>
                        </a:rPr>
                        <a:t>39</a:t>
                      </a:r>
                      <a:endParaRPr sz="75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7101">
                <a:tc>
                  <a:txBody>
                    <a:bodyPr/>
                    <a:lstStyle/>
                    <a:p>
                      <a:pPr marL="31750">
                        <a:lnSpc>
                          <a:spcPts val="819"/>
                        </a:lnSpc>
                      </a:pPr>
                      <a:r>
                        <a:rPr sz="750" spc="-30" dirty="0">
                          <a:latin typeface="Lucida Sans Unicode"/>
                          <a:cs typeface="Lucida Sans Unicode"/>
                        </a:rPr>
                        <a:t>56</a:t>
                      </a:r>
                      <a:endParaRPr sz="75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819"/>
                        </a:lnSpc>
                      </a:pPr>
                      <a:r>
                        <a:rPr sz="750" spc="-30" dirty="0">
                          <a:latin typeface="Lucida Sans Unicode"/>
                          <a:cs typeface="Lucida Sans Unicode"/>
                        </a:rPr>
                        <a:t>39</a:t>
                      </a:r>
                      <a:endParaRPr sz="75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17101">
                <a:tc>
                  <a:txBody>
                    <a:bodyPr/>
                    <a:lstStyle/>
                    <a:p>
                      <a:pPr marL="31750">
                        <a:lnSpc>
                          <a:spcPts val="819"/>
                        </a:lnSpc>
                      </a:pPr>
                      <a:r>
                        <a:rPr sz="750" spc="-30" dirty="0">
                          <a:latin typeface="Lucida Sans Unicode"/>
                          <a:cs typeface="Lucida Sans Unicode"/>
                        </a:rPr>
                        <a:t>62</a:t>
                      </a:r>
                      <a:endParaRPr sz="75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819"/>
                        </a:lnSpc>
                      </a:pPr>
                      <a:r>
                        <a:rPr sz="750" spc="-30" dirty="0">
                          <a:latin typeface="Lucida Sans Unicode"/>
                          <a:cs typeface="Lucida Sans Unicode"/>
                        </a:rPr>
                        <a:t>37</a:t>
                      </a:r>
                      <a:endParaRPr sz="75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17101">
                <a:tc>
                  <a:txBody>
                    <a:bodyPr/>
                    <a:lstStyle/>
                    <a:p>
                      <a:pPr marL="31750">
                        <a:lnSpc>
                          <a:spcPts val="819"/>
                        </a:lnSpc>
                      </a:pPr>
                      <a:r>
                        <a:rPr sz="750" spc="-30" dirty="0">
                          <a:latin typeface="Lucida Sans Unicode"/>
                          <a:cs typeface="Lucida Sans Unicode"/>
                        </a:rPr>
                        <a:t>60</a:t>
                      </a:r>
                      <a:endParaRPr sz="75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819"/>
                        </a:lnSpc>
                      </a:pPr>
                      <a:r>
                        <a:rPr sz="750" spc="-30" dirty="0">
                          <a:latin typeface="Lucida Sans Unicode"/>
                          <a:cs typeface="Lucida Sans Unicode"/>
                        </a:rPr>
                        <a:t>37</a:t>
                      </a:r>
                      <a:endParaRPr sz="75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17101">
                <a:tc>
                  <a:txBody>
                    <a:bodyPr/>
                    <a:lstStyle/>
                    <a:p>
                      <a:pPr marL="31750">
                        <a:lnSpc>
                          <a:spcPts val="819"/>
                        </a:lnSpc>
                      </a:pPr>
                      <a:r>
                        <a:rPr sz="750" spc="-30" dirty="0">
                          <a:latin typeface="Lucida Sans Unicode"/>
                          <a:cs typeface="Lucida Sans Unicode"/>
                        </a:rPr>
                        <a:t>44</a:t>
                      </a:r>
                      <a:endParaRPr sz="75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819"/>
                        </a:lnSpc>
                      </a:pPr>
                      <a:r>
                        <a:rPr sz="750" spc="-30" dirty="0">
                          <a:latin typeface="Lucida Sans Unicode"/>
                          <a:cs typeface="Lucida Sans Unicode"/>
                        </a:rPr>
                        <a:t>36</a:t>
                      </a:r>
                      <a:endParaRPr sz="75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17101">
                <a:tc>
                  <a:txBody>
                    <a:bodyPr/>
                    <a:lstStyle/>
                    <a:p>
                      <a:pPr marL="31750">
                        <a:lnSpc>
                          <a:spcPts val="819"/>
                        </a:lnSpc>
                      </a:pPr>
                      <a:r>
                        <a:rPr sz="750" spc="-30" dirty="0">
                          <a:latin typeface="Lucida Sans Unicode"/>
                          <a:cs typeface="Lucida Sans Unicode"/>
                        </a:rPr>
                        <a:t>64</a:t>
                      </a:r>
                      <a:endParaRPr sz="75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819"/>
                        </a:lnSpc>
                      </a:pPr>
                      <a:r>
                        <a:rPr sz="750" spc="-30" dirty="0">
                          <a:latin typeface="Lucida Sans Unicode"/>
                          <a:cs typeface="Lucida Sans Unicode"/>
                        </a:rPr>
                        <a:t>34</a:t>
                      </a:r>
                      <a:endParaRPr sz="75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17101">
                <a:tc>
                  <a:txBody>
                    <a:bodyPr/>
                    <a:lstStyle/>
                    <a:p>
                      <a:pPr marL="31750">
                        <a:lnSpc>
                          <a:spcPts val="819"/>
                        </a:lnSpc>
                      </a:pPr>
                      <a:r>
                        <a:rPr sz="750" spc="-30" dirty="0">
                          <a:latin typeface="Lucida Sans Unicode"/>
                          <a:cs typeface="Lucida Sans Unicode"/>
                        </a:rPr>
                        <a:t>41</a:t>
                      </a:r>
                      <a:endParaRPr sz="75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819"/>
                        </a:lnSpc>
                      </a:pPr>
                      <a:r>
                        <a:rPr sz="750" spc="-30" dirty="0">
                          <a:latin typeface="Lucida Sans Unicode"/>
                          <a:cs typeface="Lucida Sans Unicode"/>
                        </a:rPr>
                        <a:t>32</a:t>
                      </a:r>
                      <a:endParaRPr sz="75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17101">
                <a:tc>
                  <a:txBody>
                    <a:bodyPr/>
                    <a:lstStyle/>
                    <a:p>
                      <a:pPr marL="31750">
                        <a:lnSpc>
                          <a:spcPts val="819"/>
                        </a:lnSpc>
                      </a:pPr>
                      <a:r>
                        <a:rPr sz="750" spc="-30" dirty="0">
                          <a:latin typeface="Lucida Sans Unicode"/>
                          <a:cs typeface="Lucida Sans Unicode"/>
                        </a:rPr>
                        <a:t>63</a:t>
                      </a:r>
                      <a:endParaRPr sz="75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819"/>
                        </a:lnSpc>
                      </a:pPr>
                      <a:r>
                        <a:rPr sz="750" spc="-30" dirty="0">
                          <a:latin typeface="Lucida Sans Unicode"/>
                          <a:cs typeface="Lucida Sans Unicode"/>
                        </a:rPr>
                        <a:t>32</a:t>
                      </a:r>
                      <a:endParaRPr sz="75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17101">
                <a:tc>
                  <a:txBody>
                    <a:bodyPr/>
                    <a:lstStyle/>
                    <a:p>
                      <a:pPr marL="31750">
                        <a:lnSpc>
                          <a:spcPts val="819"/>
                        </a:lnSpc>
                      </a:pPr>
                      <a:r>
                        <a:rPr sz="750" spc="-30" dirty="0">
                          <a:latin typeface="Lucida Sans Unicode"/>
                          <a:cs typeface="Lucida Sans Unicode"/>
                        </a:rPr>
                        <a:t>67</a:t>
                      </a:r>
                      <a:endParaRPr sz="75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819"/>
                        </a:lnSpc>
                      </a:pPr>
                      <a:r>
                        <a:rPr sz="750" spc="-30" dirty="0">
                          <a:latin typeface="Lucida Sans Unicode"/>
                          <a:cs typeface="Lucida Sans Unicode"/>
                        </a:rPr>
                        <a:t>31</a:t>
                      </a:r>
                      <a:endParaRPr sz="75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17101">
                <a:tc>
                  <a:txBody>
                    <a:bodyPr/>
                    <a:lstStyle/>
                    <a:p>
                      <a:pPr marL="31750">
                        <a:lnSpc>
                          <a:spcPts val="819"/>
                        </a:lnSpc>
                      </a:pPr>
                      <a:r>
                        <a:rPr sz="750" spc="-30" dirty="0">
                          <a:latin typeface="Lucida Sans Unicode"/>
                          <a:cs typeface="Lucida Sans Unicode"/>
                        </a:rPr>
                        <a:t>61</a:t>
                      </a:r>
                      <a:endParaRPr sz="75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819"/>
                        </a:lnSpc>
                      </a:pPr>
                      <a:r>
                        <a:rPr sz="750" spc="-30" dirty="0">
                          <a:latin typeface="Lucida Sans Unicode"/>
                          <a:cs typeface="Lucida Sans Unicode"/>
                        </a:rPr>
                        <a:t>31</a:t>
                      </a:r>
                      <a:endParaRPr sz="75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17101">
                <a:tc>
                  <a:txBody>
                    <a:bodyPr/>
                    <a:lstStyle/>
                    <a:p>
                      <a:pPr marL="31750">
                        <a:lnSpc>
                          <a:spcPts val="819"/>
                        </a:lnSpc>
                      </a:pPr>
                      <a:r>
                        <a:rPr sz="750" spc="-30" dirty="0">
                          <a:latin typeface="Lucida Sans Unicode"/>
                          <a:cs typeface="Lucida Sans Unicode"/>
                        </a:rPr>
                        <a:t>55</a:t>
                      </a:r>
                      <a:endParaRPr sz="75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819"/>
                        </a:lnSpc>
                      </a:pPr>
                      <a:r>
                        <a:rPr sz="750" spc="-30" dirty="0">
                          <a:latin typeface="Lucida Sans Unicode"/>
                          <a:cs typeface="Lucida Sans Unicode"/>
                        </a:rPr>
                        <a:t>30</a:t>
                      </a:r>
                      <a:endParaRPr sz="75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17101">
                <a:tc>
                  <a:txBody>
                    <a:bodyPr/>
                    <a:lstStyle/>
                    <a:p>
                      <a:pPr marL="31750">
                        <a:lnSpc>
                          <a:spcPts val="819"/>
                        </a:lnSpc>
                      </a:pPr>
                      <a:r>
                        <a:rPr sz="750" spc="-30" dirty="0">
                          <a:latin typeface="Lucida Sans Unicode"/>
                          <a:cs typeface="Lucida Sans Unicode"/>
                        </a:rPr>
                        <a:t>65</a:t>
                      </a:r>
                      <a:endParaRPr sz="75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819"/>
                        </a:lnSpc>
                      </a:pPr>
                      <a:r>
                        <a:rPr sz="750" spc="-30" dirty="0">
                          <a:latin typeface="Lucida Sans Unicode"/>
                          <a:cs typeface="Lucida Sans Unicode"/>
                        </a:rPr>
                        <a:t>27</a:t>
                      </a:r>
                      <a:endParaRPr sz="75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17101">
                <a:tc>
                  <a:txBody>
                    <a:bodyPr/>
                    <a:lstStyle/>
                    <a:p>
                      <a:pPr marL="31750">
                        <a:lnSpc>
                          <a:spcPts val="819"/>
                        </a:lnSpc>
                      </a:pPr>
                      <a:r>
                        <a:rPr sz="750" spc="-30" dirty="0">
                          <a:latin typeface="Lucida Sans Unicode"/>
                          <a:cs typeface="Lucida Sans Unicode"/>
                        </a:rPr>
                        <a:t>43</a:t>
                      </a:r>
                      <a:endParaRPr sz="75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819"/>
                        </a:lnSpc>
                      </a:pPr>
                      <a:r>
                        <a:rPr sz="750" spc="-30" dirty="0">
                          <a:latin typeface="Lucida Sans Unicode"/>
                          <a:cs typeface="Lucida Sans Unicode"/>
                        </a:rPr>
                        <a:t>26</a:t>
                      </a:r>
                      <a:endParaRPr sz="75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17101">
                <a:tc>
                  <a:txBody>
                    <a:bodyPr/>
                    <a:lstStyle/>
                    <a:p>
                      <a:pPr marL="31750">
                        <a:lnSpc>
                          <a:spcPts val="819"/>
                        </a:lnSpc>
                      </a:pPr>
                      <a:r>
                        <a:rPr sz="750" spc="-30" dirty="0">
                          <a:latin typeface="Lucida Sans Unicode"/>
                          <a:cs typeface="Lucida Sans Unicode"/>
                        </a:rPr>
                        <a:t>42</a:t>
                      </a:r>
                      <a:endParaRPr sz="75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819"/>
                        </a:lnSpc>
                      </a:pPr>
                      <a:r>
                        <a:rPr sz="750" spc="-30" dirty="0">
                          <a:latin typeface="Lucida Sans Unicode"/>
                          <a:cs typeface="Lucida Sans Unicode"/>
                        </a:rPr>
                        <a:t>26</a:t>
                      </a:r>
                      <a:endParaRPr sz="75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17101">
                <a:tc>
                  <a:txBody>
                    <a:bodyPr/>
                    <a:lstStyle/>
                    <a:p>
                      <a:pPr marL="31750">
                        <a:lnSpc>
                          <a:spcPts val="819"/>
                        </a:lnSpc>
                      </a:pPr>
                      <a:r>
                        <a:rPr sz="750" spc="-30" dirty="0">
                          <a:latin typeface="Lucida Sans Unicode"/>
                          <a:cs typeface="Lucida Sans Unicode"/>
                        </a:rPr>
                        <a:t>53</a:t>
                      </a:r>
                      <a:endParaRPr sz="75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819"/>
                        </a:lnSpc>
                      </a:pPr>
                      <a:r>
                        <a:rPr sz="750" spc="-30" dirty="0">
                          <a:latin typeface="Lucida Sans Unicode"/>
                          <a:cs typeface="Lucida Sans Unicode"/>
                        </a:rPr>
                        <a:t>26</a:t>
                      </a:r>
                      <a:endParaRPr sz="75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17101">
                <a:tc>
                  <a:txBody>
                    <a:bodyPr/>
                    <a:lstStyle/>
                    <a:p>
                      <a:pPr marL="31750">
                        <a:lnSpc>
                          <a:spcPts val="819"/>
                        </a:lnSpc>
                      </a:pPr>
                      <a:r>
                        <a:rPr sz="750" spc="-30" dirty="0">
                          <a:latin typeface="Lucida Sans Unicode"/>
                          <a:cs typeface="Lucida Sans Unicode"/>
                        </a:rPr>
                        <a:t>66</a:t>
                      </a:r>
                      <a:endParaRPr sz="75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819"/>
                        </a:lnSpc>
                      </a:pPr>
                      <a:r>
                        <a:rPr sz="750" spc="-30" dirty="0">
                          <a:latin typeface="Lucida Sans Unicode"/>
                          <a:cs typeface="Lucida Sans Unicode"/>
                        </a:rPr>
                        <a:t>25</a:t>
                      </a:r>
                      <a:endParaRPr sz="75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17101">
                <a:tc>
                  <a:txBody>
                    <a:bodyPr/>
                    <a:lstStyle/>
                    <a:p>
                      <a:pPr marL="31750">
                        <a:lnSpc>
                          <a:spcPts val="819"/>
                        </a:lnSpc>
                      </a:pPr>
                      <a:r>
                        <a:rPr sz="750" spc="-30" dirty="0">
                          <a:latin typeface="Lucida Sans Unicode"/>
                          <a:cs typeface="Lucida Sans Unicode"/>
                        </a:rPr>
                        <a:t>45</a:t>
                      </a:r>
                      <a:endParaRPr sz="75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819"/>
                        </a:lnSpc>
                      </a:pPr>
                      <a:r>
                        <a:rPr sz="750" spc="-30" dirty="0">
                          <a:latin typeface="Lucida Sans Unicode"/>
                          <a:cs typeface="Lucida Sans Unicode"/>
                        </a:rPr>
                        <a:t>25</a:t>
                      </a:r>
                      <a:endParaRPr sz="75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17101">
                <a:tc>
                  <a:txBody>
                    <a:bodyPr/>
                    <a:lstStyle/>
                    <a:p>
                      <a:pPr marL="31750">
                        <a:lnSpc>
                          <a:spcPts val="819"/>
                        </a:lnSpc>
                      </a:pPr>
                      <a:r>
                        <a:rPr sz="750" spc="-30" dirty="0">
                          <a:latin typeface="Lucida Sans Unicode"/>
                          <a:cs typeface="Lucida Sans Unicode"/>
                        </a:rPr>
                        <a:t>48</a:t>
                      </a:r>
                      <a:endParaRPr sz="75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819"/>
                        </a:lnSpc>
                      </a:pPr>
                      <a:r>
                        <a:rPr sz="750" spc="-30" dirty="0">
                          <a:latin typeface="Lucida Sans Unicode"/>
                          <a:cs typeface="Lucida Sans Unicode"/>
                        </a:rPr>
                        <a:t>23</a:t>
                      </a:r>
                      <a:endParaRPr sz="75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17101">
                <a:tc>
                  <a:txBody>
                    <a:bodyPr/>
                    <a:lstStyle/>
                    <a:p>
                      <a:pPr marL="31750">
                        <a:lnSpc>
                          <a:spcPts val="819"/>
                        </a:lnSpc>
                      </a:pPr>
                      <a:r>
                        <a:rPr sz="750" spc="-30" dirty="0">
                          <a:latin typeface="Lucida Sans Unicode"/>
                          <a:cs typeface="Lucida Sans Unicode"/>
                        </a:rPr>
                        <a:t>46</a:t>
                      </a:r>
                      <a:endParaRPr sz="75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819"/>
                        </a:lnSpc>
                      </a:pPr>
                      <a:r>
                        <a:rPr sz="750" spc="-30" dirty="0">
                          <a:latin typeface="Lucida Sans Unicode"/>
                          <a:cs typeface="Lucida Sans Unicode"/>
                        </a:rPr>
                        <a:t>23</a:t>
                      </a:r>
                      <a:endParaRPr sz="75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17101">
                <a:tc>
                  <a:txBody>
                    <a:bodyPr/>
                    <a:lstStyle/>
                    <a:p>
                      <a:pPr marL="31750">
                        <a:lnSpc>
                          <a:spcPts val="819"/>
                        </a:lnSpc>
                      </a:pPr>
                      <a:r>
                        <a:rPr sz="750" spc="-30" dirty="0">
                          <a:latin typeface="Lucida Sans Unicode"/>
                          <a:cs typeface="Lucida Sans Unicode"/>
                        </a:rPr>
                        <a:t>50</a:t>
                      </a:r>
                      <a:endParaRPr sz="75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819"/>
                        </a:lnSpc>
                      </a:pPr>
                      <a:r>
                        <a:rPr sz="750" spc="-30" dirty="0">
                          <a:latin typeface="Lucida Sans Unicode"/>
                          <a:cs typeface="Lucida Sans Unicode"/>
                        </a:rPr>
                        <a:t>21</a:t>
                      </a:r>
                      <a:endParaRPr sz="75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17101">
                <a:tc>
                  <a:txBody>
                    <a:bodyPr/>
                    <a:lstStyle/>
                    <a:p>
                      <a:pPr marL="31750">
                        <a:lnSpc>
                          <a:spcPts val="819"/>
                        </a:lnSpc>
                      </a:pPr>
                      <a:r>
                        <a:rPr sz="750" spc="-30" dirty="0">
                          <a:latin typeface="Lucida Sans Unicode"/>
                          <a:cs typeface="Lucida Sans Unicode"/>
                        </a:rPr>
                        <a:t>47</a:t>
                      </a:r>
                      <a:endParaRPr sz="75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819"/>
                        </a:lnSpc>
                      </a:pPr>
                      <a:r>
                        <a:rPr sz="750" spc="-30" dirty="0">
                          <a:latin typeface="Lucida Sans Unicode"/>
                          <a:cs typeface="Lucida Sans Unicode"/>
                        </a:rPr>
                        <a:t>18</a:t>
                      </a:r>
                      <a:endParaRPr sz="75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17101">
                <a:tc>
                  <a:txBody>
                    <a:bodyPr/>
                    <a:lstStyle/>
                    <a:p>
                      <a:pPr marL="31750">
                        <a:lnSpc>
                          <a:spcPts val="819"/>
                        </a:lnSpc>
                      </a:pPr>
                      <a:r>
                        <a:rPr sz="750" spc="-30" dirty="0">
                          <a:latin typeface="Lucida Sans Unicode"/>
                          <a:cs typeface="Lucida Sans Unicode"/>
                        </a:rPr>
                        <a:t>49</a:t>
                      </a:r>
                      <a:endParaRPr sz="75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819"/>
                        </a:lnSpc>
                      </a:pPr>
                      <a:r>
                        <a:rPr sz="750" spc="-30" dirty="0">
                          <a:latin typeface="Lucida Sans Unicode"/>
                          <a:cs typeface="Lucida Sans Unicode"/>
                        </a:rPr>
                        <a:t>17</a:t>
                      </a:r>
                      <a:endParaRPr sz="75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117101">
                <a:tc>
                  <a:txBody>
                    <a:bodyPr/>
                    <a:lstStyle/>
                    <a:p>
                      <a:pPr marL="31750">
                        <a:lnSpc>
                          <a:spcPts val="819"/>
                        </a:lnSpc>
                      </a:pPr>
                      <a:r>
                        <a:rPr sz="750" spc="-30" dirty="0">
                          <a:latin typeface="Lucida Sans Unicode"/>
                          <a:cs typeface="Lucida Sans Unicode"/>
                        </a:rPr>
                        <a:t>35</a:t>
                      </a:r>
                      <a:endParaRPr sz="75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819"/>
                        </a:lnSpc>
                      </a:pPr>
                      <a:r>
                        <a:rPr sz="750" spc="-30" dirty="0">
                          <a:latin typeface="Lucida Sans Unicode"/>
                          <a:cs typeface="Lucida Sans Unicode"/>
                        </a:rPr>
                        <a:t>15</a:t>
                      </a:r>
                      <a:endParaRPr sz="75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117101">
                <a:tc>
                  <a:txBody>
                    <a:bodyPr/>
                    <a:lstStyle/>
                    <a:p>
                      <a:pPr marL="31750">
                        <a:lnSpc>
                          <a:spcPts val="819"/>
                        </a:lnSpc>
                      </a:pPr>
                      <a:r>
                        <a:rPr sz="750" spc="-30" dirty="0">
                          <a:latin typeface="Lucida Sans Unicode"/>
                          <a:cs typeface="Lucida Sans Unicode"/>
                        </a:rPr>
                        <a:t>39</a:t>
                      </a:r>
                      <a:endParaRPr sz="75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819"/>
                        </a:lnSpc>
                      </a:pPr>
                      <a:r>
                        <a:rPr sz="750" spc="-30" dirty="0">
                          <a:latin typeface="Lucida Sans Unicode"/>
                          <a:cs typeface="Lucida Sans Unicode"/>
                        </a:rPr>
                        <a:t>14</a:t>
                      </a:r>
                      <a:endParaRPr sz="75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  <a:tr h="117101">
                <a:tc>
                  <a:txBody>
                    <a:bodyPr/>
                    <a:lstStyle/>
                    <a:p>
                      <a:pPr marL="31750">
                        <a:lnSpc>
                          <a:spcPts val="819"/>
                        </a:lnSpc>
                      </a:pPr>
                      <a:r>
                        <a:rPr sz="750" spc="-30" dirty="0">
                          <a:latin typeface="Lucida Sans Unicode"/>
                          <a:cs typeface="Lucida Sans Unicode"/>
                        </a:rPr>
                        <a:t>70</a:t>
                      </a:r>
                      <a:endParaRPr sz="75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819"/>
                        </a:lnSpc>
                      </a:pPr>
                      <a:r>
                        <a:rPr sz="750" spc="-30" dirty="0">
                          <a:latin typeface="Lucida Sans Unicode"/>
                          <a:cs typeface="Lucida Sans Unicode"/>
                        </a:rPr>
                        <a:t>14</a:t>
                      </a:r>
                      <a:endParaRPr sz="75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29"/>
                  </a:ext>
                </a:extLst>
              </a:tr>
              <a:tr h="117101">
                <a:tc>
                  <a:txBody>
                    <a:bodyPr/>
                    <a:lstStyle/>
                    <a:p>
                      <a:pPr marL="31750">
                        <a:lnSpc>
                          <a:spcPts val="819"/>
                        </a:lnSpc>
                      </a:pPr>
                      <a:r>
                        <a:rPr sz="750" spc="-30" dirty="0">
                          <a:latin typeface="Lucida Sans Unicode"/>
                          <a:cs typeface="Lucida Sans Unicode"/>
                        </a:rPr>
                        <a:t>68</a:t>
                      </a:r>
                      <a:endParaRPr sz="75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819"/>
                        </a:lnSpc>
                      </a:pPr>
                      <a:r>
                        <a:rPr sz="750" spc="-30" dirty="0">
                          <a:latin typeface="Lucida Sans Unicode"/>
                          <a:cs typeface="Lucida Sans Unicode"/>
                        </a:rPr>
                        <a:t>12</a:t>
                      </a:r>
                      <a:endParaRPr sz="75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30"/>
                  </a:ext>
                </a:extLst>
              </a:tr>
              <a:tr h="117101">
                <a:tc>
                  <a:txBody>
                    <a:bodyPr/>
                    <a:lstStyle/>
                    <a:p>
                      <a:pPr marL="31750">
                        <a:lnSpc>
                          <a:spcPts val="819"/>
                        </a:lnSpc>
                      </a:pPr>
                      <a:r>
                        <a:rPr sz="750" spc="-30" dirty="0">
                          <a:latin typeface="Lucida Sans Unicode"/>
                          <a:cs typeface="Lucida Sans Unicode"/>
                        </a:rPr>
                        <a:t>38</a:t>
                      </a:r>
                      <a:endParaRPr sz="75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819"/>
                        </a:lnSpc>
                      </a:pPr>
                      <a:r>
                        <a:rPr sz="750" spc="-30" dirty="0">
                          <a:latin typeface="Lucida Sans Unicode"/>
                          <a:cs typeface="Lucida Sans Unicode"/>
                        </a:rPr>
                        <a:t>12</a:t>
                      </a:r>
                      <a:endParaRPr sz="75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31"/>
                  </a:ext>
                </a:extLst>
              </a:tr>
              <a:tr h="117101">
                <a:tc>
                  <a:txBody>
                    <a:bodyPr/>
                    <a:lstStyle/>
                    <a:p>
                      <a:pPr marL="31750">
                        <a:lnSpc>
                          <a:spcPts val="819"/>
                        </a:lnSpc>
                      </a:pPr>
                      <a:r>
                        <a:rPr sz="750" spc="-30" dirty="0">
                          <a:latin typeface="Lucida Sans Unicode"/>
                          <a:cs typeface="Lucida Sans Unicode"/>
                        </a:rPr>
                        <a:t>71</a:t>
                      </a:r>
                      <a:endParaRPr sz="75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819"/>
                        </a:lnSpc>
                      </a:pPr>
                      <a:r>
                        <a:rPr sz="750" spc="-30" dirty="0">
                          <a:latin typeface="Lucida Sans Unicode"/>
                          <a:cs typeface="Lucida Sans Unicode"/>
                        </a:rPr>
                        <a:t>11</a:t>
                      </a:r>
                      <a:endParaRPr sz="75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32"/>
                  </a:ext>
                </a:extLst>
              </a:tr>
              <a:tr h="117101">
                <a:tc>
                  <a:txBody>
                    <a:bodyPr/>
                    <a:lstStyle/>
                    <a:p>
                      <a:pPr marL="31750">
                        <a:lnSpc>
                          <a:spcPts val="819"/>
                        </a:lnSpc>
                      </a:pPr>
                      <a:r>
                        <a:rPr sz="750" spc="-30" dirty="0">
                          <a:latin typeface="Lucida Sans Unicode"/>
                          <a:cs typeface="Lucida Sans Unicode"/>
                        </a:rPr>
                        <a:t>40</a:t>
                      </a:r>
                      <a:endParaRPr sz="75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819"/>
                        </a:lnSpc>
                      </a:pPr>
                      <a:r>
                        <a:rPr sz="750" spc="-30" dirty="0">
                          <a:latin typeface="Lucida Sans Unicode"/>
                          <a:cs typeface="Lucida Sans Unicode"/>
                        </a:rPr>
                        <a:t>11</a:t>
                      </a:r>
                      <a:endParaRPr sz="75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33"/>
                  </a:ext>
                </a:extLst>
              </a:tr>
              <a:tr h="117101">
                <a:tc>
                  <a:txBody>
                    <a:bodyPr/>
                    <a:lstStyle/>
                    <a:p>
                      <a:pPr marL="31750">
                        <a:lnSpc>
                          <a:spcPts val="819"/>
                        </a:lnSpc>
                      </a:pPr>
                      <a:r>
                        <a:rPr sz="750" spc="-30" dirty="0">
                          <a:latin typeface="Lucida Sans Unicode"/>
                          <a:cs typeface="Lucida Sans Unicode"/>
                        </a:rPr>
                        <a:t>69</a:t>
                      </a:r>
                      <a:endParaRPr sz="75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819"/>
                        </a:lnSpc>
                      </a:pPr>
                      <a:r>
                        <a:rPr sz="750" dirty="0">
                          <a:latin typeface="Lucida Sans Unicode"/>
                          <a:cs typeface="Lucida Sans Unicode"/>
                        </a:rPr>
                        <a:t>9</a:t>
                      </a:r>
                      <a:endParaRPr sz="75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34"/>
                  </a:ext>
                </a:extLst>
              </a:tr>
              <a:tr h="117101">
                <a:tc>
                  <a:txBody>
                    <a:bodyPr/>
                    <a:lstStyle/>
                    <a:p>
                      <a:pPr marL="31750">
                        <a:lnSpc>
                          <a:spcPts val="819"/>
                        </a:lnSpc>
                      </a:pPr>
                      <a:r>
                        <a:rPr sz="750" spc="-30" dirty="0">
                          <a:latin typeface="Lucida Sans Unicode"/>
                          <a:cs typeface="Lucida Sans Unicode"/>
                        </a:rPr>
                        <a:t>37</a:t>
                      </a:r>
                      <a:endParaRPr sz="75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819"/>
                        </a:lnSpc>
                      </a:pPr>
                      <a:r>
                        <a:rPr sz="750" dirty="0">
                          <a:latin typeface="Lucida Sans Unicode"/>
                          <a:cs typeface="Lucida Sans Unicode"/>
                        </a:rPr>
                        <a:t>6</a:t>
                      </a:r>
                      <a:endParaRPr sz="75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35"/>
                  </a:ext>
                </a:extLst>
              </a:tr>
              <a:tr h="117101">
                <a:tc>
                  <a:txBody>
                    <a:bodyPr/>
                    <a:lstStyle/>
                    <a:p>
                      <a:pPr marL="31750">
                        <a:lnSpc>
                          <a:spcPts val="819"/>
                        </a:lnSpc>
                      </a:pPr>
                      <a:r>
                        <a:rPr sz="750" spc="-30" dirty="0">
                          <a:latin typeface="Lucida Sans Unicode"/>
                          <a:cs typeface="Lucida Sans Unicode"/>
                        </a:rPr>
                        <a:t>34</a:t>
                      </a:r>
                      <a:endParaRPr sz="75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819"/>
                        </a:lnSpc>
                      </a:pPr>
                      <a:r>
                        <a:rPr sz="750" dirty="0">
                          <a:latin typeface="Lucida Sans Unicode"/>
                          <a:cs typeface="Lucida Sans Unicode"/>
                        </a:rPr>
                        <a:t>6</a:t>
                      </a:r>
                      <a:endParaRPr sz="75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36"/>
                  </a:ext>
                </a:extLst>
              </a:tr>
              <a:tr h="117101">
                <a:tc>
                  <a:txBody>
                    <a:bodyPr/>
                    <a:lstStyle/>
                    <a:p>
                      <a:pPr marL="31750">
                        <a:lnSpc>
                          <a:spcPts val="819"/>
                        </a:lnSpc>
                      </a:pPr>
                      <a:r>
                        <a:rPr sz="750" spc="-30" dirty="0">
                          <a:latin typeface="Lucida Sans Unicode"/>
                          <a:cs typeface="Lucida Sans Unicode"/>
                        </a:rPr>
                        <a:t>29</a:t>
                      </a:r>
                      <a:endParaRPr sz="75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819"/>
                        </a:lnSpc>
                      </a:pPr>
                      <a:r>
                        <a:rPr sz="750" dirty="0">
                          <a:latin typeface="Lucida Sans Unicode"/>
                          <a:cs typeface="Lucida Sans Unicode"/>
                        </a:rPr>
                        <a:t>4</a:t>
                      </a:r>
                      <a:endParaRPr sz="75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37"/>
                  </a:ext>
                </a:extLst>
              </a:tr>
              <a:tr h="117101">
                <a:tc>
                  <a:txBody>
                    <a:bodyPr/>
                    <a:lstStyle/>
                    <a:p>
                      <a:pPr marL="31750">
                        <a:lnSpc>
                          <a:spcPts val="819"/>
                        </a:lnSpc>
                      </a:pPr>
                      <a:r>
                        <a:rPr sz="750" spc="-30" dirty="0">
                          <a:latin typeface="Lucida Sans Unicode"/>
                          <a:cs typeface="Lucida Sans Unicode"/>
                        </a:rPr>
                        <a:t>76</a:t>
                      </a:r>
                      <a:endParaRPr sz="75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819"/>
                        </a:lnSpc>
                      </a:pPr>
                      <a:r>
                        <a:rPr sz="750" dirty="0">
                          <a:latin typeface="Lucida Sans Unicode"/>
                          <a:cs typeface="Lucida Sans Unicode"/>
                        </a:rPr>
                        <a:t>3</a:t>
                      </a:r>
                      <a:endParaRPr sz="75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38"/>
                  </a:ext>
                </a:extLst>
              </a:tr>
              <a:tr h="117101">
                <a:tc>
                  <a:txBody>
                    <a:bodyPr/>
                    <a:lstStyle/>
                    <a:p>
                      <a:pPr marL="31750">
                        <a:lnSpc>
                          <a:spcPts val="819"/>
                        </a:lnSpc>
                      </a:pPr>
                      <a:r>
                        <a:rPr sz="750" spc="-30" dirty="0">
                          <a:latin typeface="Lucida Sans Unicode"/>
                          <a:cs typeface="Lucida Sans Unicode"/>
                        </a:rPr>
                        <a:t>77</a:t>
                      </a:r>
                      <a:endParaRPr sz="75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819"/>
                        </a:lnSpc>
                      </a:pPr>
                      <a:r>
                        <a:rPr sz="750" dirty="0">
                          <a:latin typeface="Lucida Sans Unicode"/>
                          <a:cs typeface="Lucida Sans Unicode"/>
                        </a:rPr>
                        <a:t>3</a:t>
                      </a:r>
                      <a:endParaRPr sz="75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39"/>
                  </a:ext>
                </a:extLst>
              </a:tr>
              <a:tr h="113928">
                <a:tc>
                  <a:txBody>
                    <a:bodyPr/>
                    <a:lstStyle/>
                    <a:p>
                      <a:pPr marL="31750">
                        <a:lnSpc>
                          <a:spcPts val="795"/>
                        </a:lnSpc>
                      </a:pPr>
                      <a:r>
                        <a:rPr sz="750" spc="-30" dirty="0">
                          <a:latin typeface="Lucida Sans Unicode"/>
                          <a:cs typeface="Lucida Sans Unicode"/>
                        </a:rPr>
                        <a:t>74</a:t>
                      </a:r>
                      <a:endParaRPr sz="75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795"/>
                        </a:lnSpc>
                      </a:pPr>
                      <a:r>
                        <a:rPr sz="750" dirty="0">
                          <a:latin typeface="Lucida Sans Unicode"/>
                          <a:cs typeface="Lucida Sans Unicode"/>
                        </a:rPr>
                        <a:t>3</a:t>
                      </a:r>
                      <a:endParaRPr sz="75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40"/>
                  </a:ext>
                </a:extLst>
              </a:tr>
            </a:tbl>
          </a:graphicData>
        </a:graphic>
      </p:graphicFrame>
      <p:grpSp>
        <p:nvGrpSpPr>
          <p:cNvPr id="3" name="object 3"/>
          <p:cNvGrpSpPr/>
          <p:nvPr/>
        </p:nvGrpSpPr>
        <p:grpSpPr>
          <a:xfrm>
            <a:off x="292158" y="5122612"/>
            <a:ext cx="6960870" cy="212725"/>
            <a:chOff x="292158" y="5122612"/>
            <a:chExt cx="6960870" cy="212725"/>
          </a:xfrm>
        </p:grpSpPr>
        <p:sp>
          <p:nvSpPr>
            <p:cNvPr id="4" name="object 4"/>
            <p:cNvSpPr/>
            <p:nvPr/>
          </p:nvSpPr>
          <p:spPr>
            <a:xfrm>
              <a:off x="848393" y="5122612"/>
              <a:ext cx="6404610" cy="212725"/>
            </a:xfrm>
            <a:custGeom>
              <a:avLst/>
              <a:gdLst/>
              <a:ahLst/>
              <a:cxnLst/>
              <a:rect l="l" t="t" r="r" b="b"/>
              <a:pathLst>
                <a:path w="6404609" h="212725">
                  <a:moveTo>
                    <a:pt x="6404010" y="212247"/>
                  </a:moveTo>
                  <a:lnTo>
                    <a:pt x="0" y="212247"/>
                  </a:lnTo>
                  <a:lnTo>
                    <a:pt x="0" y="0"/>
                  </a:lnTo>
                  <a:lnTo>
                    <a:pt x="6404010" y="0"/>
                  </a:lnTo>
                  <a:lnTo>
                    <a:pt x="6404010" y="212247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48385" y="5122620"/>
              <a:ext cx="6404610" cy="212725"/>
            </a:xfrm>
            <a:custGeom>
              <a:avLst/>
              <a:gdLst/>
              <a:ahLst/>
              <a:cxnLst/>
              <a:rect l="l" t="t" r="r" b="b"/>
              <a:pathLst>
                <a:path w="6404609" h="212725">
                  <a:moveTo>
                    <a:pt x="6404013" y="0"/>
                  </a:moveTo>
                  <a:lnTo>
                    <a:pt x="6396698" y="0"/>
                  </a:lnTo>
                  <a:lnTo>
                    <a:pt x="0" y="0"/>
                  </a:lnTo>
                  <a:lnTo>
                    <a:pt x="0" y="7315"/>
                  </a:lnTo>
                  <a:lnTo>
                    <a:pt x="6396698" y="7315"/>
                  </a:lnTo>
                  <a:lnTo>
                    <a:pt x="6396698" y="204927"/>
                  </a:lnTo>
                  <a:lnTo>
                    <a:pt x="0" y="204927"/>
                  </a:lnTo>
                  <a:lnTo>
                    <a:pt x="0" y="212242"/>
                  </a:lnTo>
                  <a:lnTo>
                    <a:pt x="6396698" y="212242"/>
                  </a:lnTo>
                  <a:lnTo>
                    <a:pt x="6404013" y="212242"/>
                  </a:lnTo>
                  <a:lnTo>
                    <a:pt x="6404013" y="204927"/>
                  </a:lnTo>
                  <a:lnTo>
                    <a:pt x="6404013" y="7315"/>
                  </a:lnTo>
                  <a:lnTo>
                    <a:pt x="6404013" y="0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2158" y="5122612"/>
              <a:ext cx="563552" cy="212247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848392" y="4912302"/>
            <a:ext cx="6396990" cy="930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195">
              <a:lnSpc>
                <a:spcPct val="100000"/>
              </a:lnSpc>
              <a:spcBef>
                <a:spcPts val="100"/>
              </a:spcBef>
            </a:pPr>
            <a:r>
              <a:rPr sz="750" spc="-20" dirty="0">
                <a:latin typeface="Lucida Sans Unicode"/>
                <a:cs typeface="Lucida Sans Unicode"/>
              </a:rPr>
              <a:t>Name:</a:t>
            </a:r>
            <a:r>
              <a:rPr sz="750" spc="190" dirty="0">
                <a:latin typeface="Lucida Sans Unicode"/>
                <a:cs typeface="Lucida Sans Unicode"/>
              </a:rPr>
              <a:t> </a:t>
            </a:r>
            <a:r>
              <a:rPr sz="750" spc="60" dirty="0">
                <a:latin typeface="Lucida Sans Unicode"/>
                <a:cs typeface="Lucida Sans Unicode"/>
              </a:rPr>
              <a:t>age,</a:t>
            </a:r>
            <a:r>
              <a:rPr sz="750" spc="195" dirty="0">
                <a:latin typeface="Lucida Sans Unicode"/>
                <a:cs typeface="Lucida Sans Unicode"/>
              </a:rPr>
              <a:t> </a:t>
            </a:r>
            <a:r>
              <a:rPr sz="750" spc="65" dirty="0">
                <a:latin typeface="Lucida Sans Unicode"/>
                <a:cs typeface="Lucida Sans Unicode"/>
              </a:rPr>
              <a:t>dtype:</a:t>
            </a:r>
            <a:r>
              <a:rPr sz="750" spc="195" dirty="0">
                <a:latin typeface="Lucida Sans Unicode"/>
                <a:cs typeface="Lucida Sans Unicode"/>
              </a:rPr>
              <a:t> </a:t>
            </a:r>
            <a:r>
              <a:rPr sz="750" spc="65" dirty="0">
                <a:latin typeface="Lucida Sans Unicode"/>
                <a:cs typeface="Lucida Sans Unicode"/>
              </a:rPr>
              <a:t>int64</a:t>
            </a:r>
            <a:endParaRPr sz="75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600">
              <a:latin typeface="Lucida Sans Unicode"/>
              <a:cs typeface="Lucida Sans Unicode"/>
            </a:endParaRPr>
          </a:p>
          <a:p>
            <a:pPr marL="45085">
              <a:lnSpc>
                <a:spcPct val="100000"/>
              </a:lnSpc>
            </a:pPr>
            <a:r>
              <a:rPr sz="750" spc="85" dirty="0">
                <a:solidFill>
                  <a:srgbClr val="202020"/>
                </a:solidFill>
                <a:latin typeface="Lucida Sans Unicode"/>
                <a:cs typeface="Lucida Sans Unicode"/>
              </a:rPr>
              <a:t>heart</a:t>
            </a:r>
            <a:r>
              <a:rPr sz="750" spc="85" dirty="0">
                <a:solidFill>
                  <a:srgbClr val="0054A9"/>
                </a:solidFill>
                <a:latin typeface="Lucida Sans Unicode"/>
                <a:cs typeface="Lucida Sans Unicode"/>
              </a:rPr>
              <a:t>[</a:t>
            </a:r>
            <a:r>
              <a:rPr sz="750" spc="85" dirty="0">
                <a:solidFill>
                  <a:srgbClr val="B92020"/>
                </a:solidFill>
                <a:latin typeface="Lucida Sans Unicode"/>
                <a:cs typeface="Lucida Sans Unicode"/>
              </a:rPr>
              <a:t>'age'</a:t>
            </a:r>
            <a:r>
              <a:rPr sz="750" spc="85" dirty="0">
                <a:solidFill>
                  <a:srgbClr val="0054A9"/>
                </a:solidFill>
                <a:latin typeface="Lucida Sans Unicode"/>
                <a:cs typeface="Lucida Sans Unicode"/>
              </a:rPr>
              <a:t>]</a:t>
            </a:r>
            <a:r>
              <a:rPr sz="750" b="1" spc="85" dirty="0">
                <a:solidFill>
                  <a:srgbClr val="A921FF"/>
                </a:solidFill>
                <a:latin typeface="Courier New"/>
                <a:cs typeface="Courier New"/>
              </a:rPr>
              <a:t>.</a:t>
            </a:r>
            <a:r>
              <a:rPr sz="750" spc="85" dirty="0">
                <a:solidFill>
                  <a:srgbClr val="202020"/>
                </a:solidFill>
                <a:latin typeface="Lucida Sans Unicode"/>
                <a:cs typeface="Lucida Sans Unicode"/>
              </a:rPr>
              <a:t>value_counts</a:t>
            </a:r>
            <a:r>
              <a:rPr sz="750" spc="85" dirty="0">
                <a:solidFill>
                  <a:srgbClr val="0054A9"/>
                </a:solidFill>
                <a:latin typeface="Lucida Sans Unicode"/>
                <a:cs typeface="Lucida Sans Unicode"/>
              </a:rPr>
              <a:t>()</a:t>
            </a:r>
            <a:r>
              <a:rPr sz="750" b="1" spc="85" dirty="0">
                <a:solidFill>
                  <a:srgbClr val="A921FF"/>
                </a:solidFill>
                <a:latin typeface="Courier New"/>
                <a:cs typeface="Courier New"/>
              </a:rPr>
              <a:t>.</a:t>
            </a:r>
            <a:r>
              <a:rPr sz="750" spc="85" dirty="0">
                <a:solidFill>
                  <a:srgbClr val="202020"/>
                </a:solidFill>
                <a:latin typeface="Lucida Sans Unicode"/>
                <a:cs typeface="Lucida Sans Unicode"/>
              </a:rPr>
              <a:t>keys</a:t>
            </a:r>
            <a:r>
              <a:rPr sz="750" spc="85" dirty="0">
                <a:solidFill>
                  <a:srgbClr val="0054A9"/>
                </a:solidFill>
                <a:latin typeface="Lucida Sans Unicode"/>
                <a:cs typeface="Lucida Sans Unicode"/>
              </a:rPr>
              <a:t>()</a:t>
            </a:r>
            <a:endParaRPr sz="750">
              <a:latin typeface="Lucida Sans Unicode"/>
              <a:cs typeface="Lucida Sans Unicode"/>
            </a:endParaRPr>
          </a:p>
          <a:p>
            <a:pPr marR="1835150" algn="r">
              <a:lnSpc>
                <a:spcPct val="100000"/>
              </a:lnSpc>
              <a:spcBef>
                <a:spcPts val="715"/>
              </a:spcBef>
            </a:pPr>
            <a:r>
              <a:rPr sz="750" spc="70" dirty="0">
                <a:latin typeface="Lucida Sans Unicode"/>
                <a:cs typeface="Lucida Sans Unicode"/>
              </a:rPr>
              <a:t>Int64Index([58,</a:t>
            </a:r>
            <a:r>
              <a:rPr sz="750" spc="210" dirty="0">
                <a:latin typeface="Lucida Sans Unicode"/>
                <a:cs typeface="Lucida Sans Unicode"/>
              </a:rPr>
              <a:t> </a:t>
            </a:r>
            <a:r>
              <a:rPr sz="750" spc="50" dirty="0">
                <a:latin typeface="Lucida Sans Unicode"/>
                <a:cs typeface="Lucida Sans Unicode"/>
              </a:rPr>
              <a:t>57,</a:t>
            </a:r>
            <a:r>
              <a:rPr sz="750" spc="210" dirty="0">
                <a:latin typeface="Lucida Sans Unicode"/>
                <a:cs typeface="Lucida Sans Unicode"/>
              </a:rPr>
              <a:t> </a:t>
            </a:r>
            <a:r>
              <a:rPr sz="750" spc="50" dirty="0">
                <a:latin typeface="Lucida Sans Unicode"/>
                <a:cs typeface="Lucida Sans Unicode"/>
              </a:rPr>
              <a:t>54,</a:t>
            </a:r>
            <a:r>
              <a:rPr sz="750" spc="215" dirty="0">
                <a:latin typeface="Lucida Sans Unicode"/>
                <a:cs typeface="Lucida Sans Unicode"/>
              </a:rPr>
              <a:t> </a:t>
            </a:r>
            <a:r>
              <a:rPr sz="750" spc="50" dirty="0">
                <a:latin typeface="Lucida Sans Unicode"/>
                <a:cs typeface="Lucida Sans Unicode"/>
              </a:rPr>
              <a:t>59,</a:t>
            </a:r>
            <a:r>
              <a:rPr sz="750" spc="210" dirty="0">
                <a:latin typeface="Lucida Sans Unicode"/>
                <a:cs typeface="Lucida Sans Unicode"/>
              </a:rPr>
              <a:t> </a:t>
            </a:r>
            <a:r>
              <a:rPr sz="750" spc="50" dirty="0">
                <a:latin typeface="Lucida Sans Unicode"/>
                <a:cs typeface="Lucida Sans Unicode"/>
              </a:rPr>
              <a:t>52,</a:t>
            </a:r>
            <a:r>
              <a:rPr sz="750" spc="215" dirty="0">
                <a:latin typeface="Lucida Sans Unicode"/>
                <a:cs typeface="Lucida Sans Unicode"/>
              </a:rPr>
              <a:t> </a:t>
            </a:r>
            <a:r>
              <a:rPr sz="750" spc="50" dirty="0">
                <a:latin typeface="Lucida Sans Unicode"/>
                <a:cs typeface="Lucida Sans Unicode"/>
              </a:rPr>
              <a:t>51,</a:t>
            </a:r>
            <a:r>
              <a:rPr sz="750" spc="210" dirty="0">
                <a:latin typeface="Lucida Sans Unicode"/>
                <a:cs typeface="Lucida Sans Unicode"/>
              </a:rPr>
              <a:t> </a:t>
            </a:r>
            <a:r>
              <a:rPr sz="750" spc="50" dirty="0">
                <a:latin typeface="Lucida Sans Unicode"/>
                <a:cs typeface="Lucida Sans Unicode"/>
              </a:rPr>
              <a:t>56,</a:t>
            </a:r>
            <a:r>
              <a:rPr sz="750" spc="215" dirty="0">
                <a:latin typeface="Lucida Sans Unicode"/>
                <a:cs typeface="Lucida Sans Unicode"/>
              </a:rPr>
              <a:t> </a:t>
            </a:r>
            <a:r>
              <a:rPr sz="750" spc="50" dirty="0">
                <a:latin typeface="Lucida Sans Unicode"/>
                <a:cs typeface="Lucida Sans Unicode"/>
              </a:rPr>
              <a:t>62,</a:t>
            </a:r>
            <a:r>
              <a:rPr sz="750" spc="210" dirty="0">
                <a:latin typeface="Lucida Sans Unicode"/>
                <a:cs typeface="Lucida Sans Unicode"/>
              </a:rPr>
              <a:t> </a:t>
            </a:r>
            <a:r>
              <a:rPr sz="750" spc="50" dirty="0">
                <a:latin typeface="Lucida Sans Unicode"/>
                <a:cs typeface="Lucida Sans Unicode"/>
              </a:rPr>
              <a:t>60,</a:t>
            </a:r>
            <a:r>
              <a:rPr sz="750" spc="215" dirty="0">
                <a:latin typeface="Lucida Sans Unicode"/>
                <a:cs typeface="Lucida Sans Unicode"/>
              </a:rPr>
              <a:t> </a:t>
            </a:r>
            <a:r>
              <a:rPr sz="750" spc="50" dirty="0">
                <a:latin typeface="Lucida Sans Unicode"/>
                <a:cs typeface="Lucida Sans Unicode"/>
              </a:rPr>
              <a:t>44,</a:t>
            </a:r>
            <a:r>
              <a:rPr sz="750" spc="210" dirty="0">
                <a:latin typeface="Lucida Sans Unicode"/>
                <a:cs typeface="Lucida Sans Unicode"/>
              </a:rPr>
              <a:t> </a:t>
            </a:r>
            <a:r>
              <a:rPr sz="750" spc="50" dirty="0">
                <a:latin typeface="Lucida Sans Unicode"/>
                <a:cs typeface="Lucida Sans Unicode"/>
              </a:rPr>
              <a:t>64,</a:t>
            </a:r>
            <a:r>
              <a:rPr sz="750" spc="215" dirty="0">
                <a:latin typeface="Lucida Sans Unicode"/>
                <a:cs typeface="Lucida Sans Unicode"/>
              </a:rPr>
              <a:t> </a:t>
            </a:r>
            <a:r>
              <a:rPr sz="750" spc="50" dirty="0">
                <a:latin typeface="Lucida Sans Unicode"/>
                <a:cs typeface="Lucida Sans Unicode"/>
              </a:rPr>
              <a:t>41,</a:t>
            </a:r>
            <a:r>
              <a:rPr sz="750" spc="210" dirty="0">
                <a:latin typeface="Lucida Sans Unicode"/>
                <a:cs typeface="Lucida Sans Unicode"/>
              </a:rPr>
              <a:t> </a:t>
            </a:r>
            <a:r>
              <a:rPr sz="750" spc="50" dirty="0">
                <a:latin typeface="Lucida Sans Unicode"/>
                <a:cs typeface="Lucida Sans Unicode"/>
              </a:rPr>
              <a:t>63,</a:t>
            </a:r>
            <a:r>
              <a:rPr sz="750" spc="210" dirty="0">
                <a:latin typeface="Lucida Sans Unicode"/>
                <a:cs typeface="Lucida Sans Unicode"/>
              </a:rPr>
              <a:t> </a:t>
            </a:r>
            <a:r>
              <a:rPr sz="750" spc="50" dirty="0">
                <a:latin typeface="Lucida Sans Unicode"/>
                <a:cs typeface="Lucida Sans Unicode"/>
              </a:rPr>
              <a:t>67,</a:t>
            </a:r>
            <a:r>
              <a:rPr sz="750" spc="215" dirty="0">
                <a:latin typeface="Lucida Sans Unicode"/>
                <a:cs typeface="Lucida Sans Unicode"/>
              </a:rPr>
              <a:t> </a:t>
            </a:r>
            <a:r>
              <a:rPr sz="750" spc="50" dirty="0">
                <a:latin typeface="Lucida Sans Unicode"/>
                <a:cs typeface="Lucida Sans Unicode"/>
              </a:rPr>
              <a:t>61,</a:t>
            </a:r>
            <a:r>
              <a:rPr sz="750" spc="210" dirty="0">
                <a:latin typeface="Lucida Sans Unicode"/>
                <a:cs typeface="Lucida Sans Unicode"/>
              </a:rPr>
              <a:t> </a:t>
            </a:r>
            <a:r>
              <a:rPr sz="750" spc="50" dirty="0">
                <a:latin typeface="Lucida Sans Unicode"/>
                <a:cs typeface="Lucida Sans Unicode"/>
              </a:rPr>
              <a:t>55,</a:t>
            </a:r>
            <a:r>
              <a:rPr sz="750" spc="215" dirty="0">
                <a:latin typeface="Lucida Sans Unicode"/>
                <a:cs typeface="Lucida Sans Unicode"/>
              </a:rPr>
              <a:t> </a:t>
            </a:r>
            <a:r>
              <a:rPr sz="750" spc="50" dirty="0">
                <a:latin typeface="Lucida Sans Unicode"/>
                <a:cs typeface="Lucida Sans Unicode"/>
              </a:rPr>
              <a:t>65,</a:t>
            </a:r>
            <a:endParaRPr sz="750">
              <a:latin typeface="Lucida Sans Unicode"/>
              <a:cs typeface="Lucida Sans Unicode"/>
            </a:endParaRPr>
          </a:p>
          <a:p>
            <a:pPr marR="1835150" algn="r">
              <a:lnSpc>
                <a:spcPct val="100000"/>
              </a:lnSpc>
              <a:spcBef>
                <a:spcPts val="20"/>
              </a:spcBef>
            </a:pPr>
            <a:r>
              <a:rPr sz="750" spc="50" dirty="0">
                <a:latin typeface="Lucida Sans Unicode"/>
                <a:cs typeface="Lucida Sans Unicode"/>
              </a:rPr>
              <a:t>43,</a:t>
            </a:r>
            <a:r>
              <a:rPr sz="750" spc="210" dirty="0">
                <a:latin typeface="Lucida Sans Unicode"/>
                <a:cs typeface="Lucida Sans Unicode"/>
              </a:rPr>
              <a:t> </a:t>
            </a:r>
            <a:r>
              <a:rPr sz="750" spc="50" dirty="0">
                <a:latin typeface="Lucida Sans Unicode"/>
                <a:cs typeface="Lucida Sans Unicode"/>
              </a:rPr>
              <a:t>42,</a:t>
            </a:r>
            <a:r>
              <a:rPr sz="750" spc="210" dirty="0">
                <a:latin typeface="Lucida Sans Unicode"/>
                <a:cs typeface="Lucida Sans Unicode"/>
              </a:rPr>
              <a:t> </a:t>
            </a:r>
            <a:r>
              <a:rPr sz="750" spc="50" dirty="0">
                <a:latin typeface="Lucida Sans Unicode"/>
                <a:cs typeface="Lucida Sans Unicode"/>
              </a:rPr>
              <a:t>53,</a:t>
            </a:r>
            <a:r>
              <a:rPr sz="750" spc="210" dirty="0">
                <a:latin typeface="Lucida Sans Unicode"/>
                <a:cs typeface="Lucida Sans Unicode"/>
              </a:rPr>
              <a:t> </a:t>
            </a:r>
            <a:r>
              <a:rPr sz="750" spc="50" dirty="0">
                <a:latin typeface="Lucida Sans Unicode"/>
                <a:cs typeface="Lucida Sans Unicode"/>
              </a:rPr>
              <a:t>66,</a:t>
            </a:r>
            <a:r>
              <a:rPr sz="750" spc="210" dirty="0">
                <a:latin typeface="Lucida Sans Unicode"/>
                <a:cs typeface="Lucida Sans Unicode"/>
              </a:rPr>
              <a:t> </a:t>
            </a:r>
            <a:r>
              <a:rPr sz="750" spc="50" dirty="0">
                <a:latin typeface="Lucida Sans Unicode"/>
                <a:cs typeface="Lucida Sans Unicode"/>
              </a:rPr>
              <a:t>45,</a:t>
            </a:r>
            <a:r>
              <a:rPr sz="750" spc="210" dirty="0">
                <a:latin typeface="Lucida Sans Unicode"/>
                <a:cs typeface="Lucida Sans Unicode"/>
              </a:rPr>
              <a:t> </a:t>
            </a:r>
            <a:r>
              <a:rPr sz="750" spc="50" dirty="0">
                <a:latin typeface="Lucida Sans Unicode"/>
                <a:cs typeface="Lucida Sans Unicode"/>
              </a:rPr>
              <a:t>48,</a:t>
            </a:r>
            <a:r>
              <a:rPr sz="750" spc="210" dirty="0">
                <a:latin typeface="Lucida Sans Unicode"/>
                <a:cs typeface="Lucida Sans Unicode"/>
              </a:rPr>
              <a:t> </a:t>
            </a:r>
            <a:r>
              <a:rPr sz="750" spc="50" dirty="0">
                <a:latin typeface="Lucida Sans Unicode"/>
                <a:cs typeface="Lucida Sans Unicode"/>
              </a:rPr>
              <a:t>46,</a:t>
            </a:r>
            <a:r>
              <a:rPr sz="750" spc="210" dirty="0">
                <a:latin typeface="Lucida Sans Unicode"/>
                <a:cs typeface="Lucida Sans Unicode"/>
              </a:rPr>
              <a:t> </a:t>
            </a:r>
            <a:r>
              <a:rPr sz="750" spc="50" dirty="0">
                <a:latin typeface="Lucida Sans Unicode"/>
                <a:cs typeface="Lucida Sans Unicode"/>
              </a:rPr>
              <a:t>50,</a:t>
            </a:r>
            <a:r>
              <a:rPr sz="750" spc="210" dirty="0">
                <a:latin typeface="Lucida Sans Unicode"/>
                <a:cs typeface="Lucida Sans Unicode"/>
              </a:rPr>
              <a:t> </a:t>
            </a:r>
            <a:r>
              <a:rPr sz="750" spc="50" dirty="0">
                <a:latin typeface="Lucida Sans Unicode"/>
                <a:cs typeface="Lucida Sans Unicode"/>
              </a:rPr>
              <a:t>47,</a:t>
            </a:r>
            <a:r>
              <a:rPr sz="750" spc="210" dirty="0">
                <a:latin typeface="Lucida Sans Unicode"/>
                <a:cs typeface="Lucida Sans Unicode"/>
              </a:rPr>
              <a:t> </a:t>
            </a:r>
            <a:r>
              <a:rPr sz="750" spc="50" dirty="0">
                <a:latin typeface="Lucida Sans Unicode"/>
                <a:cs typeface="Lucida Sans Unicode"/>
              </a:rPr>
              <a:t>49,</a:t>
            </a:r>
            <a:r>
              <a:rPr sz="750" spc="210" dirty="0">
                <a:latin typeface="Lucida Sans Unicode"/>
                <a:cs typeface="Lucida Sans Unicode"/>
              </a:rPr>
              <a:t> </a:t>
            </a:r>
            <a:r>
              <a:rPr sz="750" spc="50" dirty="0">
                <a:latin typeface="Lucida Sans Unicode"/>
                <a:cs typeface="Lucida Sans Unicode"/>
              </a:rPr>
              <a:t>35,</a:t>
            </a:r>
            <a:r>
              <a:rPr sz="750" spc="215" dirty="0">
                <a:latin typeface="Lucida Sans Unicode"/>
                <a:cs typeface="Lucida Sans Unicode"/>
              </a:rPr>
              <a:t> </a:t>
            </a:r>
            <a:r>
              <a:rPr sz="750" spc="50" dirty="0">
                <a:latin typeface="Lucida Sans Unicode"/>
                <a:cs typeface="Lucida Sans Unicode"/>
              </a:rPr>
              <a:t>39,</a:t>
            </a:r>
            <a:r>
              <a:rPr sz="750" spc="210" dirty="0">
                <a:latin typeface="Lucida Sans Unicode"/>
                <a:cs typeface="Lucida Sans Unicode"/>
              </a:rPr>
              <a:t> </a:t>
            </a:r>
            <a:r>
              <a:rPr sz="750" spc="50" dirty="0">
                <a:latin typeface="Lucida Sans Unicode"/>
                <a:cs typeface="Lucida Sans Unicode"/>
              </a:rPr>
              <a:t>70,</a:t>
            </a:r>
            <a:r>
              <a:rPr sz="750" spc="210" dirty="0">
                <a:latin typeface="Lucida Sans Unicode"/>
                <a:cs typeface="Lucida Sans Unicode"/>
              </a:rPr>
              <a:t> </a:t>
            </a:r>
            <a:r>
              <a:rPr sz="750" spc="50" dirty="0">
                <a:latin typeface="Lucida Sans Unicode"/>
                <a:cs typeface="Lucida Sans Unicode"/>
              </a:rPr>
              <a:t>68,</a:t>
            </a:r>
            <a:r>
              <a:rPr sz="750" spc="210" dirty="0">
                <a:latin typeface="Lucida Sans Unicode"/>
                <a:cs typeface="Lucida Sans Unicode"/>
              </a:rPr>
              <a:t> </a:t>
            </a:r>
            <a:r>
              <a:rPr sz="750" spc="50" dirty="0">
                <a:latin typeface="Lucida Sans Unicode"/>
                <a:cs typeface="Lucida Sans Unicode"/>
              </a:rPr>
              <a:t>38,</a:t>
            </a:r>
            <a:r>
              <a:rPr sz="750" spc="210" dirty="0">
                <a:latin typeface="Lucida Sans Unicode"/>
                <a:cs typeface="Lucida Sans Unicode"/>
              </a:rPr>
              <a:t> </a:t>
            </a:r>
            <a:r>
              <a:rPr sz="750" spc="50" dirty="0">
                <a:latin typeface="Lucida Sans Unicode"/>
                <a:cs typeface="Lucida Sans Unicode"/>
              </a:rPr>
              <a:t>71,</a:t>
            </a:r>
            <a:r>
              <a:rPr sz="750" spc="210" dirty="0">
                <a:latin typeface="Lucida Sans Unicode"/>
                <a:cs typeface="Lucida Sans Unicode"/>
              </a:rPr>
              <a:t> </a:t>
            </a:r>
            <a:r>
              <a:rPr sz="750" spc="50" dirty="0">
                <a:latin typeface="Lucida Sans Unicode"/>
                <a:cs typeface="Lucida Sans Unicode"/>
              </a:rPr>
              <a:t>40,</a:t>
            </a:r>
            <a:endParaRPr sz="750">
              <a:latin typeface="Lucida Sans Unicode"/>
              <a:cs typeface="Lucida Sans Unicode"/>
            </a:endParaRPr>
          </a:p>
          <a:p>
            <a:pPr marL="722630">
              <a:lnSpc>
                <a:spcPct val="100000"/>
              </a:lnSpc>
              <a:spcBef>
                <a:spcPts val="25"/>
              </a:spcBef>
            </a:pPr>
            <a:r>
              <a:rPr sz="750" spc="50" dirty="0">
                <a:latin typeface="Lucida Sans Unicode"/>
                <a:cs typeface="Lucida Sans Unicode"/>
              </a:rPr>
              <a:t>69,</a:t>
            </a:r>
            <a:r>
              <a:rPr sz="750" spc="200" dirty="0">
                <a:latin typeface="Lucida Sans Unicode"/>
                <a:cs typeface="Lucida Sans Unicode"/>
              </a:rPr>
              <a:t> </a:t>
            </a:r>
            <a:r>
              <a:rPr sz="750" spc="50" dirty="0">
                <a:latin typeface="Lucida Sans Unicode"/>
                <a:cs typeface="Lucida Sans Unicode"/>
              </a:rPr>
              <a:t>37,</a:t>
            </a:r>
            <a:r>
              <a:rPr sz="750" spc="200" dirty="0">
                <a:latin typeface="Lucida Sans Unicode"/>
                <a:cs typeface="Lucida Sans Unicode"/>
              </a:rPr>
              <a:t> </a:t>
            </a:r>
            <a:r>
              <a:rPr sz="750" spc="50" dirty="0">
                <a:latin typeface="Lucida Sans Unicode"/>
                <a:cs typeface="Lucida Sans Unicode"/>
              </a:rPr>
              <a:t>34,</a:t>
            </a:r>
            <a:r>
              <a:rPr sz="750" spc="200" dirty="0">
                <a:latin typeface="Lucida Sans Unicode"/>
                <a:cs typeface="Lucida Sans Unicode"/>
              </a:rPr>
              <a:t> </a:t>
            </a:r>
            <a:r>
              <a:rPr sz="750" spc="50" dirty="0">
                <a:latin typeface="Lucida Sans Unicode"/>
                <a:cs typeface="Lucida Sans Unicode"/>
              </a:rPr>
              <a:t>29,</a:t>
            </a:r>
            <a:r>
              <a:rPr sz="750" spc="200" dirty="0">
                <a:latin typeface="Lucida Sans Unicode"/>
                <a:cs typeface="Lucida Sans Unicode"/>
              </a:rPr>
              <a:t> </a:t>
            </a:r>
            <a:r>
              <a:rPr sz="750" spc="50" dirty="0">
                <a:latin typeface="Lucida Sans Unicode"/>
                <a:cs typeface="Lucida Sans Unicode"/>
              </a:rPr>
              <a:t>76,</a:t>
            </a:r>
            <a:r>
              <a:rPr sz="750" spc="200" dirty="0">
                <a:latin typeface="Lucida Sans Unicode"/>
                <a:cs typeface="Lucida Sans Unicode"/>
              </a:rPr>
              <a:t> </a:t>
            </a:r>
            <a:r>
              <a:rPr sz="750" spc="50" dirty="0">
                <a:latin typeface="Lucida Sans Unicode"/>
                <a:cs typeface="Lucida Sans Unicode"/>
              </a:rPr>
              <a:t>77,</a:t>
            </a:r>
            <a:r>
              <a:rPr sz="750" spc="200" dirty="0">
                <a:latin typeface="Lucida Sans Unicode"/>
                <a:cs typeface="Lucida Sans Unicode"/>
              </a:rPr>
              <a:t> </a:t>
            </a:r>
            <a:r>
              <a:rPr sz="750" spc="90" dirty="0">
                <a:latin typeface="Lucida Sans Unicode"/>
                <a:cs typeface="Lucida Sans Unicode"/>
              </a:rPr>
              <a:t>74],</a:t>
            </a:r>
            <a:endParaRPr sz="750">
              <a:latin typeface="Lucida Sans Unicode"/>
              <a:cs typeface="Lucida Sans Unicode"/>
            </a:endParaRPr>
          </a:p>
          <a:p>
            <a:pPr marL="665480">
              <a:lnSpc>
                <a:spcPct val="100000"/>
              </a:lnSpc>
              <a:spcBef>
                <a:spcPts val="20"/>
              </a:spcBef>
            </a:pPr>
            <a:r>
              <a:rPr sz="750" spc="80" dirty="0">
                <a:latin typeface="Lucida Sans Unicode"/>
                <a:cs typeface="Lucida Sans Unicode"/>
              </a:rPr>
              <a:t>dtype='int64')</a:t>
            </a:r>
            <a:endParaRPr sz="750">
              <a:latin typeface="Lucida Sans Unicode"/>
              <a:cs typeface="Lucida Sans Unicode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06943" y="6330225"/>
            <a:ext cx="3513056" cy="3454506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292158" y="9953065"/>
            <a:ext cx="6960870" cy="212725"/>
            <a:chOff x="292158" y="9953065"/>
            <a:chExt cx="6960870" cy="212725"/>
          </a:xfrm>
        </p:grpSpPr>
        <p:sp>
          <p:nvSpPr>
            <p:cNvPr id="10" name="object 10"/>
            <p:cNvSpPr/>
            <p:nvPr/>
          </p:nvSpPr>
          <p:spPr>
            <a:xfrm>
              <a:off x="848393" y="9953065"/>
              <a:ext cx="6404610" cy="212725"/>
            </a:xfrm>
            <a:custGeom>
              <a:avLst/>
              <a:gdLst/>
              <a:ahLst/>
              <a:cxnLst/>
              <a:rect l="l" t="t" r="r" b="b"/>
              <a:pathLst>
                <a:path w="6404609" h="212725">
                  <a:moveTo>
                    <a:pt x="6404010" y="212247"/>
                  </a:moveTo>
                  <a:lnTo>
                    <a:pt x="0" y="212247"/>
                  </a:lnTo>
                  <a:lnTo>
                    <a:pt x="0" y="0"/>
                  </a:lnTo>
                  <a:lnTo>
                    <a:pt x="6404010" y="0"/>
                  </a:lnTo>
                  <a:lnTo>
                    <a:pt x="6404010" y="212247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48385" y="9953078"/>
              <a:ext cx="6404610" cy="212725"/>
            </a:xfrm>
            <a:custGeom>
              <a:avLst/>
              <a:gdLst/>
              <a:ahLst/>
              <a:cxnLst/>
              <a:rect l="l" t="t" r="r" b="b"/>
              <a:pathLst>
                <a:path w="6404609" h="212725">
                  <a:moveTo>
                    <a:pt x="6404013" y="0"/>
                  </a:moveTo>
                  <a:lnTo>
                    <a:pt x="6396698" y="0"/>
                  </a:lnTo>
                  <a:lnTo>
                    <a:pt x="0" y="0"/>
                  </a:lnTo>
                  <a:lnTo>
                    <a:pt x="0" y="7315"/>
                  </a:lnTo>
                  <a:lnTo>
                    <a:pt x="6396698" y="7315"/>
                  </a:lnTo>
                  <a:lnTo>
                    <a:pt x="6396698" y="204927"/>
                  </a:lnTo>
                  <a:lnTo>
                    <a:pt x="0" y="204927"/>
                  </a:lnTo>
                  <a:lnTo>
                    <a:pt x="0" y="212242"/>
                  </a:lnTo>
                  <a:lnTo>
                    <a:pt x="6396698" y="212242"/>
                  </a:lnTo>
                  <a:lnTo>
                    <a:pt x="6404013" y="212242"/>
                  </a:lnTo>
                  <a:lnTo>
                    <a:pt x="6404013" y="204927"/>
                  </a:lnTo>
                  <a:lnTo>
                    <a:pt x="6404013" y="7315"/>
                  </a:lnTo>
                  <a:lnTo>
                    <a:pt x="6404013" y="0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2158" y="9953065"/>
              <a:ext cx="563552" cy="212247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848392" y="9984278"/>
            <a:ext cx="6396990" cy="3371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085">
              <a:lnSpc>
                <a:spcPct val="100000"/>
              </a:lnSpc>
              <a:spcBef>
                <a:spcPts val="100"/>
              </a:spcBef>
            </a:pPr>
            <a:r>
              <a:rPr sz="750" spc="90" dirty="0">
                <a:solidFill>
                  <a:srgbClr val="202020"/>
                </a:solidFill>
                <a:latin typeface="Lucida Sans Unicode"/>
                <a:cs typeface="Lucida Sans Unicode"/>
              </a:rPr>
              <a:t>sns</a:t>
            </a:r>
            <a:r>
              <a:rPr sz="750" b="1" spc="90" dirty="0">
                <a:solidFill>
                  <a:srgbClr val="A921FF"/>
                </a:solidFill>
                <a:latin typeface="Courier New"/>
                <a:cs typeface="Courier New"/>
              </a:rPr>
              <a:t>.</a:t>
            </a:r>
            <a:r>
              <a:rPr sz="750" spc="90" dirty="0">
                <a:solidFill>
                  <a:srgbClr val="202020"/>
                </a:solidFill>
                <a:latin typeface="Lucida Sans Unicode"/>
                <a:cs typeface="Lucida Sans Unicode"/>
              </a:rPr>
              <a:t>boxplot</a:t>
            </a:r>
            <a:r>
              <a:rPr sz="750" spc="90" dirty="0">
                <a:solidFill>
                  <a:srgbClr val="0054A9"/>
                </a:solidFill>
                <a:latin typeface="Lucida Sans Unicode"/>
                <a:cs typeface="Lucida Sans Unicode"/>
              </a:rPr>
              <a:t>(</a:t>
            </a:r>
            <a:r>
              <a:rPr sz="750" spc="90" dirty="0">
                <a:solidFill>
                  <a:srgbClr val="202020"/>
                </a:solidFill>
                <a:latin typeface="Lucida Sans Unicode"/>
                <a:cs typeface="Lucida Sans Unicode"/>
              </a:rPr>
              <a:t>heart</a:t>
            </a:r>
            <a:r>
              <a:rPr sz="750" spc="90" dirty="0">
                <a:solidFill>
                  <a:srgbClr val="0054A9"/>
                </a:solidFill>
                <a:latin typeface="Lucida Sans Unicode"/>
                <a:cs typeface="Lucida Sans Unicode"/>
              </a:rPr>
              <a:t>[</a:t>
            </a:r>
            <a:r>
              <a:rPr sz="750" spc="90" dirty="0">
                <a:solidFill>
                  <a:srgbClr val="B92020"/>
                </a:solidFill>
                <a:latin typeface="Lucida Sans Unicode"/>
                <a:cs typeface="Lucida Sans Unicode"/>
              </a:rPr>
              <a:t>'chol'</a:t>
            </a:r>
            <a:r>
              <a:rPr sz="750" spc="90" dirty="0">
                <a:solidFill>
                  <a:srgbClr val="0054A9"/>
                </a:solidFill>
                <a:latin typeface="Lucida Sans Unicode"/>
                <a:cs typeface="Lucida Sans Unicode"/>
              </a:rPr>
              <a:t>])</a:t>
            </a:r>
            <a:endParaRPr sz="750">
              <a:latin typeface="Lucida Sans Unicode"/>
              <a:cs typeface="Lucida Sans Unicode"/>
            </a:endParaRPr>
          </a:p>
          <a:p>
            <a:pPr marL="36195">
              <a:lnSpc>
                <a:spcPct val="100000"/>
              </a:lnSpc>
              <a:spcBef>
                <a:spcPts val="655"/>
              </a:spcBef>
            </a:pPr>
            <a:r>
              <a:rPr sz="750" spc="10" dirty="0">
                <a:latin typeface="Lucida Sans Unicode"/>
                <a:cs typeface="Lucida Sans Unicode"/>
              </a:rPr>
              <a:t>&lt;Axes:</a:t>
            </a:r>
            <a:r>
              <a:rPr sz="750" spc="150" dirty="0">
                <a:latin typeface="Lucida Sans Unicode"/>
                <a:cs typeface="Lucida Sans Unicode"/>
              </a:rPr>
              <a:t> </a:t>
            </a:r>
            <a:r>
              <a:rPr sz="750" spc="-145" dirty="0">
                <a:latin typeface="Lucida Sans Unicode"/>
                <a:cs typeface="Lucida Sans Unicode"/>
              </a:rPr>
              <a:t>&gt;</a:t>
            </a:r>
            <a:endParaRPr sz="750">
              <a:latin typeface="Lucida Sans Unicode"/>
              <a:cs typeface="Lucida Sans Unicode"/>
            </a:endParaRPr>
          </a:p>
        </p:txBody>
      </p:sp>
      <p:pic>
        <p:nvPicPr>
          <p:cNvPr id="14" name="object 1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92158" y="123825"/>
            <a:ext cx="556234" cy="4925598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92158" y="5371453"/>
            <a:ext cx="556234" cy="468407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92158" y="5913049"/>
            <a:ext cx="556234" cy="322030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852052" y="5916710"/>
            <a:ext cx="6396990" cy="314960"/>
          </a:xfrm>
          <a:prstGeom prst="rect">
            <a:avLst/>
          </a:prstGeom>
          <a:solidFill>
            <a:srgbClr val="F4F4F4"/>
          </a:solidFill>
          <a:ln w="7318">
            <a:solidFill>
              <a:srgbClr val="DFDFDF"/>
            </a:solidFill>
          </a:ln>
        </p:spPr>
        <p:txBody>
          <a:bodyPr vert="horz" wrap="square" lIns="0" tIns="29845" rIns="0" bIns="0" rtlCol="0">
            <a:spAutoFit/>
          </a:bodyPr>
          <a:lstStyle/>
          <a:p>
            <a:pPr marL="41275" marR="4860290">
              <a:lnSpc>
                <a:spcPct val="102499"/>
              </a:lnSpc>
              <a:spcBef>
                <a:spcPts val="235"/>
              </a:spcBef>
            </a:pPr>
            <a:r>
              <a:rPr sz="750" spc="100" dirty="0">
                <a:solidFill>
                  <a:srgbClr val="202020"/>
                </a:solidFill>
                <a:latin typeface="Lucida Sans Unicode"/>
                <a:cs typeface="Lucida Sans Unicode"/>
              </a:rPr>
              <a:t>sns</a:t>
            </a:r>
            <a:r>
              <a:rPr sz="750" b="1" spc="100" dirty="0">
                <a:solidFill>
                  <a:srgbClr val="A921FF"/>
                </a:solidFill>
                <a:latin typeface="Courier New"/>
                <a:cs typeface="Courier New"/>
              </a:rPr>
              <a:t>.</a:t>
            </a:r>
            <a:r>
              <a:rPr sz="750" spc="100" dirty="0">
                <a:solidFill>
                  <a:srgbClr val="202020"/>
                </a:solidFill>
                <a:latin typeface="Lucida Sans Unicode"/>
                <a:cs typeface="Lucida Sans Unicode"/>
              </a:rPr>
              <a:t>displot</a:t>
            </a:r>
            <a:r>
              <a:rPr sz="750" spc="100" dirty="0">
                <a:solidFill>
                  <a:srgbClr val="0054A9"/>
                </a:solidFill>
                <a:latin typeface="Lucida Sans Unicode"/>
                <a:cs typeface="Lucida Sans Unicode"/>
              </a:rPr>
              <a:t>(</a:t>
            </a:r>
            <a:r>
              <a:rPr sz="750" spc="100" dirty="0">
                <a:solidFill>
                  <a:srgbClr val="202020"/>
                </a:solidFill>
                <a:latin typeface="Lucida Sans Unicode"/>
                <a:cs typeface="Lucida Sans Unicode"/>
              </a:rPr>
              <a:t>heart</a:t>
            </a:r>
            <a:r>
              <a:rPr sz="750" spc="100" dirty="0">
                <a:solidFill>
                  <a:srgbClr val="0054A9"/>
                </a:solidFill>
                <a:latin typeface="Lucida Sans Unicode"/>
                <a:cs typeface="Lucida Sans Unicode"/>
              </a:rPr>
              <a:t>[</a:t>
            </a:r>
            <a:r>
              <a:rPr sz="750" spc="100" dirty="0">
                <a:solidFill>
                  <a:srgbClr val="B92020"/>
                </a:solidFill>
                <a:latin typeface="Lucida Sans Unicode"/>
                <a:cs typeface="Lucida Sans Unicode"/>
              </a:rPr>
              <a:t>'chol'</a:t>
            </a:r>
            <a:r>
              <a:rPr sz="750" spc="100" dirty="0">
                <a:solidFill>
                  <a:srgbClr val="0054A9"/>
                </a:solidFill>
                <a:latin typeface="Lucida Sans Unicode"/>
                <a:cs typeface="Lucida Sans Unicode"/>
              </a:rPr>
              <a:t>]) </a:t>
            </a:r>
            <a:r>
              <a:rPr sz="750" spc="-225" dirty="0">
                <a:solidFill>
                  <a:srgbClr val="0054A9"/>
                </a:solidFill>
                <a:latin typeface="Lucida Sans Unicode"/>
                <a:cs typeface="Lucida Sans Unicode"/>
              </a:rPr>
              <a:t> </a:t>
            </a:r>
            <a:r>
              <a:rPr sz="750" spc="65" dirty="0">
                <a:solidFill>
                  <a:srgbClr val="202020"/>
                </a:solidFill>
                <a:latin typeface="Lucida Sans Unicode"/>
                <a:cs typeface="Lucida Sans Unicode"/>
              </a:rPr>
              <a:t>plt</a:t>
            </a:r>
            <a:r>
              <a:rPr sz="750" b="1" spc="65" dirty="0">
                <a:solidFill>
                  <a:srgbClr val="A921FF"/>
                </a:solidFill>
                <a:latin typeface="Courier New"/>
                <a:cs typeface="Courier New"/>
              </a:rPr>
              <a:t>.</a:t>
            </a:r>
            <a:r>
              <a:rPr sz="750" spc="65" dirty="0">
                <a:solidFill>
                  <a:srgbClr val="202020"/>
                </a:solidFill>
                <a:latin typeface="Lucida Sans Unicode"/>
                <a:cs typeface="Lucida Sans Unicode"/>
              </a:rPr>
              <a:t>show</a:t>
            </a:r>
            <a:r>
              <a:rPr sz="750" spc="65" dirty="0">
                <a:solidFill>
                  <a:srgbClr val="0054A9"/>
                </a:solidFill>
                <a:latin typeface="Lucida Sans Unicode"/>
                <a:cs typeface="Lucida Sans Unicode"/>
              </a:rPr>
              <a:t>()</a:t>
            </a:r>
            <a:endParaRPr sz="750">
              <a:latin typeface="Lucida Sans Unicode"/>
              <a:cs typeface="Lucida Sans Unicode"/>
            </a:endParaRPr>
          </a:p>
        </p:txBody>
      </p:sp>
      <p:pic>
        <p:nvPicPr>
          <p:cNvPr id="18" name="object 1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92158" y="10201906"/>
            <a:ext cx="556234" cy="21224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6943" y="328753"/>
            <a:ext cx="3922913" cy="2868996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848392" y="3395359"/>
            <a:ext cx="6404610" cy="212725"/>
            <a:chOff x="848392" y="3395359"/>
            <a:chExt cx="6404610" cy="212725"/>
          </a:xfrm>
        </p:grpSpPr>
        <p:sp>
          <p:nvSpPr>
            <p:cNvPr id="4" name="object 4"/>
            <p:cNvSpPr/>
            <p:nvPr/>
          </p:nvSpPr>
          <p:spPr>
            <a:xfrm>
              <a:off x="848392" y="3395359"/>
              <a:ext cx="6404610" cy="212725"/>
            </a:xfrm>
            <a:custGeom>
              <a:avLst/>
              <a:gdLst/>
              <a:ahLst/>
              <a:cxnLst/>
              <a:rect l="l" t="t" r="r" b="b"/>
              <a:pathLst>
                <a:path w="6404609" h="212725">
                  <a:moveTo>
                    <a:pt x="6404010" y="212247"/>
                  </a:moveTo>
                  <a:lnTo>
                    <a:pt x="0" y="212247"/>
                  </a:lnTo>
                  <a:lnTo>
                    <a:pt x="0" y="0"/>
                  </a:lnTo>
                  <a:lnTo>
                    <a:pt x="6404010" y="0"/>
                  </a:lnTo>
                  <a:lnTo>
                    <a:pt x="6404010" y="212247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48385" y="3395369"/>
              <a:ext cx="6404610" cy="212725"/>
            </a:xfrm>
            <a:custGeom>
              <a:avLst/>
              <a:gdLst/>
              <a:ahLst/>
              <a:cxnLst/>
              <a:rect l="l" t="t" r="r" b="b"/>
              <a:pathLst>
                <a:path w="6404609" h="212725">
                  <a:moveTo>
                    <a:pt x="6404013" y="0"/>
                  </a:moveTo>
                  <a:lnTo>
                    <a:pt x="6396698" y="0"/>
                  </a:lnTo>
                  <a:lnTo>
                    <a:pt x="0" y="0"/>
                  </a:lnTo>
                  <a:lnTo>
                    <a:pt x="0" y="7315"/>
                  </a:lnTo>
                  <a:lnTo>
                    <a:pt x="6396698" y="7315"/>
                  </a:lnTo>
                  <a:lnTo>
                    <a:pt x="6396698" y="204927"/>
                  </a:lnTo>
                  <a:lnTo>
                    <a:pt x="0" y="204927"/>
                  </a:lnTo>
                  <a:lnTo>
                    <a:pt x="0" y="212242"/>
                  </a:lnTo>
                  <a:lnTo>
                    <a:pt x="6396698" y="212242"/>
                  </a:lnTo>
                  <a:lnTo>
                    <a:pt x="6404013" y="212242"/>
                  </a:lnTo>
                  <a:lnTo>
                    <a:pt x="6404013" y="204927"/>
                  </a:lnTo>
                  <a:lnTo>
                    <a:pt x="6404013" y="7315"/>
                  </a:lnTo>
                  <a:lnTo>
                    <a:pt x="6404013" y="0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918487" y="3624181"/>
            <a:ext cx="83185" cy="2571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spc="-25" dirty="0">
                <a:latin typeface="Lucida Sans Unicode"/>
                <a:cs typeface="Lucida Sans Unicode"/>
              </a:rPr>
              <a:t>1</a:t>
            </a:r>
            <a:endParaRPr sz="75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750" spc="-25" dirty="0">
                <a:latin typeface="Lucida Sans Unicode"/>
                <a:cs typeface="Lucida Sans Unicode"/>
              </a:rPr>
              <a:t>0</a:t>
            </a:r>
            <a:endParaRPr sz="750">
              <a:latin typeface="Lucida Sans Unicode"/>
              <a:cs typeface="Lucida Sans Unicod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04381" y="3624181"/>
            <a:ext cx="197485" cy="2571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spc="-30" dirty="0">
                <a:latin typeface="Lucida Sans Unicode"/>
                <a:cs typeface="Lucida Sans Unicode"/>
              </a:rPr>
              <a:t>52</a:t>
            </a:r>
            <a:r>
              <a:rPr sz="750" spc="-25" dirty="0">
                <a:latin typeface="Lucida Sans Unicode"/>
                <a:cs typeface="Lucida Sans Unicode"/>
              </a:rPr>
              <a:t>6</a:t>
            </a:r>
            <a:endParaRPr sz="75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750" spc="-30" dirty="0">
                <a:latin typeface="Lucida Sans Unicode"/>
                <a:cs typeface="Lucida Sans Unicode"/>
              </a:rPr>
              <a:t>49</a:t>
            </a:r>
            <a:r>
              <a:rPr sz="750" spc="-25" dirty="0">
                <a:latin typeface="Lucida Sans Unicode"/>
                <a:cs typeface="Lucida Sans Unicode"/>
              </a:rPr>
              <a:t>9</a:t>
            </a:r>
            <a:endParaRPr sz="75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18487" y="3858385"/>
            <a:ext cx="1512570" cy="139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spc="-20" dirty="0">
                <a:latin typeface="Lucida Sans Unicode"/>
                <a:cs typeface="Lucida Sans Unicode"/>
              </a:rPr>
              <a:t>Name:</a:t>
            </a:r>
            <a:r>
              <a:rPr sz="750" spc="195" dirty="0">
                <a:latin typeface="Lucida Sans Unicode"/>
                <a:cs typeface="Lucida Sans Unicode"/>
              </a:rPr>
              <a:t> </a:t>
            </a:r>
            <a:r>
              <a:rPr sz="750" spc="100" dirty="0">
                <a:latin typeface="Lucida Sans Unicode"/>
                <a:cs typeface="Lucida Sans Unicode"/>
              </a:rPr>
              <a:t>target,</a:t>
            </a:r>
            <a:r>
              <a:rPr sz="750" spc="195" dirty="0">
                <a:latin typeface="Lucida Sans Unicode"/>
                <a:cs typeface="Lucida Sans Unicode"/>
              </a:rPr>
              <a:t> </a:t>
            </a:r>
            <a:r>
              <a:rPr sz="750" spc="65" dirty="0">
                <a:latin typeface="Lucida Sans Unicode"/>
                <a:cs typeface="Lucida Sans Unicode"/>
              </a:rPr>
              <a:t>dtype:</a:t>
            </a:r>
            <a:r>
              <a:rPr sz="750" spc="200" dirty="0">
                <a:latin typeface="Lucida Sans Unicode"/>
                <a:cs typeface="Lucida Sans Unicode"/>
              </a:rPr>
              <a:t> </a:t>
            </a:r>
            <a:r>
              <a:rPr sz="750" spc="65" dirty="0">
                <a:latin typeface="Lucida Sans Unicode"/>
                <a:cs typeface="Lucida Sans Unicode"/>
              </a:rPr>
              <a:t>int64</a:t>
            </a:r>
            <a:endParaRPr sz="750">
              <a:latin typeface="Lucida Sans Unicode"/>
              <a:cs typeface="Lucida Sans Unicode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06943" y="4720074"/>
            <a:ext cx="2576241" cy="2459139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292158" y="7332910"/>
            <a:ext cx="6960870" cy="600710"/>
            <a:chOff x="292158" y="7332910"/>
            <a:chExt cx="6960870" cy="600710"/>
          </a:xfrm>
        </p:grpSpPr>
        <p:sp>
          <p:nvSpPr>
            <p:cNvPr id="11" name="object 11"/>
            <p:cNvSpPr/>
            <p:nvPr/>
          </p:nvSpPr>
          <p:spPr>
            <a:xfrm>
              <a:off x="848393" y="7332911"/>
              <a:ext cx="6404610" cy="212725"/>
            </a:xfrm>
            <a:custGeom>
              <a:avLst/>
              <a:gdLst/>
              <a:ahLst/>
              <a:cxnLst/>
              <a:rect l="l" t="t" r="r" b="b"/>
              <a:pathLst>
                <a:path w="6404609" h="212725">
                  <a:moveTo>
                    <a:pt x="6404010" y="212247"/>
                  </a:moveTo>
                  <a:lnTo>
                    <a:pt x="0" y="212247"/>
                  </a:lnTo>
                  <a:lnTo>
                    <a:pt x="0" y="0"/>
                  </a:lnTo>
                  <a:lnTo>
                    <a:pt x="6404010" y="0"/>
                  </a:lnTo>
                  <a:lnTo>
                    <a:pt x="6404010" y="212247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48385" y="7332916"/>
              <a:ext cx="6404610" cy="212725"/>
            </a:xfrm>
            <a:custGeom>
              <a:avLst/>
              <a:gdLst/>
              <a:ahLst/>
              <a:cxnLst/>
              <a:rect l="l" t="t" r="r" b="b"/>
              <a:pathLst>
                <a:path w="6404609" h="212725">
                  <a:moveTo>
                    <a:pt x="6404013" y="0"/>
                  </a:moveTo>
                  <a:lnTo>
                    <a:pt x="6396698" y="0"/>
                  </a:lnTo>
                  <a:lnTo>
                    <a:pt x="0" y="0"/>
                  </a:lnTo>
                  <a:lnTo>
                    <a:pt x="0" y="7315"/>
                  </a:lnTo>
                  <a:lnTo>
                    <a:pt x="6396698" y="7315"/>
                  </a:lnTo>
                  <a:lnTo>
                    <a:pt x="6396698" y="204927"/>
                  </a:lnTo>
                  <a:lnTo>
                    <a:pt x="0" y="204927"/>
                  </a:lnTo>
                  <a:lnTo>
                    <a:pt x="0" y="212242"/>
                  </a:lnTo>
                  <a:lnTo>
                    <a:pt x="6396698" y="212242"/>
                  </a:lnTo>
                  <a:lnTo>
                    <a:pt x="6404013" y="212242"/>
                  </a:lnTo>
                  <a:lnTo>
                    <a:pt x="6404013" y="204927"/>
                  </a:lnTo>
                  <a:lnTo>
                    <a:pt x="6404013" y="7315"/>
                  </a:lnTo>
                  <a:lnTo>
                    <a:pt x="6404013" y="0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2158" y="7332910"/>
              <a:ext cx="563552" cy="212247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2158" y="7581752"/>
              <a:ext cx="600147" cy="351305"/>
            </a:xfrm>
            <a:prstGeom prst="rect">
              <a:avLst/>
            </a:prstGeom>
          </p:spPr>
        </p:pic>
      </p:grpSp>
      <p:grpSp>
        <p:nvGrpSpPr>
          <p:cNvPr id="15" name="object 15"/>
          <p:cNvGrpSpPr/>
          <p:nvPr/>
        </p:nvGrpSpPr>
        <p:grpSpPr>
          <a:xfrm>
            <a:off x="292158" y="8006246"/>
            <a:ext cx="6960870" cy="322580"/>
            <a:chOff x="292158" y="8006246"/>
            <a:chExt cx="6960870" cy="322580"/>
          </a:xfrm>
        </p:grpSpPr>
        <p:sp>
          <p:nvSpPr>
            <p:cNvPr id="16" name="object 16"/>
            <p:cNvSpPr/>
            <p:nvPr/>
          </p:nvSpPr>
          <p:spPr>
            <a:xfrm>
              <a:off x="848393" y="8006246"/>
              <a:ext cx="6404610" cy="322580"/>
            </a:xfrm>
            <a:custGeom>
              <a:avLst/>
              <a:gdLst/>
              <a:ahLst/>
              <a:cxnLst/>
              <a:rect l="l" t="t" r="r" b="b"/>
              <a:pathLst>
                <a:path w="6404609" h="322579">
                  <a:moveTo>
                    <a:pt x="6404010" y="322030"/>
                  </a:moveTo>
                  <a:lnTo>
                    <a:pt x="0" y="322030"/>
                  </a:lnTo>
                  <a:lnTo>
                    <a:pt x="0" y="0"/>
                  </a:lnTo>
                  <a:lnTo>
                    <a:pt x="6404010" y="0"/>
                  </a:lnTo>
                  <a:lnTo>
                    <a:pt x="6404010" y="322030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48385" y="8006257"/>
              <a:ext cx="6404610" cy="322580"/>
            </a:xfrm>
            <a:custGeom>
              <a:avLst/>
              <a:gdLst/>
              <a:ahLst/>
              <a:cxnLst/>
              <a:rect l="l" t="t" r="r" b="b"/>
              <a:pathLst>
                <a:path w="6404609" h="322579">
                  <a:moveTo>
                    <a:pt x="6404013" y="0"/>
                  </a:moveTo>
                  <a:lnTo>
                    <a:pt x="6396698" y="0"/>
                  </a:lnTo>
                  <a:lnTo>
                    <a:pt x="0" y="0"/>
                  </a:lnTo>
                  <a:lnTo>
                    <a:pt x="0" y="7315"/>
                  </a:lnTo>
                  <a:lnTo>
                    <a:pt x="6396698" y="7315"/>
                  </a:lnTo>
                  <a:lnTo>
                    <a:pt x="6396698" y="314706"/>
                  </a:lnTo>
                  <a:lnTo>
                    <a:pt x="0" y="314706"/>
                  </a:lnTo>
                  <a:lnTo>
                    <a:pt x="0" y="322021"/>
                  </a:lnTo>
                  <a:lnTo>
                    <a:pt x="6396698" y="322021"/>
                  </a:lnTo>
                  <a:lnTo>
                    <a:pt x="6404013" y="322021"/>
                  </a:lnTo>
                  <a:lnTo>
                    <a:pt x="6404013" y="314706"/>
                  </a:lnTo>
                  <a:lnTo>
                    <a:pt x="6404013" y="7315"/>
                  </a:lnTo>
                  <a:lnTo>
                    <a:pt x="6404013" y="0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92158" y="8006246"/>
              <a:ext cx="563552" cy="322030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848392" y="7356805"/>
            <a:ext cx="6396990" cy="930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085">
              <a:lnSpc>
                <a:spcPct val="100000"/>
              </a:lnSpc>
              <a:spcBef>
                <a:spcPts val="100"/>
              </a:spcBef>
            </a:pPr>
            <a:r>
              <a:rPr sz="750" spc="15" dirty="0">
                <a:solidFill>
                  <a:srgbClr val="202020"/>
                </a:solidFill>
                <a:latin typeface="Lucida Sans Unicode"/>
                <a:cs typeface="Lucida Sans Unicode"/>
              </a:rPr>
              <a:t>df</a:t>
            </a:r>
            <a:r>
              <a:rPr sz="750" b="1" spc="15" dirty="0">
                <a:solidFill>
                  <a:srgbClr val="A921FF"/>
                </a:solidFill>
                <a:latin typeface="Courier New"/>
                <a:cs typeface="Courier New"/>
              </a:rPr>
              <a:t>.</a:t>
            </a:r>
            <a:r>
              <a:rPr sz="750" spc="15" dirty="0">
                <a:solidFill>
                  <a:srgbClr val="202020"/>
                </a:solidFill>
                <a:latin typeface="Lucida Sans Unicode"/>
                <a:cs typeface="Lucida Sans Unicode"/>
              </a:rPr>
              <a:t>columns</a:t>
            </a:r>
            <a:endParaRPr sz="750">
              <a:latin typeface="Lucida Sans Unicode"/>
              <a:cs typeface="Lucida Sans Unicode"/>
            </a:endParaRPr>
          </a:p>
          <a:p>
            <a:pPr marL="82550">
              <a:lnSpc>
                <a:spcPct val="100000"/>
              </a:lnSpc>
              <a:spcBef>
                <a:spcPts val="710"/>
              </a:spcBef>
            </a:pPr>
            <a:r>
              <a:rPr sz="750" spc="105" dirty="0">
                <a:latin typeface="Lucida Sans Unicode"/>
                <a:cs typeface="Lucida Sans Unicode"/>
              </a:rPr>
              <a:t>Index(['age',</a:t>
            </a:r>
            <a:r>
              <a:rPr sz="750" spc="215" dirty="0">
                <a:latin typeface="Lucida Sans Unicode"/>
                <a:cs typeface="Lucida Sans Unicode"/>
              </a:rPr>
              <a:t> </a:t>
            </a:r>
            <a:r>
              <a:rPr sz="750" spc="140" dirty="0">
                <a:latin typeface="Lucida Sans Unicode"/>
                <a:cs typeface="Lucida Sans Unicode"/>
              </a:rPr>
              <a:t>'sex',</a:t>
            </a:r>
            <a:r>
              <a:rPr sz="750" spc="215" dirty="0">
                <a:latin typeface="Lucida Sans Unicode"/>
                <a:cs typeface="Lucida Sans Unicode"/>
              </a:rPr>
              <a:t> </a:t>
            </a:r>
            <a:r>
              <a:rPr sz="750" spc="160" dirty="0">
                <a:latin typeface="Lucida Sans Unicode"/>
                <a:cs typeface="Lucida Sans Unicode"/>
              </a:rPr>
              <a:t>'cp',</a:t>
            </a:r>
            <a:r>
              <a:rPr sz="750" spc="220" dirty="0">
                <a:latin typeface="Lucida Sans Unicode"/>
                <a:cs typeface="Lucida Sans Unicode"/>
              </a:rPr>
              <a:t> </a:t>
            </a:r>
            <a:r>
              <a:rPr sz="750" spc="120" dirty="0">
                <a:latin typeface="Lucida Sans Unicode"/>
                <a:cs typeface="Lucida Sans Unicode"/>
              </a:rPr>
              <a:t>'trestbps',</a:t>
            </a:r>
            <a:r>
              <a:rPr sz="750" spc="215" dirty="0">
                <a:latin typeface="Lucida Sans Unicode"/>
                <a:cs typeface="Lucida Sans Unicode"/>
              </a:rPr>
              <a:t> </a:t>
            </a:r>
            <a:r>
              <a:rPr sz="750" spc="145" dirty="0">
                <a:latin typeface="Lucida Sans Unicode"/>
                <a:cs typeface="Lucida Sans Unicode"/>
              </a:rPr>
              <a:t>'chol',</a:t>
            </a:r>
            <a:r>
              <a:rPr sz="750" spc="215" dirty="0">
                <a:latin typeface="Lucida Sans Unicode"/>
                <a:cs typeface="Lucida Sans Unicode"/>
              </a:rPr>
              <a:t> </a:t>
            </a:r>
            <a:r>
              <a:rPr sz="750" spc="160" dirty="0">
                <a:latin typeface="Lucida Sans Unicode"/>
                <a:cs typeface="Lucida Sans Unicode"/>
              </a:rPr>
              <a:t>'fbs',</a:t>
            </a:r>
            <a:r>
              <a:rPr sz="750" spc="220" dirty="0">
                <a:latin typeface="Lucida Sans Unicode"/>
                <a:cs typeface="Lucida Sans Unicode"/>
              </a:rPr>
              <a:t> </a:t>
            </a:r>
            <a:r>
              <a:rPr sz="750" spc="120" dirty="0">
                <a:latin typeface="Lucida Sans Unicode"/>
                <a:cs typeface="Lucida Sans Unicode"/>
              </a:rPr>
              <a:t>'restecg',</a:t>
            </a:r>
            <a:r>
              <a:rPr sz="750" spc="215" dirty="0">
                <a:latin typeface="Lucida Sans Unicode"/>
                <a:cs typeface="Lucida Sans Unicode"/>
              </a:rPr>
              <a:t> </a:t>
            </a:r>
            <a:r>
              <a:rPr sz="750" spc="120" dirty="0">
                <a:latin typeface="Lucida Sans Unicode"/>
                <a:cs typeface="Lucida Sans Unicode"/>
              </a:rPr>
              <a:t>'thalach',</a:t>
            </a:r>
            <a:endParaRPr sz="750">
              <a:latin typeface="Lucida Sans Unicode"/>
              <a:cs typeface="Lucida Sans Unicode"/>
            </a:endParaRPr>
          </a:p>
          <a:p>
            <a:pPr marL="425450" marR="2875280" indent="57150">
              <a:lnSpc>
                <a:spcPct val="102499"/>
              </a:lnSpc>
            </a:pPr>
            <a:r>
              <a:rPr sz="750" spc="95" dirty="0">
                <a:latin typeface="Lucida Sans Unicode"/>
                <a:cs typeface="Lucida Sans Unicode"/>
              </a:rPr>
              <a:t>'exang',</a:t>
            </a:r>
            <a:r>
              <a:rPr sz="750" spc="210" dirty="0">
                <a:latin typeface="Lucida Sans Unicode"/>
                <a:cs typeface="Lucida Sans Unicode"/>
              </a:rPr>
              <a:t> </a:t>
            </a:r>
            <a:r>
              <a:rPr sz="750" spc="95" dirty="0">
                <a:latin typeface="Lucida Sans Unicode"/>
                <a:cs typeface="Lucida Sans Unicode"/>
              </a:rPr>
              <a:t>'oldpeak',</a:t>
            </a:r>
            <a:r>
              <a:rPr sz="750" spc="210" dirty="0">
                <a:latin typeface="Lucida Sans Unicode"/>
                <a:cs typeface="Lucida Sans Unicode"/>
              </a:rPr>
              <a:t> </a:t>
            </a:r>
            <a:r>
              <a:rPr sz="750" spc="130" dirty="0">
                <a:latin typeface="Lucida Sans Unicode"/>
                <a:cs typeface="Lucida Sans Unicode"/>
              </a:rPr>
              <a:t>'slope',</a:t>
            </a:r>
            <a:r>
              <a:rPr sz="750" spc="210" dirty="0">
                <a:latin typeface="Lucida Sans Unicode"/>
                <a:cs typeface="Lucida Sans Unicode"/>
              </a:rPr>
              <a:t> </a:t>
            </a:r>
            <a:r>
              <a:rPr sz="750" spc="170" dirty="0">
                <a:latin typeface="Lucida Sans Unicode"/>
                <a:cs typeface="Lucida Sans Unicode"/>
              </a:rPr>
              <a:t>'ca',</a:t>
            </a:r>
            <a:r>
              <a:rPr sz="750" spc="210" dirty="0">
                <a:latin typeface="Lucida Sans Unicode"/>
                <a:cs typeface="Lucida Sans Unicode"/>
              </a:rPr>
              <a:t> </a:t>
            </a:r>
            <a:r>
              <a:rPr sz="750" spc="165" dirty="0">
                <a:latin typeface="Lucida Sans Unicode"/>
                <a:cs typeface="Lucida Sans Unicode"/>
              </a:rPr>
              <a:t>'thal',</a:t>
            </a:r>
            <a:r>
              <a:rPr sz="750" spc="215" dirty="0">
                <a:latin typeface="Lucida Sans Unicode"/>
                <a:cs typeface="Lucida Sans Unicode"/>
              </a:rPr>
              <a:t> </a:t>
            </a:r>
            <a:r>
              <a:rPr sz="750" spc="145" dirty="0">
                <a:latin typeface="Lucida Sans Unicode"/>
                <a:cs typeface="Lucida Sans Unicode"/>
              </a:rPr>
              <a:t>'target'], </a:t>
            </a:r>
            <a:r>
              <a:rPr sz="750" spc="-225" dirty="0">
                <a:latin typeface="Lucida Sans Unicode"/>
                <a:cs typeface="Lucida Sans Unicode"/>
              </a:rPr>
              <a:t> </a:t>
            </a:r>
            <a:r>
              <a:rPr sz="750" spc="80" dirty="0">
                <a:latin typeface="Lucida Sans Unicode"/>
                <a:cs typeface="Lucida Sans Unicode"/>
              </a:rPr>
              <a:t>dtype='object')</a:t>
            </a:r>
            <a:endParaRPr sz="75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</a:pPr>
            <a:endParaRPr sz="600">
              <a:latin typeface="Lucida Sans Unicode"/>
              <a:cs typeface="Lucida Sans Unicode"/>
            </a:endParaRPr>
          </a:p>
          <a:p>
            <a:pPr marL="45085" marR="5200015">
              <a:lnSpc>
                <a:spcPct val="102499"/>
              </a:lnSpc>
            </a:pPr>
            <a:r>
              <a:rPr sz="750" spc="-10" dirty="0">
                <a:solidFill>
                  <a:srgbClr val="202020"/>
                </a:solidFill>
                <a:latin typeface="Lucida Sans Unicode"/>
                <a:cs typeface="Lucida Sans Unicode"/>
              </a:rPr>
              <a:t>x</a:t>
            </a:r>
            <a:r>
              <a:rPr sz="750" spc="170" dirty="0">
                <a:solidFill>
                  <a:srgbClr val="202020"/>
                </a:solidFill>
                <a:latin typeface="Lucida Sans Unicode"/>
                <a:cs typeface="Lucida Sans Unicode"/>
              </a:rPr>
              <a:t> </a:t>
            </a:r>
            <a:r>
              <a:rPr sz="750" b="1" dirty="0">
                <a:solidFill>
                  <a:srgbClr val="A921FF"/>
                </a:solidFill>
                <a:latin typeface="Courier New"/>
                <a:cs typeface="Courier New"/>
              </a:rPr>
              <a:t>=</a:t>
            </a:r>
            <a:r>
              <a:rPr sz="750" b="1" spc="-40" dirty="0">
                <a:solidFill>
                  <a:srgbClr val="A921FF"/>
                </a:solidFill>
                <a:latin typeface="Courier New"/>
                <a:cs typeface="Courier New"/>
              </a:rPr>
              <a:t> </a:t>
            </a:r>
            <a:r>
              <a:rPr sz="750" spc="114" dirty="0">
                <a:solidFill>
                  <a:srgbClr val="202020"/>
                </a:solidFill>
                <a:latin typeface="Lucida Sans Unicode"/>
                <a:cs typeface="Lucida Sans Unicode"/>
              </a:rPr>
              <a:t>heart</a:t>
            </a:r>
            <a:r>
              <a:rPr sz="750" b="1" spc="114" dirty="0">
                <a:solidFill>
                  <a:srgbClr val="A921FF"/>
                </a:solidFill>
                <a:latin typeface="Courier New"/>
                <a:cs typeface="Courier New"/>
              </a:rPr>
              <a:t>.</a:t>
            </a:r>
            <a:r>
              <a:rPr sz="750" spc="114" dirty="0">
                <a:solidFill>
                  <a:srgbClr val="202020"/>
                </a:solidFill>
                <a:latin typeface="Lucida Sans Unicode"/>
                <a:cs typeface="Lucida Sans Unicode"/>
              </a:rPr>
              <a:t>iloc</a:t>
            </a:r>
            <a:r>
              <a:rPr sz="750" spc="114" dirty="0">
                <a:solidFill>
                  <a:srgbClr val="0054A9"/>
                </a:solidFill>
                <a:latin typeface="Lucida Sans Unicode"/>
                <a:cs typeface="Lucida Sans Unicode"/>
              </a:rPr>
              <a:t>[:,:</a:t>
            </a:r>
            <a:r>
              <a:rPr sz="750" spc="114" dirty="0">
                <a:solidFill>
                  <a:srgbClr val="008700"/>
                </a:solidFill>
                <a:latin typeface="Lucida Sans Unicode"/>
                <a:cs typeface="Lucida Sans Unicode"/>
              </a:rPr>
              <a:t>7</a:t>
            </a:r>
            <a:r>
              <a:rPr sz="750" spc="114" dirty="0">
                <a:solidFill>
                  <a:srgbClr val="0054A9"/>
                </a:solidFill>
                <a:latin typeface="Lucida Sans Unicode"/>
                <a:cs typeface="Lucida Sans Unicode"/>
              </a:rPr>
              <a:t>] </a:t>
            </a:r>
            <a:r>
              <a:rPr sz="750" spc="-220" dirty="0">
                <a:solidFill>
                  <a:srgbClr val="0054A9"/>
                </a:solidFill>
                <a:latin typeface="Lucida Sans Unicode"/>
                <a:cs typeface="Lucida Sans Unicode"/>
              </a:rPr>
              <a:t> </a:t>
            </a:r>
            <a:r>
              <a:rPr sz="750" dirty="0">
                <a:solidFill>
                  <a:srgbClr val="0054A9"/>
                </a:solidFill>
                <a:latin typeface="Lucida Sans Unicode"/>
                <a:cs typeface="Lucida Sans Unicode"/>
              </a:rPr>
              <a:t> </a:t>
            </a:r>
            <a:r>
              <a:rPr sz="750" spc="55" dirty="0">
                <a:solidFill>
                  <a:srgbClr val="202020"/>
                </a:solidFill>
                <a:latin typeface="Lucida Sans Unicode"/>
                <a:cs typeface="Lucida Sans Unicode"/>
              </a:rPr>
              <a:t>y</a:t>
            </a:r>
            <a:r>
              <a:rPr sz="750" spc="185" dirty="0">
                <a:solidFill>
                  <a:srgbClr val="202020"/>
                </a:solidFill>
                <a:latin typeface="Lucida Sans Unicode"/>
                <a:cs typeface="Lucida Sans Unicode"/>
              </a:rPr>
              <a:t> </a:t>
            </a:r>
            <a:r>
              <a:rPr sz="750" b="1" dirty="0">
                <a:solidFill>
                  <a:srgbClr val="A921FF"/>
                </a:solidFill>
                <a:latin typeface="Courier New"/>
                <a:cs typeface="Courier New"/>
              </a:rPr>
              <a:t>=</a:t>
            </a:r>
            <a:r>
              <a:rPr sz="750" b="1" spc="-25" dirty="0">
                <a:solidFill>
                  <a:srgbClr val="A921FF"/>
                </a:solidFill>
                <a:latin typeface="Courier New"/>
                <a:cs typeface="Courier New"/>
              </a:rPr>
              <a:t> </a:t>
            </a:r>
            <a:r>
              <a:rPr sz="750" spc="105" dirty="0">
                <a:solidFill>
                  <a:srgbClr val="202020"/>
                </a:solidFill>
                <a:latin typeface="Lucida Sans Unicode"/>
                <a:cs typeface="Lucida Sans Unicode"/>
              </a:rPr>
              <a:t>heart</a:t>
            </a:r>
            <a:r>
              <a:rPr sz="750" spc="105" dirty="0">
                <a:solidFill>
                  <a:srgbClr val="0054A9"/>
                </a:solidFill>
                <a:latin typeface="Lucida Sans Unicode"/>
                <a:cs typeface="Lucida Sans Unicode"/>
              </a:rPr>
              <a:t>[</a:t>
            </a:r>
            <a:r>
              <a:rPr sz="750" spc="105" dirty="0">
                <a:solidFill>
                  <a:srgbClr val="B92020"/>
                </a:solidFill>
                <a:latin typeface="Lucida Sans Unicode"/>
                <a:cs typeface="Lucida Sans Unicode"/>
              </a:rPr>
              <a:t>"target"</a:t>
            </a:r>
            <a:r>
              <a:rPr sz="750" spc="105" dirty="0">
                <a:solidFill>
                  <a:srgbClr val="0054A9"/>
                </a:solidFill>
                <a:latin typeface="Lucida Sans Unicode"/>
                <a:cs typeface="Lucida Sans Unicode"/>
              </a:rPr>
              <a:t>]</a:t>
            </a:r>
            <a:endParaRPr sz="750">
              <a:latin typeface="Lucida Sans Unicode"/>
              <a:cs typeface="Lucida Sans Unicode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292158" y="8401465"/>
            <a:ext cx="6960870" cy="212725"/>
            <a:chOff x="292158" y="8401465"/>
            <a:chExt cx="6960870" cy="212725"/>
          </a:xfrm>
        </p:grpSpPr>
        <p:sp>
          <p:nvSpPr>
            <p:cNvPr id="21" name="object 21"/>
            <p:cNvSpPr/>
            <p:nvPr/>
          </p:nvSpPr>
          <p:spPr>
            <a:xfrm>
              <a:off x="848393" y="8401466"/>
              <a:ext cx="6404610" cy="212725"/>
            </a:xfrm>
            <a:custGeom>
              <a:avLst/>
              <a:gdLst/>
              <a:ahLst/>
              <a:cxnLst/>
              <a:rect l="l" t="t" r="r" b="b"/>
              <a:pathLst>
                <a:path w="6404609" h="212725">
                  <a:moveTo>
                    <a:pt x="6404010" y="212247"/>
                  </a:moveTo>
                  <a:lnTo>
                    <a:pt x="0" y="212247"/>
                  </a:lnTo>
                  <a:lnTo>
                    <a:pt x="0" y="0"/>
                  </a:lnTo>
                  <a:lnTo>
                    <a:pt x="6404010" y="0"/>
                  </a:lnTo>
                  <a:lnTo>
                    <a:pt x="6404010" y="212247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848385" y="8401469"/>
              <a:ext cx="6404610" cy="212725"/>
            </a:xfrm>
            <a:custGeom>
              <a:avLst/>
              <a:gdLst/>
              <a:ahLst/>
              <a:cxnLst/>
              <a:rect l="l" t="t" r="r" b="b"/>
              <a:pathLst>
                <a:path w="6404609" h="212725">
                  <a:moveTo>
                    <a:pt x="6404013" y="0"/>
                  </a:moveTo>
                  <a:lnTo>
                    <a:pt x="6396698" y="0"/>
                  </a:lnTo>
                  <a:lnTo>
                    <a:pt x="0" y="0"/>
                  </a:lnTo>
                  <a:lnTo>
                    <a:pt x="0" y="7327"/>
                  </a:lnTo>
                  <a:lnTo>
                    <a:pt x="6396698" y="7327"/>
                  </a:lnTo>
                  <a:lnTo>
                    <a:pt x="6396698" y="204927"/>
                  </a:lnTo>
                  <a:lnTo>
                    <a:pt x="0" y="204927"/>
                  </a:lnTo>
                  <a:lnTo>
                    <a:pt x="0" y="212255"/>
                  </a:lnTo>
                  <a:lnTo>
                    <a:pt x="6396698" y="212255"/>
                  </a:lnTo>
                  <a:lnTo>
                    <a:pt x="6404013" y="212255"/>
                  </a:lnTo>
                  <a:lnTo>
                    <a:pt x="6404013" y="204927"/>
                  </a:lnTo>
                  <a:lnTo>
                    <a:pt x="6404013" y="7327"/>
                  </a:lnTo>
                  <a:lnTo>
                    <a:pt x="6404013" y="0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92158" y="8401465"/>
              <a:ext cx="563552" cy="212247"/>
            </a:xfrm>
            <a:prstGeom prst="rect">
              <a:avLst/>
            </a:prstGeom>
          </p:spPr>
        </p:pic>
      </p:grpSp>
      <p:grpSp>
        <p:nvGrpSpPr>
          <p:cNvPr id="24" name="object 24"/>
          <p:cNvGrpSpPr/>
          <p:nvPr/>
        </p:nvGrpSpPr>
        <p:grpSpPr>
          <a:xfrm>
            <a:off x="292158" y="8686901"/>
            <a:ext cx="6960870" cy="212725"/>
            <a:chOff x="292158" y="8686901"/>
            <a:chExt cx="6960870" cy="212725"/>
          </a:xfrm>
        </p:grpSpPr>
        <p:sp>
          <p:nvSpPr>
            <p:cNvPr id="25" name="object 25"/>
            <p:cNvSpPr/>
            <p:nvPr/>
          </p:nvSpPr>
          <p:spPr>
            <a:xfrm>
              <a:off x="848393" y="8686902"/>
              <a:ext cx="6404610" cy="212725"/>
            </a:xfrm>
            <a:custGeom>
              <a:avLst/>
              <a:gdLst/>
              <a:ahLst/>
              <a:cxnLst/>
              <a:rect l="l" t="t" r="r" b="b"/>
              <a:pathLst>
                <a:path w="6404609" h="212725">
                  <a:moveTo>
                    <a:pt x="6404010" y="212247"/>
                  </a:moveTo>
                  <a:lnTo>
                    <a:pt x="0" y="212247"/>
                  </a:lnTo>
                  <a:lnTo>
                    <a:pt x="0" y="0"/>
                  </a:lnTo>
                  <a:lnTo>
                    <a:pt x="6404010" y="0"/>
                  </a:lnTo>
                  <a:lnTo>
                    <a:pt x="6404010" y="212247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848385" y="8686914"/>
              <a:ext cx="6404610" cy="212725"/>
            </a:xfrm>
            <a:custGeom>
              <a:avLst/>
              <a:gdLst/>
              <a:ahLst/>
              <a:cxnLst/>
              <a:rect l="l" t="t" r="r" b="b"/>
              <a:pathLst>
                <a:path w="6404609" h="212725">
                  <a:moveTo>
                    <a:pt x="6404013" y="0"/>
                  </a:moveTo>
                  <a:lnTo>
                    <a:pt x="6396698" y="0"/>
                  </a:lnTo>
                  <a:lnTo>
                    <a:pt x="0" y="0"/>
                  </a:lnTo>
                  <a:lnTo>
                    <a:pt x="0" y="7315"/>
                  </a:lnTo>
                  <a:lnTo>
                    <a:pt x="6396698" y="7315"/>
                  </a:lnTo>
                  <a:lnTo>
                    <a:pt x="6396698" y="204927"/>
                  </a:lnTo>
                  <a:lnTo>
                    <a:pt x="0" y="204927"/>
                  </a:lnTo>
                  <a:lnTo>
                    <a:pt x="0" y="212242"/>
                  </a:lnTo>
                  <a:lnTo>
                    <a:pt x="6396698" y="212242"/>
                  </a:lnTo>
                  <a:lnTo>
                    <a:pt x="6404013" y="212242"/>
                  </a:lnTo>
                  <a:lnTo>
                    <a:pt x="6404013" y="204927"/>
                  </a:lnTo>
                  <a:lnTo>
                    <a:pt x="6404013" y="7315"/>
                  </a:lnTo>
                  <a:lnTo>
                    <a:pt x="6404013" y="0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92158" y="8686901"/>
              <a:ext cx="563552" cy="212247"/>
            </a:xfrm>
            <a:prstGeom prst="rect">
              <a:avLst/>
            </a:prstGeom>
          </p:spPr>
        </p:pic>
      </p:grpSp>
      <p:pic>
        <p:nvPicPr>
          <p:cNvPr id="28" name="object 2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92158" y="3395359"/>
            <a:ext cx="563552" cy="212247"/>
          </a:xfrm>
          <a:prstGeom prst="rect">
            <a:avLst/>
          </a:prstGeom>
        </p:spPr>
      </p:pic>
      <p:sp>
        <p:nvSpPr>
          <p:cNvPr id="29" name="object 29"/>
          <p:cNvSpPr txBox="1"/>
          <p:nvPr/>
        </p:nvSpPr>
        <p:spPr>
          <a:xfrm>
            <a:off x="848392" y="3419253"/>
            <a:ext cx="6396990" cy="139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085">
              <a:lnSpc>
                <a:spcPct val="100000"/>
              </a:lnSpc>
              <a:spcBef>
                <a:spcPts val="100"/>
              </a:spcBef>
            </a:pPr>
            <a:r>
              <a:rPr sz="750" spc="95" dirty="0">
                <a:solidFill>
                  <a:srgbClr val="202020"/>
                </a:solidFill>
                <a:latin typeface="Lucida Sans Unicode"/>
                <a:cs typeface="Lucida Sans Unicode"/>
              </a:rPr>
              <a:t>heart</a:t>
            </a:r>
            <a:r>
              <a:rPr sz="750" spc="95" dirty="0">
                <a:solidFill>
                  <a:srgbClr val="0054A9"/>
                </a:solidFill>
                <a:latin typeface="Lucida Sans Unicode"/>
                <a:cs typeface="Lucida Sans Unicode"/>
              </a:rPr>
              <a:t>[</a:t>
            </a:r>
            <a:r>
              <a:rPr sz="750" spc="95" dirty="0">
                <a:solidFill>
                  <a:srgbClr val="B92020"/>
                </a:solidFill>
                <a:latin typeface="Lucida Sans Unicode"/>
                <a:cs typeface="Lucida Sans Unicode"/>
              </a:rPr>
              <a:t>'target'</a:t>
            </a:r>
            <a:r>
              <a:rPr sz="750" spc="95" dirty="0">
                <a:solidFill>
                  <a:srgbClr val="0054A9"/>
                </a:solidFill>
                <a:latin typeface="Lucida Sans Unicode"/>
                <a:cs typeface="Lucida Sans Unicode"/>
              </a:rPr>
              <a:t>]</a:t>
            </a:r>
            <a:r>
              <a:rPr sz="750" b="1" spc="95" dirty="0">
                <a:solidFill>
                  <a:srgbClr val="A921FF"/>
                </a:solidFill>
                <a:latin typeface="Courier New"/>
                <a:cs typeface="Courier New"/>
              </a:rPr>
              <a:t>.</a:t>
            </a:r>
            <a:r>
              <a:rPr sz="750" spc="95" dirty="0">
                <a:solidFill>
                  <a:srgbClr val="202020"/>
                </a:solidFill>
                <a:latin typeface="Lucida Sans Unicode"/>
                <a:cs typeface="Lucida Sans Unicode"/>
              </a:rPr>
              <a:t>value_counts</a:t>
            </a:r>
            <a:r>
              <a:rPr sz="750" spc="95" dirty="0">
                <a:solidFill>
                  <a:srgbClr val="0054A9"/>
                </a:solidFill>
                <a:latin typeface="Lucida Sans Unicode"/>
                <a:cs typeface="Lucida Sans Unicode"/>
              </a:rPr>
              <a:t>()</a:t>
            </a:r>
            <a:endParaRPr sz="750">
              <a:latin typeface="Lucida Sans Unicode"/>
              <a:cs typeface="Lucida Sans Unicode"/>
            </a:endParaRPr>
          </a:p>
        </p:txBody>
      </p:sp>
      <p:pic>
        <p:nvPicPr>
          <p:cNvPr id="30" name="object 30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292158" y="3644200"/>
            <a:ext cx="600147" cy="351305"/>
          </a:xfrm>
          <a:prstGeom prst="rect">
            <a:avLst/>
          </a:prstGeom>
        </p:spPr>
      </p:pic>
      <p:pic>
        <p:nvPicPr>
          <p:cNvPr id="31" name="object 31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292158" y="4068695"/>
            <a:ext cx="556234" cy="556234"/>
          </a:xfrm>
          <a:prstGeom prst="rect">
            <a:avLst/>
          </a:prstGeom>
        </p:spPr>
      </p:pic>
      <p:sp>
        <p:nvSpPr>
          <p:cNvPr id="32" name="object 32"/>
          <p:cNvSpPr txBox="1"/>
          <p:nvPr/>
        </p:nvSpPr>
        <p:spPr>
          <a:xfrm>
            <a:off x="852052" y="4072355"/>
            <a:ext cx="6396990" cy="549275"/>
          </a:xfrm>
          <a:prstGeom prst="rect">
            <a:avLst/>
          </a:prstGeom>
          <a:solidFill>
            <a:srgbClr val="F4F4F4"/>
          </a:solidFill>
          <a:ln w="7318">
            <a:solidFill>
              <a:srgbClr val="DFDFDF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marL="41275">
              <a:lnSpc>
                <a:spcPct val="100000"/>
              </a:lnSpc>
              <a:spcBef>
                <a:spcPts val="254"/>
              </a:spcBef>
            </a:pPr>
            <a:r>
              <a:rPr sz="750" spc="100" dirty="0">
                <a:solidFill>
                  <a:srgbClr val="202020"/>
                </a:solidFill>
                <a:latin typeface="Lucida Sans Unicode"/>
                <a:cs typeface="Lucida Sans Unicode"/>
              </a:rPr>
              <a:t>plt</a:t>
            </a:r>
            <a:r>
              <a:rPr sz="750" b="1" spc="100" dirty="0">
                <a:solidFill>
                  <a:srgbClr val="A921FF"/>
                </a:solidFill>
                <a:latin typeface="Courier New"/>
                <a:cs typeface="Courier New"/>
              </a:rPr>
              <a:t>.</a:t>
            </a:r>
            <a:r>
              <a:rPr sz="750" spc="100" dirty="0">
                <a:solidFill>
                  <a:srgbClr val="202020"/>
                </a:solidFill>
                <a:latin typeface="Lucida Sans Unicode"/>
                <a:cs typeface="Lucida Sans Unicode"/>
              </a:rPr>
              <a:t>figure</a:t>
            </a:r>
            <a:r>
              <a:rPr sz="750" spc="100" dirty="0">
                <a:solidFill>
                  <a:srgbClr val="0054A9"/>
                </a:solidFill>
                <a:latin typeface="Lucida Sans Unicode"/>
                <a:cs typeface="Lucida Sans Unicode"/>
              </a:rPr>
              <a:t>(</a:t>
            </a:r>
            <a:r>
              <a:rPr sz="750" spc="100" dirty="0">
                <a:solidFill>
                  <a:srgbClr val="202020"/>
                </a:solidFill>
                <a:latin typeface="Lucida Sans Unicode"/>
                <a:cs typeface="Lucida Sans Unicode"/>
              </a:rPr>
              <a:t>figsize</a:t>
            </a:r>
            <a:r>
              <a:rPr sz="750" spc="180" dirty="0">
                <a:solidFill>
                  <a:srgbClr val="202020"/>
                </a:solidFill>
                <a:latin typeface="Lucida Sans Unicode"/>
                <a:cs typeface="Lucida Sans Unicode"/>
              </a:rPr>
              <a:t> </a:t>
            </a:r>
            <a:r>
              <a:rPr sz="750" b="1" dirty="0">
                <a:solidFill>
                  <a:srgbClr val="A921FF"/>
                </a:solidFill>
                <a:latin typeface="Courier New"/>
                <a:cs typeface="Courier New"/>
              </a:rPr>
              <a:t>=</a:t>
            </a:r>
            <a:r>
              <a:rPr sz="750" b="1" spc="-25" dirty="0">
                <a:solidFill>
                  <a:srgbClr val="A921FF"/>
                </a:solidFill>
                <a:latin typeface="Courier New"/>
                <a:cs typeface="Courier New"/>
              </a:rPr>
              <a:t> </a:t>
            </a:r>
            <a:r>
              <a:rPr sz="750" spc="125" dirty="0">
                <a:solidFill>
                  <a:srgbClr val="0054A9"/>
                </a:solidFill>
                <a:latin typeface="Lucida Sans Unicode"/>
                <a:cs typeface="Lucida Sans Unicode"/>
              </a:rPr>
              <a:t>(</a:t>
            </a:r>
            <a:r>
              <a:rPr sz="750" spc="125" dirty="0">
                <a:solidFill>
                  <a:srgbClr val="008700"/>
                </a:solidFill>
                <a:latin typeface="Lucida Sans Unicode"/>
                <a:cs typeface="Lucida Sans Unicode"/>
              </a:rPr>
              <a:t>4</a:t>
            </a:r>
            <a:r>
              <a:rPr sz="750" spc="125" dirty="0">
                <a:solidFill>
                  <a:srgbClr val="0054A9"/>
                </a:solidFill>
                <a:latin typeface="Lucida Sans Unicode"/>
                <a:cs typeface="Lucida Sans Unicode"/>
              </a:rPr>
              <a:t>,</a:t>
            </a:r>
            <a:r>
              <a:rPr sz="750" spc="125" dirty="0">
                <a:solidFill>
                  <a:srgbClr val="008700"/>
                </a:solidFill>
                <a:latin typeface="Lucida Sans Unicode"/>
                <a:cs typeface="Lucida Sans Unicode"/>
              </a:rPr>
              <a:t>4</a:t>
            </a:r>
            <a:r>
              <a:rPr sz="750" spc="125" dirty="0">
                <a:solidFill>
                  <a:srgbClr val="0054A9"/>
                </a:solidFill>
                <a:latin typeface="Lucida Sans Unicode"/>
                <a:cs typeface="Lucida Sans Unicode"/>
              </a:rPr>
              <a:t>))</a:t>
            </a:r>
            <a:endParaRPr sz="750">
              <a:latin typeface="Lucida Sans Unicode"/>
              <a:cs typeface="Lucida Sans Unicode"/>
            </a:endParaRPr>
          </a:p>
          <a:p>
            <a:pPr marL="41275">
              <a:lnSpc>
                <a:spcPct val="100000"/>
              </a:lnSpc>
              <a:spcBef>
                <a:spcPts val="25"/>
              </a:spcBef>
            </a:pPr>
            <a:r>
              <a:rPr sz="750" spc="105" dirty="0">
                <a:solidFill>
                  <a:srgbClr val="202020"/>
                </a:solidFill>
                <a:latin typeface="Lucida Sans Unicode"/>
                <a:cs typeface="Lucida Sans Unicode"/>
              </a:rPr>
              <a:t>plt</a:t>
            </a:r>
            <a:r>
              <a:rPr sz="750" b="1" spc="105" dirty="0">
                <a:solidFill>
                  <a:srgbClr val="A921FF"/>
                </a:solidFill>
                <a:latin typeface="Courier New"/>
                <a:cs typeface="Courier New"/>
              </a:rPr>
              <a:t>.</a:t>
            </a:r>
            <a:r>
              <a:rPr sz="750" spc="105" dirty="0">
                <a:solidFill>
                  <a:srgbClr val="202020"/>
                </a:solidFill>
                <a:latin typeface="Lucida Sans Unicode"/>
                <a:cs typeface="Lucida Sans Unicode"/>
              </a:rPr>
              <a:t>bar</a:t>
            </a:r>
            <a:r>
              <a:rPr sz="750" spc="105" dirty="0">
                <a:solidFill>
                  <a:srgbClr val="0054A9"/>
                </a:solidFill>
                <a:latin typeface="Lucida Sans Unicode"/>
                <a:cs typeface="Lucida Sans Unicode"/>
              </a:rPr>
              <a:t>([</a:t>
            </a:r>
            <a:r>
              <a:rPr sz="750" spc="105" dirty="0">
                <a:solidFill>
                  <a:srgbClr val="B92020"/>
                </a:solidFill>
                <a:latin typeface="Lucida Sans Unicode"/>
                <a:cs typeface="Lucida Sans Unicode"/>
              </a:rPr>
              <a:t>'UnSafe'</a:t>
            </a:r>
            <a:r>
              <a:rPr sz="750" spc="105" dirty="0">
                <a:solidFill>
                  <a:srgbClr val="0054A9"/>
                </a:solidFill>
                <a:latin typeface="Lucida Sans Unicode"/>
                <a:cs typeface="Lucida Sans Unicode"/>
              </a:rPr>
              <a:t>,</a:t>
            </a:r>
            <a:r>
              <a:rPr sz="750" spc="105" dirty="0">
                <a:solidFill>
                  <a:srgbClr val="B92020"/>
                </a:solidFill>
                <a:latin typeface="Lucida Sans Unicode"/>
                <a:cs typeface="Lucida Sans Unicode"/>
              </a:rPr>
              <a:t>'Safe'</a:t>
            </a:r>
            <a:r>
              <a:rPr sz="750" spc="105" dirty="0">
                <a:solidFill>
                  <a:srgbClr val="0054A9"/>
                </a:solidFill>
                <a:latin typeface="Lucida Sans Unicode"/>
                <a:cs typeface="Lucida Sans Unicode"/>
              </a:rPr>
              <a:t>],</a:t>
            </a:r>
            <a:r>
              <a:rPr sz="750" spc="105" dirty="0">
                <a:solidFill>
                  <a:srgbClr val="202020"/>
                </a:solidFill>
                <a:latin typeface="Lucida Sans Unicode"/>
                <a:cs typeface="Lucida Sans Unicode"/>
              </a:rPr>
              <a:t>heart</a:t>
            </a:r>
            <a:r>
              <a:rPr sz="750" spc="105" dirty="0">
                <a:solidFill>
                  <a:srgbClr val="0054A9"/>
                </a:solidFill>
                <a:latin typeface="Lucida Sans Unicode"/>
                <a:cs typeface="Lucida Sans Unicode"/>
              </a:rPr>
              <a:t>[</a:t>
            </a:r>
            <a:r>
              <a:rPr sz="750" spc="105" dirty="0">
                <a:solidFill>
                  <a:srgbClr val="B92020"/>
                </a:solidFill>
                <a:latin typeface="Lucida Sans Unicode"/>
                <a:cs typeface="Lucida Sans Unicode"/>
              </a:rPr>
              <a:t>'target'</a:t>
            </a:r>
            <a:r>
              <a:rPr sz="750" spc="105" dirty="0">
                <a:solidFill>
                  <a:srgbClr val="0054A9"/>
                </a:solidFill>
                <a:latin typeface="Lucida Sans Unicode"/>
                <a:cs typeface="Lucida Sans Unicode"/>
              </a:rPr>
              <a:t>]</a:t>
            </a:r>
            <a:r>
              <a:rPr sz="750" b="1" spc="105" dirty="0">
                <a:solidFill>
                  <a:srgbClr val="A921FF"/>
                </a:solidFill>
                <a:latin typeface="Courier New"/>
                <a:cs typeface="Courier New"/>
              </a:rPr>
              <a:t>.</a:t>
            </a:r>
            <a:r>
              <a:rPr sz="750" spc="105" dirty="0">
                <a:solidFill>
                  <a:srgbClr val="202020"/>
                </a:solidFill>
                <a:latin typeface="Lucida Sans Unicode"/>
                <a:cs typeface="Lucida Sans Unicode"/>
              </a:rPr>
              <a:t>value_counts</a:t>
            </a:r>
            <a:r>
              <a:rPr sz="750" spc="105" dirty="0">
                <a:solidFill>
                  <a:srgbClr val="0054A9"/>
                </a:solidFill>
                <a:latin typeface="Lucida Sans Unicode"/>
                <a:cs typeface="Lucida Sans Unicode"/>
              </a:rPr>
              <a:t>(),</a:t>
            </a:r>
            <a:r>
              <a:rPr sz="750" spc="105" dirty="0">
                <a:solidFill>
                  <a:srgbClr val="202020"/>
                </a:solidFill>
                <a:latin typeface="Lucida Sans Unicode"/>
                <a:cs typeface="Lucida Sans Unicode"/>
              </a:rPr>
              <a:t>color</a:t>
            </a:r>
            <a:r>
              <a:rPr sz="750" spc="204" dirty="0">
                <a:solidFill>
                  <a:srgbClr val="202020"/>
                </a:solidFill>
                <a:latin typeface="Lucida Sans Unicode"/>
                <a:cs typeface="Lucida Sans Unicode"/>
              </a:rPr>
              <a:t> </a:t>
            </a:r>
            <a:r>
              <a:rPr sz="750" b="1" dirty="0">
                <a:solidFill>
                  <a:srgbClr val="A921FF"/>
                </a:solidFill>
                <a:latin typeface="Courier New"/>
                <a:cs typeface="Courier New"/>
              </a:rPr>
              <a:t>=</a:t>
            </a:r>
            <a:r>
              <a:rPr sz="750" b="1" spc="-5" dirty="0">
                <a:solidFill>
                  <a:srgbClr val="A921FF"/>
                </a:solidFill>
                <a:latin typeface="Courier New"/>
                <a:cs typeface="Courier New"/>
              </a:rPr>
              <a:t> </a:t>
            </a:r>
            <a:r>
              <a:rPr sz="750" spc="114" dirty="0">
                <a:solidFill>
                  <a:srgbClr val="0054A9"/>
                </a:solidFill>
                <a:latin typeface="Lucida Sans Unicode"/>
                <a:cs typeface="Lucida Sans Unicode"/>
              </a:rPr>
              <a:t>[</a:t>
            </a:r>
            <a:r>
              <a:rPr sz="750" spc="114" dirty="0">
                <a:solidFill>
                  <a:srgbClr val="B92020"/>
                </a:solidFill>
                <a:latin typeface="Lucida Sans Unicode"/>
                <a:cs typeface="Lucida Sans Unicode"/>
              </a:rPr>
              <a:t>'red'</a:t>
            </a:r>
            <a:r>
              <a:rPr sz="750" spc="114" dirty="0">
                <a:solidFill>
                  <a:srgbClr val="0054A9"/>
                </a:solidFill>
                <a:latin typeface="Lucida Sans Unicode"/>
                <a:cs typeface="Lucida Sans Unicode"/>
              </a:rPr>
              <a:t>,</a:t>
            </a:r>
            <a:r>
              <a:rPr sz="750" spc="114" dirty="0">
                <a:solidFill>
                  <a:srgbClr val="B92020"/>
                </a:solidFill>
                <a:latin typeface="Lucida Sans Unicode"/>
                <a:cs typeface="Lucida Sans Unicode"/>
              </a:rPr>
              <a:t>'green'</a:t>
            </a:r>
            <a:r>
              <a:rPr sz="750" spc="114" dirty="0">
                <a:solidFill>
                  <a:srgbClr val="0054A9"/>
                </a:solidFill>
                <a:latin typeface="Lucida Sans Unicode"/>
                <a:cs typeface="Lucida Sans Unicode"/>
              </a:rPr>
              <a:t>],</a:t>
            </a:r>
            <a:r>
              <a:rPr sz="750" spc="114" dirty="0">
                <a:solidFill>
                  <a:srgbClr val="202020"/>
                </a:solidFill>
                <a:latin typeface="Lucida Sans Unicode"/>
                <a:cs typeface="Lucida Sans Unicode"/>
              </a:rPr>
              <a:t>width</a:t>
            </a:r>
            <a:r>
              <a:rPr sz="750" spc="204" dirty="0">
                <a:solidFill>
                  <a:srgbClr val="202020"/>
                </a:solidFill>
                <a:latin typeface="Lucida Sans Unicode"/>
                <a:cs typeface="Lucida Sans Unicode"/>
              </a:rPr>
              <a:t> </a:t>
            </a:r>
            <a:r>
              <a:rPr sz="750" b="1" dirty="0">
                <a:solidFill>
                  <a:srgbClr val="A921FF"/>
                </a:solidFill>
                <a:latin typeface="Courier New"/>
                <a:cs typeface="Courier New"/>
              </a:rPr>
              <a:t>=</a:t>
            </a:r>
            <a:r>
              <a:rPr sz="750" b="1" spc="-5" dirty="0">
                <a:solidFill>
                  <a:srgbClr val="A921FF"/>
                </a:solidFill>
                <a:latin typeface="Courier New"/>
                <a:cs typeface="Courier New"/>
              </a:rPr>
              <a:t> </a:t>
            </a:r>
            <a:r>
              <a:rPr sz="750" spc="90" dirty="0">
                <a:solidFill>
                  <a:srgbClr val="008700"/>
                </a:solidFill>
                <a:latin typeface="Lucida Sans Unicode"/>
                <a:cs typeface="Lucida Sans Unicode"/>
              </a:rPr>
              <a:t>0.3</a:t>
            </a:r>
            <a:r>
              <a:rPr sz="750" spc="90" dirty="0">
                <a:solidFill>
                  <a:srgbClr val="0054A9"/>
                </a:solidFill>
                <a:latin typeface="Lucida Sans Unicode"/>
                <a:cs typeface="Lucida Sans Unicode"/>
              </a:rPr>
              <a:t>)</a:t>
            </a:r>
            <a:endParaRPr sz="750">
              <a:latin typeface="Lucida Sans Unicode"/>
              <a:cs typeface="Lucida Sans Unicode"/>
            </a:endParaRPr>
          </a:p>
          <a:p>
            <a:pPr marL="269875" marR="3030855" indent="-229235">
              <a:lnSpc>
                <a:spcPct val="102499"/>
              </a:lnSpc>
            </a:pPr>
            <a:r>
              <a:rPr sz="750" b="1" spc="-5" dirty="0">
                <a:solidFill>
                  <a:srgbClr val="007F00"/>
                </a:solidFill>
                <a:latin typeface="Courier New"/>
                <a:cs typeface="Courier New"/>
              </a:rPr>
              <a:t>for</a:t>
            </a:r>
            <a:r>
              <a:rPr sz="750" b="1" spc="-10" dirty="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sz="750" spc="100" dirty="0">
                <a:solidFill>
                  <a:srgbClr val="202020"/>
                </a:solidFill>
                <a:latin typeface="Lucida Sans Unicode"/>
                <a:cs typeface="Lucida Sans Unicode"/>
              </a:rPr>
              <a:t>i</a:t>
            </a:r>
            <a:r>
              <a:rPr sz="750" spc="100" dirty="0">
                <a:solidFill>
                  <a:srgbClr val="0054A9"/>
                </a:solidFill>
                <a:latin typeface="Lucida Sans Unicode"/>
                <a:cs typeface="Lucida Sans Unicode"/>
              </a:rPr>
              <a:t>,</a:t>
            </a:r>
            <a:r>
              <a:rPr sz="750" spc="100" dirty="0">
                <a:solidFill>
                  <a:srgbClr val="202020"/>
                </a:solidFill>
                <a:latin typeface="Lucida Sans Unicode"/>
                <a:cs typeface="Lucida Sans Unicode"/>
              </a:rPr>
              <a:t>values</a:t>
            </a:r>
            <a:r>
              <a:rPr sz="750" spc="210" dirty="0">
                <a:solidFill>
                  <a:srgbClr val="202020"/>
                </a:solidFill>
                <a:latin typeface="Lucida Sans Unicode"/>
                <a:cs typeface="Lucida Sans Unicode"/>
              </a:rPr>
              <a:t> </a:t>
            </a:r>
            <a:r>
              <a:rPr sz="750" b="1" spc="-5" dirty="0">
                <a:solidFill>
                  <a:srgbClr val="A921FF"/>
                </a:solidFill>
                <a:latin typeface="Courier New"/>
                <a:cs typeface="Courier New"/>
              </a:rPr>
              <a:t>in</a:t>
            </a:r>
            <a:r>
              <a:rPr sz="750" b="1" spc="-10" dirty="0">
                <a:solidFill>
                  <a:srgbClr val="A921FF"/>
                </a:solidFill>
                <a:latin typeface="Courier New"/>
                <a:cs typeface="Courier New"/>
              </a:rPr>
              <a:t> </a:t>
            </a:r>
            <a:r>
              <a:rPr sz="750" spc="85" dirty="0">
                <a:solidFill>
                  <a:srgbClr val="202020"/>
                </a:solidFill>
                <a:latin typeface="Lucida Sans Unicode"/>
                <a:cs typeface="Lucida Sans Unicode"/>
              </a:rPr>
              <a:t>enumerate</a:t>
            </a:r>
            <a:r>
              <a:rPr sz="750" spc="85" dirty="0">
                <a:solidFill>
                  <a:srgbClr val="0054A9"/>
                </a:solidFill>
                <a:latin typeface="Lucida Sans Unicode"/>
                <a:cs typeface="Lucida Sans Unicode"/>
              </a:rPr>
              <a:t>(</a:t>
            </a:r>
            <a:r>
              <a:rPr sz="750" spc="85" dirty="0">
                <a:solidFill>
                  <a:srgbClr val="202020"/>
                </a:solidFill>
                <a:latin typeface="Lucida Sans Unicode"/>
                <a:cs typeface="Lucida Sans Unicode"/>
              </a:rPr>
              <a:t>heart</a:t>
            </a:r>
            <a:r>
              <a:rPr sz="750" spc="85" dirty="0">
                <a:solidFill>
                  <a:srgbClr val="0054A9"/>
                </a:solidFill>
                <a:latin typeface="Lucida Sans Unicode"/>
                <a:cs typeface="Lucida Sans Unicode"/>
              </a:rPr>
              <a:t>[</a:t>
            </a:r>
            <a:r>
              <a:rPr sz="750" spc="85" dirty="0">
                <a:solidFill>
                  <a:srgbClr val="B92020"/>
                </a:solidFill>
                <a:latin typeface="Lucida Sans Unicode"/>
                <a:cs typeface="Lucida Sans Unicode"/>
              </a:rPr>
              <a:t>'target'</a:t>
            </a:r>
            <a:r>
              <a:rPr sz="750" spc="85" dirty="0">
                <a:solidFill>
                  <a:srgbClr val="0054A9"/>
                </a:solidFill>
                <a:latin typeface="Lucida Sans Unicode"/>
                <a:cs typeface="Lucida Sans Unicode"/>
              </a:rPr>
              <a:t>]</a:t>
            </a:r>
            <a:r>
              <a:rPr sz="750" b="1" spc="85" dirty="0">
                <a:solidFill>
                  <a:srgbClr val="A921FF"/>
                </a:solidFill>
                <a:latin typeface="Courier New"/>
                <a:cs typeface="Courier New"/>
              </a:rPr>
              <a:t>.</a:t>
            </a:r>
            <a:r>
              <a:rPr sz="750" spc="85" dirty="0">
                <a:solidFill>
                  <a:srgbClr val="202020"/>
                </a:solidFill>
                <a:latin typeface="Lucida Sans Unicode"/>
                <a:cs typeface="Lucida Sans Unicode"/>
              </a:rPr>
              <a:t>value_counts</a:t>
            </a:r>
            <a:r>
              <a:rPr sz="750" spc="85" dirty="0">
                <a:solidFill>
                  <a:srgbClr val="0054A9"/>
                </a:solidFill>
                <a:latin typeface="Lucida Sans Unicode"/>
                <a:cs typeface="Lucida Sans Unicode"/>
              </a:rPr>
              <a:t>()): </a:t>
            </a:r>
            <a:r>
              <a:rPr sz="750" spc="-220" dirty="0">
                <a:solidFill>
                  <a:srgbClr val="0054A9"/>
                </a:solidFill>
                <a:latin typeface="Lucida Sans Unicode"/>
                <a:cs typeface="Lucida Sans Unicode"/>
              </a:rPr>
              <a:t> </a:t>
            </a:r>
            <a:r>
              <a:rPr sz="750" spc="110" dirty="0">
                <a:solidFill>
                  <a:srgbClr val="202020"/>
                </a:solidFill>
                <a:latin typeface="Lucida Sans Unicode"/>
                <a:cs typeface="Lucida Sans Unicode"/>
              </a:rPr>
              <a:t>plt</a:t>
            </a:r>
            <a:r>
              <a:rPr sz="750" b="1" spc="110" dirty="0">
                <a:solidFill>
                  <a:srgbClr val="A921FF"/>
                </a:solidFill>
                <a:latin typeface="Courier New"/>
                <a:cs typeface="Courier New"/>
              </a:rPr>
              <a:t>.</a:t>
            </a:r>
            <a:r>
              <a:rPr sz="750" spc="110" dirty="0">
                <a:solidFill>
                  <a:srgbClr val="202020"/>
                </a:solidFill>
                <a:latin typeface="Lucida Sans Unicode"/>
                <a:cs typeface="Lucida Sans Unicode"/>
              </a:rPr>
              <a:t>text</a:t>
            </a:r>
            <a:r>
              <a:rPr sz="750" spc="110" dirty="0">
                <a:solidFill>
                  <a:srgbClr val="0054A9"/>
                </a:solidFill>
                <a:latin typeface="Lucida Sans Unicode"/>
                <a:cs typeface="Lucida Sans Unicode"/>
              </a:rPr>
              <a:t>(</a:t>
            </a:r>
            <a:r>
              <a:rPr sz="750" spc="110" dirty="0">
                <a:solidFill>
                  <a:srgbClr val="202020"/>
                </a:solidFill>
                <a:latin typeface="Lucida Sans Unicode"/>
                <a:cs typeface="Lucida Sans Unicode"/>
              </a:rPr>
              <a:t>i</a:t>
            </a:r>
            <a:r>
              <a:rPr sz="750" spc="110" dirty="0">
                <a:solidFill>
                  <a:srgbClr val="0054A9"/>
                </a:solidFill>
                <a:latin typeface="Lucida Sans Unicode"/>
                <a:cs typeface="Lucida Sans Unicode"/>
              </a:rPr>
              <a:t>,</a:t>
            </a:r>
            <a:r>
              <a:rPr sz="750" spc="110" dirty="0">
                <a:solidFill>
                  <a:srgbClr val="202020"/>
                </a:solidFill>
                <a:latin typeface="Lucida Sans Unicode"/>
                <a:cs typeface="Lucida Sans Unicode"/>
              </a:rPr>
              <a:t>values</a:t>
            </a:r>
            <a:r>
              <a:rPr sz="750" spc="110" dirty="0">
                <a:solidFill>
                  <a:srgbClr val="0054A9"/>
                </a:solidFill>
                <a:latin typeface="Lucida Sans Unicode"/>
                <a:cs typeface="Lucida Sans Unicode"/>
              </a:rPr>
              <a:t>,</a:t>
            </a:r>
            <a:r>
              <a:rPr sz="750" spc="110" dirty="0">
                <a:solidFill>
                  <a:srgbClr val="202020"/>
                </a:solidFill>
                <a:latin typeface="Lucida Sans Unicode"/>
                <a:cs typeface="Lucida Sans Unicode"/>
              </a:rPr>
              <a:t>str</a:t>
            </a:r>
            <a:r>
              <a:rPr sz="750" spc="110" dirty="0">
                <a:solidFill>
                  <a:srgbClr val="0054A9"/>
                </a:solidFill>
                <a:latin typeface="Lucida Sans Unicode"/>
                <a:cs typeface="Lucida Sans Unicode"/>
              </a:rPr>
              <a:t>(</a:t>
            </a:r>
            <a:r>
              <a:rPr sz="750" spc="110" dirty="0">
                <a:solidFill>
                  <a:srgbClr val="202020"/>
                </a:solidFill>
                <a:latin typeface="Lucida Sans Unicode"/>
                <a:cs typeface="Lucida Sans Unicode"/>
              </a:rPr>
              <a:t>values</a:t>
            </a:r>
            <a:r>
              <a:rPr sz="750" spc="110" dirty="0">
                <a:solidFill>
                  <a:srgbClr val="0054A9"/>
                </a:solidFill>
                <a:latin typeface="Lucida Sans Unicode"/>
                <a:cs typeface="Lucida Sans Unicode"/>
              </a:rPr>
              <a:t>))</a:t>
            </a:r>
            <a:endParaRPr sz="750">
              <a:latin typeface="Lucida Sans Unicode"/>
              <a:cs typeface="Lucida Sans Unicode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848392" y="8718114"/>
            <a:ext cx="6396990" cy="139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085">
              <a:lnSpc>
                <a:spcPct val="100000"/>
              </a:lnSpc>
              <a:spcBef>
                <a:spcPts val="100"/>
              </a:spcBef>
            </a:pPr>
            <a:r>
              <a:rPr sz="750" spc="-10" dirty="0">
                <a:solidFill>
                  <a:srgbClr val="202020"/>
                </a:solidFill>
                <a:latin typeface="Lucida Sans Unicode"/>
                <a:cs typeface="Lucida Sans Unicode"/>
              </a:rPr>
              <a:t>x</a:t>
            </a:r>
            <a:endParaRPr sz="75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892306" y="168738"/>
          <a:ext cx="2402202" cy="21986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5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93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43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43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86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973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295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4903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BCBC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65"/>
                        </a:lnSpc>
                      </a:pPr>
                      <a:r>
                        <a:rPr sz="700" b="1" spc="-10" dirty="0">
                          <a:latin typeface="Arial"/>
                          <a:cs typeface="Arial"/>
                        </a:rPr>
                        <a:t>age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5">
                      <a:solidFill>
                        <a:srgbClr val="BCBC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ts val="765"/>
                        </a:lnSpc>
                      </a:pPr>
                      <a:r>
                        <a:rPr sz="700" b="1" spc="-10" dirty="0">
                          <a:latin typeface="Arial"/>
                          <a:cs typeface="Arial"/>
                        </a:rPr>
                        <a:t>sex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5">
                      <a:solidFill>
                        <a:srgbClr val="BCBC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ts val="765"/>
                        </a:lnSpc>
                      </a:pPr>
                      <a:r>
                        <a:rPr sz="700" b="1" spc="-10" dirty="0">
                          <a:latin typeface="Arial"/>
                          <a:cs typeface="Arial"/>
                        </a:rPr>
                        <a:t>cp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5">
                      <a:solidFill>
                        <a:srgbClr val="BCBC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ts val="765"/>
                        </a:lnSpc>
                      </a:pPr>
                      <a:r>
                        <a:rPr sz="700" b="1" spc="-10" dirty="0">
                          <a:latin typeface="Arial"/>
                          <a:cs typeface="Arial"/>
                        </a:rPr>
                        <a:t>trestbps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5">
                      <a:solidFill>
                        <a:srgbClr val="BCBC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ts val="765"/>
                        </a:lnSpc>
                      </a:pPr>
                      <a:r>
                        <a:rPr sz="700" b="1" spc="-10" dirty="0">
                          <a:latin typeface="Arial"/>
                          <a:cs typeface="Arial"/>
                        </a:rPr>
                        <a:t>chol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5">
                      <a:solidFill>
                        <a:srgbClr val="BCBC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ts val="765"/>
                        </a:lnSpc>
                      </a:pPr>
                      <a:r>
                        <a:rPr sz="700" b="1" spc="-10" dirty="0">
                          <a:latin typeface="Arial"/>
                          <a:cs typeface="Arial"/>
                        </a:rPr>
                        <a:t>oldpeak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5">
                      <a:solidFill>
                        <a:srgbClr val="BCBC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3655" algn="r">
                        <a:lnSpc>
                          <a:spcPts val="765"/>
                        </a:lnSpc>
                      </a:pPr>
                      <a:r>
                        <a:rPr sz="700" b="1" spc="-10" dirty="0">
                          <a:latin typeface="Arial"/>
                          <a:cs typeface="Arial"/>
                        </a:rPr>
                        <a:t>target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5">
                      <a:solidFill>
                        <a:srgbClr val="BCBCB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3950">
                <a:tc>
                  <a:txBody>
                    <a:bodyPr/>
                    <a:lstStyle/>
                    <a:p>
                      <a:pPr marR="36195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700" b="1" dirty="0">
                          <a:latin typeface="Arial"/>
                          <a:cs typeface="Arial"/>
                        </a:rPr>
                        <a:t>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T w="9525">
                      <a:solidFill>
                        <a:srgbClr val="BCBCBC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53340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700" spc="-10" dirty="0">
                          <a:latin typeface="Arial MT"/>
                          <a:cs typeface="Arial MT"/>
                        </a:rPr>
                        <a:t>52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8735" marB="0">
                    <a:lnT w="9525">
                      <a:solidFill>
                        <a:srgbClr val="BCBCBC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700" dirty="0">
                          <a:latin typeface="Arial MT"/>
                          <a:cs typeface="Arial MT"/>
                        </a:rPr>
                        <a:t>1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8735" marB="0">
                    <a:lnT w="9525">
                      <a:solidFill>
                        <a:srgbClr val="BCBCBC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700" dirty="0">
                          <a:latin typeface="Arial MT"/>
                          <a:cs typeface="Arial MT"/>
                        </a:rPr>
                        <a:t>0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8735" marB="0">
                    <a:lnT w="9525">
                      <a:solidFill>
                        <a:srgbClr val="BCBCBC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700" spc="-10" dirty="0">
                          <a:latin typeface="Arial MT"/>
                          <a:cs typeface="Arial MT"/>
                        </a:rPr>
                        <a:t>125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8735" marB="0">
                    <a:lnT w="9525">
                      <a:solidFill>
                        <a:srgbClr val="BCBCBC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700" spc="-10" dirty="0">
                          <a:latin typeface="Arial MT"/>
                          <a:cs typeface="Arial MT"/>
                        </a:rPr>
                        <a:t>212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8735" marB="0">
                    <a:lnT w="9525">
                      <a:solidFill>
                        <a:srgbClr val="BCBCBC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700" spc="-10" dirty="0">
                          <a:latin typeface="Arial MT"/>
                          <a:cs typeface="Arial MT"/>
                        </a:rPr>
                        <a:t>1.0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8735" marB="0">
                    <a:lnT w="9525">
                      <a:solidFill>
                        <a:srgbClr val="BCBCBC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34290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700" dirty="0">
                          <a:latin typeface="Arial MT"/>
                          <a:cs typeface="Arial MT"/>
                        </a:rPr>
                        <a:t>0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8735" marB="0">
                    <a:lnT w="9525">
                      <a:solidFill>
                        <a:srgbClr val="BCBCBC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290">
                <a:tc>
                  <a:txBody>
                    <a:bodyPr/>
                    <a:lstStyle/>
                    <a:p>
                      <a:pPr marR="36195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700" b="1" dirty="0">
                          <a:latin typeface="Arial"/>
                          <a:cs typeface="Arial"/>
                        </a:rPr>
                        <a:t>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35560" marB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5334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700" spc="-10" dirty="0">
                          <a:latin typeface="Arial MT"/>
                          <a:cs typeface="Arial MT"/>
                        </a:rPr>
                        <a:t>53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5560" marB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700" dirty="0">
                          <a:latin typeface="Arial MT"/>
                          <a:cs typeface="Arial MT"/>
                        </a:rPr>
                        <a:t>1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5560" marB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700" dirty="0">
                          <a:latin typeface="Arial MT"/>
                          <a:cs typeface="Arial MT"/>
                        </a:rPr>
                        <a:t>0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5560" marB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700" spc="-10" dirty="0">
                          <a:latin typeface="Arial MT"/>
                          <a:cs typeface="Arial MT"/>
                        </a:rPr>
                        <a:t>140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5560" marB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700" spc="-10" dirty="0">
                          <a:latin typeface="Arial MT"/>
                          <a:cs typeface="Arial MT"/>
                        </a:rPr>
                        <a:t>203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5560" marB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700" spc="-10" dirty="0">
                          <a:latin typeface="Arial MT"/>
                          <a:cs typeface="Arial MT"/>
                        </a:rPr>
                        <a:t>3.1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5560" marB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R="34290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700" dirty="0">
                          <a:latin typeface="Arial MT"/>
                          <a:cs typeface="Arial MT"/>
                        </a:rPr>
                        <a:t>0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5560" marB="0">
                    <a:solidFill>
                      <a:srgbClr val="F4F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290">
                <a:tc>
                  <a:txBody>
                    <a:bodyPr/>
                    <a:lstStyle/>
                    <a:p>
                      <a:pPr marR="36195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700" b="1" dirty="0">
                          <a:latin typeface="Arial"/>
                          <a:cs typeface="Arial"/>
                        </a:rPr>
                        <a:t>2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35560" marB="0"/>
                </a:tc>
                <a:tc>
                  <a:txBody>
                    <a:bodyPr/>
                    <a:lstStyle/>
                    <a:p>
                      <a:pPr marL="5334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700" spc="-10" dirty="0">
                          <a:latin typeface="Arial MT"/>
                          <a:cs typeface="Arial MT"/>
                        </a:rPr>
                        <a:t>70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5560" marB="0"/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700" dirty="0">
                          <a:latin typeface="Arial MT"/>
                          <a:cs typeface="Arial MT"/>
                        </a:rPr>
                        <a:t>1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5560" marB="0"/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700" dirty="0">
                          <a:latin typeface="Arial MT"/>
                          <a:cs typeface="Arial MT"/>
                        </a:rPr>
                        <a:t>0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5560" marB="0"/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700" spc="-10" dirty="0">
                          <a:latin typeface="Arial MT"/>
                          <a:cs typeface="Arial MT"/>
                        </a:rPr>
                        <a:t>145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5560" marB="0"/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700" spc="-10" dirty="0">
                          <a:latin typeface="Arial MT"/>
                          <a:cs typeface="Arial MT"/>
                        </a:rPr>
                        <a:t>174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5560" marB="0"/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700" spc="-10" dirty="0">
                          <a:latin typeface="Arial MT"/>
                          <a:cs typeface="Arial MT"/>
                        </a:rPr>
                        <a:t>2.6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5560" marB="0"/>
                </a:tc>
                <a:tc>
                  <a:txBody>
                    <a:bodyPr/>
                    <a:lstStyle/>
                    <a:p>
                      <a:pPr marR="34290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700" dirty="0">
                          <a:latin typeface="Arial MT"/>
                          <a:cs typeface="Arial MT"/>
                        </a:rPr>
                        <a:t>0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556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290">
                <a:tc>
                  <a:txBody>
                    <a:bodyPr/>
                    <a:lstStyle/>
                    <a:p>
                      <a:pPr marR="36195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700" b="1" dirty="0">
                          <a:latin typeface="Arial"/>
                          <a:cs typeface="Arial"/>
                        </a:rPr>
                        <a:t>3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35560" marB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5334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700" spc="-10" dirty="0">
                          <a:latin typeface="Arial MT"/>
                          <a:cs typeface="Arial MT"/>
                        </a:rPr>
                        <a:t>61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5560" marB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700" dirty="0">
                          <a:latin typeface="Arial MT"/>
                          <a:cs typeface="Arial MT"/>
                        </a:rPr>
                        <a:t>1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5560" marB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700" dirty="0">
                          <a:latin typeface="Arial MT"/>
                          <a:cs typeface="Arial MT"/>
                        </a:rPr>
                        <a:t>0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5560" marB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700" spc="-10" dirty="0">
                          <a:latin typeface="Arial MT"/>
                          <a:cs typeface="Arial MT"/>
                        </a:rPr>
                        <a:t>148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5560" marB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700" spc="-10" dirty="0">
                          <a:latin typeface="Arial MT"/>
                          <a:cs typeface="Arial MT"/>
                        </a:rPr>
                        <a:t>203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5560" marB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700" spc="-10" dirty="0">
                          <a:latin typeface="Arial MT"/>
                          <a:cs typeface="Arial MT"/>
                        </a:rPr>
                        <a:t>0.0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5560" marB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R="34290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700" dirty="0">
                          <a:latin typeface="Arial MT"/>
                          <a:cs typeface="Arial MT"/>
                        </a:rPr>
                        <a:t>0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5560" marB="0">
                    <a:solidFill>
                      <a:srgbClr val="F4F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290">
                <a:tc>
                  <a:txBody>
                    <a:bodyPr/>
                    <a:lstStyle/>
                    <a:p>
                      <a:pPr marR="36195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700" b="1" dirty="0">
                          <a:latin typeface="Arial"/>
                          <a:cs typeface="Arial"/>
                        </a:rPr>
                        <a:t>4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35560" marB="0"/>
                </a:tc>
                <a:tc>
                  <a:txBody>
                    <a:bodyPr/>
                    <a:lstStyle/>
                    <a:p>
                      <a:pPr marL="5334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700" spc="-10" dirty="0">
                          <a:latin typeface="Arial MT"/>
                          <a:cs typeface="Arial MT"/>
                        </a:rPr>
                        <a:t>62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5560" marB="0"/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700" dirty="0">
                          <a:latin typeface="Arial MT"/>
                          <a:cs typeface="Arial MT"/>
                        </a:rPr>
                        <a:t>0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5560" marB="0"/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700" dirty="0">
                          <a:latin typeface="Arial MT"/>
                          <a:cs typeface="Arial MT"/>
                        </a:rPr>
                        <a:t>0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5560" marB="0"/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700" spc="-10" dirty="0">
                          <a:latin typeface="Arial MT"/>
                          <a:cs typeface="Arial MT"/>
                        </a:rPr>
                        <a:t>138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5560" marB="0"/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700" spc="-10" dirty="0">
                          <a:latin typeface="Arial MT"/>
                          <a:cs typeface="Arial MT"/>
                        </a:rPr>
                        <a:t>294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5560" marB="0"/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700" spc="-10" dirty="0">
                          <a:latin typeface="Arial MT"/>
                          <a:cs typeface="Arial MT"/>
                        </a:rPr>
                        <a:t>1.9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5560" marB="0"/>
                </a:tc>
                <a:tc>
                  <a:txBody>
                    <a:bodyPr/>
                    <a:lstStyle/>
                    <a:p>
                      <a:pPr marR="34290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700" dirty="0">
                          <a:latin typeface="Arial MT"/>
                          <a:cs typeface="Arial MT"/>
                        </a:rPr>
                        <a:t>0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556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290">
                <a:tc>
                  <a:txBody>
                    <a:bodyPr/>
                    <a:lstStyle/>
                    <a:p>
                      <a:pPr marR="36195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700" b="1" spc="-10" dirty="0">
                          <a:latin typeface="Arial"/>
                          <a:cs typeface="Arial"/>
                        </a:rPr>
                        <a:t>...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35560" marB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78105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700" spc="-10" dirty="0">
                          <a:latin typeface="Arial MT"/>
                          <a:cs typeface="Arial MT"/>
                        </a:rPr>
                        <a:t>...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5560" marB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700" spc="-10" dirty="0">
                          <a:latin typeface="Arial MT"/>
                          <a:cs typeface="Arial MT"/>
                        </a:rPr>
                        <a:t>...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5560" marB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700" spc="-10" dirty="0">
                          <a:latin typeface="Arial MT"/>
                          <a:cs typeface="Arial MT"/>
                        </a:rPr>
                        <a:t>...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5560" marB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700" spc="-10" dirty="0">
                          <a:latin typeface="Arial MT"/>
                          <a:cs typeface="Arial MT"/>
                        </a:rPr>
                        <a:t>...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5560" marB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700" spc="-10" dirty="0">
                          <a:latin typeface="Arial MT"/>
                          <a:cs typeface="Arial MT"/>
                        </a:rPr>
                        <a:t>...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5560" marB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700" spc="-10" dirty="0">
                          <a:latin typeface="Arial MT"/>
                          <a:cs typeface="Arial MT"/>
                        </a:rPr>
                        <a:t>...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5560" marB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R="34290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700" spc="-10" dirty="0">
                          <a:latin typeface="Arial MT"/>
                          <a:cs typeface="Arial MT"/>
                        </a:rPr>
                        <a:t>...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5560" marB="0">
                    <a:solidFill>
                      <a:srgbClr val="F4F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290">
                <a:tc>
                  <a:txBody>
                    <a:bodyPr/>
                    <a:lstStyle/>
                    <a:p>
                      <a:pPr marR="36195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700" b="1" spc="-10" dirty="0">
                          <a:latin typeface="Arial"/>
                          <a:cs typeface="Arial"/>
                        </a:rPr>
                        <a:t>1020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35560" marB="0"/>
                </a:tc>
                <a:tc>
                  <a:txBody>
                    <a:bodyPr/>
                    <a:lstStyle/>
                    <a:p>
                      <a:pPr marL="5334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700" spc="-10" dirty="0">
                          <a:latin typeface="Arial MT"/>
                          <a:cs typeface="Arial MT"/>
                        </a:rPr>
                        <a:t>59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5560" marB="0"/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700" dirty="0">
                          <a:latin typeface="Arial MT"/>
                          <a:cs typeface="Arial MT"/>
                        </a:rPr>
                        <a:t>1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5560" marB="0"/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700" dirty="0">
                          <a:latin typeface="Arial MT"/>
                          <a:cs typeface="Arial MT"/>
                        </a:rPr>
                        <a:t>1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5560" marB="0"/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700" spc="-10" dirty="0">
                          <a:latin typeface="Arial MT"/>
                          <a:cs typeface="Arial MT"/>
                        </a:rPr>
                        <a:t>140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5560" marB="0"/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700" spc="-10" dirty="0">
                          <a:latin typeface="Arial MT"/>
                          <a:cs typeface="Arial MT"/>
                        </a:rPr>
                        <a:t>221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5560" marB="0"/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700" spc="-10" dirty="0">
                          <a:latin typeface="Arial MT"/>
                          <a:cs typeface="Arial MT"/>
                        </a:rPr>
                        <a:t>0.0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5560" marB="0"/>
                </a:tc>
                <a:tc>
                  <a:txBody>
                    <a:bodyPr/>
                    <a:lstStyle/>
                    <a:p>
                      <a:pPr marR="34290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700" dirty="0">
                          <a:latin typeface="Arial MT"/>
                          <a:cs typeface="Arial MT"/>
                        </a:rPr>
                        <a:t>1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556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290">
                <a:tc>
                  <a:txBody>
                    <a:bodyPr/>
                    <a:lstStyle/>
                    <a:p>
                      <a:pPr marR="36195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700" b="1" spc="-10" dirty="0">
                          <a:latin typeface="Arial"/>
                          <a:cs typeface="Arial"/>
                        </a:rPr>
                        <a:t>1021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35560" marB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5334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700" spc="-10" dirty="0">
                          <a:latin typeface="Arial MT"/>
                          <a:cs typeface="Arial MT"/>
                        </a:rPr>
                        <a:t>60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5560" marB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700" dirty="0">
                          <a:latin typeface="Arial MT"/>
                          <a:cs typeface="Arial MT"/>
                        </a:rPr>
                        <a:t>1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5560" marB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700" dirty="0">
                          <a:latin typeface="Arial MT"/>
                          <a:cs typeface="Arial MT"/>
                        </a:rPr>
                        <a:t>0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5560" marB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700" spc="-10" dirty="0">
                          <a:latin typeface="Arial MT"/>
                          <a:cs typeface="Arial MT"/>
                        </a:rPr>
                        <a:t>125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5560" marB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700" spc="-10" dirty="0">
                          <a:latin typeface="Arial MT"/>
                          <a:cs typeface="Arial MT"/>
                        </a:rPr>
                        <a:t>258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5560" marB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700" spc="-10" dirty="0">
                          <a:latin typeface="Arial MT"/>
                          <a:cs typeface="Arial MT"/>
                        </a:rPr>
                        <a:t>2.8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5560" marB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R="34290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700" dirty="0">
                          <a:latin typeface="Arial MT"/>
                          <a:cs typeface="Arial MT"/>
                        </a:rPr>
                        <a:t>0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5560" marB="0">
                    <a:solidFill>
                      <a:srgbClr val="F4F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0290">
                <a:tc>
                  <a:txBody>
                    <a:bodyPr/>
                    <a:lstStyle/>
                    <a:p>
                      <a:pPr marR="36195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700" b="1" spc="-10" dirty="0">
                          <a:latin typeface="Arial"/>
                          <a:cs typeface="Arial"/>
                        </a:rPr>
                        <a:t>1022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35560" marB="0"/>
                </a:tc>
                <a:tc>
                  <a:txBody>
                    <a:bodyPr/>
                    <a:lstStyle/>
                    <a:p>
                      <a:pPr marL="5334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700" spc="-10" dirty="0">
                          <a:latin typeface="Arial MT"/>
                          <a:cs typeface="Arial MT"/>
                        </a:rPr>
                        <a:t>47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5560" marB="0"/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700" dirty="0">
                          <a:latin typeface="Arial MT"/>
                          <a:cs typeface="Arial MT"/>
                        </a:rPr>
                        <a:t>1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5560" marB="0"/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700" dirty="0">
                          <a:latin typeface="Arial MT"/>
                          <a:cs typeface="Arial MT"/>
                        </a:rPr>
                        <a:t>0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5560" marB="0"/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700" spc="-10" dirty="0">
                          <a:latin typeface="Arial MT"/>
                          <a:cs typeface="Arial MT"/>
                        </a:rPr>
                        <a:t>110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5560" marB="0"/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700" spc="-10" dirty="0">
                          <a:latin typeface="Arial MT"/>
                          <a:cs typeface="Arial MT"/>
                        </a:rPr>
                        <a:t>275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5560" marB="0"/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700" spc="-10" dirty="0">
                          <a:latin typeface="Arial MT"/>
                          <a:cs typeface="Arial MT"/>
                        </a:rPr>
                        <a:t>1.0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5560" marB="0"/>
                </a:tc>
                <a:tc>
                  <a:txBody>
                    <a:bodyPr/>
                    <a:lstStyle/>
                    <a:p>
                      <a:pPr marR="34290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700" dirty="0">
                          <a:latin typeface="Arial MT"/>
                          <a:cs typeface="Arial MT"/>
                        </a:rPr>
                        <a:t>0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556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0290">
                <a:tc>
                  <a:txBody>
                    <a:bodyPr/>
                    <a:lstStyle/>
                    <a:p>
                      <a:pPr marR="36195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700" b="1" spc="-10" dirty="0">
                          <a:latin typeface="Arial"/>
                          <a:cs typeface="Arial"/>
                        </a:rPr>
                        <a:t>1023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35560" marB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5334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700" spc="-10" dirty="0">
                          <a:latin typeface="Arial MT"/>
                          <a:cs typeface="Arial MT"/>
                        </a:rPr>
                        <a:t>50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5560" marB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700" dirty="0">
                          <a:latin typeface="Arial MT"/>
                          <a:cs typeface="Arial MT"/>
                        </a:rPr>
                        <a:t>0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5560" marB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700" dirty="0">
                          <a:latin typeface="Arial MT"/>
                          <a:cs typeface="Arial MT"/>
                        </a:rPr>
                        <a:t>0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5560" marB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700" spc="-10" dirty="0">
                          <a:latin typeface="Arial MT"/>
                          <a:cs typeface="Arial MT"/>
                        </a:rPr>
                        <a:t>110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5560" marB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700" spc="-10" dirty="0">
                          <a:latin typeface="Arial MT"/>
                          <a:cs typeface="Arial MT"/>
                        </a:rPr>
                        <a:t>254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5560" marB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700" spc="-10" dirty="0">
                          <a:latin typeface="Arial MT"/>
                          <a:cs typeface="Arial MT"/>
                        </a:rPr>
                        <a:t>0.0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5560" marB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R="34290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700" dirty="0">
                          <a:latin typeface="Arial MT"/>
                          <a:cs typeface="Arial MT"/>
                        </a:rPr>
                        <a:t>1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5560" marB="0">
                    <a:solidFill>
                      <a:srgbClr val="F4F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43031">
                <a:tc>
                  <a:txBody>
                    <a:bodyPr/>
                    <a:lstStyle/>
                    <a:p>
                      <a:pPr marR="36195" algn="r">
                        <a:lnSpc>
                          <a:spcPts val="745"/>
                        </a:lnSpc>
                        <a:spcBef>
                          <a:spcPts val="280"/>
                        </a:spcBef>
                      </a:pPr>
                      <a:r>
                        <a:rPr sz="700" b="1" spc="-10" dirty="0">
                          <a:latin typeface="Arial"/>
                          <a:cs typeface="Arial"/>
                        </a:rPr>
                        <a:t>1024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35560" marB="0"/>
                </a:tc>
                <a:tc>
                  <a:txBody>
                    <a:bodyPr/>
                    <a:lstStyle/>
                    <a:p>
                      <a:pPr marL="53340" algn="ctr">
                        <a:lnSpc>
                          <a:spcPts val="745"/>
                        </a:lnSpc>
                        <a:spcBef>
                          <a:spcPts val="280"/>
                        </a:spcBef>
                      </a:pPr>
                      <a:r>
                        <a:rPr sz="700" spc="-10" dirty="0">
                          <a:latin typeface="Arial MT"/>
                          <a:cs typeface="Arial MT"/>
                        </a:rPr>
                        <a:t>54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5560" marB="0"/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ts val="745"/>
                        </a:lnSpc>
                        <a:spcBef>
                          <a:spcPts val="280"/>
                        </a:spcBef>
                      </a:pPr>
                      <a:r>
                        <a:rPr sz="700" dirty="0">
                          <a:latin typeface="Arial MT"/>
                          <a:cs typeface="Arial MT"/>
                        </a:rPr>
                        <a:t>1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5560" marB="0"/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ts val="745"/>
                        </a:lnSpc>
                        <a:spcBef>
                          <a:spcPts val="280"/>
                        </a:spcBef>
                      </a:pPr>
                      <a:r>
                        <a:rPr sz="700" dirty="0">
                          <a:latin typeface="Arial MT"/>
                          <a:cs typeface="Arial MT"/>
                        </a:rPr>
                        <a:t>0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5560" marB="0"/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ts val="745"/>
                        </a:lnSpc>
                        <a:spcBef>
                          <a:spcPts val="280"/>
                        </a:spcBef>
                      </a:pPr>
                      <a:r>
                        <a:rPr sz="700" spc="-10" dirty="0">
                          <a:latin typeface="Arial MT"/>
                          <a:cs typeface="Arial MT"/>
                        </a:rPr>
                        <a:t>120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5560" marB="0"/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ts val="745"/>
                        </a:lnSpc>
                        <a:spcBef>
                          <a:spcPts val="280"/>
                        </a:spcBef>
                      </a:pPr>
                      <a:r>
                        <a:rPr sz="700" spc="-10" dirty="0">
                          <a:latin typeface="Arial MT"/>
                          <a:cs typeface="Arial MT"/>
                        </a:rPr>
                        <a:t>188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5560" marB="0"/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ts val="745"/>
                        </a:lnSpc>
                        <a:spcBef>
                          <a:spcPts val="280"/>
                        </a:spcBef>
                      </a:pPr>
                      <a:r>
                        <a:rPr sz="700" spc="-10" dirty="0">
                          <a:latin typeface="Arial MT"/>
                          <a:cs typeface="Arial MT"/>
                        </a:rPr>
                        <a:t>1.4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5560" marB="0"/>
                </a:tc>
                <a:tc>
                  <a:txBody>
                    <a:bodyPr/>
                    <a:lstStyle/>
                    <a:p>
                      <a:pPr marR="34290" algn="r">
                        <a:lnSpc>
                          <a:spcPts val="745"/>
                        </a:lnSpc>
                        <a:spcBef>
                          <a:spcPts val="280"/>
                        </a:spcBef>
                      </a:pPr>
                      <a:r>
                        <a:rPr sz="700" dirty="0">
                          <a:latin typeface="Arial MT"/>
                          <a:cs typeface="Arial MT"/>
                        </a:rPr>
                        <a:t>0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3556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881893" y="2504395"/>
            <a:ext cx="1081405" cy="1485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dirty="0">
                <a:latin typeface="Arial MT"/>
                <a:cs typeface="Arial MT"/>
              </a:rPr>
              <a:t>1025</a:t>
            </a:r>
            <a:r>
              <a:rPr sz="800" spc="-20" dirty="0">
                <a:latin typeface="Arial MT"/>
                <a:cs typeface="Arial MT"/>
              </a:rPr>
              <a:t> </a:t>
            </a:r>
            <a:r>
              <a:rPr sz="800" spc="-5" dirty="0">
                <a:latin typeface="Arial MT"/>
                <a:cs typeface="Arial MT"/>
              </a:rPr>
              <a:t>rows</a:t>
            </a:r>
            <a:r>
              <a:rPr sz="800" spc="-15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×</a:t>
            </a:r>
            <a:r>
              <a:rPr sz="800" spc="-15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7</a:t>
            </a:r>
            <a:r>
              <a:rPr sz="800" spc="-15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columns</a:t>
            </a:r>
            <a:endParaRPr sz="800">
              <a:latin typeface="Arial MT"/>
              <a:cs typeface="Arial MT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861928" y="2882548"/>
          <a:ext cx="615315" cy="14866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35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1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7841">
                <a:tc>
                  <a:txBody>
                    <a:bodyPr/>
                    <a:lstStyle/>
                    <a:p>
                      <a:pPr marL="31750">
                        <a:lnSpc>
                          <a:spcPts val="844"/>
                        </a:lnSpc>
                      </a:pPr>
                      <a:r>
                        <a:rPr sz="750" dirty="0">
                          <a:solidFill>
                            <a:srgbClr val="202020"/>
                          </a:solidFill>
                          <a:latin typeface="Lucida Sans Unicode"/>
                          <a:cs typeface="Lucida Sans Unicode"/>
                        </a:rPr>
                        <a:t>y</a:t>
                      </a:r>
                      <a:endParaRPr sz="75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4F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1015">
                <a:tc>
                  <a:txBody>
                    <a:bodyPr/>
                    <a:lstStyle/>
                    <a:p>
                      <a:pPr marL="69215">
                        <a:lnSpc>
                          <a:spcPts val="850"/>
                        </a:lnSpc>
                        <a:spcBef>
                          <a:spcPts val="315"/>
                        </a:spcBef>
                      </a:pPr>
                      <a:r>
                        <a:rPr sz="750" dirty="0">
                          <a:latin typeface="Lucida Sans Unicode"/>
                          <a:cs typeface="Lucida Sans Unicode"/>
                        </a:rPr>
                        <a:t>0</a:t>
                      </a:r>
                      <a:endParaRPr sz="750">
                        <a:latin typeface="Lucida Sans Unicode"/>
                        <a:cs typeface="Lucida Sans Unicode"/>
                      </a:endParaRPr>
                    </a:p>
                  </a:txBody>
                  <a:tcPr marL="0" marR="0" marT="40005" marB="0"/>
                </a:tc>
                <a:tc>
                  <a:txBody>
                    <a:bodyPr/>
                    <a:lstStyle/>
                    <a:p>
                      <a:pPr marL="111125" algn="ctr">
                        <a:lnSpc>
                          <a:spcPts val="850"/>
                        </a:lnSpc>
                        <a:spcBef>
                          <a:spcPts val="315"/>
                        </a:spcBef>
                      </a:pPr>
                      <a:r>
                        <a:rPr sz="750" dirty="0">
                          <a:latin typeface="Lucida Sans Unicode"/>
                          <a:cs typeface="Lucida Sans Unicode"/>
                        </a:rPr>
                        <a:t>0</a:t>
                      </a:r>
                      <a:endParaRPr sz="750">
                        <a:latin typeface="Lucida Sans Unicode"/>
                        <a:cs typeface="Lucida Sans Unicode"/>
                      </a:endParaRPr>
                    </a:p>
                  </a:txBody>
                  <a:tcPr marL="0" marR="0" marT="4000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7101">
                <a:tc>
                  <a:txBody>
                    <a:bodyPr/>
                    <a:lstStyle/>
                    <a:p>
                      <a:pPr marL="69215">
                        <a:lnSpc>
                          <a:spcPts val="819"/>
                        </a:lnSpc>
                      </a:pPr>
                      <a:r>
                        <a:rPr sz="750" dirty="0">
                          <a:latin typeface="Lucida Sans Unicode"/>
                          <a:cs typeface="Lucida Sans Unicode"/>
                        </a:rPr>
                        <a:t>1</a:t>
                      </a:r>
                      <a:endParaRPr sz="75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1125" algn="ctr">
                        <a:lnSpc>
                          <a:spcPts val="819"/>
                        </a:lnSpc>
                      </a:pPr>
                      <a:r>
                        <a:rPr sz="750" dirty="0">
                          <a:latin typeface="Lucida Sans Unicode"/>
                          <a:cs typeface="Lucida Sans Unicode"/>
                        </a:rPr>
                        <a:t>0</a:t>
                      </a:r>
                      <a:endParaRPr sz="75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7101">
                <a:tc>
                  <a:txBody>
                    <a:bodyPr/>
                    <a:lstStyle/>
                    <a:p>
                      <a:pPr marL="69215">
                        <a:lnSpc>
                          <a:spcPts val="819"/>
                        </a:lnSpc>
                      </a:pPr>
                      <a:r>
                        <a:rPr sz="750" dirty="0">
                          <a:latin typeface="Lucida Sans Unicode"/>
                          <a:cs typeface="Lucida Sans Unicode"/>
                        </a:rPr>
                        <a:t>2</a:t>
                      </a:r>
                      <a:endParaRPr sz="75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1125" algn="ctr">
                        <a:lnSpc>
                          <a:spcPts val="819"/>
                        </a:lnSpc>
                      </a:pPr>
                      <a:r>
                        <a:rPr sz="750" dirty="0">
                          <a:latin typeface="Lucida Sans Unicode"/>
                          <a:cs typeface="Lucida Sans Unicode"/>
                        </a:rPr>
                        <a:t>0</a:t>
                      </a:r>
                      <a:endParaRPr sz="75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7101">
                <a:tc>
                  <a:txBody>
                    <a:bodyPr/>
                    <a:lstStyle/>
                    <a:p>
                      <a:pPr marL="69215">
                        <a:lnSpc>
                          <a:spcPts val="819"/>
                        </a:lnSpc>
                      </a:pPr>
                      <a:r>
                        <a:rPr sz="750" dirty="0">
                          <a:latin typeface="Lucida Sans Unicode"/>
                          <a:cs typeface="Lucida Sans Unicode"/>
                        </a:rPr>
                        <a:t>3</a:t>
                      </a:r>
                      <a:endParaRPr sz="75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1125" algn="ctr">
                        <a:lnSpc>
                          <a:spcPts val="819"/>
                        </a:lnSpc>
                      </a:pPr>
                      <a:r>
                        <a:rPr sz="750" dirty="0">
                          <a:latin typeface="Lucida Sans Unicode"/>
                          <a:cs typeface="Lucida Sans Unicode"/>
                        </a:rPr>
                        <a:t>0</a:t>
                      </a:r>
                      <a:endParaRPr sz="75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7101">
                <a:tc>
                  <a:txBody>
                    <a:bodyPr/>
                    <a:lstStyle/>
                    <a:p>
                      <a:pPr marL="69215">
                        <a:lnSpc>
                          <a:spcPts val="819"/>
                        </a:lnSpc>
                      </a:pPr>
                      <a:r>
                        <a:rPr sz="750" dirty="0">
                          <a:latin typeface="Lucida Sans Unicode"/>
                          <a:cs typeface="Lucida Sans Unicode"/>
                        </a:rPr>
                        <a:t>4</a:t>
                      </a:r>
                      <a:endParaRPr sz="75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1125" algn="ctr">
                        <a:lnSpc>
                          <a:spcPts val="819"/>
                        </a:lnSpc>
                      </a:pPr>
                      <a:r>
                        <a:rPr sz="750" dirty="0">
                          <a:latin typeface="Lucida Sans Unicode"/>
                          <a:cs typeface="Lucida Sans Unicode"/>
                        </a:rPr>
                        <a:t>0</a:t>
                      </a:r>
                      <a:endParaRPr sz="75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710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 algn="ctr">
                        <a:lnSpc>
                          <a:spcPts val="819"/>
                        </a:lnSpc>
                      </a:pPr>
                      <a:r>
                        <a:rPr sz="750" spc="210" dirty="0">
                          <a:latin typeface="Lucida Sans Unicode"/>
                          <a:cs typeface="Lucida Sans Unicode"/>
                        </a:rPr>
                        <a:t>..</a:t>
                      </a:r>
                      <a:endParaRPr sz="75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17101">
                <a:tc>
                  <a:txBody>
                    <a:bodyPr/>
                    <a:lstStyle/>
                    <a:p>
                      <a:pPr marL="69215">
                        <a:lnSpc>
                          <a:spcPts val="819"/>
                        </a:lnSpc>
                      </a:pPr>
                      <a:r>
                        <a:rPr sz="750" spc="-30" dirty="0">
                          <a:latin typeface="Lucida Sans Unicode"/>
                          <a:cs typeface="Lucida Sans Unicode"/>
                        </a:rPr>
                        <a:t>1020</a:t>
                      </a:r>
                      <a:endParaRPr sz="75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1125" algn="ctr">
                        <a:lnSpc>
                          <a:spcPts val="819"/>
                        </a:lnSpc>
                      </a:pPr>
                      <a:r>
                        <a:rPr sz="750" dirty="0">
                          <a:latin typeface="Lucida Sans Unicode"/>
                          <a:cs typeface="Lucida Sans Unicode"/>
                        </a:rPr>
                        <a:t>1</a:t>
                      </a:r>
                      <a:endParaRPr sz="75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17101">
                <a:tc>
                  <a:txBody>
                    <a:bodyPr/>
                    <a:lstStyle/>
                    <a:p>
                      <a:pPr marL="69215">
                        <a:lnSpc>
                          <a:spcPts val="819"/>
                        </a:lnSpc>
                      </a:pPr>
                      <a:r>
                        <a:rPr sz="750" spc="-30" dirty="0">
                          <a:latin typeface="Lucida Sans Unicode"/>
                          <a:cs typeface="Lucida Sans Unicode"/>
                        </a:rPr>
                        <a:t>1021</a:t>
                      </a:r>
                      <a:endParaRPr sz="75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1125" algn="ctr">
                        <a:lnSpc>
                          <a:spcPts val="819"/>
                        </a:lnSpc>
                      </a:pPr>
                      <a:r>
                        <a:rPr sz="750" dirty="0">
                          <a:latin typeface="Lucida Sans Unicode"/>
                          <a:cs typeface="Lucida Sans Unicode"/>
                        </a:rPr>
                        <a:t>0</a:t>
                      </a:r>
                      <a:endParaRPr sz="75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17101">
                <a:tc>
                  <a:txBody>
                    <a:bodyPr/>
                    <a:lstStyle/>
                    <a:p>
                      <a:pPr marL="69215">
                        <a:lnSpc>
                          <a:spcPts val="819"/>
                        </a:lnSpc>
                      </a:pPr>
                      <a:r>
                        <a:rPr sz="750" spc="-30" dirty="0">
                          <a:latin typeface="Lucida Sans Unicode"/>
                          <a:cs typeface="Lucida Sans Unicode"/>
                        </a:rPr>
                        <a:t>1022</a:t>
                      </a:r>
                      <a:endParaRPr sz="75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1125" algn="ctr">
                        <a:lnSpc>
                          <a:spcPts val="819"/>
                        </a:lnSpc>
                      </a:pPr>
                      <a:r>
                        <a:rPr sz="750" dirty="0">
                          <a:latin typeface="Lucida Sans Unicode"/>
                          <a:cs typeface="Lucida Sans Unicode"/>
                        </a:rPr>
                        <a:t>0</a:t>
                      </a:r>
                      <a:endParaRPr sz="75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17101">
                <a:tc>
                  <a:txBody>
                    <a:bodyPr/>
                    <a:lstStyle/>
                    <a:p>
                      <a:pPr marL="69215">
                        <a:lnSpc>
                          <a:spcPts val="819"/>
                        </a:lnSpc>
                      </a:pPr>
                      <a:r>
                        <a:rPr sz="750" spc="-30" dirty="0">
                          <a:latin typeface="Lucida Sans Unicode"/>
                          <a:cs typeface="Lucida Sans Unicode"/>
                        </a:rPr>
                        <a:t>1023</a:t>
                      </a:r>
                      <a:endParaRPr sz="75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1125" algn="ctr">
                        <a:lnSpc>
                          <a:spcPts val="819"/>
                        </a:lnSpc>
                      </a:pPr>
                      <a:r>
                        <a:rPr sz="750" dirty="0">
                          <a:latin typeface="Lucida Sans Unicode"/>
                          <a:cs typeface="Lucida Sans Unicode"/>
                        </a:rPr>
                        <a:t>1</a:t>
                      </a:r>
                      <a:endParaRPr sz="75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13928">
                <a:tc>
                  <a:txBody>
                    <a:bodyPr/>
                    <a:lstStyle/>
                    <a:p>
                      <a:pPr marL="69215">
                        <a:lnSpc>
                          <a:spcPts val="795"/>
                        </a:lnSpc>
                      </a:pPr>
                      <a:r>
                        <a:rPr sz="750" spc="-30" dirty="0">
                          <a:latin typeface="Lucida Sans Unicode"/>
                          <a:cs typeface="Lucida Sans Unicode"/>
                        </a:rPr>
                        <a:t>1024</a:t>
                      </a:r>
                      <a:endParaRPr sz="75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1125" algn="ctr">
                        <a:lnSpc>
                          <a:spcPts val="795"/>
                        </a:lnSpc>
                      </a:pPr>
                      <a:r>
                        <a:rPr sz="750" dirty="0">
                          <a:latin typeface="Lucida Sans Unicode"/>
                          <a:cs typeface="Lucida Sans Unicode"/>
                        </a:rPr>
                        <a:t>0</a:t>
                      </a:r>
                      <a:endParaRPr sz="75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pSp>
        <p:nvGrpSpPr>
          <p:cNvPr id="5" name="object 5"/>
          <p:cNvGrpSpPr/>
          <p:nvPr/>
        </p:nvGrpSpPr>
        <p:grpSpPr>
          <a:xfrm>
            <a:off x="292158" y="2839125"/>
            <a:ext cx="6960870" cy="212725"/>
            <a:chOff x="292158" y="2839125"/>
            <a:chExt cx="6960870" cy="212725"/>
          </a:xfrm>
        </p:grpSpPr>
        <p:sp>
          <p:nvSpPr>
            <p:cNvPr id="6" name="object 6"/>
            <p:cNvSpPr/>
            <p:nvPr/>
          </p:nvSpPr>
          <p:spPr>
            <a:xfrm>
              <a:off x="848393" y="2839126"/>
              <a:ext cx="6404610" cy="212725"/>
            </a:xfrm>
            <a:custGeom>
              <a:avLst/>
              <a:gdLst/>
              <a:ahLst/>
              <a:cxnLst/>
              <a:rect l="l" t="t" r="r" b="b"/>
              <a:pathLst>
                <a:path w="6404609" h="212725">
                  <a:moveTo>
                    <a:pt x="6404010" y="212247"/>
                  </a:moveTo>
                  <a:lnTo>
                    <a:pt x="0" y="212247"/>
                  </a:lnTo>
                  <a:lnTo>
                    <a:pt x="0" y="0"/>
                  </a:lnTo>
                  <a:lnTo>
                    <a:pt x="6404010" y="0"/>
                  </a:lnTo>
                  <a:lnTo>
                    <a:pt x="6404010" y="212247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48385" y="2839135"/>
              <a:ext cx="6404610" cy="212725"/>
            </a:xfrm>
            <a:custGeom>
              <a:avLst/>
              <a:gdLst/>
              <a:ahLst/>
              <a:cxnLst/>
              <a:rect l="l" t="t" r="r" b="b"/>
              <a:pathLst>
                <a:path w="6404609" h="212725">
                  <a:moveTo>
                    <a:pt x="6404013" y="0"/>
                  </a:moveTo>
                  <a:lnTo>
                    <a:pt x="6396698" y="0"/>
                  </a:lnTo>
                  <a:lnTo>
                    <a:pt x="0" y="0"/>
                  </a:lnTo>
                  <a:lnTo>
                    <a:pt x="0" y="7315"/>
                  </a:lnTo>
                  <a:lnTo>
                    <a:pt x="6396698" y="7315"/>
                  </a:lnTo>
                  <a:lnTo>
                    <a:pt x="6396698" y="204927"/>
                  </a:lnTo>
                  <a:lnTo>
                    <a:pt x="0" y="204927"/>
                  </a:lnTo>
                  <a:lnTo>
                    <a:pt x="0" y="212242"/>
                  </a:lnTo>
                  <a:lnTo>
                    <a:pt x="6396698" y="212242"/>
                  </a:lnTo>
                  <a:lnTo>
                    <a:pt x="6404013" y="212242"/>
                  </a:lnTo>
                  <a:lnTo>
                    <a:pt x="6404013" y="204927"/>
                  </a:lnTo>
                  <a:lnTo>
                    <a:pt x="6404013" y="7315"/>
                  </a:lnTo>
                  <a:lnTo>
                    <a:pt x="6404013" y="0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2158" y="2839125"/>
              <a:ext cx="563552" cy="212247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292158" y="6535153"/>
            <a:ext cx="6960870" cy="212725"/>
            <a:chOff x="292158" y="6535153"/>
            <a:chExt cx="6960870" cy="212725"/>
          </a:xfrm>
        </p:grpSpPr>
        <p:sp>
          <p:nvSpPr>
            <p:cNvPr id="10" name="object 10"/>
            <p:cNvSpPr/>
            <p:nvPr/>
          </p:nvSpPr>
          <p:spPr>
            <a:xfrm>
              <a:off x="848393" y="6535154"/>
              <a:ext cx="6404610" cy="212725"/>
            </a:xfrm>
            <a:custGeom>
              <a:avLst/>
              <a:gdLst/>
              <a:ahLst/>
              <a:cxnLst/>
              <a:rect l="l" t="t" r="r" b="b"/>
              <a:pathLst>
                <a:path w="6404609" h="212725">
                  <a:moveTo>
                    <a:pt x="6404010" y="212247"/>
                  </a:moveTo>
                  <a:lnTo>
                    <a:pt x="0" y="212247"/>
                  </a:lnTo>
                  <a:lnTo>
                    <a:pt x="0" y="0"/>
                  </a:lnTo>
                  <a:lnTo>
                    <a:pt x="6404010" y="0"/>
                  </a:lnTo>
                  <a:lnTo>
                    <a:pt x="6404010" y="212247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48385" y="6535165"/>
              <a:ext cx="6404610" cy="212725"/>
            </a:xfrm>
            <a:custGeom>
              <a:avLst/>
              <a:gdLst/>
              <a:ahLst/>
              <a:cxnLst/>
              <a:rect l="l" t="t" r="r" b="b"/>
              <a:pathLst>
                <a:path w="6404609" h="212725">
                  <a:moveTo>
                    <a:pt x="6404013" y="0"/>
                  </a:moveTo>
                  <a:lnTo>
                    <a:pt x="6396698" y="0"/>
                  </a:lnTo>
                  <a:lnTo>
                    <a:pt x="0" y="0"/>
                  </a:lnTo>
                  <a:lnTo>
                    <a:pt x="0" y="7315"/>
                  </a:lnTo>
                  <a:lnTo>
                    <a:pt x="6396698" y="7315"/>
                  </a:lnTo>
                  <a:lnTo>
                    <a:pt x="6396698" y="204927"/>
                  </a:lnTo>
                  <a:lnTo>
                    <a:pt x="0" y="204927"/>
                  </a:lnTo>
                  <a:lnTo>
                    <a:pt x="0" y="212242"/>
                  </a:lnTo>
                  <a:lnTo>
                    <a:pt x="6396698" y="212242"/>
                  </a:lnTo>
                  <a:lnTo>
                    <a:pt x="6404013" y="212242"/>
                  </a:lnTo>
                  <a:lnTo>
                    <a:pt x="6404013" y="204927"/>
                  </a:lnTo>
                  <a:lnTo>
                    <a:pt x="6404013" y="7315"/>
                  </a:lnTo>
                  <a:lnTo>
                    <a:pt x="6404013" y="0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2158" y="6535153"/>
              <a:ext cx="563552" cy="212247"/>
            </a:xfrm>
            <a:prstGeom prst="rect">
              <a:avLst/>
            </a:prstGeom>
          </p:spPr>
        </p:pic>
      </p:grpSp>
      <p:grpSp>
        <p:nvGrpSpPr>
          <p:cNvPr id="13" name="object 13"/>
          <p:cNvGrpSpPr/>
          <p:nvPr/>
        </p:nvGrpSpPr>
        <p:grpSpPr>
          <a:xfrm>
            <a:off x="292158" y="6820589"/>
            <a:ext cx="6960870" cy="212725"/>
            <a:chOff x="292158" y="6820589"/>
            <a:chExt cx="6960870" cy="212725"/>
          </a:xfrm>
        </p:grpSpPr>
        <p:sp>
          <p:nvSpPr>
            <p:cNvPr id="14" name="object 14"/>
            <p:cNvSpPr/>
            <p:nvPr/>
          </p:nvSpPr>
          <p:spPr>
            <a:xfrm>
              <a:off x="848393" y="6820590"/>
              <a:ext cx="6404610" cy="212725"/>
            </a:xfrm>
            <a:custGeom>
              <a:avLst/>
              <a:gdLst/>
              <a:ahLst/>
              <a:cxnLst/>
              <a:rect l="l" t="t" r="r" b="b"/>
              <a:pathLst>
                <a:path w="6404609" h="212725">
                  <a:moveTo>
                    <a:pt x="6404010" y="212247"/>
                  </a:moveTo>
                  <a:lnTo>
                    <a:pt x="0" y="212247"/>
                  </a:lnTo>
                  <a:lnTo>
                    <a:pt x="0" y="0"/>
                  </a:lnTo>
                  <a:lnTo>
                    <a:pt x="6404010" y="0"/>
                  </a:lnTo>
                  <a:lnTo>
                    <a:pt x="6404010" y="212247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48385" y="6820598"/>
              <a:ext cx="6404610" cy="212725"/>
            </a:xfrm>
            <a:custGeom>
              <a:avLst/>
              <a:gdLst/>
              <a:ahLst/>
              <a:cxnLst/>
              <a:rect l="l" t="t" r="r" b="b"/>
              <a:pathLst>
                <a:path w="6404609" h="212725">
                  <a:moveTo>
                    <a:pt x="6404013" y="0"/>
                  </a:moveTo>
                  <a:lnTo>
                    <a:pt x="6396698" y="0"/>
                  </a:lnTo>
                  <a:lnTo>
                    <a:pt x="0" y="0"/>
                  </a:lnTo>
                  <a:lnTo>
                    <a:pt x="0" y="7315"/>
                  </a:lnTo>
                  <a:lnTo>
                    <a:pt x="6396698" y="7315"/>
                  </a:lnTo>
                  <a:lnTo>
                    <a:pt x="6396698" y="204927"/>
                  </a:lnTo>
                  <a:lnTo>
                    <a:pt x="0" y="204927"/>
                  </a:lnTo>
                  <a:lnTo>
                    <a:pt x="0" y="212242"/>
                  </a:lnTo>
                  <a:lnTo>
                    <a:pt x="6396698" y="212242"/>
                  </a:lnTo>
                  <a:lnTo>
                    <a:pt x="6404013" y="212242"/>
                  </a:lnTo>
                  <a:lnTo>
                    <a:pt x="6404013" y="204927"/>
                  </a:lnTo>
                  <a:lnTo>
                    <a:pt x="6404013" y="7315"/>
                  </a:lnTo>
                  <a:lnTo>
                    <a:pt x="6404013" y="0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2158" y="6820589"/>
              <a:ext cx="563552" cy="212248"/>
            </a:xfrm>
            <a:prstGeom prst="rect">
              <a:avLst/>
            </a:prstGeom>
          </p:spPr>
        </p:pic>
      </p:grpSp>
      <p:grpSp>
        <p:nvGrpSpPr>
          <p:cNvPr id="17" name="object 17"/>
          <p:cNvGrpSpPr/>
          <p:nvPr/>
        </p:nvGrpSpPr>
        <p:grpSpPr>
          <a:xfrm>
            <a:off x="292158" y="7106025"/>
            <a:ext cx="6960870" cy="483234"/>
            <a:chOff x="292158" y="7106025"/>
            <a:chExt cx="6960870" cy="483234"/>
          </a:xfrm>
        </p:grpSpPr>
        <p:sp>
          <p:nvSpPr>
            <p:cNvPr id="18" name="object 18"/>
            <p:cNvSpPr/>
            <p:nvPr/>
          </p:nvSpPr>
          <p:spPr>
            <a:xfrm>
              <a:off x="848393" y="7106026"/>
              <a:ext cx="6404610" cy="212725"/>
            </a:xfrm>
            <a:custGeom>
              <a:avLst/>
              <a:gdLst/>
              <a:ahLst/>
              <a:cxnLst/>
              <a:rect l="l" t="t" r="r" b="b"/>
              <a:pathLst>
                <a:path w="6404609" h="212725">
                  <a:moveTo>
                    <a:pt x="6404010" y="212247"/>
                  </a:moveTo>
                  <a:lnTo>
                    <a:pt x="0" y="212247"/>
                  </a:lnTo>
                  <a:lnTo>
                    <a:pt x="0" y="0"/>
                  </a:lnTo>
                  <a:lnTo>
                    <a:pt x="6404010" y="0"/>
                  </a:lnTo>
                  <a:lnTo>
                    <a:pt x="6404010" y="212247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48385" y="7106031"/>
              <a:ext cx="6404610" cy="212725"/>
            </a:xfrm>
            <a:custGeom>
              <a:avLst/>
              <a:gdLst/>
              <a:ahLst/>
              <a:cxnLst/>
              <a:rect l="l" t="t" r="r" b="b"/>
              <a:pathLst>
                <a:path w="6404609" h="212725">
                  <a:moveTo>
                    <a:pt x="6404013" y="0"/>
                  </a:moveTo>
                  <a:lnTo>
                    <a:pt x="6396698" y="0"/>
                  </a:lnTo>
                  <a:lnTo>
                    <a:pt x="0" y="0"/>
                  </a:lnTo>
                  <a:lnTo>
                    <a:pt x="0" y="7315"/>
                  </a:lnTo>
                  <a:lnTo>
                    <a:pt x="6396698" y="7315"/>
                  </a:lnTo>
                  <a:lnTo>
                    <a:pt x="6396698" y="204927"/>
                  </a:lnTo>
                  <a:lnTo>
                    <a:pt x="0" y="204927"/>
                  </a:lnTo>
                  <a:lnTo>
                    <a:pt x="0" y="212255"/>
                  </a:lnTo>
                  <a:lnTo>
                    <a:pt x="6396698" y="212255"/>
                  </a:lnTo>
                  <a:lnTo>
                    <a:pt x="6404013" y="212255"/>
                  </a:lnTo>
                  <a:lnTo>
                    <a:pt x="6404013" y="204927"/>
                  </a:lnTo>
                  <a:lnTo>
                    <a:pt x="6404013" y="7315"/>
                  </a:lnTo>
                  <a:lnTo>
                    <a:pt x="6404013" y="0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2158" y="7106025"/>
              <a:ext cx="563552" cy="212248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92158" y="7354867"/>
              <a:ext cx="600147" cy="234203"/>
            </a:xfrm>
            <a:prstGeom prst="rect">
              <a:avLst/>
            </a:prstGeom>
          </p:spPr>
        </p:pic>
      </p:grpSp>
      <p:grpSp>
        <p:nvGrpSpPr>
          <p:cNvPr id="22" name="object 22"/>
          <p:cNvGrpSpPr/>
          <p:nvPr/>
        </p:nvGrpSpPr>
        <p:grpSpPr>
          <a:xfrm>
            <a:off x="292158" y="7662259"/>
            <a:ext cx="6960870" cy="212725"/>
            <a:chOff x="292158" y="7662259"/>
            <a:chExt cx="6960870" cy="212725"/>
          </a:xfrm>
        </p:grpSpPr>
        <p:sp>
          <p:nvSpPr>
            <p:cNvPr id="23" name="object 23"/>
            <p:cNvSpPr/>
            <p:nvPr/>
          </p:nvSpPr>
          <p:spPr>
            <a:xfrm>
              <a:off x="848393" y="7662260"/>
              <a:ext cx="6404610" cy="212725"/>
            </a:xfrm>
            <a:custGeom>
              <a:avLst/>
              <a:gdLst/>
              <a:ahLst/>
              <a:cxnLst/>
              <a:rect l="l" t="t" r="r" b="b"/>
              <a:pathLst>
                <a:path w="6404609" h="212725">
                  <a:moveTo>
                    <a:pt x="6404010" y="212247"/>
                  </a:moveTo>
                  <a:lnTo>
                    <a:pt x="0" y="212247"/>
                  </a:lnTo>
                  <a:lnTo>
                    <a:pt x="0" y="0"/>
                  </a:lnTo>
                  <a:lnTo>
                    <a:pt x="6404010" y="0"/>
                  </a:lnTo>
                  <a:lnTo>
                    <a:pt x="6404010" y="212247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848385" y="7662265"/>
              <a:ext cx="6404610" cy="212725"/>
            </a:xfrm>
            <a:custGeom>
              <a:avLst/>
              <a:gdLst/>
              <a:ahLst/>
              <a:cxnLst/>
              <a:rect l="l" t="t" r="r" b="b"/>
              <a:pathLst>
                <a:path w="6404609" h="212725">
                  <a:moveTo>
                    <a:pt x="6404013" y="0"/>
                  </a:moveTo>
                  <a:lnTo>
                    <a:pt x="6396698" y="0"/>
                  </a:lnTo>
                  <a:lnTo>
                    <a:pt x="0" y="0"/>
                  </a:lnTo>
                  <a:lnTo>
                    <a:pt x="0" y="7315"/>
                  </a:lnTo>
                  <a:lnTo>
                    <a:pt x="6396698" y="7315"/>
                  </a:lnTo>
                  <a:lnTo>
                    <a:pt x="6396698" y="204927"/>
                  </a:lnTo>
                  <a:lnTo>
                    <a:pt x="0" y="204927"/>
                  </a:lnTo>
                  <a:lnTo>
                    <a:pt x="0" y="212242"/>
                  </a:lnTo>
                  <a:lnTo>
                    <a:pt x="6396698" y="212242"/>
                  </a:lnTo>
                  <a:lnTo>
                    <a:pt x="6404013" y="212242"/>
                  </a:lnTo>
                  <a:lnTo>
                    <a:pt x="6404013" y="204927"/>
                  </a:lnTo>
                  <a:lnTo>
                    <a:pt x="6404013" y="7315"/>
                  </a:lnTo>
                  <a:lnTo>
                    <a:pt x="6404013" y="0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92158" y="7662259"/>
              <a:ext cx="563552" cy="212248"/>
            </a:xfrm>
            <a:prstGeom prst="rect">
              <a:avLst/>
            </a:prstGeom>
          </p:spPr>
        </p:pic>
      </p:grpSp>
      <p:sp>
        <p:nvSpPr>
          <p:cNvPr id="26" name="object 26"/>
          <p:cNvSpPr txBox="1"/>
          <p:nvPr/>
        </p:nvSpPr>
        <p:spPr>
          <a:xfrm>
            <a:off x="848392" y="6559048"/>
            <a:ext cx="6396990" cy="1471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085">
              <a:lnSpc>
                <a:spcPct val="100000"/>
              </a:lnSpc>
              <a:spcBef>
                <a:spcPts val="100"/>
              </a:spcBef>
            </a:pPr>
            <a:r>
              <a:rPr sz="750" spc="60" dirty="0">
                <a:solidFill>
                  <a:srgbClr val="202020"/>
                </a:solidFill>
                <a:latin typeface="Lucida Sans Unicode"/>
                <a:cs typeface="Lucida Sans Unicode"/>
              </a:rPr>
              <a:t>y_pred</a:t>
            </a:r>
            <a:r>
              <a:rPr sz="750" b="1" spc="60" dirty="0">
                <a:solidFill>
                  <a:srgbClr val="A921FF"/>
                </a:solidFill>
                <a:latin typeface="Courier New"/>
                <a:cs typeface="Courier New"/>
              </a:rPr>
              <a:t>=</a:t>
            </a:r>
            <a:r>
              <a:rPr sz="750" spc="60" dirty="0">
                <a:solidFill>
                  <a:srgbClr val="202020"/>
                </a:solidFill>
                <a:latin typeface="Lucida Sans Unicode"/>
                <a:cs typeface="Lucida Sans Unicode"/>
              </a:rPr>
              <a:t>gnb</a:t>
            </a:r>
            <a:r>
              <a:rPr sz="750" b="1" spc="60" dirty="0">
                <a:solidFill>
                  <a:srgbClr val="A921FF"/>
                </a:solidFill>
                <a:latin typeface="Courier New"/>
                <a:cs typeface="Courier New"/>
              </a:rPr>
              <a:t>.</a:t>
            </a:r>
            <a:r>
              <a:rPr sz="750" spc="60" dirty="0">
                <a:solidFill>
                  <a:srgbClr val="202020"/>
                </a:solidFill>
                <a:latin typeface="Lucida Sans Unicode"/>
                <a:cs typeface="Lucida Sans Unicode"/>
              </a:rPr>
              <a:t>predict</a:t>
            </a:r>
            <a:r>
              <a:rPr sz="750" spc="60" dirty="0">
                <a:solidFill>
                  <a:srgbClr val="0054A9"/>
                </a:solidFill>
                <a:latin typeface="Lucida Sans Unicode"/>
                <a:cs typeface="Lucida Sans Unicode"/>
              </a:rPr>
              <a:t>(</a:t>
            </a:r>
            <a:r>
              <a:rPr sz="750" spc="60" dirty="0">
                <a:solidFill>
                  <a:srgbClr val="202020"/>
                </a:solidFill>
                <a:latin typeface="Lucida Sans Unicode"/>
                <a:cs typeface="Lucida Sans Unicode"/>
              </a:rPr>
              <a:t>x_test</a:t>
            </a:r>
            <a:r>
              <a:rPr sz="750" spc="60" dirty="0">
                <a:solidFill>
                  <a:srgbClr val="0054A9"/>
                </a:solidFill>
                <a:latin typeface="Lucida Sans Unicode"/>
                <a:cs typeface="Lucida Sans Unicode"/>
              </a:rPr>
              <a:t>)</a:t>
            </a:r>
            <a:endParaRPr sz="750">
              <a:latin typeface="Lucida Sans Unicode"/>
              <a:cs typeface="Lucida Sans Unicode"/>
            </a:endParaRPr>
          </a:p>
          <a:p>
            <a:pPr marL="45085" marR="2969895">
              <a:lnSpc>
                <a:spcPct val="249700"/>
              </a:lnSpc>
            </a:pPr>
            <a:r>
              <a:rPr sz="750" b="1" spc="-5" dirty="0">
                <a:solidFill>
                  <a:srgbClr val="007F00"/>
                </a:solidFill>
                <a:latin typeface="Courier New"/>
                <a:cs typeface="Courier New"/>
              </a:rPr>
              <a:t>from </a:t>
            </a:r>
            <a:r>
              <a:rPr sz="750" spc="75" dirty="0">
                <a:solidFill>
                  <a:srgbClr val="202020"/>
                </a:solidFill>
                <a:latin typeface="Lucida Sans Unicode"/>
                <a:cs typeface="Lucida Sans Unicode"/>
              </a:rPr>
              <a:t>sklearn.metrics</a:t>
            </a:r>
            <a:r>
              <a:rPr sz="750" spc="80" dirty="0">
                <a:solidFill>
                  <a:srgbClr val="202020"/>
                </a:solidFill>
                <a:latin typeface="Lucida Sans Unicode"/>
                <a:cs typeface="Lucida Sans Unicode"/>
              </a:rPr>
              <a:t> </a:t>
            </a:r>
            <a:r>
              <a:rPr sz="750" b="1" spc="-5" dirty="0">
                <a:solidFill>
                  <a:srgbClr val="007F00"/>
                </a:solidFill>
                <a:latin typeface="Courier New"/>
                <a:cs typeface="Courier New"/>
              </a:rPr>
              <a:t>import </a:t>
            </a:r>
            <a:r>
              <a:rPr sz="750" spc="55" dirty="0">
                <a:solidFill>
                  <a:srgbClr val="202020"/>
                </a:solidFill>
                <a:latin typeface="Lucida Sans Unicode"/>
                <a:cs typeface="Lucida Sans Unicode"/>
              </a:rPr>
              <a:t>confusion_matrix</a:t>
            </a:r>
            <a:r>
              <a:rPr sz="750" spc="55" dirty="0">
                <a:solidFill>
                  <a:srgbClr val="0054A9"/>
                </a:solidFill>
                <a:latin typeface="Lucida Sans Unicode"/>
                <a:cs typeface="Lucida Sans Unicode"/>
              </a:rPr>
              <a:t>,</a:t>
            </a:r>
            <a:r>
              <a:rPr sz="750" spc="55" dirty="0">
                <a:solidFill>
                  <a:srgbClr val="202020"/>
                </a:solidFill>
                <a:latin typeface="Lucida Sans Unicode"/>
                <a:cs typeface="Lucida Sans Unicode"/>
              </a:rPr>
              <a:t>accuracy_score </a:t>
            </a:r>
            <a:r>
              <a:rPr sz="750" spc="-225" dirty="0">
                <a:solidFill>
                  <a:srgbClr val="202020"/>
                </a:solidFill>
                <a:latin typeface="Lucida Sans Unicode"/>
                <a:cs typeface="Lucida Sans Unicode"/>
              </a:rPr>
              <a:t> </a:t>
            </a:r>
            <a:r>
              <a:rPr sz="750" spc="70" dirty="0">
                <a:solidFill>
                  <a:srgbClr val="202020"/>
                </a:solidFill>
                <a:latin typeface="Lucida Sans Unicode"/>
                <a:cs typeface="Lucida Sans Unicode"/>
              </a:rPr>
              <a:t>confusion_matrix</a:t>
            </a:r>
            <a:r>
              <a:rPr sz="750" spc="70" dirty="0">
                <a:solidFill>
                  <a:srgbClr val="0054A9"/>
                </a:solidFill>
                <a:latin typeface="Lucida Sans Unicode"/>
                <a:cs typeface="Lucida Sans Unicode"/>
              </a:rPr>
              <a:t>(</a:t>
            </a:r>
            <a:r>
              <a:rPr sz="750" spc="70" dirty="0">
                <a:solidFill>
                  <a:srgbClr val="202020"/>
                </a:solidFill>
                <a:latin typeface="Lucida Sans Unicode"/>
                <a:cs typeface="Lucida Sans Unicode"/>
              </a:rPr>
              <a:t>y_test</a:t>
            </a:r>
            <a:r>
              <a:rPr sz="750" spc="70" dirty="0">
                <a:solidFill>
                  <a:srgbClr val="0054A9"/>
                </a:solidFill>
                <a:latin typeface="Lucida Sans Unicode"/>
                <a:cs typeface="Lucida Sans Unicode"/>
              </a:rPr>
              <a:t>,</a:t>
            </a:r>
            <a:r>
              <a:rPr sz="750" spc="70" dirty="0">
                <a:solidFill>
                  <a:srgbClr val="202020"/>
                </a:solidFill>
                <a:latin typeface="Lucida Sans Unicode"/>
                <a:cs typeface="Lucida Sans Unicode"/>
              </a:rPr>
              <a:t>y_pred</a:t>
            </a:r>
            <a:r>
              <a:rPr sz="750" spc="70" dirty="0">
                <a:solidFill>
                  <a:srgbClr val="0054A9"/>
                </a:solidFill>
                <a:latin typeface="Lucida Sans Unicode"/>
                <a:cs typeface="Lucida Sans Unicode"/>
              </a:rPr>
              <a:t>)</a:t>
            </a:r>
            <a:endParaRPr sz="750">
              <a:latin typeface="Lucida Sans Unicode"/>
              <a:cs typeface="Lucida Sans Unicode"/>
            </a:endParaRPr>
          </a:p>
          <a:p>
            <a:pPr marL="82550">
              <a:lnSpc>
                <a:spcPct val="100000"/>
              </a:lnSpc>
              <a:spcBef>
                <a:spcPts val="710"/>
              </a:spcBef>
              <a:tabLst>
                <a:tab pos="939800" algn="l"/>
              </a:tabLst>
            </a:pPr>
            <a:r>
              <a:rPr sz="750" spc="90" dirty="0">
                <a:latin typeface="Lucida Sans Unicode"/>
                <a:cs typeface="Lucida Sans Unicode"/>
              </a:rPr>
              <a:t>array([[152,	</a:t>
            </a:r>
            <a:r>
              <a:rPr sz="750" spc="125" dirty="0">
                <a:latin typeface="Lucida Sans Unicode"/>
                <a:cs typeface="Lucida Sans Unicode"/>
              </a:rPr>
              <a:t>0],</a:t>
            </a:r>
            <a:endParaRPr sz="750">
              <a:latin typeface="Lucida Sans Unicode"/>
              <a:cs typeface="Lucida Sans Unicode"/>
            </a:endParaRPr>
          </a:p>
          <a:p>
            <a:pPr marL="482600">
              <a:lnSpc>
                <a:spcPct val="100000"/>
              </a:lnSpc>
              <a:spcBef>
                <a:spcPts val="25"/>
              </a:spcBef>
            </a:pPr>
            <a:r>
              <a:rPr sz="750" spc="204" dirty="0">
                <a:latin typeface="Lucida Sans Unicode"/>
                <a:cs typeface="Lucida Sans Unicode"/>
              </a:rPr>
              <a:t>[  </a:t>
            </a:r>
            <a:r>
              <a:rPr sz="750" spc="90" dirty="0">
                <a:latin typeface="Lucida Sans Unicode"/>
                <a:cs typeface="Lucida Sans Unicode"/>
              </a:rPr>
              <a:t>0,</a:t>
            </a:r>
            <a:r>
              <a:rPr sz="750" spc="200" dirty="0">
                <a:latin typeface="Lucida Sans Unicode"/>
                <a:cs typeface="Lucida Sans Unicode"/>
              </a:rPr>
              <a:t> </a:t>
            </a:r>
            <a:r>
              <a:rPr sz="750" spc="85" dirty="0">
                <a:latin typeface="Lucida Sans Unicode"/>
                <a:cs typeface="Lucida Sans Unicode"/>
              </a:rPr>
              <a:t>156]],</a:t>
            </a:r>
            <a:r>
              <a:rPr sz="750" spc="204" dirty="0">
                <a:latin typeface="Lucida Sans Unicode"/>
                <a:cs typeface="Lucida Sans Unicode"/>
              </a:rPr>
              <a:t> </a:t>
            </a:r>
            <a:r>
              <a:rPr sz="750" spc="45" dirty="0">
                <a:latin typeface="Lucida Sans Unicode"/>
                <a:cs typeface="Lucida Sans Unicode"/>
              </a:rPr>
              <a:t>dtype=int64)</a:t>
            </a:r>
            <a:endParaRPr sz="750">
              <a:latin typeface="Lucida Sans Unicode"/>
              <a:cs typeface="Lucida Sans Unicode"/>
            </a:endParaRPr>
          </a:p>
          <a:p>
            <a:pPr marL="82550" marR="4685030" indent="-38100">
              <a:lnSpc>
                <a:spcPct val="179300"/>
              </a:lnSpc>
              <a:spcBef>
                <a:spcPts val="229"/>
              </a:spcBef>
            </a:pPr>
            <a:r>
              <a:rPr sz="750" spc="75" dirty="0">
                <a:solidFill>
                  <a:srgbClr val="202020"/>
                </a:solidFill>
                <a:latin typeface="Lucida Sans Unicode"/>
                <a:cs typeface="Lucida Sans Unicode"/>
              </a:rPr>
              <a:t>accuracy_score</a:t>
            </a:r>
            <a:r>
              <a:rPr sz="750" spc="75" dirty="0">
                <a:solidFill>
                  <a:srgbClr val="0054A9"/>
                </a:solidFill>
                <a:latin typeface="Lucida Sans Unicode"/>
                <a:cs typeface="Lucida Sans Unicode"/>
              </a:rPr>
              <a:t>(</a:t>
            </a:r>
            <a:r>
              <a:rPr sz="750" spc="75" dirty="0">
                <a:solidFill>
                  <a:srgbClr val="202020"/>
                </a:solidFill>
                <a:latin typeface="Lucida Sans Unicode"/>
                <a:cs typeface="Lucida Sans Unicode"/>
              </a:rPr>
              <a:t>y_test</a:t>
            </a:r>
            <a:r>
              <a:rPr sz="750" spc="75" dirty="0">
                <a:solidFill>
                  <a:srgbClr val="0054A9"/>
                </a:solidFill>
                <a:latin typeface="Lucida Sans Unicode"/>
                <a:cs typeface="Lucida Sans Unicode"/>
              </a:rPr>
              <a:t>,</a:t>
            </a:r>
            <a:r>
              <a:rPr sz="750" spc="75" dirty="0">
                <a:solidFill>
                  <a:srgbClr val="202020"/>
                </a:solidFill>
                <a:latin typeface="Lucida Sans Unicode"/>
                <a:cs typeface="Lucida Sans Unicode"/>
              </a:rPr>
              <a:t>y_pred</a:t>
            </a:r>
            <a:r>
              <a:rPr sz="750" spc="75" dirty="0">
                <a:solidFill>
                  <a:srgbClr val="0054A9"/>
                </a:solidFill>
                <a:latin typeface="Lucida Sans Unicode"/>
                <a:cs typeface="Lucida Sans Unicode"/>
              </a:rPr>
              <a:t>) </a:t>
            </a:r>
            <a:r>
              <a:rPr sz="750" spc="-225" dirty="0">
                <a:solidFill>
                  <a:srgbClr val="0054A9"/>
                </a:solidFill>
                <a:latin typeface="Lucida Sans Unicode"/>
                <a:cs typeface="Lucida Sans Unicode"/>
              </a:rPr>
              <a:t> </a:t>
            </a:r>
            <a:r>
              <a:rPr sz="750" spc="50" dirty="0">
                <a:latin typeface="Lucida Sans Unicode"/>
                <a:cs typeface="Lucida Sans Unicode"/>
              </a:rPr>
              <a:t>1.0</a:t>
            </a:r>
            <a:endParaRPr sz="750">
              <a:latin typeface="Lucida Sans Unicode"/>
              <a:cs typeface="Lucida Sans Unicode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131143" y="8196536"/>
            <a:ext cx="7121525" cy="366395"/>
            <a:chOff x="131143" y="8196536"/>
            <a:chExt cx="7121525" cy="366395"/>
          </a:xfrm>
        </p:grpSpPr>
        <p:sp>
          <p:nvSpPr>
            <p:cNvPr id="28" name="object 28"/>
            <p:cNvSpPr/>
            <p:nvPr/>
          </p:nvSpPr>
          <p:spPr>
            <a:xfrm>
              <a:off x="848393" y="8196537"/>
              <a:ext cx="6404610" cy="212725"/>
            </a:xfrm>
            <a:custGeom>
              <a:avLst/>
              <a:gdLst/>
              <a:ahLst/>
              <a:cxnLst/>
              <a:rect l="l" t="t" r="r" b="b"/>
              <a:pathLst>
                <a:path w="6404609" h="212725">
                  <a:moveTo>
                    <a:pt x="6404010" y="212247"/>
                  </a:moveTo>
                  <a:lnTo>
                    <a:pt x="0" y="212247"/>
                  </a:lnTo>
                  <a:lnTo>
                    <a:pt x="0" y="0"/>
                  </a:lnTo>
                  <a:lnTo>
                    <a:pt x="6404010" y="0"/>
                  </a:lnTo>
                  <a:lnTo>
                    <a:pt x="6404010" y="212247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48385" y="8196541"/>
              <a:ext cx="6404610" cy="212725"/>
            </a:xfrm>
            <a:custGeom>
              <a:avLst/>
              <a:gdLst/>
              <a:ahLst/>
              <a:cxnLst/>
              <a:rect l="l" t="t" r="r" b="b"/>
              <a:pathLst>
                <a:path w="6404609" h="212725">
                  <a:moveTo>
                    <a:pt x="6404013" y="0"/>
                  </a:moveTo>
                  <a:lnTo>
                    <a:pt x="6396698" y="0"/>
                  </a:lnTo>
                  <a:lnTo>
                    <a:pt x="0" y="0"/>
                  </a:lnTo>
                  <a:lnTo>
                    <a:pt x="0" y="7315"/>
                  </a:lnTo>
                  <a:lnTo>
                    <a:pt x="6396698" y="7315"/>
                  </a:lnTo>
                  <a:lnTo>
                    <a:pt x="6396698" y="204927"/>
                  </a:lnTo>
                  <a:lnTo>
                    <a:pt x="0" y="204927"/>
                  </a:lnTo>
                  <a:lnTo>
                    <a:pt x="0" y="212255"/>
                  </a:lnTo>
                  <a:lnTo>
                    <a:pt x="6396698" y="212255"/>
                  </a:lnTo>
                  <a:lnTo>
                    <a:pt x="6404013" y="212255"/>
                  </a:lnTo>
                  <a:lnTo>
                    <a:pt x="6404013" y="204927"/>
                  </a:lnTo>
                  <a:lnTo>
                    <a:pt x="6404013" y="7315"/>
                  </a:lnTo>
                  <a:lnTo>
                    <a:pt x="6404013" y="0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92158" y="8196536"/>
              <a:ext cx="563552" cy="212248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31140" y="8416111"/>
              <a:ext cx="2488565" cy="146685"/>
            </a:xfrm>
            <a:custGeom>
              <a:avLst/>
              <a:gdLst/>
              <a:ahLst/>
              <a:cxnLst/>
              <a:rect l="l" t="t" r="r" b="b"/>
              <a:pathLst>
                <a:path w="2488565" h="146684">
                  <a:moveTo>
                    <a:pt x="2488412" y="0"/>
                  </a:moveTo>
                  <a:lnTo>
                    <a:pt x="2481097" y="0"/>
                  </a:lnTo>
                  <a:lnTo>
                    <a:pt x="2481097" y="7315"/>
                  </a:lnTo>
                  <a:lnTo>
                    <a:pt x="2481097" y="139052"/>
                  </a:lnTo>
                  <a:lnTo>
                    <a:pt x="7315" y="139052"/>
                  </a:lnTo>
                  <a:lnTo>
                    <a:pt x="7315" y="7315"/>
                  </a:lnTo>
                  <a:lnTo>
                    <a:pt x="2481097" y="7315"/>
                  </a:lnTo>
                  <a:lnTo>
                    <a:pt x="2481097" y="0"/>
                  </a:lnTo>
                  <a:lnTo>
                    <a:pt x="7315" y="0"/>
                  </a:lnTo>
                  <a:lnTo>
                    <a:pt x="0" y="0"/>
                  </a:lnTo>
                  <a:lnTo>
                    <a:pt x="0" y="7315"/>
                  </a:lnTo>
                  <a:lnTo>
                    <a:pt x="0" y="139052"/>
                  </a:lnTo>
                  <a:lnTo>
                    <a:pt x="0" y="146380"/>
                  </a:lnTo>
                  <a:lnTo>
                    <a:pt x="7315" y="146380"/>
                  </a:lnTo>
                  <a:lnTo>
                    <a:pt x="2481097" y="146380"/>
                  </a:lnTo>
                  <a:lnTo>
                    <a:pt x="2488412" y="146380"/>
                  </a:lnTo>
                  <a:lnTo>
                    <a:pt x="2488412" y="139052"/>
                  </a:lnTo>
                  <a:lnTo>
                    <a:pt x="2488412" y="7315"/>
                  </a:lnTo>
                  <a:lnTo>
                    <a:pt x="2488412" y="0"/>
                  </a:lnTo>
                  <a:close/>
                </a:path>
              </a:pathLst>
            </a:custGeom>
            <a:solidFill>
              <a:srgbClr val="94949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32" name="object 3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92158" y="123825"/>
            <a:ext cx="600147" cy="2642111"/>
          </a:xfrm>
          <a:prstGeom prst="rect">
            <a:avLst/>
          </a:prstGeom>
        </p:spPr>
      </p:pic>
      <p:pic>
        <p:nvPicPr>
          <p:cNvPr id="33" name="object 33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292158" y="3087966"/>
            <a:ext cx="600147" cy="1405222"/>
          </a:xfrm>
          <a:prstGeom prst="rect">
            <a:avLst/>
          </a:prstGeom>
        </p:spPr>
      </p:pic>
      <p:grpSp>
        <p:nvGrpSpPr>
          <p:cNvPr id="34" name="object 34"/>
          <p:cNvGrpSpPr/>
          <p:nvPr/>
        </p:nvGrpSpPr>
        <p:grpSpPr>
          <a:xfrm>
            <a:off x="292158" y="4566378"/>
            <a:ext cx="6960870" cy="212725"/>
            <a:chOff x="292158" y="4566378"/>
            <a:chExt cx="6960870" cy="212725"/>
          </a:xfrm>
        </p:grpSpPr>
        <p:sp>
          <p:nvSpPr>
            <p:cNvPr id="35" name="object 35"/>
            <p:cNvSpPr/>
            <p:nvPr/>
          </p:nvSpPr>
          <p:spPr>
            <a:xfrm>
              <a:off x="848393" y="4566379"/>
              <a:ext cx="6404610" cy="212725"/>
            </a:xfrm>
            <a:custGeom>
              <a:avLst/>
              <a:gdLst/>
              <a:ahLst/>
              <a:cxnLst/>
              <a:rect l="l" t="t" r="r" b="b"/>
              <a:pathLst>
                <a:path w="6404609" h="212725">
                  <a:moveTo>
                    <a:pt x="6404010" y="212247"/>
                  </a:moveTo>
                  <a:lnTo>
                    <a:pt x="0" y="212247"/>
                  </a:lnTo>
                  <a:lnTo>
                    <a:pt x="0" y="0"/>
                  </a:lnTo>
                  <a:lnTo>
                    <a:pt x="6404010" y="0"/>
                  </a:lnTo>
                  <a:lnTo>
                    <a:pt x="6404010" y="212247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48385" y="4566386"/>
              <a:ext cx="6404610" cy="212725"/>
            </a:xfrm>
            <a:custGeom>
              <a:avLst/>
              <a:gdLst/>
              <a:ahLst/>
              <a:cxnLst/>
              <a:rect l="l" t="t" r="r" b="b"/>
              <a:pathLst>
                <a:path w="6404609" h="212725">
                  <a:moveTo>
                    <a:pt x="6404013" y="0"/>
                  </a:moveTo>
                  <a:lnTo>
                    <a:pt x="6396698" y="0"/>
                  </a:lnTo>
                  <a:lnTo>
                    <a:pt x="0" y="0"/>
                  </a:lnTo>
                  <a:lnTo>
                    <a:pt x="0" y="7315"/>
                  </a:lnTo>
                  <a:lnTo>
                    <a:pt x="6396698" y="7315"/>
                  </a:lnTo>
                  <a:lnTo>
                    <a:pt x="6396698" y="204927"/>
                  </a:lnTo>
                  <a:lnTo>
                    <a:pt x="0" y="204927"/>
                  </a:lnTo>
                  <a:lnTo>
                    <a:pt x="0" y="212242"/>
                  </a:lnTo>
                  <a:lnTo>
                    <a:pt x="6396698" y="212242"/>
                  </a:lnTo>
                  <a:lnTo>
                    <a:pt x="6404013" y="212242"/>
                  </a:lnTo>
                  <a:lnTo>
                    <a:pt x="6404013" y="204927"/>
                  </a:lnTo>
                  <a:lnTo>
                    <a:pt x="6404013" y="7315"/>
                  </a:lnTo>
                  <a:lnTo>
                    <a:pt x="6404013" y="0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" name="object 3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92158" y="4566378"/>
              <a:ext cx="563552" cy="212247"/>
            </a:xfrm>
            <a:prstGeom prst="rect">
              <a:avLst/>
            </a:prstGeom>
          </p:spPr>
        </p:pic>
      </p:grpSp>
      <p:grpSp>
        <p:nvGrpSpPr>
          <p:cNvPr id="38" name="object 38"/>
          <p:cNvGrpSpPr/>
          <p:nvPr/>
        </p:nvGrpSpPr>
        <p:grpSpPr>
          <a:xfrm>
            <a:off x="292158" y="4851814"/>
            <a:ext cx="6960870" cy="212725"/>
            <a:chOff x="292158" y="4851814"/>
            <a:chExt cx="6960870" cy="212725"/>
          </a:xfrm>
        </p:grpSpPr>
        <p:sp>
          <p:nvSpPr>
            <p:cNvPr id="39" name="object 39"/>
            <p:cNvSpPr/>
            <p:nvPr/>
          </p:nvSpPr>
          <p:spPr>
            <a:xfrm>
              <a:off x="848393" y="4851815"/>
              <a:ext cx="6404610" cy="212725"/>
            </a:xfrm>
            <a:custGeom>
              <a:avLst/>
              <a:gdLst/>
              <a:ahLst/>
              <a:cxnLst/>
              <a:rect l="l" t="t" r="r" b="b"/>
              <a:pathLst>
                <a:path w="6404609" h="212725">
                  <a:moveTo>
                    <a:pt x="6404010" y="212247"/>
                  </a:moveTo>
                  <a:lnTo>
                    <a:pt x="0" y="212247"/>
                  </a:lnTo>
                  <a:lnTo>
                    <a:pt x="0" y="0"/>
                  </a:lnTo>
                  <a:lnTo>
                    <a:pt x="6404010" y="0"/>
                  </a:lnTo>
                  <a:lnTo>
                    <a:pt x="6404010" y="212247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848385" y="4851818"/>
              <a:ext cx="6404610" cy="212725"/>
            </a:xfrm>
            <a:custGeom>
              <a:avLst/>
              <a:gdLst/>
              <a:ahLst/>
              <a:cxnLst/>
              <a:rect l="l" t="t" r="r" b="b"/>
              <a:pathLst>
                <a:path w="6404609" h="212725">
                  <a:moveTo>
                    <a:pt x="6404013" y="0"/>
                  </a:moveTo>
                  <a:lnTo>
                    <a:pt x="6396698" y="0"/>
                  </a:lnTo>
                  <a:lnTo>
                    <a:pt x="0" y="0"/>
                  </a:lnTo>
                  <a:lnTo>
                    <a:pt x="0" y="7315"/>
                  </a:lnTo>
                  <a:lnTo>
                    <a:pt x="6396698" y="7315"/>
                  </a:lnTo>
                  <a:lnTo>
                    <a:pt x="6396698" y="204927"/>
                  </a:lnTo>
                  <a:lnTo>
                    <a:pt x="0" y="204927"/>
                  </a:lnTo>
                  <a:lnTo>
                    <a:pt x="0" y="212255"/>
                  </a:lnTo>
                  <a:lnTo>
                    <a:pt x="6396698" y="212255"/>
                  </a:lnTo>
                  <a:lnTo>
                    <a:pt x="6404013" y="212255"/>
                  </a:lnTo>
                  <a:lnTo>
                    <a:pt x="6404013" y="204927"/>
                  </a:lnTo>
                  <a:lnTo>
                    <a:pt x="6404013" y="7315"/>
                  </a:lnTo>
                  <a:lnTo>
                    <a:pt x="6404013" y="0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" name="object 4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92158" y="4851814"/>
              <a:ext cx="563552" cy="212247"/>
            </a:xfrm>
            <a:prstGeom prst="rect">
              <a:avLst/>
            </a:prstGeom>
          </p:spPr>
        </p:pic>
      </p:grpSp>
      <p:grpSp>
        <p:nvGrpSpPr>
          <p:cNvPr id="42" name="object 42"/>
          <p:cNvGrpSpPr/>
          <p:nvPr/>
        </p:nvGrpSpPr>
        <p:grpSpPr>
          <a:xfrm>
            <a:off x="292158" y="5137249"/>
            <a:ext cx="6960870" cy="212725"/>
            <a:chOff x="292158" y="5137249"/>
            <a:chExt cx="6960870" cy="212725"/>
          </a:xfrm>
        </p:grpSpPr>
        <p:sp>
          <p:nvSpPr>
            <p:cNvPr id="43" name="object 43"/>
            <p:cNvSpPr/>
            <p:nvPr/>
          </p:nvSpPr>
          <p:spPr>
            <a:xfrm>
              <a:off x="848393" y="5137250"/>
              <a:ext cx="6404610" cy="212725"/>
            </a:xfrm>
            <a:custGeom>
              <a:avLst/>
              <a:gdLst/>
              <a:ahLst/>
              <a:cxnLst/>
              <a:rect l="l" t="t" r="r" b="b"/>
              <a:pathLst>
                <a:path w="6404609" h="212725">
                  <a:moveTo>
                    <a:pt x="6404010" y="212247"/>
                  </a:moveTo>
                  <a:lnTo>
                    <a:pt x="0" y="212247"/>
                  </a:lnTo>
                  <a:lnTo>
                    <a:pt x="0" y="0"/>
                  </a:lnTo>
                  <a:lnTo>
                    <a:pt x="6404010" y="0"/>
                  </a:lnTo>
                  <a:lnTo>
                    <a:pt x="6404010" y="212247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48385" y="5137251"/>
              <a:ext cx="6404610" cy="212725"/>
            </a:xfrm>
            <a:custGeom>
              <a:avLst/>
              <a:gdLst/>
              <a:ahLst/>
              <a:cxnLst/>
              <a:rect l="l" t="t" r="r" b="b"/>
              <a:pathLst>
                <a:path w="6404609" h="212725">
                  <a:moveTo>
                    <a:pt x="6404013" y="0"/>
                  </a:moveTo>
                  <a:lnTo>
                    <a:pt x="6396698" y="0"/>
                  </a:lnTo>
                  <a:lnTo>
                    <a:pt x="0" y="0"/>
                  </a:lnTo>
                  <a:lnTo>
                    <a:pt x="0" y="7327"/>
                  </a:lnTo>
                  <a:lnTo>
                    <a:pt x="6396698" y="7327"/>
                  </a:lnTo>
                  <a:lnTo>
                    <a:pt x="6396698" y="204939"/>
                  </a:lnTo>
                  <a:lnTo>
                    <a:pt x="0" y="204939"/>
                  </a:lnTo>
                  <a:lnTo>
                    <a:pt x="0" y="212255"/>
                  </a:lnTo>
                  <a:lnTo>
                    <a:pt x="6396698" y="212255"/>
                  </a:lnTo>
                  <a:lnTo>
                    <a:pt x="6404013" y="212255"/>
                  </a:lnTo>
                  <a:lnTo>
                    <a:pt x="6404013" y="204939"/>
                  </a:lnTo>
                  <a:lnTo>
                    <a:pt x="6404013" y="7327"/>
                  </a:lnTo>
                  <a:lnTo>
                    <a:pt x="6404013" y="0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5" name="object 4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92158" y="5137249"/>
              <a:ext cx="563552" cy="212247"/>
            </a:xfrm>
            <a:prstGeom prst="rect">
              <a:avLst/>
            </a:prstGeom>
          </p:spPr>
        </p:pic>
      </p:grpSp>
      <p:grpSp>
        <p:nvGrpSpPr>
          <p:cNvPr id="46" name="object 46"/>
          <p:cNvGrpSpPr/>
          <p:nvPr/>
        </p:nvGrpSpPr>
        <p:grpSpPr>
          <a:xfrm>
            <a:off x="292158" y="5422686"/>
            <a:ext cx="6960870" cy="212725"/>
            <a:chOff x="292158" y="5422686"/>
            <a:chExt cx="6960870" cy="212725"/>
          </a:xfrm>
        </p:grpSpPr>
        <p:sp>
          <p:nvSpPr>
            <p:cNvPr id="47" name="object 47"/>
            <p:cNvSpPr/>
            <p:nvPr/>
          </p:nvSpPr>
          <p:spPr>
            <a:xfrm>
              <a:off x="848393" y="5422686"/>
              <a:ext cx="6404610" cy="212725"/>
            </a:xfrm>
            <a:custGeom>
              <a:avLst/>
              <a:gdLst/>
              <a:ahLst/>
              <a:cxnLst/>
              <a:rect l="l" t="t" r="r" b="b"/>
              <a:pathLst>
                <a:path w="6404609" h="212725">
                  <a:moveTo>
                    <a:pt x="6404010" y="212247"/>
                  </a:moveTo>
                  <a:lnTo>
                    <a:pt x="0" y="212247"/>
                  </a:lnTo>
                  <a:lnTo>
                    <a:pt x="0" y="0"/>
                  </a:lnTo>
                  <a:lnTo>
                    <a:pt x="6404010" y="0"/>
                  </a:lnTo>
                  <a:lnTo>
                    <a:pt x="6404010" y="212247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848385" y="5422696"/>
              <a:ext cx="6404610" cy="212725"/>
            </a:xfrm>
            <a:custGeom>
              <a:avLst/>
              <a:gdLst/>
              <a:ahLst/>
              <a:cxnLst/>
              <a:rect l="l" t="t" r="r" b="b"/>
              <a:pathLst>
                <a:path w="6404609" h="212725">
                  <a:moveTo>
                    <a:pt x="6404013" y="0"/>
                  </a:moveTo>
                  <a:lnTo>
                    <a:pt x="6396698" y="0"/>
                  </a:lnTo>
                  <a:lnTo>
                    <a:pt x="0" y="0"/>
                  </a:lnTo>
                  <a:lnTo>
                    <a:pt x="0" y="7315"/>
                  </a:lnTo>
                  <a:lnTo>
                    <a:pt x="6396698" y="7315"/>
                  </a:lnTo>
                  <a:lnTo>
                    <a:pt x="6396698" y="204927"/>
                  </a:lnTo>
                  <a:lnTo>
                    <a:pt x="0" y="204927"/>
                  </a:lnTo>
                  <a:lnTo>
                    <a:pt x="0" y="212242"/>
                  </a:lnTo>
                  <a:lnTo>
                    <a:pt x="6396698" y="212242"/>
                  </a:lnTo>
                  <a:lnTo>
                    <a:pt x="6404013" y="212242"/>
                  </a:lnTo>
                  <a:lnTo>
                    <a:pt x="6404013" y="204927"/>
                  </a:lnTo>
                  <a:lnTo>
                    <a:pt x="6404013" y="7315"/>
                  </a:lnTo>
                  <a:lnTo>
                    <a:pt x="6404013" y="0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9" name="object 4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92158" y="5422686"/>
              <a:ext cx="563552" cy="212247"/>
            </a:xfrm>
            <a:prstGeom prst="rect">
              <a:avLst/>
            </a:prstGeom>
          </p:spPr>
        </p:pic>
      </p:grpSp>
      <p:grpSp>
        <p:nvGrpSpPr>
          <p:cNvPr id="50" name="object 50"/>
          <p:cNvGrpSpPr/>
          <p:nvPr/>
        </p:nvGrpSpPr>
        <p:grpSpPr>
          <a:xfrm>
            <a:off x="292158" y="5708121"/>
            <a:ext cx="6960870" cy="212725"/>
            <a:chOff x="292158" y="5708121"/>
            <a:chExt cx="6960870" cy="212725"/>
          </a:xfrm>
        </p:grpSpPr>
        <p:sp>
          <p:nvSpPr>
            <p:cNvPr id="51" name="object 51"/>
            <p:cNvSpPr/>
            <p:nvPr/>
          </p:nvSpPr>
          <p:spPr>
            <a:xfrm>
              <a:off x="848393" y="5708122"/>
              <a:ext cx="6404610" cy="212725"/>
            </a:xfrm>
            <a:custGeom>
              <a:avLst/>
              <a:gdLst/>
              <a:ahLst/>
              <a:cxnLst/>
              <a:rect l="l" t="t" r="r" b="b"/>
              <a:pathLst>
                <a:path w="6404609" h="212725">
                  <a:moveTo>
                    <a:pt x="6404010" y="212247"/>
                  </a:moveTo>
                  <a:lnTo>
                    <a:pt x="0" y="212247"/>
                  </a:lnTo>
                  <a:lnTo>
                    <a:pt x="0" y="0"/>
                  </a:lnTo>
                  <a:lnTo>
                    <a:pt x="6404010" y="0"/>
                  </a:lnTo>
                  <a:lnTo>
                    <a:pt x="6404010" y="212247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48385" y="5708129"/>
              <a:ext cx="6404610" cy="212725"/>
            </a:xfrm>
            <a:custGeom>
              <a:avLst/>
              <a:gdLst/>
              <a:ahLst/>
              <a:cxnLst/>
              <a:rect l="l" t="t" r="r" b="b"/>
              <a:pathLst>
                <a:path w="6404609" h="212725">
                  <a:moveTo>
                    <a:pt x="6404013" y="0"/>
                  </a:moveTo>
                  <a:lnTo>
                    <a:pt x="6396698" y="0"/>
                  </a:lnTo>
                  <a:lnTo>
                    <a:pt x="0" y="0"/>
                  </a:lnTo>
                  <a:lnTo>
                    <a:pt x="0" y="7315"/>
                  </a:lnTo>
                  <a:lnTo>
                    <a:pt x="6396698" y="7315"/>
                  </a:lnTo>
                  <a:lnTo>
                    <a:pt x="6396698" y="204927"/>
                  </a:lnTo>
                  <a:lnTo>
                    <a:pt x="0" y="204927"/>
                  </a:lnTo>
                  <a:lnTo>
                    <a:pt x="0" y="212242"/>
                  </a:lnTo>
                  <a:lnTo>
                    <a:pt x="6396698" y="212242"/>
                  </a:lnTo>
                  <a:lnTo>
                    <a:pt x="6404013" y="212242"/>
                  </a:lnTo>
                  <a:lnTo>
                    <a:pt x="6404013" y="204927"/>
                  </a:lnTo>
                  <a:lnTo>
                    <a:pt x="6404013" y="7315"/>
                  </a:lnTo>
                  <a:lnTo>
                    <a:pt x="6404013" y="0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3" name="object 53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92158" y="5708121"/>
              <a:ext cx="563552" cy="212247"/>
            </a:xfrm>
            <a:prstGeom prst="rect">
              <a:avLst/>
            </a:prstGeom>
          </p:spPr>
        </p:pic>
      </p:grpSp>
      <p:sp>
        <p:nvSpPr>
          <p:cNvPr id="54" name="object 54"/>
          <p:cNvSpPr txBox="1"/>
          <p:nvPr/>
        </p:nvSpPr>
        <p:spPr>
          <a:xfrm>
            <a:off x="848392" y="4356068"/>
            <a:ext cx="6396990" cy="15157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2550">
              <a:lnSpc>
                <a:spcPct val="100000"/>
              </a:lnSpc>
              <a:spcBef>
                <a:spcPts val="100"/>
              </a:spcBef>
            </a:pPr>
            <a:r>
              <a:rPr sz="750" spc="-20" dirty="0">
                <a:latin typeface="Lucida Sans Unicode"/>
                <a:cs typeface="Lucida Sans Unicode"/>
              </a:rPr>
              <a:t>Name:</a:t>
            </a:r>
            <a:r>
              <a:rPr sz="750" spc="200" dirty="0">
                <a:latin typeface="Lucida Sans Unicode"/>
                <a:cs typeface="Lucida Sans Unicode"/>
              </a:rPr>
              <a:t> </a:t>
            </a:r>
            <a:r>
              <a:rPr sz="750" spc="100" dirty="0">
                <a:latin typeface="Lucida Sans Unicode"/>
                <a:cs typeface="Lucida Sans Unicode"/>
              </a:rPr>
              <a:t>target,</a:t>
            </a:r>
            <a:r>
              <a:rPr sz="750" spc="204" dirty="0">
                <a:latin typeface="Lucida Sans Unicode"/>
                <a:cs typeface="Lucida Sans Unicode"/>
              </a:rPr>
              <a:t> </a:t>
            </a:r>
            <a:r>
              <a:rPr sz="750" spc="55" dirty="0">
                <a:latin typeface="Lucida Sans Unicode"/>
                <a:cs typeface="Lucida Sans Unicode"/>
              </a:rPr>
              <a:t>Length:</a:t>
            </a:r>
            <a:r>
              <a:rPr sz="750" spc="204" dirty="0">
                <a:latin typeface="Lucida Sans Unicode"/>
                <a:cs typeface="Lucida Sans Unicode"/>
              </a:rPr>
              <a:t> </a:t>
            </a:r>
            <a:r>
              <a:rPr sz="750" spc="20" dirty="0">
                <a:latin typeface="Lucida Sans Unicode"/>
                <a:cs typeface="Lucida Sans Unicode"/>
              </a:rPr>
              <a:t>1025,</a:t>
            </a:r>
            <a:r>
              <a:rPr sz="750" spc="200" dirty="0">
                <a:latin typeface="Lucida Sans Unicode"/>
                <a:cs typeface="Lucida Sans Unicode"/>
              </a:rPr>
              <a:t> </a:t>
            </a:r>
            <a:r>
              <a:rPr sz="750" spc="65" dirty="0">
                <a:latin typeface="Lucida Sans Unicode"/>
                <a:cs typeface="Lucida Sans Unicode"/>
              </a:rPr>
              <a:t>dtype:</a:t>
            </a:r>
            <a:r>
              <a:rPr sz="750" spc="204" dirty="0">
                <a:latin typeface="Lucida Sans Unicode"/>
                <a:cs typeface="Lucida Sans Unicode"/>
              </a:rPr>
              <a:t> </a:t>
            </a:r>
            <a:r>
              <a:rPr sz="750" spc="65" dirty="0">
                <a:latin typeface="Lucida Sans Unicode"/>
                <a:cs typeface="Lucida Sans Unicode"/>
              </a:rPr>
              <a:t>int64</a:t>
            </a:r>
            <a:endParaRPr sz="75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600">
              <a:latin typeface="Lucida Sans Unicode"/>
              <a:cs typeface="Lucida Sans Unicode"/>
            </a:endParaRPr>
          </a:p>
          <a:p>
            <a:pPr marL="45085">
              <a:lnSpc>
                <a:spcPct val="100000"/>
              </a:lnSpc>
            </a:pPr>
            <a:r>
              <a:rPr sz="750" b="1" spc="-5" dirty="0">
                <a:solidFill>
                  <a:srgbClr val="007F00"/>
                </a:solidFill>
                <a:latin typeface="Courier New"/>
                <a:cs typeface="Courier New"/>
              </a:rPr>
              <a:t>from</a:t>
            </a:r>
            <a:r>
              <a:rPr sz="750" b="1" spc="-15" dirty="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sz="750" spc="65" dirty="0">
                <a:solidFill>
                  <a:srgbClr val="202020"/>
                </a:solidFill>
                <a:latin typeface="Lucida Sans Unicode"/>
                <a:cs typeface="Lucida Sans Unicode"/>
              </a:rPr>
              <a:t>sklearn.model_selection</a:t>
            </a:r>
            <a:r>
              <a:rPr sz="750" spc="195" dirty="0">
                <a:solidFill>
                  <a:srgbClr val="202020"/>
                </a:solidFill>
                <a:latin typeface="Lucida Sans Unicode"/>
                <a:cs typeface="Lucida Sans Unicode"/>
              </a:rPr>
              <a:t> </a:t>
            </a:r>
            <a:r>
              <a:rPr sz="750" b="1" spc="-5" dirty="0">
                <a:solidFill>
                  <a:srgbClr val="007F00"/>
                </a:solidFill>
                <a:latin typeface="Courier New"/>
                <a:cs typeface="Courier New"/>
              </a:rPr>
              <a:t>import</a:t>
            </a:r>
            <a:r>
              <a:rPr sz="750" b="1" spc="-15" dirty="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sz="750" spc="110" dirty="0">
                <a:solidFill>
                  <a:srgbClr val="202020"/>
                </a:solidFill>
                <a:latin typeface="Lucida Sans Unicode"/>
                <a:cs typeface="Lucida Sans Unicode"/>
              </a:rPr>
              <a:t>train_test_split</a:t>
            </a:r>
            <a:endParaRPr sz="75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850">
              <a:latin typeface="Lucida Sans Unicode"/>
              <a:cs typeface="Lucida Sans Unicode"/>
            </a:endParaRPr>
          </a:p>
          <a:p>
            <a:pPr marL="45085">
              <a:lnSpc>
                <a:spcPct val="100000"/>
              </a:lnSpc>
            </a:pPr>
            <a:r>
              <a:rPr sz="750" spc="100" dirty="0">
                <a:solidFill>
                  <a:srgbClr val="202020"/>
                </a:solidFill>
                <a:latin typeface="Lucida Sans Unicode"/>
                <a:cs typeface="Lucida Sans Unicode"/>
              </a:rPr>
              <a:t>x_train</a:t>
            </a:r>
            <a:r>
              <a:rPr sz="750" spc="100" dirty="0">
                <a:solidFill>
                  <a:srgbClr val="0054A9"/>
                </a:solidFill>
                <a:latin typeface="Lucida Sans Unicode"/>
                <a:cs typeface="Lucida Sans Unicode"/>
              </a:rPr>
              <a:t>,</a:t>
            </a:r>
            <a:r>
              <a:rPr sz="750" spc="100" dirty="0">
                <a:solidFill>
                  <a:srgbClr val="202020"/>
                </a:solidFill>
                <a:latin typeface="Lucida Sans Unicode"/>
                <a:cs typeface="Lucida Sans Unicode"/>
              </a:rPr>
              <a:t>x_test</a:t>
            </a:r>
            <a:r>
              <a:rPr sz="750" spc="100" dirty="0">
                <a:solidFill>
                  <a:srgbClr val="0054A9"/>
                </a:solidFill>
                <a:latin typeface="Lucida Sans Unicode"/>
                <a:cs typeface="Lucida Sans Unicode"/>
              </a:rPr>
              <a:t>,</a:t>
            </a:r>
            <a:r>
              <a:rPr sz="750" spc="100" dirty="0">
                <a:solidFill>
                  <a:srgbClr val="202020"/>
                </a:solidFill>
                <a:latin typeface="Lucida Sans Unicode"/>
                <a:cs typeface="Lucida Sans Unicode"/>
              </a:rPr>
              <a:t>y_train</a:t>
            </a:r>
            <a:r>
              <a:rPr sz="750" spc="100" dirty="0">
                <a:solidFill>
                  <a:srgbClr val="0054A9"/>
                </a:solidFill>
                <a:latin typeface="Lucida Sans Unicode"/>
                <a:cs typeface="Lucida Sans Unicode"/>
              </a:rPr>
              <a:t>,</a:t>
            </a:r>
            <a:r>
              <a:rPr sz="750" spc="100" dirty="0">
                <a:solidFill>
                  <a:srgbClr val="202020"/>
                </a:solidFill>
                <a:latin typeface="Lucida Sans Unicode"/>
                <a:cs typeface="Lucida Sans Unicode"/>
              </a:rPr>
              <a:t>y_test</a:t>
            </a:r>
            <a:r>
              <a:rPr sz="750" spc="240" dirty="0">
                <a:solidFill>
                  <a:srgbClr val="202020"/>
                </a:solidFill>
                <a:latin typeface="Lucida Sans Unicode"/>
                <a:cs typeface="Lucida Sans Unicode"/>
              </a:rPr>
              <a:t> </a:t>
            </a:r>
            <a:r>
              <a:rPr sz="750" b="1" dirty="0">
                <a:solidFill>
                  <a:srgbClr val="A921FF"/>
                </a:solidFill>
                <a:latin typeface="Courier New"/>
                <a:cs typeface="Courier New"/>
              </a:rPr>
              <a:t>=</a:t>
            </a:r>
            <a:r>
              <a:rPr sz="750" b="1" spc="30" dirty="0">
                <a:solidFill>
                  <a:srgbClr val="A921FF"/>
                </a:solidFill>
                <a:latin typeface="Courier New"/>
                <a:cs typeface="Courier New"/>
              </a:rPr>
              <a:t> </a:t>
            </a:r>
            <a:r>
              <a:rPr sz="750" spc="100" dirty="0">
                <a:solidFill>
                  <a:srgbClr val="202020"/>
                </a:solidFill>
                <a:latin typeface="Lucida Sans Unicode"/>
                <a:cs typeface="Lucida Sans Unicode"/>
              </a:rPr>
              <a:t>train_test_split</a:t>
            </a:r>
            <a:r>
              <a:rPr sz="750" spc="100" dirty="0">
                <a:solidFill>
                  <a:srgbClr val="0054A9"/>
                </a:solidFill>
                <a:latin typeface="Lucida Sans Unicode"/>
                <a:cs typeface="Lucida Sans Unicode"/>
              </a:rPr>
              <a:t>(</a:t>
            </a:r>
            <a:r>
              <a:rPr sz="750" spc="100" dirty="0">
                <a:solidFill>
                  <a:srgbClr val="202020"/>
                </a:solidFill>
                <a:latin typeface="Lucida Sans Unicode"/>
                <a:cs typeface="Lucida Sans Unicode"/>
              </a:rPr>
              <a:t>x</a:t>
            </a:r>
            <a:r>
              <a:rPr sz="750" spc="100" dirty="0">
                <a:solidFill>
                  <a:srgbClr val="0054A9"/>
                </a:solidFill>
                <a:latin typeface="Lucida Sans Unicode"/>
                <a:cs typeface="Lucida Sans Unicode"/>
              </a:rPr>
              <a:t>,</a:t>
            </a:r>
            <a:r>
              <a:rPr sz="750" spc="100" dirty="0">
                <a:solidFill>
                  <a:srgbClr val="202020"/>
                </a:solidFill>
                <a:latin typeface="Lucida Sans Unicode"/>
                <a:cs typeface="Lucida Sans Unicode"/>
              </a:rPr>
              <a:t>y</a:t>
            </a:r>
            <a:r>
              <a:rPr sz="750" spc="100" dirty="0">
                <a:solidFill>
                  <a:srgbClr val="0054A9"/>
                </a:solidFill>
                <a:latin typeface="Lucida Sans Unicode"/>
                <a:cs typeface="Lucida Sans Unicode"/>
              </a:rPr>
              <a:t>,</a:t>
            </a:r>
            <a:r>
              <a:rPr sz="750" spc="100" dirty="0">
                <a:solidFill>
                  <a:srgbClr val="202020"/>
                </a:solidFill>
                <a:latin typeface="Lucida Sans Unicode"/>
                <a:cs typeface="Lucida Sans Unicode"/>
              </a:rPr>
              <a:t>test_size</a:t>
            </a:r>
            <a:r>
              <a:rPr sz="750" b="1" spc="100" dirty="0">
                <a:solidFill>
                  <a:srgbClr val="A921FF"/>
                </a:solidFill>
                <a:latin typeface="Courier New"/>
                <a:cs typeface="Courier New"/>
              </a:rPr>
              <a:t>=</a:t>
            </a:r>
            <a:r>
              <a:rPr sz="750" spc="100" dirty="0">
                <a:solidFill>
                  <a:srgbClr val="008700"/>
                </a:solidFill>
                <a:latin typeface="Lucida Sans Unicode"/>
                <a:cs typeface="Lucida Sans Unicode"/>
              </a:rPr>
              <a:t>0.3</a:t>
            </a:r>
            <a:r>
              <a:rPr sz="750" spc="100" dirty="0">
                <a:solidFill>
                  <a:srgbClr val="0054A9"/>
                </a:solidFill>
                <a:latin typeface="Lucida Sans Unicode"/>
                <a:cs typeface="Lucida Sans Unicode"/>
              </a:rPr>
              <a:t>)</a:t>
            </a:r>
            <a:endParaRPr sz="750">
              <a:latin typeface="Lucida Sans Unicode"/>
              <a:cs typeface="Lucida Sans Unicode"/>
            </a:endParaRPr>
          </a:p>
          <a:p>
            <a:pPr marL="45085" marR="3942079">
              <a:lnSpc>
                <a:spcPct val="249700"/>
              </a:lnSpc>
            </a:pPr>
            <a:r>
              <a:rPr sz="750" b="1" spc="-5" dirty="0">
                <a:solidFill>
                  <a:srgbClr val="007F00"/>
                </a:solidFill>
                <a:latin typeface="Courier New"/>
                <a:cs typeface="Courier New"/>
              </a:rPr>
              <a:t>from</a:t>
            </a:r>
            <a:r>
              <a:rPr sz="750" b="1" spc="-25" dirty="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sz="750" spc="65" dirty="0">
                <a:solidFill>
                  <a:srgbClr val="202020"/>
                </a:solidFill>
                <a:latin typeface="Lucida Sans Unicode"/>
                <a:cs typeface="Lucida Sans Unicode"/>
              </a:rPr>
              <a:t>sklearn.naive_bayes</a:t>
            </a:r>
            <a:r>
              <a:rPr sz="750" spc="195" dirty="0">
                <a:solidFill>
                  <a:srgbClr val="202020"/>
                </a:solidFill>
                <a:latin typeface="Lucida Sans Unicode"/>
                <a:cs typeface="Lucida Sans Unicode"/>
              </a:rPr>
              <a:t> </a:t>
            </a:r>
            <a:r>
              <a:rPr sz="750" b="1" spc="-5" dirty="0">
                <a:solidFill>
                  <a:srgbClr val="007F00"/>
                </a:solidFill>
                <a:latin typeface="Courier New"/>
                <a:cs typeface="Courier New"/>
              </a:rPr>
              <a:t>import</a:t>
            </a:r>
            <a:r>
              <a:rPr sz="750" b="1" spc="-25" dirty="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sz="750" spc="20" dirty="0">
                <a:solidFill>
                  <a:srgbClr val="202020"/>
                </a:solidFill>
                <a:latin typeface="Lucida Sans Unicode"/>
                <a:cs typeface="Lucida Sans Unicode"/>
              </a:rPr>
              <a:t>GaussianNB </a:t>
            </a:r>
            <a:r>
              <a:rPr sz="750" spc="-220" dirty="0">
                <a:solidFill>
                  <a:srgbClr val="202020"/>
                </a:solidFill>
                <a:latin typeface="Lucida Sans Unicode"/>
                <a:cs typeface="Lucida Sans Unicode"/>
              </a:rPr>
              <a:t> </a:t>
            </a:r>
            <a:r>
              <a:rPr sz="750" spc="-25" dirty="0">
                <a:solidFill>
                  <a:srgbClr val="202020"/>
                </a:solidFill>
                <a:latin typeface="Lucida Sans Unicode"/>
                <a:cs typeface="Lucida Sans Unicode"/>
              </a:rPr>
              <a:t>gnb</a:t>
            </a:r>
            <a:r>
              <a:rPr sz="750" spc="-5" dirty="0">
                <a:solidFill>
                  <a:srgbClr val="202020"/>
                </a:solidFill>
                <a:latin typeface="Lucida Sans Unicode"/>
                <a:cs typeface="Lucida Sans Unicode"/>
              </a:rPr>
              <a:t> </a:t>
            </a:r>
            <a:r>
              <a:rPr sz="750" b="1" dirty="0">
                <a:solidFill>
                  <a:srgbClr val="A921FF"/>
                </a:solidFill>
                <a:latin typeface="Courier New"/>
                <a:cs typeface="Courier New"/>
              </a:rPr>
              <a:t>=</a:t>
            </a:r>
            <a:r>
              <a:rPr sz="750" b="1" spc="-10" dirty="0">
                <a:solidFill>
                  <a:srgbClr val="A921FF"/>
                </a:solidFill>
                <a:latin typeface="Courier New"/>
                <a:cs typeface="Courier New"/>
              </a:rPr>
              <a:t> </a:t>
            </a:r>
            <a:r>
              <a:rPr sz="750" spc="50" dirty="0">
                <a:solidFill>
                  <a:srgbClr val="202020"/>
                </a:solidFill>
                <a:latin typeface="Lucida Sans Unicode"/>
                <a:cs typeface="Lucida Sans Unicode"/>
              </a:rPr>
              <a:t>GaussianNB</a:t>
            </a:r>
            <a:r>
              <a:rPr sz="750" spc="50" dirty="0">
                <a:solidFill>
                  <a:srgbClr val="0054A9"/>
                </a:solidFill>
                <a:latin typeface="Lucida Sans Unicode"/>
                <a:cs typeface="Lucida Sans Unicode"/>
              </a:rPr>
              <a:t>()</a:t>
            </a:r>
            <a:endParaRPr sz="75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850">
              <a:latin typeface="Lucida Sans Unicode"/>
              <a:cs typeface="Lucida Sans Unicode"/>
            </a:endParaRPr>
          </a:p>
          <a:p>
            <a:pPr marL="45085">
              <a:lnSpc>
                <a:spcPct val="100000"/>
              </a:lnSpc>
              <a:spcBef>
                <a:spcPts val="5"/>
              </a:spcBef>
            </a:pPr>
            <a:r>
              <a:rPr sz="750" spc="55" dirty="0">
                <a:solidFill>
                  <a:srgbClr val="202020"/>
                </a:solidFill>
                <a:latin typeface="Lucida Sans Unicode"/>
                <a:cs typeface="Lucida Sans Unicode"/>
              </a:rPr>
              <a:t>confusin</a:t>
            </a:r>
            <a:endParaRPr sz="750">
              <a:latin typeface="Lucida Sans Unicode"/>
              <a:cs typeface="Lucida Sans Unicode"/>
            </a:endParaRPr>
          </a:p>
        </p:txBody>
      </p:sp>
      <p:grpSp>
        <p:nvGrpSpPr>
          <p:cNvPr id="55" name="object 55"/>
          <p:cNvGrpSpPr/>
          <p:nvPr/>
        </p:nvGrpSpPr>
        <p:grpSpPr>
          <a:xfrm>
            <a:off x="292158" y="5956963"/>
            <a:ext cx="1398270" cy="505459"/>
            <a:chOff x="292158" y="5956963"/>
            <a:chExt cx="1398270" cy="505459"/>
          </a:xfrm>
        </p:grpSpPr>
        <p:pic>
          <p:nvPicPr>
            <p:cNvPr id="56" name="object 56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92158" y="5956963"/>
              <a:ext cx="600147" cy="505001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1294841" y="5956972"/>
              <a:ext cx="7620" cy="410209"/>
            </a:xfrm>
            <a:custGeom>
              <a:avLst/>
              <a:gdLst/>
              <a:ahLst/>
              <a:cxnLst/>
              <a:rect l="l" t="t" r="r" b="b"/>
              <a:pathLst>
                <a:path w="7619" h="410210">
                  <a:moveTo>
                    <a:pt x="7315" y="402539"/>
                  </a:moveTo>
                  <a:lnTo>
                    <a:pt x="0" y="402539"/>
                  </a:lnTo>
                  <a:lnTo>
                    <a:pt x="0" y="409854"/>
                  </a:lnTo>
                  <a:lnTo>
                    <a:pt x="7315" y="409854"/>
                  </a:lnTo>
                  <a:lnTo>
                    <a:pt x="7315" y="402539"/>
                  </a:lnTo>
                  <a:close/>
                </a:path>
                <a:path w="7619" h="410210">
                  <a:moveTo>
                    <a:pt x="7315" y="0"/>
                  </a:moveTo>
                  <a:lnTo>
                    <a:pt x="0" y="0"/>
                  </a:lnTo>
                  <a:lnTo>
                    <a:pt x="0" y="7315"/>
                  </a:lnTo>
                  <a:lnTo>
                    <a:pt x="7315" y="7315"/>
                  </a:lnTo>
                  <a:lnTo>
                    <a:pt x="7315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8" name="object 58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892306" y="5956963"/>
              <a:ext cx="797756" cy="409856"/>
            </a:xfrm>
            <a:prstGeom prst="rect">
              <a:avLst/>
            </a:prstGeom>
          </p:spPr>
        </p:pic>
        <p:sp>
          <p:nvSpPr>
            <p:cNvPr id="59" name="object 59"/>
            <p:cNvSpPr/>
            <p:nvPr/>
          </p:nvSpPr>
          <p:spPr>
            <a:xfrm>
              <a:off x="899617" y="6183858"/>
              <a:ext cx="783590" cy="175895"/>
            </a:xfrm>
            <a:custGeom>
              <a:avLst/>
              <a:gdLst/>
              <a:ahLst/>
              <a:cxnLst/>
              <a:rect l="l" t="t" r="r" b="b"/>
              <a:pathLst>
                <a:path w="783589" h="175895">
                  <a:moveTo>
                    <a:pt x="783120" y="0"/>
                  </a:moveTo>
                  <a:lnTo>
                    <a:pt x="0" y="0"/>
                  </a:lnTo>
                  <a:lnTo>
                    <a:pt x="0" y="175653"/>
                  </a:lnTo>
                  <a:lnTo>
                    <a:pt x="783120" y="175653"/>
                  </a:lnTo>
                  <a:lnTo>
                    <a:pt x="783120" y="0"/>
                  </a:lnTo>
                  <a:close/>
                </a:path>
              </a:pathLst>
            </a:custGeom>
            <a:solidFill>
              <a:srgbClr val="EFF7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0" name="object 60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292158" y="7911101"/>
            <a:ext cx="600147" cy="212247"/>
          </a:xfrm>
          <a:prstGeom prst="rect">
            <a:avLst/>
          </a:prstGeom>
        </p:spPr>
      </p:pic>
      <p:sp>
        <p:nvSpPr>
          <p:cNvPr id="61" name="object 61"/>
          <p:cNvSpPr txBox="1"/>
          <p:nvPr/>
        </p:nvSpPr>
        <p:spPr>
          <a:xfrm>
            <a:off x="899625" y="5964282"/>
            <a:ext cx="783590" cy="219710"/>
          </a:xfrm>
          <a:prstGeom prst="rect">
            <a:avLst/>
          </a:prstGeom>
          <a:solidFill>
            <a:srgbClr val="D3EAFF"/>
          </a:solidFill>
        </p:spPr>
        <p:txBody>
          <a:bodyPr vert="horz" wrap="square" lIns="0" tIns="37465" rIns="0" bIns="0" rtlCol="0">
            <a:spAutoFit/>
          </a:bodyPr>
          <a:lstStyle/>
          <a:p>
            <a:pPr marL="32384">
              <a:lnSpc>
                <a:spcPct val="100000"/>
              </a:lnSpc>
              <a:spcBef>
                <a:spcPts val="295"/>
              </a:spcBef>
            </a:pPr>
            <a:r>
              <a:rPr sz="800" spc="45" dirty="0">
                <a:solidFill>
                  <a:srgbClr val="686868"/>
                </a:solidFill>
                <a:latin typeface="Lucida Sans Unicode"/>
                <a:cs typeface="Lucida Sans Unicode"/>
              </a:rPr>
              <a:t>▾</a:t>
            </a:r>
            <a:r>
              <a:rPr sz="800" spc="-40" dirty="0">
                <a:solidFill>
                  <a:srgbClr val="686868"/>
                </a:solidFill>
                <a:latin typeface="Lucida Sans Unicode"/>
                <a:cs typeface="Lucida Sans Unicode"/>
              </a:rPr>
              <a:t> </a:t>
            </a:r>
            <a:r>
              <a:rPr sz="800" spc="25" dirty="0">
                <a:latin typeface="Lucida Sans Unicode"/>
                <a:cs typeface="Lucida Sans Unicode"/>
              </a:rPr>
              <a:t>GaussianNB</a:t>
            </a:r>
            <a:endParaRPr sz="800">
              <a:latin typeface="Lucida Sans Unicode"/>
              <a:cs typeface="Lucida Sans Unicode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899625" y="6183848"/>
            <a:ext cx="783590" cy="1758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2225">
              <a:lnSpc>
                <a:spcPct val="100000"/>
              </a:lnSpc>
              <a:spcBef>
                <a:spcPts val="120"/>
              </a:spcBef>
            </a:pPr>
            <a:r>
              <a:rPr sz="800" spc="55" dirty="0">
                <a:latin typeface="Lucida Sans Unicode"/>
                <a:cs typeface="Lucida Sans Unicode"/>
              </a:rPr>
              <a:t>GaussianNB()</a:t>
            </a:r>
            <a:endParaRPr sz="800">
              <a:latin typeface="Lucida Sans Unicode"/>
              <a:cs typeface="Lucida Sans Unicode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138462" y="8408785"/>
            <a:ext cx="2473960" cy="146685"/>
          </a:xfrm>
          <a:prstGeom prst="rect">
            <a:avLst/>
          </a:prstGeom>
          <a:solidFill>
            <a:srgbClr val="E5E5E5"/>
          </a:solidFill>
        </p:spPr>
        <p:txBody>
          <a:bodyPr vert="horz" wrap="square" lIns="0" tIns="26034" rIns="0" bIns="0" rtlCol="0">
            <a:spAutoFit/>
          </a:bodyPr>
          <a:lstStyle/>
          <a:p>
            <a:pPr marL="58419">
              <a:lnSpc>
                <a:spcPct val="100000"/>
              </a:lnSpc>
              <a:spcBef>
                <a:spcPts val="204"/>
              </a:spcBef>
            </a:pPr>
            <a:r>
              <a:rPr sz="600" spc="10" dirty="0">
                <a:latin typeface="Arial MT"/>
                <a:cs typeface="Arial MT"/>
              </a:rPr>
              <a:t>Loading</a:t>
            </a:r>
            <a:r>
              <a:rPr sz="600" spc="15" dirty="0">
                <a:latin typeface="Arial MT"/>
                <a:cs typeface="Arial MT"/>
              </a:rPr>
              <a:t> </a:t>
            </a:r>
            <a:r>
              <a:rPr sz="600" spc="10" dirty="0">
                <a:latin typeface="Arial MT"/>
                <a:cs typeface="Arial MT"/>
              </a:rPr>
              <a:t>[MathJax]/jax/output/CommonHTML/fonts/TeX/fontdata.js</a:t>
            </a:r>
            <a:endParaRPr sz="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1314</Words>
  <Application>Microsoft Office PowerPoint</Application>
  <PresentationFormat>Custom</PresentationFormat>
  <Paragraphs>785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Arial MT</vt:lpstr>
      <vt:lpstr>Calibri</vt:lpstr>
      <vt:lpstr>Courier New</vt:lpstr>
      <vt:lpstr>Lucida Sans Unicode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Aditya Shakya</cp:lastModifiedBy>
  <cp:revision>1</cp:revision>
  <dcterms:created xsi:type="dcterms:W3CDTF">2023-06-01T00:57:16Z</dcterms:created>
  <dcterms:modified xsi:type="dcterms:W3CDTF">2023-06-01T04:22:14Z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2023-05-31T00:00:00Z</vt:filetime>
  </property>
  <property fmtid="{D5CDD505-2E9C-101B-9397-08002B2CF9AE}" pid="3" name="Creator">
    <vt:lpwstr>wkhtmltopdf 0.12.5</vt:lpwstr>
  </property>
  <property fmtid="{D5CDD505-2E9C-101B-9397-08002B2CF9AE}" pid="4" name="LastSaved">
    <vt:filetime>2023-05-31T00:00:00Z</vt:filetime>
  </property>
</Properties>
</file>