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FB06-8A01-89BC-3AAF-3597AB2C9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B6DEFF-E4D1-B2E5-0668-177D4C50E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CC4892-6684-90B3-D689-315C350885EE}"/>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6C0EED8C-4F3D-55DB-9EFC-D5F83A16B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F552A-C85C-EF9B-26BC-3DFD50EAED40}"/>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41040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C073-1E6F-1E9F-528B-4AFE475DC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4F96D-B62B-A53E-8576-074BF22F1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A1466-E5EA-7345-471A-A3597E0B47D4}"/>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FCCDD809-9B67-93F5-16B5-6A5CB6AA3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6E0D5-61FA-223C-FCBD-A51CC36D63F9}"/>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247480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2B2A1-0D75-8F16-98F9-C065FC7B6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1CB57-68CA-1C8C-B183-D41AEBCF9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49DA7-C4C2-7D4D-2325-78415B67224E}"/>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96174781-1A9B-0A74-6BB5-501F10108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C3008-9006-E13E-E70A-F3566FF6BC9C}"/>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37311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2233-E5A0-41E6-DA85-1618C8AC66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122330-378B-0966-3396-22D7C24D3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9260C-78C1-8A4C-9AB6-418EB17D46A9}"/>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18839F40-6B6B-CB75-FE03-ECD9D9C24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93B5B-F83A-B069-AE53-DC98EDA7B315}"/>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256213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B693-9CFE-DE81-B88E-FAC8F5BCB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458636-0E83-98CD-C13A-2522F3DFA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3FF1B-3423-D519-9D39-BF21E45441EC}"/>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D6207C46-96A9-C0CA-1AD4-CC00D8EF3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8410E-30F9-C34B-248D-A233DF0099E6}"/>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151534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26AC-E9C6-19C1-BEFC-1557FBE3AE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EFA590-CBAE-4A2D-09FB-B7E961274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D81526-5641-2638-A74A-089874504A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B21767-5CA8-74DC-0D00-12C1652244B9}"/>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6" name="Footer Placeholder 5">
            <a:extLst>
              <a:ext uri="{FF2B5EF4-FFF2-40B4-BE49-F238E27FC236}">
                <a16:creationId xmlns:a16="http://schemas.microsoft.com/office/drawing/2014/main" id="{1A807743-1EB5-B72A-C9B6-BA04886C8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B4A65-F4E6-2D55-33EB-44541FA94B88}"/>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421534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1C41-1A1F-88AA-9514-3D1216DE71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7380C9-7F51-18B9-38B5-41B3D79B0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06CF1-2574-A931-BBBB-F00733471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6EF0A-D193-A810-557F-E5793E506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CAA6D-3692-7963-C9FF-E8C6A6D0B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7A1DA-9ECC-898F-1031-08FBF404902C}"/>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8" name="Footer Placeholder 7">
            <a:extLst>
              <a:ext uri="{FF2B5EF4-FFF2-40B4-BE49-F238E27FC236}">
                <a16:creationId xmlns:a16="http://schemas.microsoft.com/office/drawing/2014/main" id="{69ABEE8F-AB27-F68C-D274-8C1267FA67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A2BC0E-BB98-01AE-CC46-D3CAD0B551F0}"/>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171107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FA89-0A36-150F-4218-E23288616B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C1915-5757-F984-A8E5-2C9323019BED}"/>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4" name="Footer Placeholder 3">
            <a:extLst>
              <a:ext uri="{FF2B5EF4-FFF2-40B4-BE49-F238E27FC236}">
                <a16:creationId xmlns:a16="http://schemas.microsoft.com/office/drawing/2014/main" id="{4CBF4E2A-4662-1D23-F888-9BB5B5A2FB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D5D8-1E2C-CE53-411B-6C6FE49BDDCE}"/>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39536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9EBA2-9295-92B7-C17B-C563299CB7C5}"/>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3" name="Footer Placeholder 2">
            <a:extLst>
              <a:ext uri="{FF2B5EF4-FFF2-40B4-BE49-F238E27FC236}">
                <a16:creationId xmlns:a16="http://schemas.microsoft.com/office/drawing/2014/main" id="{95CE928B-DA7F-15FA-D6B8-402E0C235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9EADD-1759-0E72-6FAC-C161D951E839}"/>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160343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D03A-B718-0E5A-FD73-AD55E8B22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44618E-0093-C3F4-68D3-E9A167C5A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B0BC19-2299-8D33-90EA-D1206034C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F2598-2452-81F9-8ADC-60D7F18E5048}"/>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6" name="Footer Placeholder 5">
            <a:extLst>
              <a:ext uri="{FF2B5EF4-FFF2-40B4-BE49-F238E27FC236}">
                <a16:creationId xmlns:a16="http://schemas.microsoft.com/office/drawing/2014/main" id="{BFDCD273-F09D-25A6-2E5B-C8AB83CBF4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D42D0-EEB5-228E-323D-033C094BD9D0}"/>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401228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A854-E020-D9AB-4ECD-7224083A0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F67A35-259B-BB0A-54F9-1B828CE1E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74ED5F-778D-7A97-F487-A11D171AB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48F36-E64E-3621-E3DD-18E5F9AA3703}"/>
              </a:ext>
            </a:extLst>
          </p:cNvPr>
          <p:cNvSpPr>
            <a:spLocks noGrp="1"/>
          </p:cNvSpPr>
          <p:nvPr>
            <p:ph type="dt" sz="half" idx="10"/>
          </p:nvPr>
        </p:nvSpPr>
        <p:spPr/>
        <p:txBody>
          <a:bodyPr/>
          <a:lstStyle/>
          <a:p>
            <a:fld id="{5B8D34A2-2961-494A-B518-269210B8E4BA}" type="datetimeFigureOut">
              <a:rPr lang="en-IN" smtClean="0"/>
              <a:t>31-05-2023</a:t>
            </a:fld>
            <a:endParaRPr lang="en-IN"/>
          </a:p>
        </p:txBody>
      </p:sp>
      <p:sp>
        <p:nvSpPr>
          <p:cNvPr id="6" name="Footer Placeholder 5">
            <a:extLst>
              <a:ext uri="{FF2B5EF4-FFF2-40B4-BE49-F238E27FC236}">
                <a16:creationId xmlns:a16="http://schemas.microsoft.com/office/drawing/2014/main" id="{16C7EA7C-39E3-8646-C3EC-A9073024BF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D63DEA-F2D9-3C88-2F7F-4513FD6EAC2C}"/>
              </a:ext>
            </a:extLst>
          </p:cNvPr>
          <p:cNvSpPr>
            <a:spLocks noGrp="1"/>
          </p:cNvSpPr>
          <p:nvPr>
            <p:ph type="sldNum" sz="quarter" idx="12"/>
          </p:nvPr>
        </p:nvSpPr>
        <p:spPr/>
        <p:txBody>
          <a:bodyPr/>
          <a:lstStyle/>
          <a:p>
            <a:fld id="{BBC67094-CEFB-455E-BD12-20D99916FB01}" type="slidenum">
              <a:rPr lang="en-IN" smtClean="0"/>
              <a:t>‹#›</a:t>
            </a:fld>
            <a:endParaRPr lang="en-IN"/>
          </a:p>
        </p:txBody>
      </p:sp>
    </p:spTree>
    <p:extLst>
      <p:ext uri="{BB962C8B-B14F-4D97-AF65-F5344CB8AC3E}">
        <p14:creationId xmlns:p14="http://schemas.microsoft.com/office/powerpoint/2010/main" val="37483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EA4FB-1819-182B-9DDE-AD1F7A17A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C4483E-1BD7-024A-8CC1-414299D96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05001-CBF5-586F-5F04-06051E41A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D34A2-2961-494A-B518-269210B8E4BA}" type="datetimeFigureOut">
              <a:rPr lang="en-IN" smtClean="0"/>
              <a:t>31-05-2023</a:t>
            </a:fld>
            <a:endParaRPr lang="en-IN"/>
          </a:p>
        </p:txBody>
      </p:sp>
      <p:sp>
        <p:nvSpPr>
          <p:cNvPr id="5" name="Footer Placeholder 4">
            <a:extLst>
              <a:ext uri="{FF2B5EF4-FFF2-40B4-BE49-F238E27FC236}">
                <a16:creationId xmlns:a16="http://schemas.microsoft.com/office/drawing/2014/main" id="{E5324ABE-98AE-2E87-79E1-692595DC5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53CC64-94E7-E770-A352-C01C975A0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67094-CEFB-455E-BD12-20D99916FB01}" type="slidenum">
              <a:rPr lang="en-IN" smtClean="0"/>
              <a:t>‹#›</a:t>
            </a:fld>
            <a:endParaRPr lang="en-IN"/>
          </a:p>
        </p:txBody>
      </p:sp>
    </p:spTree>
    <p:extLst>
      <p:ext uri="{BB962C8B-B14F-4D97-AF65-F5344CB8AC3E}">
        <p14:creationId xmlns:p14="http://schemas.microsoft.com/office/powerpoint/2010/main" val="136197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CBA8-FD1C-525F-9559-B9142980B3AD}"/>
              </a:ext>
            </a:extLst>
          </p:cNvPr>
          <p:cNvSpPr>
            <a:spLocks noGrp="1"/>
          </p:cNvSpPr>
          <p:nvPr>
            <p:ph type="ctrTitle"/>
          </p:nvPr>
        </p:nvSpPr>
        <p:spPr>
          <a:xfrm>
            <a:off x="1398872" y="375169"/>
            <a:ext cx="9144000" cy="90856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dirty="0"/>
              <a:t>Naive Bayes</a:t>
            </a:r>
            <a:endParaRPr lang="en-IN" dirty="0"/>
          </a:p>
        </p:txBody>
      </p:sp>
      <p:sp>
        <p:nvSpPr>
          <p:cNvPr id="3" name="Subtitle 2">
            <a:extLst>
              <a:ext uri="{FF2B5EF4-FFF2-40B4-BE49-F238E27FC236}">
                <a16:creationId xmlns:a16="http://schemas.microsoft.com/office/drawing/2014/main" id="{196E1CE2-95AF-84AE-2609-7EE1C3561266}"/>
              </a:ext>
            </a:extLst>
          </p:cNvPr>
          <p:cNvSpPr>
            <a:spLocks noGrp="1"/>
          </p:cNvSpPr>
          <p:nvPr>
            <p:ph type="subTitle" idx="1"/>
          </p:nvPr>
        </p:nvSpPr>
        <p:spPr>
          <a:xfrm>
            <a:off x="779646" y="1424539"/>
            <a:ext cx="9888354" cy="3833261"/>
          </a:xfrm>
        </p:spPr>
        <p:txBody>
          <a:bodyPr/>
          <a:lstStyle/>
          <a:p>
            <a:pPr algn="l"/>
            <a:r>
              <a:rPr lang="en-US" dirty="0"/>
              <a:t>Content:</a:t>
            </a:r>
          </a:p>
          <a:p>
            <a:pPr marL="342900" indent="-342900" algn="l">
              <a:buFont typeface="Arial" panose="020B0604020202020204" pitchFamily="34" charset="0"/>
              <a:buChar char="•"/>
            </a:pPr>
            <a:r>
              <a:rPr lang="en-US" dirty="0"/>
              <a:t>Naïve Bayesian Advantages</a:t>
            </a:r>
          </a:p>
          <a:p>
            <a:pPr marL="342900" indent="-342900" algn="l">
              <a:buFont typeface="Arial" panose="020B0604020202020204" pitchFamily="34" charset="0"/>
              <a:buChar char="•"/>
            </a:pPr>
            <a:r>
              <a:rPr lang="en-US" dirty="0"/>
              <a:t>Disadvantages</a:t>
            </a:r>
          </a:p>
          <a:p>
            <a:pPr marL="342900" indent="-342900" algn="l">
              <a:buFont typeface="Arial" panose="020B0604020202020204" pitchFamily="34" charset="0"/>
              <a:buChar char="•"/>
            </a:pPr>
            <a:r>
              <a:rPr lang="en-US" dirty="0"/>
              <a:t>Sentimental Analysis</a:t>
            </a:r>
          </a:p>
          <a:p>
            <a:pPr marL="342900" indent="-342900" algn="l">
              <a:buFont typeface="Arial" panose="020B0604020202020204" pitchFamily="34" charset="0"/>
              <a:buChar char="•"/>
            </a:pPr>
            <a:r>
              <a:rPr lang="en-US" dirty="0"/>
              <a:t>Conclusion</a:t>
            </a:r>
            <a:endParaRPr lang="en-IN" dirty="0"/>
          </a:p>
        </p:txBody>
      </p:sp>
    </p:spTree>
    <p:extLst>
      <p:ext uri="{BB962C8B-B14F-4D97-AF65-F5344CB8AC3E}">
        <p14:creationId xmlns:p14="http://schemas.microsoft.com/office/powerpoint/2010/main" val="176604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586D-F494-AC84-1170-5AC967320AF2}"/>
              </a:ext>
            </a:extLst>
          </p:cNvPr>
          <p:cNvSpPr>
            <a:spLocks noGrp="1"/>
          </p:cNvSpPr>
          <p:nvPr>
            <p:ph type="title"/>
          </p:nvPr>
        </p:nvSpPr>
        <p:spPr>
          <a:xfrm>
            <a:off x="838200" y="365126"/>
            <a:ext cx="10515600" cy="9246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Advantages of Naïve Bayes</a:t>
            </a:r>
            <a:endParaRPr lang="en-IN" dirty="0"/>
          </a:p>
        </p:txBody>
      </p:sp>
      <p:sp>
        <p:nvSpPr>
          <p:cNvPr id="3" name="Content Placeholder 2">
            <a:extLst>
              <a:ext uri="{FF2B5EF4-FFF2-40B4-BE49-F238E27FC236}">
                <a16:creationId xmlns:a16="http://schemas.microsoft.com/office/drawing/2014/main" id="{5710C381-72C3-C9BF-C5A6-6D7C8E59BC2E}"/>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It is simple and easy to implement</a:t>
            </a:r>
          </a:p>
          <a:p>
            <a:pPr algn="l">
              <a:buFont typeface="Arial" panose="020B0604020202020204" pitchFamily="34" charset="0"/>
              <a:buChar char="•"/>
            </a:pPr>
            <a:r>
              <a:rPr lang="en-US" b="0" i="0" dirty="0">
                <a:solidFill>
                  <a:srgbClr val="51565E"/>
                </a:solidFill>
                <a:effectLst/>
                <a:latin typeface="Roboto" panose="02000000000000000000" pitchFamily="2" charset="0"/>
              </a:rPr>
              <a:t>It doesn’t require as much training data</a:t>
            </a:r>
          </a:p>
          <a:p>
            <a:pPr algn="l">
              <a:buFont typeface="Arial" panose="020B0604020202020204" pitchFamily="34" charset="0"/>
              <a:buChar char="•"/>
            </a:pPr>
            <a:r>
              <a:rPr lang="en-US" b="0" i="0" dirty="0">
                <a:solidFill>
                  <a:srgbClr val="51565E"/>
                </a:solidFill>
                <a:effectLst/>
                <a:latin typeface="Roboto" panose="02000000000000000000" pitchFamily="2" charset="0"/>
              </a:rPr>
              <a:t>It handles both continuous and discrete data</a:t>
            </a:r>
          </a:p>
          <a:p>
            <a:pPr algn="l">
              <a:buFont typeface="Arial" panose="020B0604020202020204" pitchFamily="34" charset="0"/>
              <a:buChar char="•"/>
            </a:pPr>
            <a:r>
              <a:rPr lang="en-US" b="0" i="0" dirty="0">
                <a:solidFill>
                  <a:srgbClr val="51565E"/>
                </a:solidFill>
                <a:effectLst/>
                <a:latin typeface="Roboto" panose="02000000000000000000" pitchFamily="2" charset="0"/>
              </a:rPr>
              <a:t>It is highly scalable with the number of predictors and data points</a:t>
            </a:r>
          </a:p>
          <a:p>
            <a:pPr algn="l">
              <a:buFont typeface="Arial" panose="020B0604020202020204" pitchFamily="34" charset="0"/>
              <a:buChar char="•"/>
            </a:pPr>
            <a:r>
              <a:rPr lang="en-US" b="0" i="0" dirty="0">
                <a:solidFill>
                  <a:srgbClr val="51565E"/>
                </a:solidFill>
                <a:effectLst/>
                <a:latin typeface="Roboto" panose="02000000000000000000" pitchFamily="2" charset="0"/>
              </a:rPr>
              <a:t>It is fast and can be used to make real-time predictions</a:t>
            </a:r>
          </a:p>
          <a:p>
            <a:pPr algn="l">
              <a:buFont typeface="Arial" panose="020B0604020202020204" pitchFamily="34" charset="0"/>
              <a:buChar char="•"/>
            </a:pPr>
            <a:r>
              <a:rPr lang="en-US" b="0" i="0" dirty="0">
                <a:solidFill>
                  <a:srgbClr val="51565E"/>
                </a:solidFill>
                <a:effectLst/>
                <a:latin typeface="Roboto" panose="02000000000000000000" pitchFamily="2" charset="0"/>
              </a:rPr>
              <a:t>It is not sensitive to irrelevant features </a:t>
            </a:r>
          </a:p>
          <a:p>
            <a:endParaRPr lang="en-IN" dirty="0"/>
          </a:p>
        </p:txBody>
      </p:sp>
    </p:spTree>
    <p:extLst>
      <p:ext uri="{BB962C8B-B14F-4D97-AF65-F5344CB8AC3E}">
        <p14:creationId xmlns:p14="http://schemas.microsoft.com/office/powerpoint/2010/main" val="58057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3474-D6DB-365B-653E-3CA2BD13C7A2}"/>
              </a:ext>
            </a:extLst>
          </p:cNvPr>
          <p:cNvSpPr>
            <a:spLocks noGrp="1"/>
          </p:cNvSpPr>
          <p:nvPr>
            <p:ph type="title"/>
          </p:nvPr>
        </p:nvSpPr>
        <p:spPr>
          <a:xfrm>
            <a:off x="838200" y="365126"/>
            <a:ext cx="10515600" cy="72253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A88DE3BD-1F4B-11E4-6194-FD693DA086FE}"/>
              </a:ext>
            </a:extLst>
          </p:cNvPr>
          <p:cNvSpPr>
            <a:spLocks noGrp="1"/>
          </p:cNvSpPr>
          <p:nvPr>
            <p:ph idx="1"/>
          </p:nvPr>
        </p:nvSpPr>
        <p:spPr>
          <a:xfrm>
            <a:off x="596767" y="1482292"/>
            <a:ext cx="10757034" cy="4694672"/>
          </a:xfrm>
        </p:spPr>
        <p:txBody>
          <a:bodyPr>
            <a:normAutofit fontScale="77500" lnSpcReduction="20000"/>
          </a:bodyPr>
          <a:lstStyle/>
          <a:p>
            <a:pPr algn="l">
              <a:buFont typeface="+mj-lt"/>
              <a:buAutoNum type="arabicPeriod"/>
            </a:pPr>
            <a:r>
              <a:rPr lang="en-US" b="1" i="0" u="sng" dirty="0">
                <a:effectLst/>
                <a:latin typeface="Times New Roman" panose="02020603050405020304" pitchFamily="18" charset="0"/>
                <a:cs typeface="Times New Roman" panose="02020603050405020304" pitchFamily="18" charset="0"/>
              </a:rPr>
              <a:t>Assumption of independence</a:t>
            </a:r>
            <a:r>
              <a:rPr lang="en-US" b="0" i="0" dirty="0">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Naive Bayes assumes that all features are independent of each other, meaning that the presence or absence of one feature does not affect the probability of another feature. In real-world scenarios, this assumption rarely holds true, and the algorithm may suffer from reduced accuracy if the features are actually dependent on each other.</a:t>
            </a:r>
          </a:p>
          <a:p>
            <a:pPr algn="l">
              <a:buFont typeface="+mj-lt"/>
              <a:buAutoNum type="arabicPeriod"/>
            </a:pPr>
            <a:r>
              <a:rPr lang="en-US" b="1" i="0" u="sng" dirty="0">
                <a:effectLst/>
                <a:latin typeface="Times New Roman" panose="02020603050405020304" pitchFamily="18" charset="0"/>
                <a:cs typeface="Times New Roman" panose="02020603050405020304" pitchFamily="18" charset="0"/>
              </a:rPr>
              <a:t>Sensitivity to feature selection</a:t>
            </a:r>
            <a:r>
              <a:rPr lang="en-US" b="0" i="0" dirty="0">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Naive Bayes relies heavily on the quality and relevance of the selected features. If irrelevant or redundant features are included, it can negatively impact the algorithm's performance. Selecting the most informative features is crucial for achieving good results with Naive Bayes.</a:t>
            </a:r>
          </a:p>
          <a:p>
            <a:pPr algn="l">
              <a:buFont typeface="+mj-lt"/>
              <a:buAutoNum type="arabicPeriod"/>
            </a:pPr>
            <a:r>
              <a:rPr lang="en-US" b="1" i="0" u="sng" dirty="0">
                <a:effectLst/>
                <a:latin typeface="Times New Roman" panose="02020603050405020304" pitchFamily="18" charset="0"/>
                <a:cs typeface="Times New Roman" panose="02020603050405020304" pitchFamily="18" charset="0"/>
              </a:rPr>
              <a:t>Limited expressiveness: </a:t>
            </a:r>
            <a:r>
              <a:rPr lang="en-US" sz="2600" b="0" i="0" dirty="0">
                <a:effectLst/>
                <a:latin typeface="Times New Roman" panose="02020603050405020304" pitchFamily="18" charset="0"/>
                <a:cs typeface="Times New Roman" panose="02020603050405020304" pitchFamily="18" charset="0"/>
              </a:rPr>
              <a:t>Due to its strong assumption of feature independence, Naive Bayes may struggle to capture complex relationships or dependencies between features. It is particularly unsuitable for tasks where interactions between features play a significant role.</a:t>
            </a:r>
          </a:p>
          <a:p>
            <a:pPr algn="l">
              <a:buFont typeface="+mj-lt"/>
              <a:buAutoNum type="arabicPeriod"/>
            </a:pPr>
            <a:r>
              <a:rPr lang="en-US" b="1" i="0" u="sng" dirty="0">
                <a:effectLst/>
                <a:latin typeface="Times New Roman" panose="02020603050405020304" pitchFamily="18" charset="0"/>
                <a:cs typeface="Times New Roman" panose="02020603050405020304" pitchFamily="18" charset="0"/>
              </a:rPr>
              <a:t>Data scarcity: </a:t>
            </a:r>
            <a:r>
              <a:rPr lang="en-US" sz="2600" b="0" i="0" dirty="0">
                <a:effectLst/>
                <a:latin typeface="Times New Roman" panose="02020603050405020304" pitchFamily="18" charset="0"/>
                <a:cs typeface="Times New Roman" panose="02020603050405020304" pitchFamily="18" charset="0"/>
              </a:rPr>
              <a:t>Naive Bayes requires a sufficient amount of training data to estimate the probability distributions accurately. When dealing with limited or sparse data, the algorithm may not perform well and can suffer from the "zero-frequency" problem, where it assigns zero probability to unseen combinations of features.</a:t>
            </a:r>
          </a:p>
          <a:p>
            <a:pPr algn="l">
              <a:buFont typeface="+mj-lt"/>
              <a:buAutoNum type="arabicPeriod"/>
            </a:pPr>
            <a:r>
              <a:rPr lang="en-US" b="1" i="0" u="sng" dirty="0">
                <a:effectLst/>
                <a:latin typeface="Times New Roman" panose="02020603050405020304" pitchFamily="18" charset="0"/>
                <a:cs typeface="Times New Roman" panose="02020603050405020304" pitchFamily="18" charset="0"/>
              </a:rPr>
              <a:t>Class imbalance: </a:t>
            </a:r>
            <a:r>
              <a:rPr lang="en-US" sz="2600" b="0" i="0" dirty="0">
                <a:effectLst/>
                <a:latin typeface="Times New Roman" panose="02020603050405020304" pitchFamily="18" charset="0"/>
                <a:cs typeface="Times New Roman" panose="02020603050405020304" pitchFamily="18" charset="0"/>
              </a:rPr>
              <a:t>Naive Bayes can be sensitive to class imbalance in the training data. If one class is significantly more prevalent than the others, the algorithm may exhibit a bias towards the majority class and struggle to accurately classify instances from the minority class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48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11D2-DD85-1DA9-35A3-C9B75BC9340B}"/>
              </a:ext>
            </a:extLst>
          </p:cNvPr>
          <p:cNvSpPr>
            <a:spLocks noGrp="1"/>
          </p:cNvSpPr>
          <p:nvPr>
            <p:ph type="title"/>
          </p:nvPr>
        </p:nvSpPr>
        <p:spPr>
          <a:xfrm>
            <a:off x="838200" y="365126"/>
            <a:ext cx="10515600" cy="6166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dirty="0"/>
              <a:t>Sentimental Analysis using Naïve Bayes</a:t>
            </a:r>
            <a:endParaRPr lang="en-IN" dirty="0"/>
          </a:p>
        </p:txBody>
      </p:sp>
      <p:sp>
        <p:nvSpPr>
          <p:cNvPr id="3" name="Content Placeholder 2">
            <a:extLst>
              <a:ext uri="{FF2B5EF4-FFF2-40B4-BE49-F238E27FC236}">
                <a16:creationId xmlns:a16="http://schemas.microsoft.com/office/drawing/2014/main" id="{CB88438D-BF68-FA4D-A79A-4337CB5F1916}"/>
              </a:ext>
            </a:extLst>
          </p:cNvPr>
          <p:cNvSpPr>
            <a:spLocks noGrp="1"/>
          </p:cNvSpPr>
          <p:nvPr>
            <p:ph idx="1"/>
          </p:nvPr>
        </p:nvSpPr>
        <p:spPr>
          <a:xfrm>
            <a:off x="693019" y="1135781"/>
            <a:ext cx="10660781" cy="5041182"/>
          </a:xfrm>
        </p:spPr>
        <p:txBody>
          <a:bodyPr>
            <a:normAutofit fontScale="70000" lnSpcReduction="20000"/>
          </a:bodyPr>
          <a:lstStyle/>
          <a:p>
            <a:pPr algn="just">
              <a:buFont typeface="+mj-lt"/>
              <a:buAutoNum type="arabicPeriod"/>
            </a:pPr>
            <a:r>
              <a:rPr lang="en-US" b="1" i="0" u="sng" dirty="0">
                <a:effectLst/>
                <a:latin typeface="Times New Roman" panose="02020603050405020304" pitchFamily="18" charset="0"/>
                <a:cs typeface="Times New Roman" panose="02020603050405020304" pitchFamily="18" charset="0"/>
              </a:rPr>
              <a:t>Data preprocessing: </a:t>
            </a:r>
            <a:r>
              <a:rPr lang="en-US" b="0" i="0" dirty="0">
                <a:effectLst/>
                <a:latin typeface="Times New Roman" panose="02020603050405020304" pitchFamily="18" charset="0"/>
                <a:cs typeface="Times New Roman" panose="02020603050405020304" pitchFamily="18" charset="0"/>
              </a:rPr>
              <a:t>The first step in sentiment analysis is to preprocess the text data. This typically involves removing </a:t>
            </a:r>
            <a:r>
              <a:rPr lang="en-US" b="0" i="0" dirty="0" err="1">
                <a:effectLst/>
                <a:latin typeface="Times New Roman" panose="02020603050405020304" pitchFamily="18" charset="0"/>
                <a:cs typeface="Times New Roman" panose="02020603050405020304" pitchFamily="18" charset="0"/>
              </a:rPr>
              <a:t>stopwords</a:t>
            </a:r>
            <a:r>
              <a:rPr lang="en-US" b="0" i="0" dirty="0">
                <a:effectLst/>
                <a:latin typeface="Times New Roman" panose="02020603050405020304" pitchFamily="18" charset="0"/>
                <a:cs typeface="Times New Roman" panose="02020603050405020304" pitchFamily="18" charset="0"/>
              </a:rPr>
              <a:t>, punctuation, and converting the text to lowercase. Additionally, techniques like stemming or lemmatization can be used to reduce words to their root forms.</a:t>
            </a:r>
          </a:p>
          <a:p>
            <a:pPr algn="just">
              <a:buFont typeface="+mj-lt"/>
              <a:buAutoNum type="arabicPeriod"/>
            </a:pPr>
            <a:r>
              <a:rPr lang="en-US" b="1" i="0" u="sng" dirty="0">
                <a:effectLst/>
                <a:latin typeface="Times New Roman" panose="02020603050405020304" pitchFamily="18" charset="0"/>
                <a:cs typeface="Times New Roman" panose="02020603050405020304" pitchFamily="18" charset="0"/>
              </a:rPr>
              <a:t>Feature extraction: </a:t>
            </a:r>
            <a:r>
              <a:rPr lang="en-US" b="0" i="0" dirty="0">
                <a:effectLst/>
                <a:latin typeface="Times New Roman" panose="02020603050405020304" pitchFamily="18" charset="0"/>
                <a:cs typeface="Times New Roman" panose="02020603050405020304" pitchFamily="18" charset="0"/>
              </a:rPr>
              <a:t>After preprocessing, the text needs to be transformed into a numerical representation that Naive Bayes can work with. This is typically done using techniques like bag-of-words or TF-IDF (Term Frequency-Inverse Document Frequency), which create a numerical representation of the text based on word frequencies.</a:t>
            </a:r>
          </a:p>
          <a:p>
            <a:pPr algn="just">
              <a:buFont typeface="+mj-lt"/>
              <a:buAutoNum type="arabicPeriod"/>
            </a:pPr>
            <a:r>
              <a:rPr lang="en-US" b="1" i="0" u="sng" dirty="0">
                <a:effectLst/>
                <a:latin typeface="Times New Roman" panose="02020603050405020304" pitchFamily="18" charset="0"/>
                <a:cs typeface="Times New Roman" panose="02020603050405020304" pitchFamily="18" charset="0"/>
              </a:rPr>
              <a:t>Training the Naive Bayes classifier: </a:t>
            </a:r>
            <a:r>
              <a:rPr lang="en-US" b="0" i="0" dirty="0">
                <a:effectLst/>
                <a:latin typeface="Times New Roman" panose="02020603050405020304" pitchFamily="18" charset="0"/>
                <a:cs typeface="Times New Roman" panose="02020603050405020304" pitchFamily="18" charset="0"/>
              </a:rPr>
              <a:t>With the preprocessed and transformed data, a Naive Bayes classifier can be trained. In sentiment analysis, the classifier is trained using labeled data where each document or sentence is labeled with its corresponding sentiment (e.g., positive or negative).</a:t>
            </a:r>
          </a:p>
          <a:p>
            <a:pPr algn="just">
              <a:buFont typeface="+mj-lt"/>
              <a:buAutoNum type="arabicPeriod"/>
            </a:pPr>
            <a:r>
              <a:rPr lang="en-US" b="1" i="0" u="sng" dirty="0">
                <a:effectLst/>
                <a:latin typeface="Times New Roman" panose="02020603050405020304" pitchFamily="18" charset="0"/>
                <a:cs typeface="Times New Roman" panose="02020603050405020304" pitchFamily="18" charset="0"/>
              </a:rPr>
              <a:t>Calculating conditional probabilities: </a:t>
            </a:r>
            <a:r>
              <a:rPr lang="en-US" b="0" i="0" dirty="0">
                <a:effectLst/>
                <a:latin typeface="Times New Roman" panose="02020603050405020304" pitchFamily="18" charset="0"/>
                <a:cs typeface="Times New Roman" panose="02020603050405020304" pitchFamily="18" charset="0"/>
              </a:rPr>
              <a:t>Naive Bayes calculates the conditional probability of a given sentiment label (positive or negative) given the features (words) in the document. It assumes independence between the features, so the probability of a document being positive or negative is calculated based on the probabilities of individual words appearing in positive or negative labeled documents.</a:t>
            </a:r>
          </a:p>
          <a:p>
            <a:pPr algn="just">
              <a:buFont typeface="+mj-lt"/>
              <a:buAutoNum type="arabicPeriod"/>
            </a:pPr>
            <a:r>
              <a:rPr lang="en-US" b="1" i="0" u="sng" dirty="0">
                <a:effectLst/>
                <a:latin typeface="Times New Roman" panose="02020603050405020304" pitchFamily="18" charset="0"/>
                <a:cs typeface="Times New Roman" panose="02020603050405020304" pitchFamily="18" charset="0"/>
              </a:rPr>
              <a:t>Classification: </a:t>
            </a:r>
            <a:r>
              <a:rPr lang="en-US" b="0" i="0" dirty="0">
                <a:effectLst/>
                <a:latin typeface="Times New Roman" panose="02020603050405020304" pitchFamily="18" charset="0"/>
                <a:cs typeface="Times New Roman" panose="02020603050405020304" pitchFamily="18" charset="0"/>
              </a:rPr>
              <a:t>Once the classifier is trained, it can be used to predict the sentiment of new, unlabeled documents. The Naive Bayes algorithm calculates the probabilities for each sentiment label and assigns the label with the highest probability as the predicted sentiment for the document.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37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D62B-CDC8-0BE5-6DA7-F74E215DE746}"/>
              </a:ext>
            </a:extLst>
          </p:cNvPr>
          <p:cNvSpPr>
            <a:spLocks noGrp="1"/>
          </p:cNvSpPr>
          <p:nvPr>
            <p:ph type="title"/>
          </p:nvPr>
        </p:nvSpPr>
        <p:spPr>
          <a:xfrm>
            <a:off x="838200" y="365125"/>
            <a:ext cx="10515600" cy="7321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DA3FDB0-D892-8824-E4AA-F5A3EAF59395}"/>
              </a:ext>
            </a:extLst>
          </p:cNvPr>
          <p:cNvSpPr>
            <a:spLocks noGrp="1"/>
          </p:cNvSpPr>
          <p:nvPr>
            <p:ph idx="1"/>
          </p:nvPr>
        </p:nvSpPr>
        <p:spPr>
          <a:xfrm>
            <a:off x="644893" y="1193533"/>
            <a:ext cx="10708907" cy="4983430"/>
          </a:xfrm>
        </p:spPr>
        <p:txBody>
          <a:bodyPr>
            <a:normAutofit/>
          </a:bodyPr>
          <a:lstStyle/>
          <a:p>
            <a:r>
              <a:rPr lang="en-US" sz="2000" b="0" i="0" dirty="0">
                <a:effectLst/>
                <a:latin typeface="Times New Roman" panose="02020603050405020304" pitchFamily="18" charset="0"/>
                <a:cs typeface="Times New Roman" panose="02020603050405020304" pitchFamily="18" charset="0"/>
              </a:rPr>
              <a:t>Naive Bayes is a simple and widely used machine learning algorithm that is particularly suited for text classification tasks like sentiment analysis.</a:t>
            </a:r>
          </a:p>
          <a:p>
            <a:r>
              <a:rPr lang="en-US" sz="2000" b="0" i="0" dirty="0">
                <a:effectLst/>
                <a:latin typeface="Times New Roman" panose="02020603050405020304" pitchFamily="18" charset="0"/>
                <a:cs typeface="Times New Roman" panose="02020603050405020304" pitchFamily="18" charset="0"/>
              </a:rPr>
              <a:t>It has certain advantages, such as its simplicity, speed, and ability to handle high-dimensional data.</a:t>
            </a:r>
          </a:p>
          <a:p>
            <a:r>
              <a:rPr lang="en-US" sz="2000" b="0" i="0" dirty="0">
                <a:effectLst/>
                <a:latin typeface="Times New Roman" panose="02020603050405020304" pitchFamily="18" charset="0"/>
                <a:cs typeface="Times New Roman" panose="02020603050405020304" pitchFamily="18" charset="0"/>
              </a:rPr>
              <a:t>Naive Bayes makes the assumption of feature independence, which can be a limitation in scenarios where features are dependent on each other.</a:t>
            </a:r>
          </a:p>
          <a:p>
            <a:r>
              <a:rPr lang="en-US" sz="2000" b="0" i="0" dirty="0">
                <a:effectLst/>
                <a:latin typeface="Times New Roman" panose="02020603050405020304" pitchFamily="18" charset="0"/>
                <a:cs typeface="Times New Roman" panose="02020603050405020304" pitchFamily="18" charset="0"/>
              </a:rPr>
              <a:t>While Naive Bayes may not capture complex relationships or dependencies between features, it often performs reasonably well in practice, especially for tasks like spam filtering or sentiment analysis</a:t>
            </a:r>
          </a:p>
          <a:p>
            <a:r>
              <a:rPr lang="en-US" sz="2000" b="0" i="0" dirty="0">
                <a:effectLst/>
                <a:latin typeface="Times New Roman" panose="02020603050405020304" pitchFamily="18" charset="0"/>
                <a:cs typeface="Times New Roman" panose="02020603050405020304" pitchFamily="18" charset="0"/>
              </a:rPr>
              <a:t>However, it's important to consider the limitations of Naive Bayes, such as its sensitivity to feature selection, the assumption of feature independence, and its inability to capture complex linguistic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724</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Roboto</vt:lpstr>
      <vt:lpstr>Times New Roman</vt:lpstr>
      <vt:lpstr>Office Theme</vt:lpstr>
      <vt:lpstr>Naive Bayes</vt:lpstr>
      <vt:lpstr>Advantages of Naïve Bayes</vt:lpstr>
      <vt:lpstr>Disadvantages:</vt:lpstr>
      <vt:lpstr>Sentimental Analysis using Naïve Bayes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dc:title>
  <dc:creator>Aditya Shakya</dc:creator>
  <cp:lastModifiedBy>Aditya Shakya</cp:lastModifiedBy>
  <cp:revision>1</cp:revision>
  <dcterms:created xsi:type="dcterms:W3CDTF">2023-05-31T17:33:07Z</dcterms:created>
  <dcterms:modified xsi:type="dcterms:W3CDTF">2023-05-31T17:34:53Z</dcterms:modified>
</cp:coreProperties>
</file>