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45CE-B52C-65D1-49F6-2975CB66114F}"/>
              </a:ext>
            </a:extLst>
          </p:cNvPr>
          <p:cNvSpPr>
            <a:spLocks noGrp="1"/>
          </p:cNvSpPr>
          <p:nvPr>
            <p:ph type="ctrTitle"/>
          </p:nvPr>
        </p:nvSpPr>
        <p:spPr/>
        <p:txBody>
          <a:bodyPr/>
          <a:lstStyle/>
          <a:p>
            <a:r>
              <a:rPr lang="en-US" dirty="0"/>
              <a:t>  Mathematical Intuition </a:t>
            </a:r>
          </a:p>
        </p:txBody>
      </p:sp>
      <p:sp>
        <p:nvSpPr>
          <p:cNvPr id="3" name="Subtitle 2">
            <a:extLst>
              <a:ext uri="{FF2B5EF4-FFF2-40B4-BE49-F238E27FC236}">
                <a16:creationId xmlns:a16="http://schemas.microsoft.com/office/drawing/2014/main" id="{AE3E1B67-FAFD-1170-050D-EE98B8781AE7}"/>
              </a:ext>
            </a:extLst>
          </p:cNvPr>
          <p:cNvSpPr>
            <a:spLocks noGrp="1"/>
          </p:cNvSpPr>
          <p:nvPr>
            <p:ph type="subTitle" idx="1"/>
          </p:nvPr>
        </p:nvSpPr>
        <p:spPr>
          <a:xfrm>
            <a:off x="5661422" y="4697016"/>
            <a:ext cx="5006577" cy="3750467"/>
          </a:xfrm>
        </p:spPr>
        <p:txBody>
          <a:bodyPr/>
          <a:lstStyle/>
          <a:p>
            <a:r>
              <a:rPr lang="en-US"/>
              <a:t>                                  Presented by</a:t>
            </a:r>
          </a:p>
          <a:p>
            <a:r>
              <a:rPr lang="en-US"/>
              <a:t>                                 TAUHEED khan</a:t>
            </a:r>
          </a:p>
          <a:p>
            <a:r>
              <a:rPr lang="en-US"/>
              <a:t>                                 Msc data science </a:t>
            </a:r>
          </a:p>
          <a:p>
            <a:endParaRPr lang="en-US"/>
          </a:p>
        </p:txBody>
      </p:sp>
    </p:spTree>
    <p:extLst>
      <p:ext uri="{BB962C8B-B14F-4D97-AF65-F5344CB8AC3E}">
        <p14:creationId xmlns:p14="http://schemas.microsoft.com/office/powerpoint/2010/main" val="213354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9487-DBCA-BF15-4315-4F21A5166FD6}"/>
              </a:ext>
            </a:extLst>
          </p:cNvPr>
          <p:cNvSpPr>
            <a:spLocks noGrp="1"/>
          </p:cNvSpPr>
          <p:nvPr>
            <p:ph type="title"/>
          </p:nvPr>
        </p:nvSpPr>
        <p:spPr/>
        <p:txBody>
          <a:bodyPr>
            <a:normAutofit fontScale="90000"/>
          </a:bodyPr>
          <a:lstStyle/>
          <a:p>
            <a:r>
              <a:rPr lang="en-US" u="sng" dirty="0">
                <a:solidFill>
                  <a:schemeClr val="bg1"/>
                </a:solidFill>
              </a:rPr>
              <a:t>Example</a:t>
            </a:r>
            <a:br>
              <a:rPr lang="en-US" dirty="0"/>
            </a:br>
            <a:r>
              <a:rPr lang="en-US" dirty="0"/>
              <a:t>Q. Fruit= {'Yellow’,'Sweet’,'</a:t>
            </a:r>
            <a:r>
              <a:rPr lang="en-US" dirty="0" err="1"/>
              <a:t>LonG</a:t>
            </a:r>
            <a:r>
              <a:rPr lang="en-US" dirty="0"/>
              <a:t>’}</a:t>
            </a:r>
            <a:br>
              <a:rPr lang="en-US" dirty="0"/>
            </a:br>
            <a:endParaRPr lang="en-US" dirty="0"/>
          </a:p>
        </p:txBody>
      </p:sp>
      <p:graphicFrame>
        <p:nvGraphicFramePr>
          <p:cNvPr id="4" name="Table 4">
            <a:extLst>
              <a:ext uri="{FF2B5EF4-FFF2-40B4-BE49-F238E27FC236}">
                <a16:creationId xmlns:a16="http://schemas.microsoft.com/office/drawing/2014/main" id="{AAB1AA46-8932-75E4-A0E3-09202062B8E9}"/>
              </a:ext>
            </a:extLst>
          </p:cNvPr>
          <p:cNvGraphicFramePr>
            <a:graphicFrameLocks noGrp="1"/>
          </p:cNvGraphicFramePr>
          <p:nvPr>
            <p:ph idx="1"/>
            <p:extLst>
              <p:ext uri="{D42A27DB-BD31-4B8C-83A1-F6EECF244321}">
                <p14:modId xmlns:p14="http://schemas.microsoft.com/office/powerpoint/2010/main" val="727238528"/>
              </p:ext>
            </p:extLst>
          </p:nvPr>
        </p:nvGraphicFramePr>
        <p:xfrm>
          <a:off x="1284288" y="1885157"/>
          <a:ext cx="9288460" cy="4822825"/>
        </p:xfrm>
        <a:graphic>
          <a:graphicData uri="http://schemas.openxmlformats.org/drawingml/2006/table">
            <a:tbl>
              <a:tblPr firstRow="1" bandRow="1">
                <a:tableStyleId>{5C22544A-7EE6-4342-B048-85BDC9FD1C3A}</a:tableStyleId>
              </a:tblPr>
              <a:tblGrid>
                <a:gridCol w="1857692">
                  <a:extLst>
                    <a:ext uri="{9D8B030D-6E8A-4147-A177-3AD203B41FA5}">
                      <a16:colId xmlns:a16="http://schemas.microsoft.com/office/drawing/2014/main" val="1242895306"/>
                    </a:ext>
                  </a:extLst>
                </a:gridCol>
                <a:gridCol w="1857692">
                  <a:extLst>
                    <a:ext uri="{9D8B030D-6E8A-4147-A177-3AD203B41FA5}">
                      <a16:colId xmlns:a16="http://schemas.microsoft.com/office/drawing/2014/main" val="2643464874"/>
                    </a:ext>
                  </a:extLst>
                </a:gridCol>
                <a:gridCol w="1857692">
                  <a:extLst>
                    <a:ext uri="{9D8B030D-6E8A-4147-A177-3AD203B41FA5}">
                      <a16:colId xmlns:a16="http://schemas.microsoft.com/office/drawing/2014/main" val="1020201513"/>
                    </a:ext>
                  </a:extLst>
                </a:gridCol>
                <a:gridCol w="1857692">
                  <a:extLst>
                    <a:ext uri="{9D8B030D-6E8A-4147-A177-3AD203B41FA5}">
                      <a16:colId xmlns:a16="http://schemas.microsoft.com/office/drawing/2014/main" val="2955563227"/>
                    </a:ext>
                  </a:extLst>
                </a:gridCol>
                <a:gridCol w="1857692">
                  <a:extLst>
                    <a:ext uri="{9D8B030D-6E8A-4147-A177-3AD203B41FA5}">
                      <a16:colId xmlns:a16="http://schemas.microsoft.com/office/drawing/2014/main" val="25436700"/>
                    </a:ext>
                  </a:extLst>
                </a:gridCol>
              </a:tblGrid>
              <a:tr h="964565">
                <a:tc>
                  <a:txBody>
                    <a:bodyPr/>
                    <a:lstStyle/>
                    <a:p>
                      <a:r>
                        <a:rPr lang="en-US" dirty="0"/>
                        <a:t>Fruit</a:t>
                      </a:r>
                    </a:p>
                  </a:txBody>
                  <a:tcPr/>
                </a:tc>
                <a:tc>
                  <a:txBody>
                    <a:bodyPr/>
                    <a:lstStyle/>
                    <a:p>
                      <a:r>
                        <a:rPr lang="en-US" dirty="0"/>
                        <a:t>Yellow </a:t>
                      </a:r>
                    </a:p>
                  </a:txBody>
                  <a:tcPr/>
                </a:tc>
                <a:tc>
                  <a:txBody>
                    <a:bodyPr/>
                    <a:lstStyle/>
                    <a:p>
                      <a:r>
                        <a:rPr lang="en-US" dirty="0"/>
                        <a:t>Sweet </a:t>
                      </a:r>
                    </a:p>
                  </a:txBody>
                  <a:tcPr/>
                </a:tc>
                <a:tc>
                  <a:txBody>
                    <a:bodyPr/>
                    <a:lstStyle/>
                    <a:p>
                      <a:r>
                        <a:rPr lang="en-US" dirty="0"/>
                        <a:t>Long</a:t>
                      </a:r>
                    </a:p>
                  </a:txBody>
                  <a:tcPr/>
                </a:tc>
                <a:tc>
                  <a:txBody>
                    <a:bodyPr/>
                    <a:lstStyle/>
                    <a:p>
                      <a:r>
                        <a:rPr lang="en-US" dirty="0"/>
                        <a:t>Total</a:t>
                      </a:r>
                    </a:p>
                  </a:txBody>
                  <a:tcPr/>
                </a:tc>
                <a:extLst>
                  <a:ext uri="{0D108BD9-81ED-4DB2-BD59-A6C34878D82A}">
                    <a16:rowId xmlns:a16="http://schemas.microsoft.com/office/drawing/2014/main" val="2440939545"/>
                  </a:ext>
                </a:extLst>
              </a:tr>
              <a:tr h="964565">
                <a:tc>
                  <a:txBody>
                    <a:bodyPr/>
                    <a:lstStyle/>
                    <a:p>
                      <a:r>
                        <a:rPr lang="en-US" dirty="0"/>
                        <a:t>Orange</a:t>
                      </a:r>
                    </a:p>
                  </a:txBody>
                  <a:tcPr/>
                </a:tc>
                <a:tc>
                  <a:txBody>
                    <a:bodyPr/>
                    <a:lstStyle/>
                    <a:p>
                      <a:r>
                        <a:rPr lang="en-US" dirty="0"/>
                        <a:t>350</a:t>
                      </a:r>
                    </a:p>
                  </a:txBody>
                  <a:tcPr/>
                </a:tc>
                <a:tc>
                  <a:txBody>
                    <a:bodyPr/>
                    <a:lstStyle/>
                    <a:p>
                      <a:r>
                        <a:rPr lang="en-US" dirty="0"/>
                        <a:t>450</a:t>
                      </a:r>
                    </a:p>
                  </a:txBody>
                  <a:tcPr/>
                </a:tc>
                <a:tc>
                  <a:txBody>
                    <a:bodyPr/>
                    <a:lstStyle/>
                    <a:p>
                      <a:r>
                        <a:rPr lang="en-US" dirty="0"/>
                        <a:t>0</a:t>
                      </a:r>
                    </a:p>
                  </a:txBody>
                  <a:tcPr/>
                </a:tc>
                <a:tc>
                  <a:txBody>
                    <a:bodyPr/>
                    <a:lstStyle/>
                    <a:p>
                      <a:r>
                        <a:rPr lang="en-US" dirty="0"/>
                        <a:t>650</a:t>
                      </a:r>
                    </a:p>
                  </a:txBody>
                  <a:tcPr/>
                </a:tc>
                <a:extLst>
                  <a:ext uri="{0D108BD9-81ED-4DB2-BD59-A6C34878D82A}">
                    <a16:rowId xmlns:a16="http://schemas.microsoft.com/office/drawing/2014/main" val="1230345049"/>
                  </a:ext>
                </a:extLst>
              </a:tr>
              <a:tr h="964565">
                <a:tc>
                  <a:txBody>
                    <a:bodyPr/>
                    <a:lstStyle/>
                    <a:p>
                      <a:r>
                        <a:rPr lang="en-US" dirty="0"/>
                        <a:t>Banana</a:t>
                      </a:r>
                    </a:p>
                  </a:txBody>
                  <a:tcPr/>
                </a:tc>
                <a:tc>
                  <a:txBody>
                    <a:bodyPr/>
                    <a:lstStyle/>
                    <a:p>
                      <a:r>
                        <a:rPr lang="en-US" dirty="0"/>
                        <a:t>400</a:t>
                      </a:r>
                    </a:p>
                  </a:txBody>
                  <a:tcPr/>
                </a:tc>
                <a:tc>
                  <a:txBody>
                    <a:bodyPr/>
                    <a:lstStyle/>
                    <a:p>
                      <a:r>
                        <a:rPr lang="en-US" dirty="0"/>
                        <a:t>300</a:t>
                      </a:r>
                    </a:p>
                  </a:txBody>
                  <a:tcPr/>
                </a:tc>
                <a:tc>
                  <a:txBody>
                    <a:bodyPr/>
                    <a:lstStyle/>
                    <a:p>
                      <a:r>
                        <a:rPr lang="en-US" dirty="0"/>
                        <a:t>350</a:t>
                      </a:r>
                    </a:p>
                  </a:txBody>
                  <a:tcPr/>
                </a:tc>
                <a:tc>
                  <a:txBody>
                    <a:bodyPr/>
                    <a:lstStyle/>
                    <a:p>
                      <a:r>
                        <a:rPr lang="en-US" dirty="0"/>
                        <a:t>400</a:t>
                      </a:r>
                    </a:p>
                  </a:txBody>
                  <a:tcPr/>
                </a:tc>
                <a:extLst>
                  <a:ext uri="{0D108BD9-81ED-4DB2-BD59-A6C34878D82A}">
                    <a16:rowId xmlns:a16="http://schemas.microsoft.com/office/drawing/2014/main" val="3521552986"/>
                  </a:ext>
                </a:extLst>
              </a:tr>
              <a:tr h="964565">
                <a:tc>
                  <a:txBody>
                    <a:bodyPr/>
                    <a:lstStyle/>
                    <a:p>
                      <a:r>
                        <a:rPr lang="en-US" dirty="0"/>
                        <a:t>Others </a:t>
                      </a:r>
                    </a:p>
                  </a:txBody>
                  <a:tcPr/>
                </a:tc>
                <a:tc>
                  <a:txBody>
                    <a:bodyPr/>
                    <a:lstStyle/>
                    <a:p>
                      <a:r>
                        <a:rPr lang="en-US" dirty="0"/>
                        <a:t>50</a:t>
                      </a:r>
                    </a:p>
                  </a:txBody>
                  <a:tcPr/>
                </a:tc>
                <a:tc>
                  <a:txBody>
                    <a:bodyPr/>
                    <a:lstStyle/>
                    <a:p>
                      <a:r>
                        <a:rPr lang="en-US" dirty="0"/>
                        <a:t>100</a:t>
                      </a:r>
                    </a:p>
                  </a:txBody>
                  <a:tcPr/>
                </a:tc>
                <a:tc>
                  <a:txBody>
                    <a:bodyPr/>
                    <a:lstStyle/>
                    <a:p>
                      <a:r>
                        <a:rPr lang="en-US" dirty="0"/>
                        <a:t>50</a:t>
                      </a:r>
                    </a:p>
                  </a:txBody>
                  <a:tcPr/>
                </a:tc>
                <a:tc>
                  <a:txBody>
                    <a:bodyPr/>
                    <a:lstStyle/>
                    <a:p>
                      <a:r>
                        <a:rPr lang="en-US" dirty="0"/>
                        <a:t>150</a:t>
                      </a:r>
                    </a:p>
                  </a:txBody>
                  <a:tcPr/>
                </a:tc>
                <a:extLst>
                  <a:ext uri="{0D108BD9-81ED-4DB2-BD59-A6C34878D82A}">
                    <a16:rowId xmlns:a16="http://schemas.microsoft.com/office/drawing/2014/main" val="2528986615"/>
                  </a:ext>
                </a:extLst>
              </a:tr>
              <a:tr h="964565">
                <a:tc>
                  <a:txBody>
                    <a:bodyPr/>
                    <a:lstStyle/>
                    <a:p>
                      <a:r>
                        <a:rPr lang="en-US" dirty="0"/>
                        <a:t>Total </a:t>
                      </a:r>
                    </a:p>
                  </a:txBody>
                  <a:tcPr/>
                </a:tc>
                <a:tc>
                  <a:txBody>
                    <a:bodyPr/>
                    <a:lstStyle/>
                    <a:p>
                      <a:r>
                        <a:rPr lang="en-US" dirty="0"/>
                        <a:t>800</a:t>
                      </a:r>
                    </a:p>
                  </a:txBody>
                  <a:tcPr/>
                </a:tc>
                <a:tc>
                  <a:txBody>
                    <a:bodyPr/>
                    <a:lstStyle/>
                    <a:p>
                      <a:r>
                        <a:rPr lang="en-US" dirty="0"/>
                        <a:t>850</a:t>
                      </a:r>
                    </a:p>
                  </a:txBody>
                  <a:tcPr/>
                </a:tc>
                <a:tc>
                  <a:txBody>
                    <a:bodyPr/>
                    <a:lstStyle/>
                    <a:p>
                      <a:r>
                        <a:rPr lang="en-US" dirty="0"/>
                        <a:t>400</a:t>
                      </a:r>
                    </a:p>
                  </a:txBody>
                  <a:tcPr/>
                </a:tc>
                <a:tc>
                  <a:txBody>
                    <a:bodyPr/>
                    <a:lstStyle/>
                    <a:p>
                      <a:r>
                        <a:rPr lang="en-US" dirty="0"/>
                        <a:t>1200</a:t>
                      </a:r>
                    </a:p>
                  </a:txBody>
                  <a:tcPr/>
                </a:tc>
                <a:extLst>
                  <a:ext uri="{0D108BD9-81ED-4DB2-BD59-A6C34878D82A}">
                    <a16:rowId xmlns:a16="http://schemas.microsoft.com/office/drawing/2014/main" val="1088978153"/>
                  </a:ext>
                </a:extLst>
              </a:tr>
            </a:tbl>
          </a:graphicData>
        </a:graphic>
      </p:graphicFrame>
    </p:spTree>
    <p:extLst>
      <p:ext uri="{BB962C8B-B14F-4D97-AF65-F5344CB8AC3E}">
        <p14:creationId xmlns:p14="http://schemas.microsoft.com/office/powerpoint/2010/main" val="93685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5CD3-8179-6BC9-4990-36B3A9063324}"/>
              </a:ext>
            </a:extLst>
          </p:cNvPr>
          <p:cNvSpPr>
            <a:spLocks noGrp="1"/>
          </p:cNvSpPr>
          <p:nvPr>
            <p:ph type="title"/>
          </p:nvPr>
        </p:nvSpPr>
        <p:spPr/>
        <p:txBody>
          <a:bodyPr/>
          <a:lstStyle/>
          <a:p>
            <a:r>
              <a:rPr lang="en-US" dirty="0">
                <a:solidFill>
                  <a:schemeClr val="bg1"/>
                </a:solidFill>
              </a:rPr>
              <a:t>Solution</a:t>
            </a:r>
            <a:r>
              <a:rPr lang="en-US" dirty="0"/>
              <a:t> </a:t>
            </a:r>
          </a:p>
        </p:txBody>
      </p:sp>
      <p:sp>
        <p:nvSpPr>
          <p:cNvPr id="3" name="Content Placeholder 2">
            <a:extLst>
              <a:ext uri="{FF2B5EF4-FFF2-40B4-BE49-F238E27FC236}">
                <a16:creationId xmlns:a16="http://schemas.microsoft.com/office/drawing/2014/main" id="{FB4E7925-7756-B379-5676-34E58EC0FF37}"/>
              </a:ext>
            </a:extLst>
          </p:cNvPr>
          <p:cNvSpPr>
            <a:spLocks noGrp="1"/>
          </p:cNvSpPr>
          <p:nvPr>
            <p:ph idx="1"/>
          </p:nvPr>
        </p:nvSpPr>
        <p:spPr/>
        <p:txBody>
          <a:bodyPr/>
          <a:lstStyle/>
          <a:p>
            <a:r>
              <a:rPr lang="en-US" dirty="0"/>
              <a:t>P(Yellow/orange) = P(Orange/Yellow)* P(yellow)/P(Orange)</a:t>
            </a:r>
          </a:p>
          <a:p>
            <a:pPr marL="0" indent="0">
              <a:buNone/>
            </a:pPr>
            <a:r>
              <a:rPr lang="en-US" dirty="0"/>
              <a:t>                             =  (300/800 * 800/1200)/(650/1200)</a:t>
            </a:r>
          </a:p>
          <a:p>
            <a:pPr marL="0" indent="0">
              <a:buNone/>
            </a:pPr>
            <a:r>
              <a:rPr lang="en-US" dirty="0"/>
              <a:t>                             = 0.5</a:t>
            </a:r>
          </a:p>
          <a:p>
            <a:r>
              <a:rPr lang="en-US" dirty="0"/>
              <a:t>P(Sweet/Orange) = 0.69</a:t>
            </a:r>
          </a:p>
          <a:p>
            <a:r>
              <a:rPr lang="en-US" dirty="0"/>
              <a:t>P(Long/orange ) = 0</a:t>
            </a:r>
          </a:p>
          <a:p>
            <a:r>
              <a:rPr lang="en-US" dirty="0"/>
              <a:t>  P(Fruit/Orange) = 0</a:t>
            </a:r>
          </a:p>
        </p:txBody>
      </p:sp>
    </p:spTree>
    <p:extLst>
      <p:ext uri="{BB962C8B-B14F-4D97-AF65-F5344CB8AC3E}">
        <p14:creationId xmlns:p14="http://schemas.microsoft.com/office/powerpoint/2010/main" val="124701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4400-8AED-0397-31AA-A86330F5DC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CE4883-80A2-DD1A-E18D-F843DA4F6569}"/>
              </a:ext>
            </a:extLst>
          </p:cNvPr>
          <p:cNvSpPr>
            <a:spLocks noGrp="1"/>
          </p:cNvSpPr>
          <p:nvPr>
            <p:ph idx="1"/>
          </p:nvPr>
        </p:nvSpPr>
        <p:spPr>
          <a:xfrm>
            <a:off x="2250281" y="3018233"/>
            <a:ext cx="8797130" cy="2772967"/>
          </a:xfrm>
        </p:spPr>
        <p:txBody>
          <a:bodyPr/>
          <a:lstStyle/>
          <a:p>
            <a:r>
              <a:rPr lang="en-US" dirty="0"/>
              <a:t>P(Yellow / Banana ) = 1</a:t>
            </a:r>
          </a:p>
          <a:p>
            <a:r>
              <a:rPr lang="en-US" dirty="0"/>
              <a:t>P(Sweet/Banana) = 0.66</a:t>
            </a:r>
          </a:p>
          <a:p>
            <a:r>
              <a:rPr lang="en-US" dirty="0"/>
              <a:t>P(Long / Banana) =0.33</a:t>
            </a:r>
          </a:p>
          <a:p>
            <a:endParaRPr lang="en-US" dirty="0"/>
          </a:p>
          <a:p>
            <a:pPr marL="0" indent="0">
              <a:buNone/>
            </a:pPr>
            <a:r>
              <a:rPr lang="en-US" dirty="0"/>
              <a:t>     P(Fruit /Banana) = 0.65</a:t>
            </a:r>
          </a:p>
        </p:txBody>
      </p:sp>
    </p:spTree>
    <p:extLst>
      <p:ext uri="{BB962C8B-B14F-4D97-AF65-F5344CB8AC3E}">
        <p14:creationId xmlns:p14="http://schemas.microsoft.com/office/powerpoint/2010/main" val="414295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8F4E-33AC-5760-3209-B7AF71CCC0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D0592A-1793-E31C-251E-FDE71C2AA875}"/>
              </a:ext>
            </a:extLst>
          </p:cNvPr>
          <p:cNvSpPr>
            <a:spLocks noGrp="1"/>
          </p:cNvSpPr>
          <p:nvPr>
            <p:ph idx="1"/>
          </p:nvPr>
        </p:nvSpPr>
        <p:spPr/>
        <p:txBody>
          <a:bodyPr>
            <a:normAutofit fontScale="92500" lnSpcReduction="10000"/>
          </a:bodyPr>
          <a:lstStyle/>
          <a:p>
            <a:r>
              <a:rPr lang="en-US" dirty="0"/>
              <a:t>(Yellow / Others) = 0.33</a:t>
            </a:r>
          </a:p>
          <a:p>
            <a:r>
              <a:rPr lang="en-US" dirty="0"/>
              <a:t>P(Sweet/Others) = 0.66</a:t>
            </a:r>
          </a:p>
          <a:p>
            <a:r>
              <a:rPr lang="en-US" dirty="0"/>
              <a:t>P(Long / Others) = 0.33</a:t>
            </a:r>
          </a:p>
          <a:p>
            <a:pPr marL="0" indent="0">
              <a:buNone/>
            </a:pPr>
            <a:endParaRPr lang="en-US" dirty="0"/>
          </a:p>
          <a:p>
            <a:pPr marL="0" indent="0">
              <a:buNone/>
            </a:pPr>
            <a:r>
              <a:rPr lang="en-US" dirty="0"/>
              <a:t> P(Fruit/Others) = 0.072</a:t>
            </a:r>
          </a:p>
          <a:p>
            <a:pPr marL="0" indent="0">
              <a:buNone/>
            </a:pPr>
            <a:endParaRPr lang="en-US" dirty="0"/>
          </a:p>
          <a:p>
            <a:pPr marL="0" indent="0">
              <a:buNone/>
            </a:pPr>
            <a:r>
              <a:rPr lang="en-US" dirty="0"/>
              <a:t>Fruit{'Yellow’,’Sweet’,'Long’} = Banana</a:t>
            </a:r>
          </a:p>
        </p:txBody>
      </p:sp>
    </p:spTree>
    <p:extLst>
      <p:ext uri="{BB962C8B-B14F-4D97-AF65-F5344CB8AC3E}">
        <p14:creationId xmlns:p14="http://schemas.microsoft.com/office/powerpoint/2010/main" val="1603463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3449-04CA-1EF1-630A-66ABEEB1EC52}"/>
              </a:ext>
            </a:extLst>
          </p:cNvPr>
          <p:cNvSpPr>
            <a:spLocks noGrp="1"/>
          </p:cNvSpPr>
          <p:nvPr>
            <p:ph type="title"/>
          </p:nvPr>
        </p:nvSpPr>
        <p:spPr>
          <a:xfrm>
            <a:off x="1391194" y="1730714"/>
            <a:ext cx="9681210" cy="4002093"/>
          </a:xfrm>
        </p:spPr>
        <p:txBody>
          <a:bodyPr/>
          <a:lstStyle/>
          <a:p>
            <a:r>
              <a:rPr lang="en-US" dirty="0"/>
              <a:t>                              THANK YOU </a:t>
            </a:r>
          </a:p>
        </p:txBody>
      </p:sp>
      <p:sp>
        <p:nvSpPr>
          <p:cNvPr id="3" name="Content Placeholder 2">
            <a:extLst>
              <a:ext uri="{FF2B5EF4-FFF2-40B4-BE49-F238E27FC236}">
                <a16:creationId xmlns:a16="http://schemas.microsoft.com/office/drawing/2014/main" id="{A6119902-F1EB-C8F1-F321-F0CC23384927}"/>
              </a:ext>
            </a:extLst>
          </p:cNvPr>
          <p:cNvSpPr>
            <a:spLocks noGrp="1"/>
          </p:cNvSpPr>
          <p:nvPr>
            <p:ph idx="1"/>
          </p:nvPr>
        </p:nvSpPr>
        <p:spPr>
          <a:xfrm>
            <a:off x="642938" y="2249487"/>
            <a:ext cx="10404473" cy="1179513"/>
          </a:xfrm>
        </p:spPr>
        <p:txBody>
          <a:bodyPr>
            <a:normAutofit fontScale="70000" lnSpcReduction="20000"/>
          </a:bodyPr>
          <a:lstStyle/>
          <a:p>
            <a:endParaRPr lang="en-US" dirty="0"/>
          </a:p>
          <a:p>
            <a:pPr marL="0" indent="0">
              <a:buNone/>
            </a:pPr>
            <a:endParaRPr lang="en-US" dirty="0"/>
          </a:p>
          <a:p>
            <a:pPr marL="0" indent="0">
              <a:buNone/>
            </a:pPr>
            <a:r>
              <a:rPr lang="en-US" dirty="0"/>
              <a:t>                    </a:t>
            </a:r>
            <a:endParaRPr lang="en-US" sz="8000" dirty="0">
              <a:solidFill>
                <a:schemeClr val="bg1"/>
              </a:solidFill>
            </a:endParaRPr>
          </a:p>
        </p:txBody>
      </p:sp>
    </p:spTree>
    <p:extLst>
      <p:ext uri="{BB962C8B-B14F-4D97-AF65-F5344CB8AC3E}">
        <p14:creationId xmlns:p14="http://schemas.microsoft.com/office/powerpoint/2010/main" val="47386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E96C-2585-14E5-194F-F92914262F5C}"/>
              </a:ext>
            </a:extLst>
          </p:cNvPr>
          <p:cNvSpPr>
            <a:spLocks noGrp="1"/>
          </p:cNvSpPr>
          <p:nvPr>
            <p:ph type="title"/>
          </p:nvPr>
        </p:nvSpPr>
        <p:spPr/>
        <p:txBody>
          <a:bodyPr/>
          <a:lstStyle/>
          <a:p>
            <a:r>
              <a:rPr lang="en-US">
                <a:solidFill>
                  <a:schemeClr val="bg1"/>
                </a:solidFill>
              </a:rPr>
              <a:t>OUTLINE</a:t>
            </a:r>
            <a:r>
              <a:rPr lang="en-US"/>
              <a:t> </a:t>
            </a:r>
          </a:p>
        </p:txBody>
      </p:sp>
      <p:sp>
        <p:nvSpPr>
          <p:cNvPr id="3" name="Content Placeholder 2">
            <a:extLst>
              <a:ext uri="{FF2B5EF4-FFF2-40B4-BE49-F238E27FC236}">
                <a16:creationId xmlns:a16="http://schemas.microsoft.com/office/drawing/2014/main" id="{271C9EEC-89DF-69F4-701E-C4784ECC0C70}"/>
              </a:ext>
            </a:extLst>
          </p:cNvPr>
          <p:cNvSpPr>
            <a:spLocks noGrp="1"/>
          </p:cNvSpPr>
          <p:nvPr>
            <p:ph idx="1"/>
          </p:nvPr>
        </p:nvSpPr>
        <p:spPr/>
        <p:txBody>
          <a:bodyPr/>
          <a:lstStyle/>
          <a:p>
            <a:r>
              <a:rPr lang="en-US"/>
              <a:t>Introduction of Naive Bayes Classifier</a:t>
            </a:r>
          </a:p>
          <a:p>
            <a:r>
              <a:rPr lang="en-US"/>
              <a:t>Conditional Probability</a:t>
            </a:r>
          </a:p>
          <a:p>
            <a:r>
              <a:rPr lang="en-US"/>
              <a:t>Bayes Theorem</a:t>
            </a:r>
          </a:p>
          <a:p>
            <a:r>
              <a:rPr lang="en-US"/>
              <a:t>Some Examples</a:t>
            </a:r>
          </a:p>
          <a:p>
            <a:r>
              <a:rPr lang="en-US"/>
              <a:t>Code Part</a:t>
            </a:r>
          </a:p>
        </p:txBody>
      </p:sp>
    </p:spTree>
    <p:extLst>
      <p:ext uri="{BB962C8B-B14F-4D97-AF65-F5344CB8AC3E}">
        <p14:creationId xmlns:p14="http://schemas.microsoft.com/office/powerpoint/2010/main" val="113204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5C95-C785-3C7D-2CEF-6D2BEAB47F42}"/>
              </a:ext>
            </a:extLst>
          </p:cNvPr>
          <p:cNvSpPr>
            <a:spLocks noGrp="1"/>
          </p:cNvSpPr>
          <p:nvPr>
            <p:ph type="title"/>
          </p:nvPr>
        </p:nvSpPr>
        <p:spPr>
          <a:xfrm>
            <a:off x="964406" y="548082"/>
            <a:ext cx="9763126" cy="1701405"/>
          </a:xfrm>
        </p:spPr>
        <p:txBody>
          <a:bodyPr/>
          <a:lstStyle/>
          <a:p>
            <a:r>
              <a:rPr lang="en-US" b="1"/>
              <a:t>Naïve BAYES </a:t>
            </a:r>
            <a:endParaRPr lang="en-US" b="1" dirty="0"/>
          </a:p>
        </p:txBody>
      </p:sp>
      <p:sp>
        <p:nvSpPr>
          <p:cNvPr id="3" name="Content Placeholder 2">
            <a:extLst>
              <a:ext uri="{FF2B5EF4-FFF2-40B4-BE49-F238E27FC236}">
                <a16:creationId xmlns:a16="http://schemas.microsoft.com/office/drawing/2014/main" id="{93E75BB2-7179-1D01-97BA-659815B072DB}"/>
              </a:ext>
            </a:extLst>
          </p:cNvPr>
          <p:cNvSpPr>
            <a:spLocks noGrp="1"/>
          </p:cNvSpPr>
          <p:nvPr>
            <p:ph idx="1"/>
          </p:nvPr>
        </p:nvSpPr>
        <p:spPr/>
        <p:txBody>
          <a:bodyPr/>
          <a:lstStyle/>
          <a:p>
            <a:r>
              <a:rPr lang="en-US" dirty="0"/>
              <a:t>Naïve- It’s called Naïve because it makes the assumption that all attributes are independent to each other. Such as if the fruit is identified on the bases of color, shape, and taste, then red, spherical, and sweet fruit is recognized as an apple.</a:t>
            </a:r>
          </a:p>
          <a:p>
            <a:pPr marL="0" indent="0">
              <a:buNone/>
            </a:pPr>
            <a:endParaRPr lang="en-US" dirty="0"/>
          </a:p>
          <a:p>
            <a:pPr marL="0" indent="0">
              <a:buNone/>
            </a:pPr>
            <a:r>
              <a:rPr lang="en-US" dirty="0"/>
              <a:t> Bayes – It’s called Bayes because it depends on the principle of “BAYES THEOREM”</a:t>
            </a:r>
          </a:p>
        </p:txBody>
      </p:sp>
    </p:spTree>
    <p:extLst>
      <p:ext uri="{BB962C8B-B14F-4D97-AF65-F5344CB8AC3E}">
        <p14:creationId xmlns:p14="http://schemas.microsoft.com/office/powerpoint/2010/main" val="378451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9026-0692-6CCB-69A3-E29961FB0EA8}"/>
              </a:ext>
            </a:extLst>
          </p:cNvPr>
          <p:cNvSpPr>
            <a:spLocks noGrp="1"/>
          </p:cNvSpPr>
          <p:nvPr>
            <p:ph type="title"/>
          </p:nvPr>
        </p:nvSpPr>
        <p:spPr/>
        <p:txBody>
          <a:bodyPr/>
          <a:lstStyle/>
          <a:p>
            <a:r>
              <a:rPr lang="en-US" dirty="0">
                <a:solidFill>
                  <a:schemeClr val="bg1"/>
                </a:solidFill>
              </a:rPr>
              <a:t>Note</a:t>
            </a:r>
          </a:p>
        </p:txBody>
      </p:sp>
      <p:sp>
        <p:nvSpPr>
          <p:cNvPr id="3" name="Content Placeholder 2">
            <a:extLst>
              <a:ext uri="{FF2B5EF4-FFF2-40B4-BE49-F238E27FC236}">
                <a16:creationId xmlns:a16="http://schemas.microsoft.com/office/drawing/2014/main" id="{BD884D35-B62E-E283-8CDF-2C0BFABDF20D}"/>
              </a:ext>
            </a:extLst>
          </p:cNvPr>
          <p:cNvSpPr>
            <a:spLocks noGrp="1"/>
          </p:cNvSpPr>
          <p:nvPr>
            <p:ph idx="1"/>
          </p:nvPr>
        </p:nvSpPr>
        <p:spPr/>
        <p:txBody>
          <a:bodyPr/>
          <a:lstStyle/>
          <a:p>
            <a:r>
              <a:rPr lang="en-US" dirty="0"/>
              <a:t>Before we dive deeper into this topic we need  to understand what is “Conditional Probability” , what is “ Bayes Theorem” and how Conditional probability helps us in Bayes Theorem.</a:t>
            </a:r>
          </a:p>
        </p:txBody>
      </p:sp>
    </p:spTree>
    <p:extLst>
      <p:ext uri="{BB962C8B-B14F-4D97-AF65-F5344CB8AC3E}">
        <p14:creationId xmlns:p14="http://schemas.microsoft.com/office/powerpoint/2010/main" val="330181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FF97-A7C6-A40C-A4E8-0B961FEC0290}"/>
              </a:ext>
            </a:extLst>
          </p:cNvPr>
          <p:cNvSpPr>
            <a:spLocks noGrp="1"/>
          </p:cNvSpPr>
          <p:nvPr>
            <p:ph type="title"/>
          </p:nvPr>
        </p:nvSpPr>
        <p:spPr/>
        <p:txBody>
          <a:bodyPr/>
          <a:lstStyle/>
          <a:p>
            <a:r>
              <a:rPr lang="en-US" dirty="0">
                <a:solidFill>
                  <a:schemeClr val="bg1"/>
                </a:solidFill>
              </a:rPr>
              <a:t>Conditional probability </a:t>
            </a:r>
          </a:p>
        </p:txBody>
      </p:sp>
      <p:sp>
        <p:nvSpPr>
          <p:cNvPr id="3" name="Content Placeholder 2">
            <a:extLst>
              <a:ext uri="{FF2B5EF4-FFF2-40B4-BE49-F238E27FC236}">
                <a16:creationId xmlns:a16="http://schemas.microsoft.com/office/drawing/2014/main" id="{94D6FC4F-95E7-D007-CB02-C01FD16DC027}"/>
              </a:ext>
            </a:extLst>
          </p:cNvPr>
          <p:cNvSpPr>
            <a:spLocks noGrp="1"/>
          </p:cNvSpPr>
          <p:nvPr>
            <p:ph idx="1"/>
          </p:nvPr>
        </p:nvSpPr>
        <p:spPr/>
        <p:txBody>
          <a:bodyPr/>
          <a:lstStyle/>
          <a:p>
            <a:r>
              <a:rPr lang="en-US" dirty="0"/>
              <a:t>Conditional probability is the probability of an event occurring given that another event has already occurred.</a:t>
            </a:r>
          </a:p>
          <a:p>
            <a:pPr marL="0" indent="0">
              <a:buNone/>
            </a:pPr>
            <a:r>
              <a:rPr lang="en-US" dirty="0"/>
              <a:t>  </a:t>
            </a:r>
          </a:p>
          <a:p>
            <a:pPr marL="0" indent="0">
              <a:buNone/>
            </a:pPr>
            <a:r>
              <a:rPr lang="en-US" dirty="0"/>
              <a:t> </a:t>
            </a:r>
          </a:p>
        </p:txBody>
      </p:sp>
      <p:pic>
        <p:nvPicPr>
          <p:cNvPr id="4" name="Picture 4">
            <a:extLst>
              <a:ext uri="{FF2B5EF4-FFF2-40B4-BE49-F238E27FC236}">
                <a16:creationId xmlns:a16="http://schemas.microsoft.com/office/drawing/2014/main" id="{EBD1DB9D-0BC7-4A01-9FC2-406564769D04}"/>
              </a:ext>
            </a:extLst>
          </p:cNvPr>
          <p:cNvPicPr>
            <a:picLocks noChangeAspect="1"/>
          </p:cNvPicPr>
          <p:nvPr/>
        </p:nvPicPr>
        <p:blipFill>
          <a:blip r:embed="rId2"/>
          <a:stretch>
            <a:fillRect/>
          </a:stretch>
        </p:blipFill>
        <p:spPr>
          <a:xfrm>
            <a:off x="2832496" y="3429000"/>
            <a:ext cx="6436520" cy="2895600"/>
          </a:xfrm>
          <a:prstGeom prst="rect">
            <a:avLst/>
          </a:prstGeom>
        </p:spPr>
      </p:pic>
    </p:spTree>
    <p:extLst>
      <p:ext uri="{BB962C8B-B14F-4D97-AF65-F5344CB8AC3E}">
        <p14:creationId xmlns:p14="http://schemas.microsoft.com/office/powerpoint/2010/main" val="320059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1437-7CCC-5A32-521D-C0C096937BD1}"/>
              </a:ext>
            </a:extLst>
          </p:cNvPr>
          <p:cNvSpPr>
            <a:spLocks noGrp="1"/>
          </p:cNvSpPr>
          <p:nvPr>
            <p:ph type="title"/>
          </p:nvPr>
        </p:nvSpPr>
        <p:spPr/>
        <p:txBody>
          <a:bodyPr/>
          <a:lstStyle/>
          <a:p>
            <a:r>
              <a:rPr lang="en-US" dirty="0">
                <a:solidFill>
                  <a:schemeClr val="bg1"/>
                </a:solidFill>
              </a:rPr>
              <a:t>Examples</a:t>
            </a:r>
            <a:r>
              <a:rPr lang="en-US" dirty="0"/>
              <a:t> </a:t>
            </a:r>
          </a:p>
        </p:txBody>
      </p:sp>
      <p:sp>
        <p:nvSpPr>
          <p:cNvPr id="3" name="Content Placeholder 2">
            <a:extLst>
              <a:ext uri="{FF2B5EF4-FFF2-40B4-BE49-F238E27FC236}">
                <a16:creationId xmlns:a16="http://schemas.microsoft.com/office/drawing/2014/main" id="{0159E7F5-4499-F988-5B4C-A1F108E1BB25}"/>
              </a:ext>
            </a:extLst>
          </p:cNvPr>
          <p:cNvSpPr>
            <a:spLocks noGrp="1"/>
          </p:cNvSpPr>
          <p:nvPr>
            <p:ph idx="1"/>
          </p:nvPr>
        </p:nvSpPr>
        <p:spPr/>
        <p:txBody>
          <a:bodyPr>
            <a:normAutofit fontScale="62500" lnSpcReduction="20000"/>
          </a:bodyPr>
          <a:lstStyle/>
          <a:p>
            <a:r>
              <a:rPr lang="en-US" dirty="0"/>
              <a:t>Q. In</a:t>
            </a:r>
            <a:r>
              <a:rPr lang="en-US" b="1" dirty="0"/>
              <a:t> a batch, there are 80% C programmers, and 40% are Java and C programmers. What is the probability that a C programmer is also Java programmer?</a:t>
            </a:r>
          </a:p>
          <a:p>
            <a:pPr marL="0" indent="0">
              <a:buNone/>
            </a:pPr>
            <a:r>
              <a:rPr lang="en-US" dirty="0"/>
              <a:t>Solution-</a:t>
            </a:r>
          </a:p>
          <a:p>
            <a:pPr marL="0" indent="0">
              <a:buNone/>
            </a:pPr>
            <a:r>
              <a:rPr lang="en-US" dirty="0"/>
              <a:t>     Let A </a:t>
            </a:r>
            <a:r>
              <a:rPr lang="en-US" dirty="0">
                <a:sym typeface="Wingdings" pitchFamily="2" charset="2"/>
              </a:rPr>
              <a:t></a:t>
            </a:r>
            <a:r>
              <a:rPr lang="en-US" dirty="0"/>
              <a:t> Event that a student is Java programmer
    B </a:t>
            </a:r>
            <a:r>
              <a:rPr lang="en-US" dirty="0">
                <a:sym typeface="Wingdings" pitchFamily="2" charset="2"/>
              </a:rPr>
              <a:t></a:t>
            </a:r>
            <a:r>
              <a:rPr lang="en-US" dirty="0"/>
              <a:t> Event that a student is C programmer
    P(A|B) = P(A ∩ B) / P(B)
           = (0.4) / (0.8)
           = 0.5
    So there are 50% chances that student that knows C also 
     knows Java.</a:t>
            </a:r>
          </a:p>
        </p:txBody>
      </p:sp>
    </p:spTree>
    <p:extLst>
      <p:ext uri="{BB962C8B-B14F-4D97-AF65-F5344CB8AC3E}">
        <p14:creationId xmlns:p14="http://schemas.microsoft.com/office/powerpoint/2010/main" val="404749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9399-21F9-09E0-18D4-41E93F51D107}"/>
              </a:ext>
            </a:extLst>
          </p:cNvPr>
          <p:cNvSpPr>
            <a:spLocks noGrp="1"/>
          </p:cNvSpPr>
          <p:nvPr>
            <p:ph type="title"/>
          </p:nvPr>
        </p:nvSpPr>
        <p:spPr>
          <a:xfrm>
            <a:off x="1141412" y="821531"/>
            <a:ext cx="8931276" cy="1089422"/>
          </a:xfrm>
        </p:spPr>
        <p:txBody>
          <a:bodyPr/>
          <a:lstStyle/>
          <a:p>
            <a:r>
              <a:rPr lang="en-US" dirty="0">
                <a:solidFill>
                  <a:schemeClr val="bg1"/>
                </a:solidFill>
              </a:rPr>
              <a:t>BAYE’S THEOREM</a:t>
            </a:r>
          </a:p>
        </p:txBody>
      </p:sp>
      <p:sp>
        <p:nvSpPr>
          <p:cNvPr id="3" name="Content Placeholder 2">
            <a:extLst>
              <a:ext uri="{FF2B5EF4-FFF2-40B4-BE49-F238E27FC236}">
                <a16:creationId xmlns:a16="http://schemas.microsoft.com/office/drawing/2014/main" id="{283F5F22-9A63-8CFB-DCF3-AFF892491F6C}"/>
              </a:ext>
            </a:extLst>
          </p:cNvPr>
          <p:cNvSpPr>
            <a:spLocks noGrp="1"/>
          </p:cNvSpPr>
          <p:nvPr>
            <p:ph idx="1"/>
          </p:nvPr>
        </p:nvSpPr>
        <p:spPr/>
        <p:txBody>
          <a:bodyPr/>
          <a:lstStyle/>
          <a:p>
            <a:r>
              <a:rPr lang="en-US" dirty="0"/>
              <a:t>Bayes theorem predicts the occurrence of an event when another similar event has already taken place. Also, the occurrence of these two events is independent of each other.</a:t>
            </a:r>
          </a:p>
          <a:p>
            <a:pPr marL="0" indent="0">
              <a:buNone/>
            </a:pPr>
            <a:r>
              <a:rPr lang="en-US" dirty="0"/>
              <a:t> </a:t>
            </a:r>
          </a:p>
        </p:txBody>
      </p:sp>
      <p:pic>
        <p:nvPicPr>
          <p:cNvPr id="4" name="Picture 4">
            <a:extLst>
              <a:ext uri="{FF2B5EF4-FFF2-40B4-BE49-F238E27FC236}">
                <a16:creationId xmlns:a16="http://schemas.microsoft.com/office/drawing/2014/main" id="{EC65BC9E-6E50-AFDE-4068-A027BA4DC7A2}"/>
              </a:ext>
            </a:extLst>
          </p:cNvPr>
          <p:cNvPicPr>
            <a:picLocks noChangeAspect="1"/>
          </p:cNvPicPr>
          <p:nvPr/>
        </p:nvPicPr>
        <p:blipFill>
          <a:blip r:embed="rId2"/>
          <a:stretch>
            <a:fillRect/>
          </a:stretch>
        </p:blipFill>
        <p:spPr>
          <a:xfrm>
            <a:off x="4758728" y="3343275"/>
            <a:ext cx="6028928" cy="3514725"/>
          </a:xfrm>
          <a:prstGeom prst="rect">
            <a:avLst/>
          </a:prstGeom>
        </p:spPr>
      </p:pic>
    </p:spTree>
    <p:extLst>
      <p:ext uri="{BB962C8B-B14F-4D97-AF65-F5344CB8AC3E}">
        <p14:creationId xmlns:p14="http://schemas.microsoft.com/office/powerpoint/2010/main" val="408350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E463-C2D2-1A70-0A7E-D4531FC1DA0F}"/>
              </a:ext>
            </a:extLst>
          </p:cNvPr>
          <p:cNvSpPr>
            <a:spLocks noGrp="1"/>
          </p:cNvSpPr>
          <p:nvPr>
            <p:ph type="title"/>
          </p:nvPr>
        </p:nvSpPr>
        <p:spPr/>
        <p:txBody>
          <a:bodyPr/>
          <a:lstStyle/>
          <a:p>
            <a:r>
              <a:rPr lang="en-US" dirty="0">
                <a:solidFill>
                  <a:schemeClr val="bg1"/>
                </a:solidFill>
              </a:rPr>
              <a:t>Proof</a:t>
            </a:r>
          </a:p>
        </p:txBody>
      </p:sp>
      <p:sp>
        <p:nvSpPr>
          <p:cNvPr id="3" name="Content Placeholder 2">
            <a:extLst>
              <a:ext uri="{FF2B5EF4-FFF2-40B4-BE49-F238E27FC236}">
                <a16:creationId xmlns:a16="http://schemas.microsoft.com/office/drawing/2014/main" id="{6F694AEB-C762-0B63-38A9-55C98E1F1FC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844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9D86-0BFB-BBB8-957E-3B133F89D045}"/>
              </a:ext>
            </a:extLst>
          </p:cNvPr>
          <p:cNvSpPr>
            <a:spLocks noGrp="1"/>
          </p:cNvSpPr>
          <p:nvPr>
            <p:ph type="title"/>
          </p:nvPr>
        </p:nvSpPr>
        <p:spPr/>
        <p:txBody>
          <a:bodyPr/>
          <a:lstStyle/>
          <a:p>
            <a:r>
              <a:rPr lang="en-US" dirty="0">
                <a:solidFill>
                  <a:schemeClr val="bg1"/>
                </a:solidFill>
              </a:rPr>
              <a:t>Generalized formula</a:t>
            </a:r>
          </a:p>
        </p:txBody>
      </p:sp>
      <p:sp>
        <p:nvSpPr>
          <p:cNvPr id="3" name="Content Placeholder 2">
            <a:extLst>
              <a:ext uri="{FF2B5EF4-FFF2-40B4-BE49-F238E27FC236}">
                <a16:creationId xmlns:a16="http://schemas.microsoft.com/office/drawing/2014/main" id="{AECC744B-577F-831D-7D0B-56ADE5E36C3D}"/>
              </a:ext>
            </a:extLst>
          </p:cNvPr>
          <p:cNvSpPr>
            <a:spLocks noGrp="1"/>
          </p:cNvSpPr>
          <p:nvPr>
            <p:ph idx="1"/>
          </p:nvPr>
        </p:nvSpPr>
        <p:spPr>
          <a:xfrm>
            <a:off x="1320006" y="2697768"/>
            <a:ext cx="9905999" cy="3541714"/>
          </a:xfrm>
        </p:spPr>
        <p:txBody>
          <a:bodyPr/>
          <a:lstStyle/>
          <a:p>
            <a:endParaRPr lang="en-US"/>
          </a:p>
        </p:txBody>
      </p:sp>
    </p:spTree>
    <p:extLst>
      <p:ext uri="{BB962C8B-B14F-4D97-AF65-F5344CB8AC3E}">
        <p14:creationId xmlns:p14="http://schemas.microsoft.com/office/powerpoint/2010/main" val="3293275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  Mathematical Intuition </vt:lpstr>
      <vt:lpstr>OUTLINE </vt:lpstr>
      <vt:lpstr>Naïve BAYES </vt:lpstr>
      <vt:lpstr>Note</vt:lpstr>
      <vt:lpstr>Conditional probability </vt:lpstr>
      <vt:lpstr>Examples </vt:lpstr>
      <vt:lpstr>BAYE’S THEOREM</vt:lpstr>
      <vt:lpstr>Proof</vt:lpstr>
      <vt:lpstr>Generalized formula</vt:lpstr>
      <vt:lpstr>Example Q. Fruit= {'Yellow’,'Sweet’,'LonG’} </vt:lpstr>
      <vt:lpstr>Solution </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Intuition </dc:title>
  <dc:creator>Unknown User</dc:creator>
  <cp:lastModifiedBy>Aditya Shakya</cp:lastModifiedBy>
  <cp:revision>5</cp:revision>
  <dcterms:created xsi:type="dcterms:W3CDTF">2023-05-29T17:40:11Z</dcterms:created>
  <dcterms:modified xsi:type="dcterms:W3CDTF">2023-06-01T04:21:30Z</dcterms:modified>
</cp:coreProperties>
</file>